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y="5143500" cx="9144000"/>
  <p:notesSz cx="6858000" cy="9144000"/>
  <p:embeddedFontLst>
    <p:embeddedFont>
      <p:font typeface="Exo 2"/>
      <p:regular r:id="rId28"/>
      <p:bold r:id="rId29"/>
      <p:italic r:id="rId30"/>
      <p:boldItalic r:id="rId31"/>
    </p:embeddedFont>
    <p:embeddedFont>
      <p:font typeface="Oswald"/>
      <p:regular r:id="rId32"/>
      <p:bold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1" Type="http://schemas.openxmlformats.org/officeDocument/2006/relationships/slide" Target="slides/slide16.xml"/><Relationship Id="rId3" Type="http://schemas.openxmlformats.org/officeDocument/2006/relationships/presProps" Target="presProps.xml"/><Relationship Id="rId34" Type="http://schemas.openxmlformats.org/officeDocument/2006/relationships/customXml" Target="../customXml/item1.xml"/><Relationship Id="rId25" Type="http://schemas.openxmlformats.org/officeDocument/2006/relationships/slide" Target="slides/slide20.xml"/><Relationship Id="rId7" Type="http://schemas.openxmlformats.org/officeDocument/2006/relationships/slide" Target="slides/slide2.xml"/><Relationship Id="rId33" Type="http://schemas.openxmlformats.org/officeDocument/2006/relationships/font" Target="fonts/Oswald-bold.fntdata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0" Type="http://schemas.openxmlformats.org/officeDocument/2006/relationships/slide" Target="slides/slide15.xml"/><Relationship Id="rId2" Type="http://schemas.openxmlformats.org/officeDocument/2006/relationships/viewProps" Target="viewProps.xml"/><Relationship Id="rId29" Type="http://schemas.openxmlformats.org/officeDocument/2006/relationships/font" Target="fonts/Exo2-bold.fntdata"/><Relationship Id="rId16" Type="http://schemas.openxmlformats.org/officeDocument/2006/relationships/slide" Target="slides/slide11.xml"/><Relationship Id="rId24" Type="http://schemas.openxmlformats.org/officeDocument/2006/relationships/slide" Target="slides/slide19.xml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32" Type="http://schemas.openxmlformats.org/officeDocument/2006/relationships/font" Target="fonts/Oswald-regular.fntdata"/><Relationship Id="rId23" Type="http://schemas.openxmlformats.org/officeDocument/2006/relationships/slide" Target="slides/slide18.xml"/><Relationship Id="rId28" Type="http://schemas.openxmlformats.org/officeDocument/2006/relationships/font" Target="fonts/Exo2-regular.fntdata"/><Relationship Id="rId5" Type="http://schemas.openxmlformats.org/officeDocument/2006/relationships/notesMaster" Target="notesMasters/notesMaster1.xml"/><Relationship Id="rId15" Type="http://schemas.openxmlformats.org/officeDocument/2006/relationships/slide" Target="slides/slide10.xml"/><Relationship Id="rId36" Type="http://schemas.openxmlformats.org/officeDocument/2006/relationships/customXml" Target="../customXml/item3.xml"/><Relationship Id="rId31" Type="http://schemas.openxmlformats.org/officeDocument/2006/relationships/font" Target="fonts/Exo2-boldItalic.fntdata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22" Type="http://schemas.openxmlformats.org/officeDocument/2006/relationships/slide" Target="slides/slide1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7" Type="http://schemas.openxmlformats.org/officeDocument/2006/relationships/slide" Target="slides/slide22.xml"/><Relationship Id="rId30" Type="http://schemas.openxmlformats.org/officeDocument/2006/relationships/font" Target="fonts/Exo2-italic.fntdata"/><Relationship Id="rId14" Type="http://schemas.openxmlformats.org/officeDocument/2006/relationships/slide" Target="slides/slide9.xml"/><Relationship Id="rId35" Type="http://schemas.openxmlformats.org/officeDocument/2006/relationships/customXml" Target="../customXml/item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47c94205e3_1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47c94205e3_1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a276c54652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a276c54652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a276c54652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a276c54652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a276c54652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a276c54652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a276c54652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a276c54652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a276c54652_0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a276c54652_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a276c54652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a276c54652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a276c54652_0_1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a276c54652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a276c54652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a276c54652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a276c54652_0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a276c54652_0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a276c54652_0_1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a276c54652_0_1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42c101062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42c101062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a276c54652_0_1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a276c54652_0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a276c54652_0_1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a276c54652_0_1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4247fbc19b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4247fbc19b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a276c54652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a276c54652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a276c54652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a276c54652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a276c54652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a276c54652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a276c54652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a276c54652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a276c54652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a276c54652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a276c54652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a276c54652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a276c54652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a276c54652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2.png"/><Relationship Id="rId4" Type="http://schemas.openxmlformats.org/officeDocument/2006/relationships/image" Target="../media/image4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2.png"/><Relationship Id="rId4" Type="http://schemas.openxmlformats.org/officeDocument/2006/relationships/image" Target="../media/image4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2.png"/><Relationship Id="rId4" Type="http://schemas.openxmlformats.org/officeDocument/2006/relationships/image" Target="../media/image4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2.png"/><Relationship Id="rId4" Type="http://schemas.openxmlformats.org/officeDocument/2006/relationships/image" Target="../media/image4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2.png"/><Relationship Id="rId4" Type="http://schemas.openxmlformats.org/officeDocument/2006/relationships/image" Target="../media/image4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2.png"/><Relationship Id="rId4" Type="http://schemas.openxmlformats.org/officeDocument/2006/relationships/image" Target="../media/image4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Présentation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 b="0" l="0" r="27933" t="0"/>
          <a:stretch/>
        </p:blipFill>
        <p:spPr>
          <a:xfrm>
            <a:off x="-53150" y="425300"/>
            <a:ext cx="9214800" cy="476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/>
          <p:nvPr/>
        </p:nvSpPr>
        <p:spPr>
          <a:xfrm rot="10800000">
            <a:off x="-58250" y="-106150"/>
            <a:ext cx="9225000" cy="1297575"/>
          </a:xfrm>
          <a:prstGeom prst="flowChartManualInput">
            <a:avLst/>
          </a:prstGeom>
          <a:solidFill>
            <a:srgbClr val="43434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76200" y="76204"/>
            <a:ext cx="2449718" cy="819858"/>
            <a:chOff x="-58250" y="-38001"/>
            <a:chExt cx="3035209" cy="1148421"/>
          </a:xfrm>
        </p:grpSpPr>
        <p:pic>
          <p:nvPicPr>
            <p:cNvPr id="14" name="Google Shape;14;p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58250" y="-38001"/>
              <a:ext cx="2324650" cy="10201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Google Shape;15;p2"/>
            <p:cNvSpPr txBox="1"/>
            <p:nvPr/>
          </p:nvSpPr>
          <p:spPr>
            <a:xfrm>
              <a:off x="652259" y="596220"/>
              <a:ext cx="2324700" cy="51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CENTRE DE FORMATION 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DU TRANSPORT ROUTIER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DE SAINT-JÉRÔME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</p:txBody>
        </p:sp>
      </p:grpSp>
      <p:sp>
        <p:nvSpPr>
          <p:cNvPr id="16" name="Google Shape;16;p2"/>
          <p:cNvSpPr txBox="1"/>
          <p:nvPr>
            <p:ph type="title"/>
          </p:nvPr>
        </p:nvSpPr>
        <p:spPr>
          <a:xfrm>
            <a:off x="5237250" y="1239725"/>
            <a:ext cx="32352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Oswald"/>
              <a:buNone/>
              <a:defRPr b="1" sz="360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1165375" y="1055800"/>
            <a:ext cx="70113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20" name="Google Shape;20;p3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21" name="Google Shape;21;p3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22" name="Google Shape;22;p3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" name="Google Shape;23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63525" y="4473225"/>
            <a:ext cx="1128074" cy="483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" type="body"/>
          </p:nvPr>
        </p:nvSpPr>
        <p:spPr>
          <a:xfrm>
            <a:off x="3117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29" name="Google Shape;29;p4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30" name="Google Shape;30;p4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31" name="Google Shape;31;p4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2" name="Google Shape;32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63525" y="4473225"/>
            <a:ext cx="1128074" cy="483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7" name="Google Shape;37;p5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38" name="Google Shape;38;p5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39" name="Google Shape;39;p5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0" name="Google Shape;40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41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63525" y="4473225"/>
            <a:ext cx="1128074" cy="483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6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4" name="Google Shape;44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45" name="Google Shape;45;p6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46" name="Google Shape;46;p6"/>
          <p:cNvSpPr txBox="1"/>
          <p:nvPr>
            <p:ph idx="3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47" name="Google Shape;47;p6"/>
          <p:cNvSpPr txBox="1"/>
          <p:nvPr>
            <p:ph idx="4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48" name="Google Shape;48;p6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49" name="Google Shape;49;p6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0" name="Google Shape;50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51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63525" y="4473225"/>
            <a:ext cx="1128074" cy="483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55" name="Google Shape;55;p7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6" name="Google Shape;56;p7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7" name="Google Shape;57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58" name="Google Shape;58;p7"/>
          <p:cNvSpPr txBox="1"/>
          <p:nvPr>
            <p:ph idx="3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59" name="Google Shape;59;p7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60" name="Google Shape;60;p7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1" name="Google Shape;61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63525" y="4473225"/>
            <a:ext cx="1128074" cy="483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65" name="Google Shape;65;p8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66" name="Google Shape;66;p8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67" name="Google Shape;67;p8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8" name="Google Shape;68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863525" y="4473225"/>
            <a:ext cx="1128074" cy="483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 2">
  <p:cSld name="CUSTOM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2.jpg"/><Relationship Id="rId4" Type="http://schemas.openxmlformats.org/officeDocument/2006/relationships/image" Target="../media/image2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2.jpg"/><Relationship Id="rId4" Type="http://schemas.openxmlformats.org/officeDocument/2006/relationships/image" Target="../media/image2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8.png"/><Relationship Id="rId4" Type="http://schemas.openxmlformats.org/officeDocument/2006/relationships/image" Target="../media/image22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jpg"/><Relationship Id="rId4" Type="http://schemas.openxmlformats.org/officeDocument/2006/relationships/image" Target="../media/image9.png"/><Relationship Id="rId5" Type="http://schemas.openxmlformats.org/officeDocument/2006/relationships/image" Target="../media/image7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2.png"/><Relationship Id="rId4" Type="http://schemas.openxmlformats.org/officeDocument/2006/relationships/image" Target="../media/image22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3.png"/><Relationship Id="rId4" Type="http://schemas.openxmlformats.org/officeDocument/2006/relationships/image" Target="../media/image2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jpg"/><Relationship Id="rId4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jp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6" Type="http://schemas.openxmlformats.org/officeDocument/2006/relationships/image" Target="../media/image15.png"/><Relationship Id="rId7" Type="http://schemas.openxmlformats.org/officeDocument/2006/relationships/image" Target="../media/image19.png"/><Relationship Id="rId8" Type="http://schemas.openxmlformats.org/officeDocument/2006/relationships/image" Target="../media/image1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jpg"/><Relationship Id="rId4" Type="http://schemas.openxmlformats.org/officeDocument/2006/relationships/image" Target="../media/image17.png"/><Relationship Id="rId5" Type="http://schemas.openxmlformats.org/officeDocument/2006/relationships/image" Target="../media/image1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0"/>
          <p:cNvSpPr txBox="1"/>
          <p:nvPr>
            <p:ph type="title"/>
          </p:nvPr>
        </p:nvSpPr>
        <p:spPr>
          <a:xfrm>
            <a:off x="5237250" y="1239725"/>
            <a:ext cx="32352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Méthodologie de recherche</a:t>
            </a:r>
            <a:endParaRPr/>
          </a:p>
        </p:txBody>
      </p:sp>
      <p:pic>
        <p:nvPicPr>
          <p:cNvPr id="77" name="Google Shape;77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37525" y="0"/>
            <a:ext cx="1128074" cy="4834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1800" u="sng"/>
              <a:t>Exemple 1 </a:t>
            </a:r>
            <a:endParaRPr sz="3500"/>
          </a:p>
        </p:txBody>
      </p:sp>
      <p:sp>
        <p:nvSpPr>
          <p:cNvPr id="146" name="Google Shape;146;p19"/>
          <p:cNvSpPr txBox="1"/>
          <p:nvPr>
            <p:ph idx="1" type="body"/>
          </p:nvPr>
        </p:nvSpPr>
        <p:spPr>
          <a:xfrm>
            <a:off x="311700" y="11927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fr"/>
              <a:t>Choix du document:</a:t>
            </a:r>
            <a:endParaRPr/>
          </a:p>
        </p:txBody>
      </p:sp>
      <p:pic>
        <p:nvPicPr>
          <p:cNvPr id="147" name="Google Shape;14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6141" y="1491948"/>
            <a:ext cx="1331725" cy="1932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0"/>
          <p:cNvSpPr txBox="1"/>
          <p:nvPr>
            <p:ph type="title"/>
          </p:nvPr>
        </p:nvSpPr>
        <p:spPr>
          <a:xfrm>
            <a:off x="190850" y="4718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 sz="1800" u="sng"/>
              <a:t>Exemple 1, suite</a:t>
            </a:r>
            <a:endParaRPr sz="1800" u="sng"/>
          </a:p>
        </p:txBody>
      </p:sp>
      <p:sp>
        <p:nvSpPr>
          <p:cNvPr id="153" name="Google Shape;153;p20"/>
          <p:cNvSpPr txBox="1"/>
          <p:nvPr>
            <p:ph idx="1" type="body"/>
          </p:nvPr>
        </p:nvSpPr>
        <p:spPr>
          <a:xfrm>
            <a:off x="3117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Recherche d’information:</a:t>
            </a:r>
            <a:endParaRPr sz="2500"/>
          </a:p>
        </p:txBody>
      </p:sp>
      <p:pic>
        <p:nvPicPr>
          <p:cNvPr id="154" name="Google Shape;15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36278" y="1106737"/>
            <a:ext cx="3837047" cy="3104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800" u="sng"/>
              <a:t>Exemple 1, suite</a:t>
            </a:r>
            <a:endParaRPr sz="1800"/>
          </a:p>
        </p:txBody>
      </p:sp>
      <p:sp>
        <p:nvSpPr>
          <p:cNvPr id="160" name="Google Shape;160;p21"/>
          <p:cNvSpPr txBox="1"/>
          <p:nvPr>
            <p:ph idx="1" type="body"/>
          </p:nvPr>
        </p:nvSpPr>
        <p:spPr>
          <a:xfrm>
            <a:off x="3117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fr"/>
              <a:t>La solution:</a:t>
            </a:r>
            <a:endParaRPr/>
          </a:p>
        </p:txBody>
      </p:sp>
      <p:pic>
        <p:nvPicPr>
          <p:cNvPr id="161" name="Google Shape;16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635950"/>
            <a:ext cx="1838325" cy="131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57825" y="1043587"/>
            <a:ext cx="3925500" cy="323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1800" u="sng"/>
              <a:t>Exemple 2</a:t>
            </a:r>
            <a:endParaRPr b="1" sz="1800"/>
          </a:p>
        </p:txBody>
      </p:sp>
      <p:sp>
        <p:nvSpPr>
          <p:cNvPr id="168" name="Google Shape;168;p22"/>
          <p:cNvSpPr txBox="1"/>
          <p:nvPr>
            <p:ph idx="1" type="body"/>
          </p:nvPr>
        </p:nvSpPr>
        <p:spPr>
          <a:xfrm>
            <a:off x="3117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Choix du document:	</a:t>
            </a:r>
            <a:endParaRPr sz="2500"/>
          </a:p>
        </p:txBody>
      </p:sp>
      <p:pic>
        <p:nvPicPr>
          <p:cNvPr id="169" name="Google Shape;16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71400" y="1465700"/>
            <a:ext cx="1821225" cy="2388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800" u="sng"/>
              <a:t>Exemple 2, suite</a:t>
            </a:r>
            <a:endParaRPr sz="1800"/>
          </a:p>
        </p:txBody>
      </p:sp>
      <p:sp>
        <p:nvSpPr>
          <p:cNvPr id="175" name="Google Shape;175;p23"/>
          <p:cNvSpPr txBox="1"/>
          <p:nvPr>
            <p:ph idx="1" type="body"/>
          </p:nvPr>
        </p:nvSpPr>
        <p:spPr>
          <a:xfrm>
            <a:off x="3117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Recherche d’information:</a:t>
            </a:r>
            <a:endParaRPr sz="2500"/>
          </a:p>
        </p:txBody>
      </p:sp>
      <p:pic>
        <p:nvPicPr>
          <p:cNvPr id="176" name="Google Shape;17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86000" y="1065150"/>
            <a:ext cx="4506062" cy="310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800" u="sng"/>
              <a:t>Exemple 2, suite</a:t>
            </a:r>
            <a:endParaRPr sz="1800"/>
          </a:p>
        </p:txBody>
      </p:sp>
      <p:sp>
        <p:nvSpPr>
          <p:cNvPr id="182" name="Google Shape;182;p24"/>
          <p:cNvSpPr txBox="1"/>
          <p:nvPr>
            <p:ph idx="1" type="body"/>
          </p:nvPr>
        </p:nvSpPr>
        <p:spPr>
          <a:xfrm>
            <a:off x="3117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Solution:</a:t>
            </a:r>
            <a:endParaRPr sz="2500"/>
          </a:p>
        </p:txBody>
      </p:sp>
      <p:pic>
        <p:nvPicPr>
          <p:cNvPr id="183" name="Google Shape;18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635950"/>
            <a:ext cx="1838325" cy="131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62266" y="1017725"/>
            <a:ext cx="5164259" cy="3147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5"/>
          <p:cNvSpPr txBox="1"/>
          <p:nvPr>
            <p:ph type="title"/>
          </p:nvPr>
        </p:nvSpPr>
        <p:spPr>
          <a:xfrm>
            <a:off x="311550" y="418150"/>
            <a:ext cx="8520600" cy="696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800"/>
              <a:t>Méthode de recherche à partir d’un document numérique</a:t>
            </a:r>
            <a:endParaRPr b="1" sz="1800"/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1600" u="sng"/>
              <a:t>Exemple 1 </a:t>
            </a:r>
            <a:endParaRPr b="1" sz="2300"/>
          </a:p>
        </p:txBody>
      </p:sp>
      <p:sp>
        <p:nvSpPr>
          <p:cNvPr id="190" name="Google Shape;190;p25"/>
          <p:cNvSpPr txBox="1"/>
          <p:nvPr>
            <p:ph idx="1" type="body"/>
          </p:nvPr>
        </p:nvSpPr>
        <p:spPr>
          <a:xfrm>
            <a:off x="311700" y="12867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100">
                <a:solidFill>
                  <a:schemeClr val="dk1"/>
                </a:solidFill>
              </a:rPr>
              <a:t> </a:t>
            </a:r>
            <a:r>
              <a:rPr lang="fr">
                <a:solidFill>
                  <a:schemeClr val="dk1"/>
                </a:solidFill>
              </a:rPr>
              <a:t>Choix du document:</a:t>
            </a:r>
            <a:endParaRPr sz="2500"/>
          </a:p>
        </p:txBody>
      </p:sp>
      <p:pic>
        <p:nvPicPr>
          <p:cNvPr id="191" name="Google Shape;19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50275" y="1228525"/>
            <a:ext cx="5192550" cy="301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26"/>
          <p:cNvSpPr txBox="1"/>
          <p:nvPr>
            <p:ph type="title"/>
          </p:nvPr>
        </p:nvSpPr>
        <p:spPr>
          <a:xfrm>
            <a:off x="311700" y="283875"/>
            <a:ext cx="8520600" cy="41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800" u="sng"/>
              <a:t>Exemple 1, suite</a:t>
            </a:r>
            <a:endParaRPr sz="1800"/>
          </a:p>
        </p:txBody>
      </p:sp>
      <p:sp>
        <p:nvSpPr>
          <p:cNvPr id="197" name="Google Shape;197;p26"/>
          <p:cNvSpPr txBox="1"/>
          <p:nvPr>
            <p:ph idx="1" type="body"/>
          </p:nvPr>
        </p:nvSpPr>
        <p:spPr>
          <a:xfrm>
            <a:off x="311700" y="765475"/>
            <a:ext cx="8520600" cy="34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Recherche d’information:</a:t>
            </a:r>
            <a:endParaRPr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98" name="Google Shape;19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6600" y="1154925"/>
            <a:ext cx="8259150" cy="309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7"/>
          <p:cNvSpPr txBox="1"/>
          <p:nvPr>
            <p:ph type="title"/>
          </p:nvPr>
        </p:nvSpPr>
        <p:spPr>
          <a:xfrm>
            <a:off x="311700" y="445025"/>
            <a:ext cx="8520600" cy="4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800" u="sng"/>
              <a:t>Exemple 1, conclusion</a:t>
            </a:r>
            <a:endParaRPr/>
          </a:p>
        </p:txBody>
      </p:sp>
      <p:sp>
        <p:nvSpPr>
          <p:cNvPr id="204" name="Google Shape;204;p27"/>
          <p:cNvSpPr txBox="1"/>
          <p:nvPr>
            <p:ph idx="1" type="body"/>
          </p:nvPr>
        </p:nvSpPr>
        <p:spPr>
          <a:xfrm>
            <a:off x="311700" y="122702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900">
                <a:solidFill>
                  <a:schemeClr val="dk1"/>
                </a:solidFill>
              </a:rPr>
              <a:t>Solution</a:t>
            </a:r>
            <a:r>
              <a:rPr lang="fr" sz="1100">
                <a:solidFill>
                  <a:schemeClr val="dk1"/>
                </a:solidFill>
              </a:rPr>
              <a:t>:</a:t>
            </a:r>
            <a:endParaRPr/>
          </a:p>
        </p:txBody>
      </p:sp>
      <p:pic>
        <p:nvPicPr>
          <p:cNvPr id="205" name="Google Shape;20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20425" y="914900"/>
            <a:ext cx="6728175" cy="3313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1635950"/>
            <a:ext cx="1608725" cy="131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8"/>
          <p:cNvSpPr txBox="1"/>
          <p:nvPr>
            <p:ph type="title"/>
          </p:nvPr>
        </p:nvSpPr>
        <p:spPr>
          <a:xfrm>
            <a:off x="311700" y="445025"/>
            <a:ext cx="8520600" cy="4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1800" u="sng"/>
              <a:t>Exemple 2</a:t>
            </a:r>
            <a:endParaRPr sz="3500"/>
          </a:p>
        </p:txBody>
      </p:sp>
      <p:sp>
        <p:nvSpPr>
          <p:cNvPr id="212" name="Google Shape;212;p28"/>
          <p:cNvSpPr txBox="1"/>
          <p:nvPr>
            <p:ph idx="1" type="body"/>
          </p:nvPr>
        </p:nvSpPr>
        <p:spPr>
          <a:xfrm>
            <a:off x="3117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Choix du document:</a:t>
            </a:r>
            <a:endParaRPr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213" name="Google Shape;21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38175" y="926525"/>
            <a:ext cx="5828399" cy="3338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1"/>
          <p:cNvSpPr txBox="1"/>
          <p:nvPr>
            <p:ph type="title"/>
          </p:nvPr>
        </p:nvSpPr>
        <p:spPr>
          <a:xfrm>
            <a:off x="311700" y="471900"/>
            <a:ext cx="8520600" cy="88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1900"/>
              <a:t>Démontrer une méthode de recherche</a:t>
            </a:r>
            <a:endParaRPr b="1" sz="1900"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1900"/>
              <a:t> applicable aux documents papiers et numériques</a:t>
            </a:r>
            <a:endParaRPr sz="3200"/>
          </a:p>
        </p:txBody>
      </p:sp>
      <p:pic>
        <p:nvPicPr>
          <p:cNvPr id="83" name="Google Shape;83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5950" y="1893575"/>
            <a:ext cx="1749125" cy="174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02450" y="1481650"/>
            <a:ext cx="4553533" cy="957188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76187" y="2438850"/>
            <a:ext cx="2606051" cy="1396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9"/>
          <p:cNvSpPr txBox="1"/>
          <p:nvPr>
            <p:ph type="title"/>
          </p:nvPr>
        </p:nvSpPr>
        <p:spPr>
          <a:xfrm>
            <a:off x="311700" y="445025"/>
            <a:ext cx="8520600" cy="44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800" u="sng"/>
              <a:t>Exemple 2, suite</a:t>
            </a:r>
            <a:endParaRPr sz="1800"/>
          </a:p>
        </p:txBody>
      </p:sp>
      <p:sp>
        <p:nvSpPr>
          <p:cNvPr id="219" name="Google Shape;219;p29"/>
          <p:cNvSpPr txBox="1"/>
          <p:nvPr>
            <p:ph idx="1" type="body"/>
          </p:nvPr>
        </p:nvSpPr>
        <p:spPr>
          <a:xfrm>
            <a:off x="311700" y="886325"/>
            <a:ext cx="8520600" cy="327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fr">
                <a:solidFill>
                  <a:schemeClr val="dk1"/>
                </a:solidFill>
              </a:rPr>
              <a:t>Recherche d’information:</a:t>
            </a:r>
            <a:endParaRPr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220" name="Google Shape;220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01225" y="1329525"/>
            <a:ext cx="7251925" cy="2900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0"/>
          <p:cNvSpPr txBox="1"/>
          <p:nvPr>
            <p:ph type="title"/>
          </p:nvPr>
        </p:nvSpPr>
        <p:spPr>
          <a:xfrm>
            <a:off x="311700" y="445025"/>
            <a:ext cx="8520600" cy="44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800" u="sng"/>
              <a:t>Exemple 2, conclusion</a:t>
            </a:r>
            <a:endParaRPr/>
          </a:p>
        </p:txBody>
      </p:sp>
      <p:sp>
        <p:nvSpPr>
          <p:cNvPr id="226" name="Google Shape;226;p30"/>
          <p:cNvSpPr txBox="1"/>
          <p:nvPr>
            <p:ph idx="1" type="body"/>
          </p:nvPr>
        </p:nvSpPr>
        <p:spPr>
          <a:xfrm>
            <a:off x="69975" y="886325"/>
            <a:ext cx="8645700" cy="3344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</a:rPr>
              <a:t>Solution:</a:t>
            </a:r>
            <a:endParaRPr sz="2500"/>
          </a:p>
        </p:txBody>
      </p:sp>
      <p:pic>
        <p:nvPicPr>
          <p:cNvPr id="227" name="Google Shape;227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8375" y="886325"/>
            <a:ext cx="7144499" cy="334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7675" y="1273175"/>
            <a:ext cx="1716175" cy="1298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1"/>
          <p:cNvSpPr txBox="1"/>
          <p:nvPr>
            <p:ph type="title"/>
          </p:nvPr>
        </p:nvSpPr>
        <p:spPr>
          <a:xfrm>
            <a:off x="1165375" y="1055800"/>
            <a:ext cx="70113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fghh</a:t>
            </a:r>
            <a:endParaRPr/>
          </a:p>
        </p:txBody>
      </p:sp>
      <p:pic>
        <p:nvPicPr>
          <p:cNvPr id="234" name="Google Shape;234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64925" y="1055800"/>
            <a:ext cx="2783550" cy="1855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56500" y="1091550"/>
            <a:ext cx="1773225" cy="1855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2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2200" u="sng"/>
              <a:t>Étapes à suivre pour effectuer une recherche documentaire</a:t>
            </a:r>
            <a:endParaRPr sz="5200"/>
          </a:p>
        </p:txBody>
      </p:sp>
      <p:sp>
        <p:nvSpPr>
          <p:cNvPr id="91" name="Google Shape;91;p12"/>
          <p:cNvSpPr txBox="1"/>
          <p:nvPr>
            <p:ph idx="2" type="body"/>
          </p:nvPr>
        </p:nvSpPr>
        <p:spPr>
          <a:xfrm>
            <a:off x="4572000" y="361475"/>
            <a:ext cx="42045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100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400"/>
              <a:buAutoNum type="arabicPeriod"/>
            </a:pPr>
            <a:r>
              <a:rPr b="1" lang="fr" sz="1700">
                <a:solidFill>
                  <a:schemeClr val="dk1"/>
                </a:solidFill>
              </a:rPr>
              <a:t>Définir ses objectifs</a:t>
            </a:r>
            <a:endParaRPr b="1" sz="1700">
              <a:solidFill>
                <a:schemeClr val="dk1"/>
              </a:solidFill>
            </a:endParaRPr>
          </a:p>
          <a:p>
            <a:pPr indent="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chemeClr val="dk1"/>
              </a:solidFill>
            </a:endParaRPr>
          </a:p>
          <a:p>
            <a:pPr indent="-33655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AutoNum type="arabicPeriod"/>
            </a:pPr>
            <a:r>
              <a:rPr b="1" lang="fr" sz="1700">
                <a:solidFill>
                  <a:schemeClr val="dk1"/>
                </a:solidFill>
              </a:rPr>
              <a:t>Préparer sa recherche</a:t>
            </a:r>
            <a:endParaRPr b="1" sz="1700">
              <a:solidFill>
                <a:schemeClr val="dk1"/>
              </a:solidFill>
            </a:endParaRPr>
          </a:p>
          <a:p>
            <a:pPr indent="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chemeClr val="dk1"/>
              </a:solidFill>
            </a:endParaRPr>
          </a:p>
          <a:p>
            <a:pPr indent="-33655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AutoNum type="arabicPeriod"/>
            </a:pPr>
            <a:r>
              <a:rPr b="1" lang="fr" sz="1700">
                <a:solidFill>
                  <a:schemeClr val="dk1"/>
                </a:solidFill>
              </a:rPr>
              <a:t>Choisir les types de documents</a:t>
            </a:r>
            <a:endParaRPr b="1" sz="1700">
              <a:solidFill>
                <a:schemeClr val="dk1"/>
              </a:solidFill>
            </a:endParaRPr>
          </a:p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chemeClr val="dk1"/>
              </a:solidFill>
            </a:endParaRPr>
          </a:p>
          <a:p>
            <a:pPr indent="-33655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AutoNum type="arabicPeriod"/>
            </a:pPr>
            <a:r>
              <a:rPr b="1" lang="fr" sz="1700">
                <a:solidFill>
                  <a:schemeClr val="dk1"/>
                </a:solidFill>
              </a:rPr>
              <a:t>Repérer les documents</a:t>
            </a:r>
            <a:endParaRPr b="1" sz="1700">
              <a:solidFill>
                <a:schemeClr val="dk1"/>
              </a:solidFill>
            </a:endParaRPr>
          </a:p>
          <a:p>
            <a:pPr indent="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chemeClr val="dk1"/>
              </a:solidFill>
            </a:endParaRPr>
          </a:p>
          <a:p>
            <a:pPr indent="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chemeClr val="dk1"/>
              </a:solidFill>
            </a:endParaRPr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AutoNum type="arabicPeriod"/>
            </a:pPr>
            <a:r>
              <a:rPr b="1" lang="fr" sz="1700">
                <a:solidFill>
                  <a:schemeClr val="dk1"/>
                </a:solidFill>
              </a:rPr>
              <a:t>Evaluer la documentation recueillie et les informations utiles</a:t>
            </a:r>
            <a:endParaRPr b="1" sz="17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2300"/>
              <a:t>Mise en situation</a:t>
            </a:r>
            <a:endParaRPr sz="4000"/>
          </a:p>
        </p:txBody>
      </p:sp>
      <p:sp>
        <p:nvSpPr>
          <p:cNvPr id="97" name="Google Shape;97;p13"/>
          <p:cNvSpPr txBox="1"/>
          <p:nvPr>
            <p:ph idx="1" type="body"/>
          </p:nvPr>
        </p:nvSpPr>
        <p:spPr>
          <a:xfrm>
            <a:off x="3117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300">
                <a:solidFill>
                  <a:schemeClr val="dk1"/>
                </a:solidFill>
              </a:rPr>
              <a:t>Vous avez terminé le chargement et l’arrimage d’une cargaison de bois ouvré chez l’expéditeur. Avant de prendre la route pour effectuer cette livraison, vous vous interrogez. À quel moment devez-vous effectuer l’inspection de l’arrimage pendant le trajet. </a:t>
            </a:r>
            <a:endParaRPr sz="1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300">
                <a:solidFill>
                  <a:schemeClr val="dk1"/>
                </a:solidFill>
              </a:rPr>
              <a:t>Quelle sera la réponse et la référence afin de respecter les normes d’arrimage des cargaisons?</a:t>
            </a:r>
            <a:endParaRPr sz="2000"/>
          </a:p>
        </p:txBody>
      </p:sp>
      <p:pic>
        <p:nvPicPr>
          <p:cNvPr id="98" name="Google Shape;9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79675" y="2332975"/>
            <a:ext cx="3867700" cy="183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4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chemeClr val="dk1"/>
                </a:solidFill>
              </a:rPr>
              <a:t>Définir ses objectifs :</a:t>
            </a:r>
            <a:endParaRPr sz="3800"/>
          </a:p>
        </p:txBody>
      </p:sp>
      <p:sp>
        <p:nvSpPr>
          <p:cNvPr id="104" name="Google Shape;104;p14"/>
          <p:cNvSpPr txBox="1"/>
          <p:nvPr>
            <p:ph idx="2" type="body"/>
          </p:nvPr>
        </p:nvSpPr>
        <p:spPr>
          <a:xfrm>
            <a:off x="4572000" y="241725"/>
            <a:ext cx="4452600" cy="3989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7350" lvl="0" marL="457200" rtl="0" algn="just"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fr">
                <a:solidFill>
                  <a:schemeClr val="dk1"/>
                </a:solidFill>
                <a:highlight>
                  <a:srgbClr val="EFEFEF"/>
                </a:highlight>
              </a:rPr>
              <a:t>Déterminer le type de travail à faire et les recherches à réaliser.</a:t>
            </a:r>
            <a:endParaRPr>
              <a:solidFill>
                <a:schemeClr val="dk1"/>
              </a:solidFill>
              <a:highlight>
                <a:srgbClr val="EFEFEF"/>
              </a:highlight>
            </a:endParaRPr>
          </a:p>
          <a:p>
            <a:pPr indent="-3429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fr">
                <a:solidFill>
                  <a:schemeClr val="dk1"/>
                </a:solidFill>
                <a:highlight>
                  <a:srgbClr val="EFEFEF"/>
                </a:highlight>
              </a:rPr>
              <a:t>À quel moment vous devrez effectuer l’inspection de la cargaison. </a:t>
            </a:r>
            <a:endParaRPr>
              <a:solidFill>
                <a:schemeClr val="dk1"/>
              </a:solidFill>
              <a:highlight>
                <a:srgbClr val="EFEFEF"/>
              </a:highlight>
            </a:endParaRPr>
          </a:p>
          <a:p>
            <a:pPr indent="-3429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fr">
                <a:solidFill>
                  <a:schemeClr val="dk1"/>
                </a:solidFill>
                <a:highlight>
                  <a:srgbClr val="EFEFEF"/>
                </a:highlight>
              </a:rPr>
              <a:t>Cerner le sujet.</a:t>
            </a:r>
            <a:endParaRPr>
              <a:solidFill>
                <a:schemeClr val="dk1"/>
              </a:solidFill>
              <a:highlight>
                <a:srgbClr val="EFEFEF"/>
              </a:highlight>
            </a:endParaRPr>
          </a:p>
          <a:p>
            <a:pPr indent="-3429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fr">
                <a:solidFill>
                  <a:schemeClr val="dk1"/>
                </a:solidFill>
                <a:highlight>
                  <a:srgbClr val="EFEFEF"/>
                </a:highlight>
              </a:rPr>
              <a:t>Arrimage.</a:t>
            </a:r>
            <a:endParaRPr>
              <a:solidFill>
                <a:schemeClr val="dk1"/>
              </a:solidFill>
              <a:highlight>
                <a:srgbClr val="EFEFEF"/>
              </a:highlight>
            </a:endParaRPr>
          </a:p>
          <a:p>
            <a:pPr indent="-3429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fr">
                <a:solidFill>
                  <a:schemeClr val="dk1"/>
                </a:solidFill>
                <a:highlight>
                  <a:srgbClr val="EFEFEF"/>
                </a:highlight>
              </a:rPr>
              <a:t>Réponses, références.</a:t>
            </a:r>
            <a:endParaRPr>
              <a:solidFill>
                <a:schemeClr val="dk1"/>
              </a:solidFill>
              <a:highlight>
                <a:srgbClr val="EFEFEF"/>
              </a:highlight>
            </a:endParaRPr>
          </a:p>
          <a:p>
            <a:pPr indent="-3429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fr">
                <a:solidFill>
                  <a:schemeClr val="dk1"/>
                </a:solidFill>
                <a:highlight>
                  <a:srgbClr val="EFEFEF"/>
                </a:highlight>
              </a:rPr>
              <a:t> </a:t>
            </a:r>
            <a:r>
              <a:rPr lang="fr" u="sng">
                <a:solidFill>
                  <a:schemeClr val="dk1"/>
                </a:solidFill>
                <a:highlight>
                  <a:srgbClr val="EFEFEF"/>
                </a:highlight>
              </a:rPr>
              <a:t>"mot-clé"</a:t>
            </a:r>
            <a:endParaRPr u="sng">
              <a:solidFill>
                <a:schemeClr val="dk1"/>
              </a:solidFill>
              <a:highlight>
                <a:srgbClr val="EFEFEF"/>
              </a:highlight>
            </a:endParaRPr>
          </a:p>
          <a:p>
            <a:pPr indent="-342900" lvl="0" marL="45720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fr" u="sng">
                <a:solidFill>
                  <a:schemeClr val="dk1"/>
                </a:solidFill>
                <a:highlight>
                  <a:srgbClr val="EFEFEF"/>
                </a:highlight>
              </a:rPr>
              <a:t>L’inspection de la cargaison.</a:t>
            </a:r>
            <a:r>
              <a:rPr lang="fr">
                <a:solidFill>
                  <a:schemeClr val="dk1"/>
                </a:solidFill>
              </a:rPr>
              <a:t> </a:t>
            </a:r>
            <a:endParaRPr u="sng">
              <a:solidFill>
                <a:schemeClr val="dk1"/>
              </a:solidFill>
              <a:highlight>
                <a:srgbClr val="D9D9D9"/>
              </a:highlight>
            </a:endParaRPr>
          </a:p>
        </p:txBody>
      </p:sp>
      <p:pic>
        <p:nvPicPr>
          <p:cNvPr id="105" name="Google Shape;10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10275" y="900775"/>
            <a:ext cx="1821725" cy="1821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5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700">
                <a:solidFill>
                  <a:schemeClr val="dk1"/>
                </a:solidFill>
              </a:rPr>
              <a:t>Préparer sa recherche :</a:t>
            </a:r>
            <a:endParaRPr sz="3700"/>
          </a:p>
        </p:txBody>
      </p:sp>
      <p:pic>
        <p:nvPicPr>
          <p:cNvPr id="111" name="Google Shape;11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6376" y="724075"/>
            <a:ext cx="1831600" cy="172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58150" y="724075"/>
            <a:ext cx="4045200" cy="251957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800">
                <a:solidFill>
                  <a:schemeClr val="dk1"/>
                </a:solidFill>
              </a:rPr>
              <a:t>Choisir les types de documents :</a:t>
            </a:r>
            <a:endParaRPr sz="3800"/>
          </a:p>
        </p:txBody>
      </p:sp>
      <p:pic>
        <p:nvPicPr>
          <p:cNvPr id="118" name="Google Shape;11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41525" y="724075"/>
            <a:ext cx="1861925" cy="1733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29550" y="2457602"/>
            <a:ext cx="1215900" cy="1594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29550" y="407500"/>
            <a:ext cx="1215900" cy="164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182875" y="2457600"/>
            <a:ext cx="1021550" cy="159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102225" y="3289450"/>
            <a:ext cx="832625" cy="832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127104" y="407500"/>
            <a:ext cx="1133072" cy="1644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7"/>
          <p:cNvSpPr txBox="1"/>
          <p:nvPr>
            <p:ph idx="1" type="subTitle"/>
          </p:nvPr>
        </p:nvSpPr>
        <p:spPr>
          <a:xfrm>
            <a:off x="319250" y="2847049"/>
            <a:ext cx="4071900" cy="87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200">
                <a:solidFill>
                  <a:schemeClr val="dk1"/>
                </a:solidFill>
              </a:rPr>
              <a:t>Repérer les documents : </a:t>
            </a:r>
            <a:r>
              <a:rPr b="1" lang="fr" sz="2800">
                <a:solidFill>
                  <a:schemeClr val="dk1"/>
                </a:solidFill>
              </a:rPr>
              <a:t> </a:t>
            </a:r>
            <a:endParaRPr sz="3800"/>
          </a:p>
        </p:txBody>
      </p:sp>
      <p:pic>
        <p:nvPicPr>
          <p:cNvPr id="129" name="Google Shape;12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41525" y="724075"/>
            <a:ext cx="1861925" cy="1733525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7"/>
          <p:cNvSpPr txBox="1"/>
          <p:nvPr/>
        </p:nvSpPr>
        <p:spPr>
          <a:xfrm>
            <a:off x="553988" y="3719975"/>
            <a:ext cx="3837000" cy="51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fr" sz="1600">
                <a:solidFill>
                  <a:schemeClr val="dk1"/>
                </a:solidFill>
              </a:rPr>
              <a:t>    </a:t>
            </a:r>
            <a:r>
              <a:rPr b="1" lang="fr" sz="1600">
                <a:solidFill>
                  <a:schemeClr val="dk1"/>
                </a:solidFill>
              </a:rPr>
              <a:t>(Versions papier ou numériques)</a:t>
            </a:r>
            <a:endParaRPr sz="200"/>
          </a:p>
        </p:txBody>
      </p:sp>
      <p:pic>
        <p:nvPicPr>
          <p:cNvPr id="131" name="Google Shape;13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81075" y="2131725"/>
            <a:ext cx="1464375" cy="1920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08800" y="199150"/>
            <a:ext cx="1408200" cy="2043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8"/>
          <p:cNvSpPr txBox="1"/>
          <p:nvPr>
            <p:ph idx="1" type="subTitle"/>
          </p:nvPr>
        </p:nvSpPr>
        <p:spPr>
          <a:xfrm>
            <a:off x="265500" y="2803075"/>
            <a:ext cx="43065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1500">
                <a:solidFill>
                  <a:schemeClr val="dk1"/>
                </a:solidFill>
              </a:rPr>
              <a:t>Évaluer la documentation recueillie et les informations utiles :</a:t>
            </a:r>
            <a:endParaRPr sz="2500"/>
          </a:p>
        </p:txBody>
      </p:sp>
      <p:sp>
        <p:nvSpPr>
          <p:cNvPr id="138" name="Google Shape;138;p18"/>
          <p:cNvSpPr txBox="1"/>
          <p:nvPr>
            <p:ph idx="2" type="body"/>
          </p:nvPr>
        </p:nvSpPr>
        <p:spPr>
          <a:xfrm>
            <a:off x="4872350" y="1342950"/>
            <a:ext cx="3695700" cy="2695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2200">
                <a:solidFill>
                  <a:schemeClr val="dk1"/>
                </a:solidFill>
                <a:highlight>
                  <a:srgbClr val="EFEFEF"/>
                </a:highlight>
              </a:rPr>
              <a:t>À quel moment vous devez effectuer l’inspection de l’arrimage pendant le trajet?</a:t>
            </a:r>
            <a:r>
              <a:rPr lang="fr" sz="2200">
                <a:solidFill>
                  <a:schemeClr val="dk1"/>
                </a:solidFill>
                <a:highlight>
                  <a:srgbClr val="D9D9D9"/>
                </a:highlight>
              </a:rPr>
              <a:t> </a:t>
            </a:r>
            <a:endParaRPr sz="2900"/>
          </a:p>
        </p:txBody>
      </p:sp>
      <p:pic>
        <p:nvPicPr>
          <p:cNvPr id="139" name="Google Shape;13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32400" y="724075"/>
            <a:ext cx="1743425" cy="1743425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18"/>
          <p:cNvSpPr txBox="1"/>
          <p:nvPr/>
        </p:nvSpPr>
        <p:spPr>
          <a:xfrm>
            <a:off x="4915200" y="523750"/>
            <a:ext cx="3840900" cy="49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800" u="sng"/>
              <a:t>Rappel de la question</a:t>
            </a:r>
            <a:endParaRPr sz="2800" u="sng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1A058AFAC4ECD40A62F099AA74D6315" ma:contentTypeVersion="13" ma:contentTypeDescription="Crée un document." ma:contentTypeScope="" ma:versionID="eb45218e5d816f3671979fd0418cdc2c">
  <xsd:schema xmlns:xsd="http://www.w3.org/2001/XMLSchema" xmlns:xs="http://www.w3.org/2001/XMLSchema" xmlns:p="http://schemas.microsoft.com/office/2006/metadata/properties" xmlns:ns2="0fcec828-1626-48b7-8c79-bd8fbf620289" xmlns:ns3="ea3555d2-3589-4a06-9423-01f6fdf781d4" targetNamespace="http://schemas.microsoft.com/office/2006/metadata/properties" ma:root="true" ma:fieldsID="b08f7bc70117dbbc0df3dc8d520fd4bd" ns2:_="" ns3:_="">
    <xsd:import namespace="0fcec828-1626-48b7-8c79-bd8fbf620289"/>
    <xsd:import namespace="ea3555d2-3589-4a06-9423-01f6fdf781d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DateTaken" minOccurs="0"/>
                <xsd:element ref="ns3:lcf76f155ced4ddcb4097134ff3c332f" minOccurs="0"/>
                <xsd:element ref="ns2:TaxCatchAll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fcec828-1626-48b7-8c79-bd8fbf62028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9be27902-d95e-44e2-bfca-c04c9b8555b6}" ma:internalName="TaxCatchAll" ma:showField="CatchAllData" ma:web="0fcec828-1626-48b7-8c79-bd8fbf62028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a3555d2-3589-4a06-9423-01f6fdf781d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Balises d’images" ma:readOnly="false" ma:fieldId="{5cf76f15-5ced-4ddc-b409-7134ff3c332f}" ma:taxonomyMulti="true" ma:sspId="cdfe4dc5-eb46-4b6f-86f8-cb08bb47828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fcec828-1626-48b7-8c79-bd8fbf620289" xsi:nil="true"/>
    <lcf76f155ced4ddcb4097134ff3c332f xmlns="ea3555d2-3589-4a06-9423-01f6fdf781d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4C77ACDE-9433-49E5-A098-D6F547C052FB}"/>
</file>

<file path=customXml/itemProps2.xml><?xml version="1.0" encoding="utf-8"?>
<ds:datastoreItem xmlns:ds="http://schemas.openxmlformats.org/officeDocument/2006/customXml" ds:itemID="{3147EEBA-B98B-4905-9F83-FAA91409F29C}"/>
</file>

<file path=customXml/itemProps3.xml><?xml version="1.0" encoding="utf-8"?>
<ds:datastoreItem xmlns:ds="http://schemas.openxmlformats.org/officeDocument/2006/customXml" ds:itemID="{123ABCD6-D000-4D64-A1D8-0C5C4920CF46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0x010100D1A058AFAC4ECD40A62F099AA74D6315</vt:lpwstr>
  </property>
</Properties>
</file>