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27"/>
  </p:notesMasterIdLst>
  <p:handoutMasterIdLst>
    <p:handoutMasterId r:id="rId28"/>
  </p:handoutMasterIdLst>
  <p:sldIdLst>
    <p:sldId id="256" r:id="rId5"/>
    <p:sldId id="362" r:id="rId6"/>
    <p:sldId id="346" r:id="rId7"/>
    <p:sldId id="347" r:id="rId8"/>
    <p:sldId id="304" r:id="rId9"/>
    <p:sldId id="343" r:id="rId10"/>
    <p:sldId id="349" r:id="rId11"/>
    <p:sldId id="344" r:id="rId12"/>
    <p:sldId id="350" r:id="rId13"/>
    <p:sldId id="345" r:id="rId14"/>
    <p:sldId id="348" r:id="rId15"/>
    <p:sldId id="357" r:id="rId16"/>
    <p:sldId id="351" r:id="rId17"/>
    <p:sldId id="352" r:id="rId18"/>
    <p:sldId id="353" r:id="rId19"/>
    <p:sldId id="354" r:id="rId20"/>
    <p:sldId id="355" r:id="rId21"/>
    <p:sldId id="356" r:id="rId22"/>
    <p:sldId id="358" r:id="rId23"/>
    <p:sldId id="359" r:id="rId24"/>
    <p:sldId id="360" r:id="rId25"/>
    <p:sldId id="361" r:id="rId26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93725" autoAdjust="0"/>
  </p:normalViewPr>
  <p:slideViewPr>
    <p:cSldViewPr snapToGrid="0">
      <p:cViewPr varScale="1">
        <p:scale>
          <a:sx n="66" d="100"/>
          <a:sy n="66" d="100"/>
        </p:scale>
        <p:origin x="66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A1EFF07-B5E2-443F-9F2C-CD82912C5BC5}" type="datetime1">
              <a:rPr lang="fr-FR" smtClean="0"/>
              <a:t>07/05/2024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55657-0A12-495F-9FFA-D8F7554E7C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13849-34E9-4E79-B289-A2572787FD62}" type="datetime1">
              <a:rPr lang="fr-FR" smtClean="0"/>
              <a:pPr/>
              <a:t>07/05/2024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2780FBB-F712-42E7-8C2F-226D98798B3F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07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3225" y="693738"/>
            <a:ext cx="5999163" cy="3375025"/>
          </a:xfrm>
        </p:spPr>
      </p:sp>
      <p:sp>
        <p:nvSpPr>
          <p:cNvPr id="870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>
              <a:latin typeface="Times New Roman" pitchFamily="18" charset="0"/>
            </a:endParaRPr>
          </a:p>
        </p:txBody>
      </p:sp>
      <p:sp>
        <p:nvSpPr>
          <p:cNvPr id="87044" name="Espace réservé du numéro de diapositive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01744" algn="l"/>
                <a:tab pos="804912" algn="l"/>
                <a:tab pos="1208080" algn="l"/>
                <a:tab pos="1611248" algn="l"/>
                <a:tab pos="2014416" algn="l"/>
                <a:tab pos="2417585" algn="l"/>
                <a:tab pos="2820753" algn="l"/>
                <a:tab pos="3223921" algn="l"/>
                <a:tab pos="3627089" algn="l"/>
                <a:tab pos="4030258" algn="l"/>
                <a:tab pos="4433425" algn="l"/>
                <a:tab pos="4836594" algn="l"/>
                <a:tab pos="5239762" algn="l"/>
                <a:tab pos="5642930" algn="l"/>
                <a:tab pos="6046098" algn="l"/>
                <a:tab pos="6449267" algn="l"/>
                <a:tab pos="6852434" algn="l"/>
                <a:tab pos="7255603" algn="l"/>
                <a:tab pos="7658771" algn="l"/>
                <a:tab pos="8061939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01744" algn="l"/>
                <a:tab pos="804912" algn="l"/>
                <a:tab pos="1208080" algn="l"/>
                <a:tab pos="1611248" algn="l"/>
                <a:tab pos="2014416" algn="l"/>
                <a:tab pos="2417585" algn="l"/>
                <a:tab pos="2820753" algn="l"/>
                <a:tab pos="3223921" algn="l"/>
                <a:tab pos="3627089" algn="l"/>
                <a:tab pos="4030258" algn="l"/>
                <a:tab pos="4433425" algn="l"/>
                <a:tab pos="4836594" algn="l"/>
                <a:tab pos="5239762" algn="l"/>
                <a:tab pos="5642930" algn="l"/>
                <a:tab pos="6046098" algn="l"/>
                <a:tab pos="6449267" algn="l"/>
                <a:tab pos="6852434" algn="l"/>
                <a:tab pos="7255603" algn="l"/>
                <a:tab pos="7658771" algn="l"/>
                <a:tab pos="8061939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01744" algn="l"/>
                <a:tab pos="804912" algn="l"/>
                <a:tab pos="1208080" algn="l"/>
                <a:tab pos="1611248" algn="l"/>
                <a:tab pos="2014416" algn="l"/>
                <a:tab pos="2417585" algn="l"/>
                <a:tab pos="2820753" algn="l"/>
                <a:tab pos="3223921" algn="l"/>
                <a:tab pos="3627089" algn="l"/>
                <a:tab pos="4030258" algn="l"/>
                <a:tab pos="4433425" algn="l"/>
                <a:tab pos="4836594" algn="l"/>
                <a:tab pos="5239762" algn="l"/>
                <a:tab pos="5642930" algn="l"/>
                <a:tab pos="6046098" algn="l"/>
                <a:tab pos="6449267" algn="l"/>
                <a:tab pos="6852434" algn="l"/>
                <a:tab pos="7255603" algn="l"/>
                <a:tab pos="7658771" algn="l"/>
                <a:tab pos="8061939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01744" algn="l"/>
                <a:tab pos="804912" algn="l"/>
                <a:tab pos="1208080" algn="l"/>
                <a:tab pos="1611248" algn="l"/>
                <a:tab pos="2014416" algn="l"/>
                <a:tab pos="2417585" algn="l"/>
                <a:tab pos="2820753" algn="l"/>
                <a:tab pos="3223921" algn="l"/>
                <a:tab pos="3627089" algn="l"/>
                <a:tab pos="4030258" algn="l"/>
                <a:tab pos="4433425" algn="l"/>
                <a:tab pos="4836594" algn="l"/>
                <a:tab pos="5239762" algn="l"/>
                <a:tab pos="5642930" algn="l"/>
                <a:tab pos="6046098" algn="l"/>
                <a:tab pos="6449267" algn="l"/>
                <a:tab pos="6852434" algn="l"/>
                <a:tab pos="7255603" algn="l"/>
                <a:tab pos="7658771" algn="l"/>
                <a:tab pos="8061939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01744" algn="l"/>
                <a:tab pos="804912" algn="l"/>
                <a:tab pos="1208080" algn="l"/>
                <a:tab pos="1611248" algn="l"/>
                <a:tab pos="2014416" algn="l"/>
                <a:tab pos="2417585" algn="l"/>
                <a:tab pos="2820753" algn="l"/>
                <a:tab pos="3223921" algn="l"/>
                <a:tab pos="3627089" algn="l"/>
                <a:tab pos="4030258" algn="l"/>
                <a:tab pos="4433425" algn="l"/>
                <a:tab pos="4836594" algn="l"/>
                <a:tab pos="5239762" algn="l"/>
                <a:tab pos="5642930" algn="l"/>
                <a:tab pos="6046098" algn="l"/>
                <a:tab pos="6449267" algn="l"/>
                <a:tab pos="6852434" algn="l"/>
                <a:tab pos="7255603" algn="l"/>
                <a:tab pos="7658771" algn="l"/>
                <a:tab pos="8061939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031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1744" algn="l"/>
                <a:tab pos="804912" algn="l"/>
                <a:tab pos="1208080" algn="l"/>
                <a:tab pos="1611248" algn="l"/>
                <a:tab pos="2014416" algn="l"/>
                <a:tab pos="2417585" algn="l"/>
                <a:tab pos="2820753" algn="l"/>
                <a:tab pos="3223921" algn="l"/>
                <a:tab pos="3627089" algn="l"/>
                <a:tab pos="4030258" algn="l"/>
                <a:tab pos="4433425" algn="l"/>
                <a:tab pos="4836594" algn="l"/>
                <a:tab pos="5239762" algn="l"/>
                <a:tab pos="5642930" algn="l"/>
                <a:tab pos="6046098" algn="l"/>
                <a:tab pos="6449267" algn="l"/>
                <a:tab pos="6852434" algn="l"/>
                <a:tab pos="7255603" algn="l"/>
                <a:tab pos="7658771" algn="l"/>
                <a:tab pos="8061939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031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1744" algn="l"/>
                <a:tab pos="804912" algn="l"/>
                <a:tab pos="1208080" algn="l"/>
                <a:tab pos="1611248" algn="l"/>
                <a:tab pos="2014416" algn="l"/>
                <a:tab pos="2417585" algn="l"/>
                <a:tab pos="2820753" algn="l"/>
                <a:tab pos="3223921" algn="l"/>
                <a:tab pos="3627089" algn="l"/>
                <a:tab pos="4030258" algn="l"/>
                <a:tab pos="4433425" algn="l"/>
                <a:tab pos="4836594" algn="l"/>
                <a:tab pos="5239762" algn="l"/>
                <a:tab pos="5642930" algn="l"/>
                <a:tab pos="6046098" algn="l"/>
                <a:tab pos="6449267" algn="l"/>
                <a:tab pos="6852434" algn="l"/>
                <a:tab pos="7255603" algn="l"/>
                <a:tab pos="7658771" algn="l"/>
                <a:tab pos="8061939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031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1744" algn="l"/>
                <a:tab pos="804912" algn="l"/>
                <a:tab pos="1208080" algn="l"/>
                <a:tab pos="1611248" algn="l"/>
                <a:tab pos="2014416" algn="l"/>
                <a:tab pos="2417585" algn="l"/>
                <a:tab pos="2820753" algn="l"/>
                <a:tab pos="3223921" algn="l"/>
                <a:tab pos="3627089" algn="l"/>
                <a:tab pos="4030258" algn="l"/>
                <a:tab pos="4433425" algn="l"/>
                <a:tab pos="4836594" algn="l"/>
                <a:tab pos="5239762" algn="l"/>
                <a:tab pos="5642930" algn="l"/>
                <a:tab pos="6046098" algn="l"/>
                <a:tab pos="6449267" algn="l"/>
                <a:tab pos="6852434" algn="l"/>
                <a:tab pos="7255603" algn="l"/>
                <a:tab pos="7658771" algn="l"/>
                <a:tab pos="8061939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031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1744" algn="l"/>
                <a:tab pos="804912" algn="l"/>
                <a:tab pos="1208080" algn="l"/>
                <a:tab pos="1611248" algn="l"/>
                <a:tab pos="2014416" algn="l"/>
                <a:tab pos="2417585" algn="l"/>
                <a:tab pos="2820753" algn="l"/>
                <a:tab pos="3223921" algn="l"/>
                <a:tab pos="3627089" algn="l"/>
                <a:tab pos="4030258" algn="l"/>
                <a:tab pos="4433425" algn="l"/>
                <a:tab pos="4836594" algn="l"/>
                <a:tab pos="5239762" algn="l"/>
                <a:tab pos="5642930" algn="l"/>
                <a:tab pos="6046098" algn="l"/>
                <a:tab pos="6449267" algn="l"/>
                <a:tab pos="6852434" algn="l"/>
                <a:tab pos="7255603" algn="l"/>
                <a:tab pos="7658771" algn="l"/>
                <a:tab pos="8061939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/>
            <a:fld id="{F0AEDFD2-6A85-4748-B92D-83B13A526C3F}" type="slidenum">
              <a:rPr lang="fr-CA" altLang="fr-FR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5</a:t>
            </a:fld>
            <a:endParaRPr lang="fr-CA" altLang="fr-F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 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pic>
        <p:nvPicPr>
          <p:cNvPr id="17" name="Image 16" descr="Balise=Photo de client&#10;Rogner=1&#10;Aligner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Sabon Next LT" panose="020B0502040204020203" pitchFamily="2" charset="0"/>
              </a:rPr>
              <a:t>Modifiez le style du titre</a:t>
            </a:r>
          </a:p>
        </p:txBody>
      </p:sp>
      <p:sp>
        <p:nvSpPr>
          <p:cNvPr id="20" name="Espace réservé du texte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050" y="3600450"/>
            <a:ext cx="9144000" cy="24511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ésum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fr-FR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Modifiez le style du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lvl="0" indent="-228600" rtl="0"/>
            <a:r>
              <a:rPr lang="fr-FR" sz="2000" noProof="0">
                <a:solidFill>
                  <a:schemeClr val="tx2">
                    <a:alpha val="60000"/>
                  </a:schemeClr>
                </a:solidFill>
              </a:rPr>
              <a:t>Cliquez pour modifier les styles du texte du masque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r-FR" noProof="0">
                <a:solidFill>
                  <a:schemeClr val="tx2">
                    <a:alpha val="60000"/>
                  </a:schemeClr>
                </a:solidFill>
              </a:rPr>
              <a:t>1/3/20XX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r-FR" noProof="0">
                <a:solidFill>
                  <a:schemeClr val="tx2">
                    <a:alpha val="60000"/>
                  </a:schemeClr>
                </a:solidFill>
              </a:rPr>
              <a:t>Exemple de texte de pied de page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8844951-7827-47D4-8276-7DDE1FA7D85A}" type="slidenum">
              <a:rPr lang="fr-FR" noProof="0" smtClean="0">
                <a:solidFill>
                  <a:schemeClr val="tx2">
                    <a:alpha val="60000"/>
                  </a:schemeClr>
                </a:solidFill>
              </a:rPr>
              <a:pPr rtl="0"/>
              <a:t>‹N°›</a:t>
            </a:fld>
            <a:endParaRPr lang="fr-FR" noProof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5" name="Espace réservé d’image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rtlCol="0" anchor="t">
            <a:normAutofit/>
          </a:bodyPr>
          <a:lstStyle/>
          <a:p>
            <a:pPr rtl="0"/>
            <a:r>
              <a:rPr lang="fr-FR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Modifiez le style du titre</a:t>
            </a: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fr-FR" sz="1800" noProof="0">
                <a:solidFill>
                  <a:schemeClr val="tx2">
                    <a:alpha val="60000"/>
                  </a:schemeClr>
                </a:solidFill>
              </a:rPr>
              <a:t>Cliquez pour modifier les styles du texte du masque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5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8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57399"/>
            <a:ext cx="5181600" cy="411956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057399"/>
            <a:ext cx="5181600" cy="411956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2" name="Cadre 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rtlCol="0" anchor="t">
            <a:normAutofit/>
          </a:bodyPr>
          <a:lstStyle/>
          <a:p>
            <a:pPr rtl="0"/>
            <a:r>
              <a:rPr lang="fr-FR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Modifiez le style du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fr-FR" sz="1800" noProof="0">
                <a:solidFill>
                  <a:schemeClr val="tx2">
                    <a:alpha val="60000"/>
                  </a:schemeClr>
                </a:solidFill>
              </a:rPr>
              <a:t>Cliquez pour modifier les styles du texte du masque</a:t>
            </a: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5" name="Espace réservé d’image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6" name="Espace réservé d’image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7" name="Espace réservé d’image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fr-FR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Modifiez le style du titre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lvl="0" indent="-228600" rtl="0"/>
            <a:r>
              <a:rPr lang="fr-FR" sz="1800" noProof="0">
                <a:solidFill>
                  <a:schemeClr val="tx2">
                    <a:alpha val="60000"/>
                  </a:schemeClr>
                </a:solidFill>
              </a:rPr>
              <a:t>Cliquez pour modifier les styles du texte du masque</a:t>
            </a:r>
          </a:p>
        </p:txBody>
      </p:sp>
      <p:sp>
        <p:nvSpPr>
          <p:cNvPr id="29" name="Espace réservé de la date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fr-FR" noProof="0"/>
              <a:t>1/3/20XX</a:t>
            </a:r>
          </a:p>
        </p:txBody>
      </p:sp>
      <p:sp>
        <p:nvSpPr>
          <p:cNvPr id="24" name="Espace réservé d’image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5" name="Espace réservé d’image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6" name="Espace réservé d’image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0" name="Espace réservé du pied de page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31" name="Espace réservé du numéro de diapositive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ut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 useBgFill="1">
        <p:nvSpPr>
          <p:cNvPr id="8" name="Forme libre : Forme 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9" name="Cadre 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solidFill>
                <a:schemeClr val="tx1"/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fr-FR" noProof="0">
                <a:solidFill>
                  <a:srgbClr val="FFFFFF"/>
                </a:solidFill>
                <a:ea typeface="Cambria" panose="02040503050406030204" pitchFamily="18" charset="0"/>
                <a:cs typeface="Sabon Next LT" panose="020B0502040204020203" pitchFamily="2" charset="0"/>
              </a:rPr>
              <a:t>Modifiez le style du titre</a:t>
            </a:r>
          </a:p>
        </p:txBody>
      </p:sp>
      <p:sp>
        <p:nvSpPr>
          <p:cNvPr id="18" name="Espace réservé d’image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0" name="Espace réservé d’image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600450"/>
            <a:ext cx="5322888" cy="2451100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ronologie de graphique de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 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 useBgFill="1">
        <p:nvSpPr>
          <p:cNvPr id="13" name="Rectangle 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Cadre 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0" name="Espace réservé d’image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fr-FR" noProof="0"/>
              <a:t>Cliquez pour ajouter un sous-titre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5" name="Espace réservé d’image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6" name="Espace réservé d’image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7" name="Espace réservé d’image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8" name="Espace réservé d’image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23" name="Espace réservé du texte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24" name="Espace réservé du texte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26" name="Espace réservé du texte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27" name="Espace réservé du texte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29" name="Espace réservé du texte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 colonnes (diapositive de comparais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60320"/>
            <a:ext cx="5183188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2011680"/>
            <a:ext cx="51577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9027" y="2011680"/>
            <a:ext cx="5183187" cy="530352"/>
          </a:xfrm>
        </p:spPr>
        <p:txBody>
          <a:bodyPr rtlCol="0" anchor="t" anchorCtr="0">
            <a:noAutofit/>
          </a:bodyPr>
          <a:lstStyle>
            <a:lvl1pPr marL="0" indent="0" rtl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04360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04360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8934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68934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dre 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>
                <a:solidFill>
                  <a:srgbClr val="FFFFFF"/>
                </a:solidFill>
              </a:rPr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fld id="{28844951-7827-47D4-8276-7DDE1FA7D85A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-6M8fpyApJI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4IB11WpnFD0?feature=oembed" TargetMode="Externa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tmOBmqvh-yI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9wK8G60rDZA?feature=oembed" TargetMode="Externa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9A7C78-91FD-4B88-953D-5A4363761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 rtlCol="0" anchor="b" anchorCtr="0"/>
          <a:lstStyle/>
          <a:p>
            <a:pPr rtl="0"/>
            <a:r>
              <a:rPr lang="fr-FR" dirty="0"/>
              <a:t> COURS 6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AD04BED3-CF2E-4CAD-8CE8-ED3ED12AE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7175" y="3600450"/>
            <a:ext cx="9144000" cy="2451100"/>
          </a:xfrm>
        </p:spPr>
        <p:txBody>
          <a:bodyPr rtlCol="0"/>
          <a:lstStyle/>
          <a:p>
            <a:pPr rtl="0"/>
            <a:r>
              <a:rPr lang="fr-FR" dirty="0"/>
              <a:t>L’APPAREIL REPRODUCTEUR FÉMININ</a:t>
            </a:r>
          </a:p>
        </p:txBody>
      </p:sp>
    </p:spTree>
    <p:extLst>
      <p:ext uri="{BB962C8B-B14F-4D97-AF65-F5344CB8AC3E}">
        <p14:creationId xmlns:p14="http://schemas.microsoft.com/office/powerpoint/2010/main" val="703580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03BFBD-CF0B-4F40-B08F-DBED2572F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Organes externes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7A9557-4544-4300-84F9-6CDEDF8F2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Vulve et périnée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CA" dirty="0"/>
              <a:t>Le périnée forme un losange entre coccyx, pubis et périnée</a:t>
            </a:r>
          </a:p>
          <a:p>
            <a:endParaRPr lang="fr-CA" dirty="0"/>
          </a:p>
          <a:p>
            <a:r>
              <a:rPr lang="fr-CA" dirty="0"/>
              <a:t>Glandes mammaires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CA" dirty="0"/>
              <a:t>Glandes exocrines constituées de 15 à 20 lobes séparés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CA" dirty="0"/>
              <a:t>But : Lactation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956152-1BD9-45A3-B019-E4328809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6BD070-5A6B-451A-9214-C50C34B75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FE3EE5-FB2E-448B-AA2F-E464425FA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10</a:t>
            </a:fld>
            <a:endParaRPr lang="fr-FR" noProof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E5B672-A89D-4CBD-803F-97C341770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667" y="4286872"/>
            <a:ext cx="1395067" cy="18900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9DE52D3-7ECB-4697-BFB0-58FFC460F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588" y="829918"/>
            <a:ext cx="1676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DC44C705-FBC4-4E79-95CD-14043398BB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467429"/>
            <a:ext cx="5157787" cy="2929915"/>
          </a:xfrm>
          <a:prstGeom prst="rect">
            <a:avLst/>
          </a:prstGeo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CD75AF86-C39F-4EE9-99D8-A8814EBD345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17912" y="2501193"/>
            <a:ext cx="5182049" cy="2229827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C84A25-A50D-48DF-873D-F4FA1ACC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A24F13-2045-4565-896A-B9294331F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B2A4C7-77E4-42F1-9E50-3F1477BF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11</a:t>
            </a:fld>
            <a:endParaRPr lang="fr-FR" noProof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0A9ED9E-A386-4C4F-A233-62BCE2382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hormones ….</a:t>
            </a:r>
          </a:p>
        </p:txBody>
      </p:sp>
    </p:spTree>
    <p:extLst>
      <p:ext uri="{BB962C8B-B14F-4D97-AF65-F5344CB8AC3E}">
        <p14:creationId xmlns:p14="http://schemas.microsoft.com/office/powerpoint/2010/main" val="38858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9DDB68-6DF0-4DFB-9686-5D9504A39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13" y="2296887"/>
            <a:ext cx="4702629" cy="1912256"/>
          </a:xfrm>
        </p:spPr>
        <p:txBody>
          <a:bodyPr anchor="b">
            <a:noAutofit/>
          </a:bodyPr>
          <a:lstStyle/>
          <a:p>
            <a:r>
              <a:rPr lang="fr-CA" sz="4800" dirty="0"/>
              <a:t>Appareil reproducteur masculin</a:t>
            </a:r>
          </a:p>
        </p:txBody>
      </p:sp>
      <p:pic>
        <p:nvPicPr>
          <p:cNvPr id="5" name="Image 4" descr="Une image contenant dessin, clipart, illustration, Dessin d’enfant&#10;&#10;Description générée automatiquement">
            <a:extLst>
              <a:ext uri="{FF2B5EF4-FFF2-40B4-BE49-F238E27FC236}">
                <a16:creationId xmlns:a16="http://schemas.microsoft.com/office/drawing/2014/main" id="{41B3AF2E-CFFD-FF41-F184-C6A87C9A2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975" y="973932"/>
            <a:ext cx="5175250" cy="5175250"/>
          </a:xfrm>
          <a:prstGeom prst="rect">
            <a:avLst/>
          </a:prstGeom>
          <a:noFill/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0699F086-02AE-D028-5EAA-5A1D7D81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099BE47C-97F1-5978-6BDF-922DDC775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6D1C3A66-7F53-BCB3-E4B0-02F3215F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12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8062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7DEB5BF8-D8C0-4EFC-87C8-5203ADFF5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10" y="61386"/>
            <a:ext cx="10601863" cy="399932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87A912C-D007-445C-B73C-6C6B1C4AF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051" y="3429000"/>
            <a:ext cx="6436068" cy="2699972"/>
          </a:xfrm>
          <a:prstGeom prst="rect">
            <a:avLst/>
          </a:prstGeom>
        </p:spPr>
      </p:pic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8113043C-1352-484C-9EE3-EDF2A242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52A2FA3A-D887-4347-93FF-3FF1AD1F5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CEFDC042-75D4-4FD5-A4F5-34B9ECA8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13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8464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4C48AFF3-2ADB-4AFE-ACE5-DD65C4FE8D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4428" y="2234803"/>
            <a:ext cx="5157787" cy="1431286"/>
          </a:xfrm>
          <a:prstGeom prst="rect">
            <a:avLst/>
          </a:prstGeom>
          <a:noFill/>
        </p:spPr>
      </p:pic>
      <p:pic>
        <p:nvPicPr>
          <p:cNvPr id="15" name="Espace réservé du contenu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B6B2963-F3DB-4BB0-8DA0-0EA2C784DD1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17343" y="4816241"/>
            <a:ext cx="5183188" cy="1308754"/>
          </a:xfrm>
          <a:prstGeom prst="rect">
            <a:avLst/>
          </a:prstGeom>
          <a:noFill/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A3EA6629-446D-4C19-8E99-F761593A17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D7892192-223E-4E13-BEB6-896FEE92E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1EE01223-7F8C-45FA-A227-6AFCF8DB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14</a:t>
            </a:fld>
            <a:endParaRPr lang="fr-FR" noProof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5DEF01-2FCE-401F-97AB-4FECA2D7D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428" y="1359420"/>
            <a:ext cx="5157787" cy="530352"/>
          </a:xfrm>
        </p:spPr>
        <p:txBody>
          <a:bodyPr anchor="t">
            <a:normAutofit/>
          </a:bodyPr>
          <a:lstStyle/>
          <a:p>
            <a:r>
              <a:rPr lang="fr-CA" b="1" dirty="0"/>
              <a:t>Scrotum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ED7ABBD-60C6-4578-BE7F-5E00BBBFB5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7344" y="3955352"/>
            <a:ext cx="5183187" cy="530352"/>
          </a:xfrm>
        </p:spPr>
        <p:txBody>
          <a:bodyPr anchor="t">
            <a:normAutofit/>
          </a:bodyPr>
          <a:lstStyle/>
          <a:p>
            <a:r>
              <a:rPr lang="fr-CA" b="1" dirty="0"/>
              <a:t>Testicule</a:t>
            </a:r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FA2E12B2-325D-71D5-A0B5-D0D602F3F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243" y="1807426"/>
            <a:ext cx="4625630" cy="371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1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6EC7BD-CB95-49BA-9104-4B97A772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Voies spermatiques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304B64-B9BF-4407-9FD8-AAB10262C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Épididyme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A09AA0C1-DFF4-4DF4-934E-BD717C3C4A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638" y="2851536"/>
            <a:ext cx="3382962" cy="163416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C72606-FBB6-4E62-97E1-8216E6094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A" dirty="0"/>
              <a:t>Conduit déférent</a:t>
            </a: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636E10D9-1578-4284-8817-C222510936F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03090" y="2762359"/>
            <a:ext cx="3384550" cy="1952072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C92A01D-F24D-4174-9461-D2420581FD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0228" y="1791353"/>
            <a:ext cx="3383280" cy="971006"/>
          </a:xfrm>
        </p:spPr>
        <p:txBody>
          <a:bodyPr/>
          <a:lstStyle/>
          <a:p>
            <a:r>
              <a:rPr lang="fr-CA" dirty="0"/>
              <a:t>Conduit éjaculateur &amp; Urètre</a:t>
            </a:r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922BF36E-3CBD-47C7-93A5-9E09A381A1A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8290718" y="2906098"/>
            <a:ext cx="3382963" cy="1414788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9BF0461C-4993-46AF-A5E6-C4951B3E4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9A6A6C10-DDD8-4852-BE03-99EF9762A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E417C46-EB59-41A3-A20E-3FD67C807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15</a:t>
            </a:fld>
            <a:endParaRPr lang="fr-FR" noProof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45A09AA-95E7-46F0-8361-516F04FD4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717" y="4331029"/>
            <a:ext cx="3382963" cy="175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1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4E54FC63-E706-4C4F-B3E1-E9DDC5A42F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6612" y="2918920"/>
            <a:ext cx="5157787" cy="2917400"/>
          </a:xfrm>
          <a:prstGeom prst="rect">
            <a:avLst/>
          </a:prstGeom>
        </p:spPr>
      </p:pic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E6AD70F4-B2BC-46FF-9371-5165FA533DF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3013282"/>
            <a:ext cx="5183188" cy="2541173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958C2B-C4CC-4BC2-8457-C3AE01E51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2F7C2B-F4F0-46AD-98E8-7A205331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D9D340-B0D9-48F2-A652-C9E5DDCA5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16</a:t>
            </a:fld>
            <a:endParaRPr lang="fr-FR" noProof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153CE58-EBEE-44E0-B2F3-0C149CA7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GLANDES ANNEXES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E1DAE8E-BEFF-4FA5-91AC-B208FEFE9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736" y="1987248"/>
            <a:ext cx="4413887" cy="5547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9B0985-E4CF-45F2-B540-46EA619D3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603" y="2006600"/>
            <a:ext cx="4837993" cy="45342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547C806-9328-4E66-87B2-F68A0957E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6671" y="296783"/>
            <a:ext cx="951058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6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4B4DE4-9578-4E6A-931D-94059C449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GLANDES ANNEXES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43A2B23-296A-40F2-B508-8327041CF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78076"/>
            <a:ext cx="10515600" cy="216709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A9AC61-1F79-47BA-9ED9-6A0AB520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D2BEB8-6BC8-46E9-B8BA-B3BB6F402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C9506D-0647-46C0-94A6-5C2F54A6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17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179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24CBBA0B-4E65-46C4-82A6-72687EF523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5187" y="2334636"/>
            <a:ext cx="5157787" cy="1094364"/>
          </a:xfrm>
          <a:prstGeom prst="rect">
            <a:avLst/>
          </a:prstGeo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61395535-817F-4D2B-9F8E-44989AE1700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67810" y="2119982"/>
            <a:ext cx="5183188" cy="1217957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910DCE-3AAA-4691-A9CC-15C594C62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B9833C-8E71-41F2-AC47-1ECCF8337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A1D375-8F09-4903-B00F-F833EC418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18</a:t>
            </a:fld>
            <a:endParaRPr lang="fr-FR" noProof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F0181A6-5A54-4A70-B7A8-6BFC7498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PÉNIS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54227EC-7041-4667-BBE0-B6BF55B55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58" y="4240280"/>
            <a:ext cx="1080052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B706D6-048B-4560-AEA8-B9429DBE63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821" y="234043"/>
            <a:ext cx="9144000" cy="1563443"/>
          </a:xfrm>
        </p:spPr>
        <p:txBody>
          <a:bodyPr/>
          <a:lstStyle/>
          <a:p>
            <a:r>
              <a:rPr lang="fr-CA" dirty="0"/>
              <a:t>Spermatogénèse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3E41C3-E1D3-4A32-83EB-CCA7D3705A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60879" y="1684564"/>
            <a:ext cx="9144000" cy="1435100"/>
          </a:xfrm>
        </p:spPr>
        <p:txBody>
          <a:bodyPr/>
          <a:lstStyle/>
          <a:p>
            <a:r>
              <a:rPr lang="fr-CA" dirty="0"/>
              <a:t>Processus qui mènent à la formation de gamètes males. Lieu dans les testicules.</a:t>
            </a:r>
          </a:p>
        </p:txBody>
      </p:sp>
      <p:pic>
        <p:nvPicPr>
          <p:cNvPr id="4" name="Média en ligne 3" title="spermatogenese plus de détail">
            <a:hlinkClick r:id="" action="ppaction://media"/>
            <a:extLst>
              <a:ext uri="{FF2B5EF4-FFF2-40B4-BE49-F238E27FC236}">
                <a16:creationId xmlns:a16="http://schemas.microsoft.com/office/drawing/2014/main" id="{8C06E81D-E95C-4CE2-B6AA-35338B4395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90222" y="2815420"/>
            <a:ext cx="6211556" cy="35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6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3CA116-6428-7CFC-921D-0FB161C70B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Exercices :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F0AC13-D31D-DE1F-6178-1240C08AE3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14806" y="3429000"/>
            <a:ext cx="4317159" cy="2451100"/>
          </a:xfrm>
        </p:spPr>
        <p:txBody>
          <a:bodyPr/>
          <a:lstStyle/>
          <a:p>
            <a:pPr algn="l"/>
            <a:r>
              <a:rPr lang="fr-CA" dirty="0"/>
              <a:t>- Histoire de cas</a:t>
            </a:r>
          </a:p>
          <a:p>
            <a:pPr algn="l"/>
            <a:r>
              <a:rPr lang="fr-CA" dirty="0"/>
              <a:t>- Tableau des maladies </a:t>
            </a:r>
          </a:p>
          <a:p>
            <a:pPr algn="l"/>
            <a:r>
              <a:rPr lang="fr-CA" dirty="0"/>
              <a:t>- CÉMEQ p.89</a:t>
            </a:r>
          </a:p>
          <a:p>
            <a:pPr algn="l"/>
            <a:r>
              <a:rPr lang="fr-CA" dirty="0"/>
              <a:t>- Mots croisées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E5C861-3308-C70C-7DF1-7DE72516D565}"/>
              </a:ext>
            </a:extLst>
          </p:cNvPr>
          <p:cNvSpPr txBox="1"/>
          <p:nvPr/>
        </p:nvSpPr>
        <p:spPr>
          <a:xfrm rot="20661836">
            <a:off x="1099930" y="901148"/>
            <a:ext cx="29949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/>
              <a:t>Vous avez 60 min pour effectuer les exercices suivants dans l’ordre : </a:t>
            </a:r>
          </a:p>
        </p:txBody>
      </p:sp>
      <p:pic>
        <p:nvPicPr>
          <p:cNvPr id="6" name="Image 5" descr="Étudiant métisse étudiant">
            <a:extLst>
              <a:ext uri="{FF2B5EF4-FFF2-40B4-BE49-F238E27FC236}">
                <a16:creationId xmlns:a16="http://schemas.microsoft.com/office/drawing/2014/main" id="{FE179460-A756-4325-BA31-FE8A96912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129" y="1058200"/>
            <a:ext cx="3489719" cy="23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1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7F61744-0EFC-4789-BFEB-E3B3BC48A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8299A9-E55B-4569-8F1C-518C1A53E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96F30-A5EC-42EB-A513-0CC0697D1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20</a:t>
            </a:fld>
            <a:endParaRPr lang="fr-FR" noProof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DA009E0-189C-417F-8004-D4226B65F3A4}"/>
              </a:ext>
            </a:extLst>
          </p:cNvPr>
          <p:cNvSpPr/>
          <p:nvPr/>
        </p:nvSpPr>
        <p:spPr>
          <a:xfrm>
            <a:off x="4572000" y="773723"/>
            <a:ext cx="3756074" cy="10832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b="1" dirty="0"/>
              <a:t>Hypothalamus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BB25B4F-966D-41F6-A6FF-CB670399736A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6450037" y="1856935"/>
            <a:ext cx="0" cy="365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9CF35623-9113-4507-A37E-B5836F0DB62C}"/>
              </a:ext>
            </a:extLst>
          </p:cNvPr>
          <p:cNvSpPr/>
          <p:nvPr/>
        </p:nvSpPr>
        <p:spPr>
          <a:xfrm>
            <a:off x="5338690" y="2222060"/>
            <a:ext cx="2222694" cy="89969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Hypophyse </a:t>
            </a:r>
          </a:p>
          <a:p>
            <a:pPr algn="ctr"/>
            <a:r>
              <a:rPr lang="fr-CA" dirty="0"/>
              <a:t>Sécrète FSH/LH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CD25899-CEF9-4CB1-A1B6-DFFC00778E3F}"/>
              </a:ext>
            </a:extLst>
          </p:cNvPr>
          <p:cNvCxnSpPr>
            <a:stCxn id="9" idx="3"/>
          </p:cNvCxnSpPr>
          <p:nvPr/>
        </p:nvCxnSpPr>
        <p:spPr>
          <a:xfrm flipH="1">
            <a:off x="4346917" y="2989999"/>
            <a:ext cx="1317279" cy="885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577B669-C73B-49DD-92A8-58CFB1D979AA}"/>
              </a:ext>
            </a:extLst>
          </p:cNvPr>
          <p:cNvCxnSpPr>
            <a:stCxn id="9" idx="5"/>
          </p:cNvCxnSpPr>
          <p:nvPr/>
        </p:nvCxnSpPr>
        <p:spPr>
          <a:xfrm>
            <a:off x="7235878" y="2989999"/>
            <a:ext cx="1092196" cy="746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78E554B2-8E11-4A51-AB14-A833C783C458}"/>
              </a:ext>
            </a:extLst>
          </p:cNvPr>
          <p:cNvSpPr/>
          <p:nvPr/>
        </p:nvSpPr>
        <p:spPr>
          <a:xfrm>
            <a:off x="1913206" y="3736244"/>
            <a:ext cx="2899117" cy="10393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dirty="0"/>
              <a:t>FSH</a:t>
            </a:r>
          </a:p>
          <a:p>
            <a:pPr algn="ctr"/>
            <a:r>
              <a:rPr lang="fr-CA" sz="1200" dirty="0"/>
              <a:t>Stimule les testicules et déclenche spermatogénèse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BD4BA2E-9922-49F7-BDDD-F60F228C3F89}"/>
              </a:ext>
            </a:extLst>
          </p:cNvPr>
          <p:cNvSpPr/>
          <p:nvPr/>
        </p:nvSpPr>
        <p:spPr>
          <a:xfrm>
            <a:off x="7561384" y="3705238"/>
            <a:ext cx="3566161" cy="126482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dirty="0"/>
              <a:t>LH</a:t>
            </a:r>
          </a:p>
          <a:p>
            <a:pPr algn="ctr"/>
            <a:r>
              <a:rPr lang="fr-CA" sz="1400" dirty="0"/>
              <a:t>Agit sur la maturation des spermes, stimule la testostérone, maintien la croissance etc.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20F6DE-3B93-45B8-B478-4768B6BD6C79}"/>
              </a:ext>
            </a:extLst>
          </p:cNvPr>
          <p:cNvSpPr txBox="1"/>
          <p:nvPr/>
        </p:nvSpPr>
        <p:spPr>
          <a:xfrm>
            <a:off x="1723293" y="5553541"/>
            <a:ext cx="9383150" cy="369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L’élaboration et la survie des spermes nécessitent une T° plus basse que la T° corporelle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633D94-CBC9-7395-BE6C-11F46E6338FC}"/>
              </a:ext>
            </a:extLst>
          </p:cNvPr>
          <p:cNvSpPr txBox="1"/>
          <p:nvPr/>
        </p:nvSpPr>
        <p:spPr>
          <a:xfrm rot="20850298">
            <a:off x="928439" y="1326676"/>
            <a:ext cx="262245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/>
              <a:t>L'influence hormonale</a:t>
            </a:r>
          </a:p>
        </p:txBody>
      </p:sp>
    </p:spTree>
    <p:extLst>
      <p:ext uri="{BB962C8B-B14F-4D97-AF65-F5344CB8AC3E}">
        <p14:creationId xmlns:p14="http://schemas.microsoft.com/office/powerpoint/2010/main" val="192613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4" grpId="0" animBg="1"/>
      <p:bldP spid="15" grpId="0" animBg="1"/>
      <p:bldP spid="16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D60477E-1272-4EF3-8C01-F9A0B1F7B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3BCB0E2-DCB4-43D2-AA5D-A49296D4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1DC691-CBF4-4963-92F3-61E98FD0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21</a:t>
            </a:fld>
            <a:endParaRPr lang="fr-FR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6DBCE21C-843A-4384-8395-E05F6C7E4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1170332"/>
          </a:xfrm>
        </p:spPr>
        <p:txBody>
          <a:bodyPr/>
          <a:lstStyle/>
          <a:p>
            <a:r>
              <a:rPr lang="fr-CA" dirty="0"/>
              <a:t>Spermatozoïde</a:t>
            </a:r>
          </a:p>
        </p:txBody>
      </p:sp>
      <p:pic>
        <p:nvPicPr>
          <p:cNvPr id="10" name="Média en ligne 9" title="Spermatozoïdes humain observés au microscope optique.">
            <a:hlinkClick r:id="" action="ppaction://media"/>
            <a:extLst>
              <a:ext uri="{FF2B5EF4-FFF2-40B4-BE49-F238E27FC236}">
                <a16:creationId xmlns:a16="http://schemas.microsoft.com/office/drawing/2014/main" id="{DBB743E0-E684-462F-9F5E-97AC85C9039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73391" y="2174034"/>
            <a:ext cx="4907922" cy="368094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7270E6-A2A1-4A0E-9FD5-8AEB9D98A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684" y="857251"/>
            <a:ext cx="3826038" cy="506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CEABD-7EE6-4DE7-884A-87DE37B3A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anchor="t">
            <a:normAutofit/>
          </a:bodyPr>
          <a:lstStyle/>
          <a:p>
            <a:r>
              <a:rPr lang="fr-CA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Exercices : </a:t>
            </a:r>
          </a:p>
        </p:txBody>
      </p:sp>
      <p:pic>
        <p:nvPicPr>
          <p:cNvPr id="5" name="Image 4" descr="Livre ouvert sur le pont avec un tableau noir en arrière-plan">
            <a:extLst>
              <a:ext uri="{FF2B5EF4-FFF2-40B4-BE49-F238E27FC236}">
                <a16:creationId xmlns:a16="http://schemas.microsoft.com/office/drawing/2014/main" id="{730B22D6-10D5-590D-45D2-0087CD7E4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354" r="-1" b="-1"/>
          <a:stretch/>
        </p:blipFill>
        <p:spPr>
          <a:xfrm>
            <a:off x="493776" y="484632"/>
            <a:ext cx="11210544" cy="3191256"/>
          </a:xfrm>
          <a:prstGeom prst="rect">
            <a:avLst/>
          </a:prstGeom>
          <a:noFill/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88553C-7CF3-45DE-A899-3B2125FF1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anchor="t">
            <a:normAutofit/>
          </a:bodyPr>
          <a:lstStyle/>
          <a:p>
            <a:r>
              <a:rPr lang="fr-CA" sz="1800" dirty="0">
                <a:solidFill>
                  <a:schemeClr val="tx2">
                    <a:alpha val="60000"/>
                  </a:schemeClr>
                </a:solidFill>
              </a:rPr>
              <a:t>- CÉMEQ 3.2</a:t>
            </a:r>
          </a:p>
          <a:p>
            <a:r>
              <a:rPr lang="fr-CA" sz="1800" dirty="0">
                <a:solidFill>
                  <a:schemeClr val="tx2">
                    <a:alpha val="60000"/>
                  </a:schemeClr>
                </a:solidFill>
              </a:rPr>
              <a:t>- Organes reproducteurs masculins</a:t>
            </a:r>
          </a:p>
          <a:p>
            <a:r>
              <a:rPr lang="fr-CA" sz="1800">
                <a:solidFill>
                  <a:schemeClr val="tx2">
                    <a:alpha val="60000"/>
                  </a:schemeClr>
                </a:solidFill>
              </a:rPr>
              <a:t>- Moodle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64447FF6-1048-52E2-74A6-148694E03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7118B6B3-6697-7DDD-CD12-8B5708D1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4F2DB45A-0882-B923-66E8-A10526EC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22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37451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D2AB8-1C3E-4017-9D77-B005BE7FF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79" y="132915"/>
            <a:ext cx="9144000" cy="238760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EE37D8-DF76-43B0-9263-CCA8F5D546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pic>
        <p:nvPicPr>
          <p:cNvPr id="4" name="Média en ligne 3" title="SVT - Seconde - Présentation des appareils reproducteurs">
            <a:hlinkClick r:id="" action="ppaction://media"/>
            <a:extLst>
              <a:ext uri="{FF2B5EF4-FFF2-40B4-BE49-F238E27FC236}">
                <a16:creationId xmlns:a16="http://schemas.microsoft.com/office/drawing/2014/main" id="{86FD5D71-2888-494C-944B-A70C7E3F4A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84301" y="464457"/>
            <a:ext cx="10493956" cy="592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6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CA9DBC-58FC-48C7-84F6-E78B4B28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983" y="1247938"/>
            <a:ext cx="7160760" cy="983343"/>
          </a:xfrm>
        </p:spPr>
        <p:txBody>
          <a:bodyPr anchor="b">
            <a:noAutofit/>
          </a:bodyPr>
          <a:lstStyle/>
          <a:p>
            <a:r>
              <a:rPr lang="fr-CA" sz="4000" dirty="0"/>
              <a:t>Appareil reproducteur féminin</a:t>
            </a:r>
          </a:p>
        </p:txBody>
      </p:sp>
      <p:pic>
        <p:nvPicPr>
          <p:cNvPr id="5" name="Image 4" descr="Une image contenant habits, épaule, dessin, illustration&#10;&#10;Description générée automatiquement">
            <a:extLst>
              <a:ext uri="{FF2B5EF4-FFF2-40B4-BE49-F238E27FC236}">
                <a16:creationId xmlns:a16="http://schemas.microsoft.com/office/drawing/2014/main" id="{6C50FBE3-EF4E-4B04-93F2-302EFB864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6" r="1" b="4255"/>
          <a:stretch/>
        </p:blipFill>
        <p:spPr>
          <a:xfrm>
            <a:off x="5180012" y="2231281"/>
            <a:ext cx="6172200" cy="3301671"/>
          </a:xfrm>
          <a:prstGeom prst="rect">
            <a:avLst/>
          </a:prstGeom>
          <a:noFill/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2F75B-403F-4350-AA5C-19754AB63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3045" y="2937328"/>
            <a:ext cx="5009469" cy="983343"/>
          </a:xfrm>
        </p:spPr>
        <p:txBody>
          <a:bodyPr>
            <a:normAutofit/>
          </a:bodyPr>
          <a:lstStyle/>
          <a:p>
            <a:r>
              <a:rPr lang="fr-CA" sz="2000" dirty="0"/>
              <a:t>Constitué d’organes internes et externes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CEAC4206-77B6-3AAB-9A27-37E91805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41CFD04E-CFD0-E948-3AD9-81EB424B9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04C32A8E-F411-8DCA-5E5B-A82AEBD9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3706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61081" y="295108"/>
            <a:ext cx="7749244" cy="1122846"/>
          </a:xfrm>
          <a:solidFill>
            <a:srgbClr val="FF99C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fr-CA" altLang="fr-FR" b="1"/>
              <a:t>Appareil reproducteur féminin</a:t>
            </a:r>
          </a:p>
        </p:txBody>
      </p:sp>
      <p:pic>
        <p:nvPicPr>
          <p:cNvPr id="45059" name="Espace réservé du contenu 2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2230" y="1746170"/>
            <a:ext cx="5843849" cy="4374782"/>
          </a:xfrm>
          <a:solidFill>
            <a:srgbClr val="FFCCFF"/>
          </a:solidFill>
        </p:spPr>
      </p:pic>
      <p:sp>
        <p:nvSpPr>
          <p:cNvPr id="4" name="ZoneTexte 3"/>
          <p:cNvSpPr txBox="1"/>
          <p:nvPr/>
        </p:nvSpPr>
        <p:spPr>
          <a:xfrm>
            <a:off x="8498477" y="4343157"/>
            <a:ext cx="909536" cy="3579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  <a:scene3d>
            <a:camera prst="orthographicFront"/>
            <a:lightRig rig="threePt" dir="t">
              <a:rot lat="0" lon="0" rev="21594000"/>
            </a:lightRig>
          </a:scene3d>
          <a:sp3d extrusionH="76200">
            <a:bevelT w="12700" h="88900"/>
            <a:bevelB w="12700"/>
            <a:extrusionClr>
              <a:schemeClr val="accent2">
                <a:lumMod val="40000"/>
                <a:lumOff val="60000"/>
              </a:schemeClr>
            </a:extrusionClr>
          </a:sp3d>
        </p:spPr>
        <p:txBody>
          <a:bodyPr wrap="none" lIns="80165" tIns="40083" rIns="80165" bIns="40083">
            <a:spAutoFit/>
          </a:bodyPr>
          <a:lstStyle/>
          <a:p>
            <a:pPr>
              <a:defRPr/>
            </a:pPr>
            <a:r>
              <a:rPr lang="fr-CA" dirty="0"/>
              <a:t>ovaires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8190851" y="4082555"/>
            <a:ext cx="308285" cy="4189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8922858" y="3437639"/>
            <a:ext cx="2164880" cy="6349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lIns="80165" tIns="40083" rIns="80165" bIns="40083">
            <a:spAutoFit/>
          </a:bodyPr>
          <a:lstStyle/>
          <a:p>
            <a:pPr>
              <a:defRPr/>
            </a:pPr>
            <a:r>
              <a:rPr lang="fr-CA" dirty="0"/>
              <a:t>Pavillon de la</a:t>
            </a:r>
          </a:p>
          <a:p>
            <a:pPr>
              <a:defRPr/>
            </a:pPr>
            <a:r>
              <a:rPr lang="fr-CA" dirty="0"/>
              <a:t> trompe de Fallope</a:t>
            </a:r>
          </a:p>
        </p:txBody>
      </p:sp>
      <p:cxnSp>
        <p:nvCxnSpPr>
          <p:cNvPr id="9" name="Connecteur droit avec flèche 8"/>
          <p:cNvCxnSpPr>
            <a:stCxn id="7" idx="1"/>
          </p:cNvCxnSpPr>
          <p:nvPr/>
        </p:nvCxnSpPr>
        <p:spPr>
          <a:xfrm flipH="1" flipV="1">
            <a:off x="8744950" y="3437638"/>
            <a:ext cx="177908" cy="317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5232936" y="1428030"/>
            <a:ext cx="2246762" cy="3579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lIns="80165" tIns="40083" rIns="80165" bIns="40083">
            <a:spAutoFit/>
          </a:bodyPr>
          <a:lstStyle/>
          <a:p>
            <a:pPr>
              <a:defRPr/>
            </a:pPr>
            <a:r>
              <a:rPr lang="fr-CA" dirty="0"/>
              <a:t>Trompes de Fallope</a:t>
            </a:r>
          </a:p>
        </p:txBody>
      </p:sp>
      <p:cxnSp>
        <p:nvCxnSpPr>
          <p:cNvPr id="13" name="Connecteur en angle 12"/>
          <p:cNvCxnSpPr>
            <a:stCxn id="11" idx="1"/>
          </p:cNvCxnSpPr>
          <p:nvPr/>
        </p:nvCxnSpPr>
        <p:spPr>
          <a:xfrm rot="10800000" flipV="1">
            <a:off x="3940038" y="1607004"/>
            <a:ext cx="1292898" cy="712106"/>
          </a:xfrm>
          <a:prstGeom prst="bentConnector3">
            <a:avLst>
              <a:gd name="adj1" fmla="val 15103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en angle 14"/>
          <p:cNvCxnSpPr/>
          <p:nvPr/>
        </p:nvCxnSpPr>
        <p:spPr>
          <a:xfrm>
            <a:off x="7479698" y="1626908"/>
            <a:ext cx="1150299" cy="732730"/>
          </a:xfrm>
          <a:prstGeom prst="bentConnector3">
            <a:avLst>
              <a:gd name="adj1" fmla="val 14968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585129" y="5453003"/>
            <a:ext cx="758149" cy="3579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lIns="80165" tIns="40083" rIns="80165" bIns="40083">
            <a:spAutoFit/>
          </a:bodyPr>
          <a:lstStyle/>
          <a:p>
            <a:pPr>
              <a:defRPr/>
            </a:pPr>
            <a:r>
              <a:rPr lang="fr-CA" dirty="0"/>
              <a:t>Vagin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5356523" y="5611353"/>
            <a:ext cx="85695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865343" y="4836877"/>
            <a:ext cx="1688339" cy="3579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lIns="80165" tIns="40083" rIns="80165" bIns="40083">
            <a:spAutoFit/>
          </a:bodyPr>
          <a:lstStyle/>
          <a:p>
            <a:pPr>
              <a:defRPr/>
            </a:pPr>
            <a:r>
              <a:rPr lang="fr-CA" dirty="0"/>
              <a:t>Col de l’utérus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5359239" y="4996667"/>
            <a:ext cx="854237" cy="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819168" y="2748095"/>
            <a:ext cx="851187" cy="3579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80165" tIns="40083" rIns="80165" bIns="40083">
            <a:spAutoFit/>
          </a:bodyPr>
          <a:lstStyle/>
          <a:p>
            <a:pPr>
              <a:defRPr/>
            </a:pPr>
            <a:r>
              <a:rPr lang="fr-CA" dirty="0"/>
              <a:t>Utérus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4586487" y="2906445"/>
            <a:ext cx="151019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8499136" y="4977952"/>
            <a:ext cx="1340745" cy="3579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lIns="80165" tIns="40083" rIns="80165" bIns="40083">
            <a:spAutoFit/>
          </a:bodyPr>
          <a:lstStyle/>
          <a:p>
            <a:pPr>
              <a:defRPr/>
            </a:pPr>
            <a:r>
              <a:rPr lang="fr-CA" dirty="0"/>
              <a:t>Endomètre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 flipH="1" flipV="1">
            <a:off x="6342493" y="4291290"/>
            <a:ext cx="2001820" cy="8450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77" name="ZoneTexte 28"/>
          <p:cNvSpPr txBox="1">
            <a:spLocks noChangeArrowheads="1"/>
          </p:cNvSpPr>
          <p:nvPr/>
        </p:nvSpPr>
        <p:spPr bwMode="auto">
          <a:xfrm>
            <a:off x="8806062" y="3922766"/>
            <a:ext cx="310976" cy="35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/>
          <a:p>
            <a:r>
              <a:rPr lang="fr-CA" altLang="fr-FR" b="1"/>
              <a:t>1</a:t>
            </a:r>
          </a:p>
        </p:txBody>
      </p:sp>
      <p:sp>
        <p:nvSpPr>
          <p:cNvPr id="45078" name="ZoneTexte 29"/>
          <p:cNvSpPr txBox="1">
            <a:spLocks noChangeArrowheads="1"/>
          </p:cNvSpPr>
          <p:nvPr/>
        </p:nvSpPr>
        <p:spPr bwMode="auto">
          <a:xfrm>
            <a:off x="4905637" y="1635325"/>
            <a:ext cx="310976" cy="35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/>
          <a:p>
            <a:r>
              <a:rPr lang="fr-CA" altLang="fr-FR" b="1"/>
              <a:t>2</a:t>
            </a:r>
          </a:p>
        </p:txBody>
      </p:sp>
      <p:sp>
        <p:nvSpPr>
          <p:cNvPr id="45079" name="ZoneTexte 44031"/>
          <p:cNvSpPr txBox="1">
            <a:spLocks noChangeArrowheads="1"/>
          </p:cNvSpPr>
          <p:nvPr/>
        </p:nvSpPr>
        <p:spPr bwMode="auto">
          <a:xfrm>
            <a:off x="4325734" y="2429955"/>
            <a:ext cx="310976" cy="35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/>
          <a:p>
            <a:r>
              <a:rPr lang="fr-CA" altLang="fr-FR" b="1"/>
              <a:t>3</a:t>
            </a:r>
          </a:p>
        </p:txBody>
      </p:sp>
      <p:sp>
        <p:nvSpPr>
          <p:cNvPr id="45080" name="ZoneTexte 44032"/>
          <p:cNvSpPr txBox="1">
            <a:spLocks noChangeArrowheads="1"/>
          </p:cNvSpPr>
          <p:nvPr/>
        </p:nvSpPr>
        <p:spPr bwMode="auto">
          <a:xfrm>
            <a:off x="5253307" y="4652615"/>
            <a:ext cx="310976" cy="35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/>
          <a:p>
            <a:r>
              <a:rPr lang="fr-CA" altLang="fr-FR" b="1"/>
              <a:t>4</a:t>
            </a:r>
          </a:p>
        </p:txBody>
      </p:sp>
      <p:sp>
        <p:nvSpPr>
          <p:cNvPr id="45081" name="ZoneTexte 44033"/>
          <p:cNvSpPr txBox="1">
            <a:spLocks noChangeArrowheads="1"/>
          </p:cNvSpPr>
          <p:nvPr/>
        </p:nvSpPr>
        <p:spPr bwMode="auto">
          <a:xfrm>
            <a:off x="5253307" y="5298972"/>
            <a:ext cx="310976" cy="35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/>
          <a:p>
            <a:r>
              <a:rPr lang="fr-CA" altLang="fr-FR" b="1"/>
              <a:t>5</a:t>
            </a:r>
          </a:p>
        </p:txBody>
      </p:sp>
      <p:sp>
        <p:nvSpPr>
          <p:cNvPr id="45082" name="ZoneTexte 44035"/>
          <p:cNvSpPr txBox="1">
            <a:spLocks noChangeArrowheads="1"/>
          </p:cNvSpPr>
          <p:nvPr/>
        </p:nvSpPr>
        <p:spPr bwMode="auto">
          <a:xfrm>
            <a:off x="8224801" y="4403574"/>
            <a:ext cx="310976" cy="35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/>
          <a:p>
            <a:r>
              <a:rPr lang="fr-CA" altLang="fr-FR" b="1"/>
              <a:t>6</a:t>
            </a:r>
          </a:p>
        </p:txBody>
      </p:sp>
      <p:sp>
        <p:nvSpPr>
          <p:cNvPr id="45083" name="ZoneTexte 44036"/>
          <p:cNvSpPr txBox="1">
            <a:spLocks noChangeArrowheads="1"/>
          </p:cNvSpPr>
          <p:nvPr/>
        </p:nvSpPr>
        <p:spPr bwMode="auto">
          <a:xfrm>
            <a:off x="8190850" y="5155017"/>
            <a:ext cx="310976" cy="35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/>
          <a:p>
            <a:r>
              <a:rPr lang="fr-CA" altLang="fr-FR" b="1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566771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1" grpId="0" animBg="1"/>
      <p:bldP spid="17" grpId="0" animBg="1"/>
      <p:bldP spid="20" grpId="0" animBg="1"/>
      <p:bldP spid="23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Démarrer">
            <a:extLst>
              <a:ext uri="{FF2B5EF4-FFF2-40B4-BE49-F238E27FC236}">
                <a16:creationId xmlns:a16="http://schemas.microsoft.com/office/drawing/2014/main" id="{BDC527CF-D25E-4A64-AF16-ACCC171BCF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03555" y="711200"/>
            <a:ext cx="9782159" cy="5621002"/>
          </a:xfr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F806DE-C8C1-4798-8BE7-2EFE9D01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1/3/20XX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1035EA-6321-4FE7-8A95-D712AF4C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0E38BF-C2FB-4DEF-AF1C-97F9131EE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fr-FR" noProof="0" smtClean="0"/>
              <a:t>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0050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1DE59B-A239-49EE-BC8A-4930D98B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anchor="t">
            <a:normAutofit/>
          </a:bodyPr>
          <a:lstStyle/>
          <a:p>
            <a:r>
              <a:rPr lang="fr-CA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Exercice </a:t>
            </a:r>
          </a:p>
        </p:txBody>
      </p:sp>
      <p:pic>
        <p:nvPicPr>
          <p:cNvPr id="8" name="Image 7" descr="Livre ouvert sur le pont avec un tableau noir en arrière-plan">
            <a:extLst>
              <a:ext uri="{FF2B5EF4-FFF2-40B4-BE49-F238E27FC236}">
                <a16:creationId xmlns:a16="http://schemas.microsoft.com/office/drawing/2014/main" id="{F2795F72-57F4-1DF3-DF94-AFB6A9B10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354" r="-1" b="-1"/>
          <a:stretch/>
        </p:blipFill>
        <p:spPr>
          <a:xfrm>
            <a:off x="493776" y="484632"/>
            <a:ext cx="11210544" cy="3191256"/>
          </a:xfrm>
          <a:prstGeom prst="rect">
            <a:avLst/>
          </a:prstGeom>
          <a:noFill/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A0FA93-BD83-46E5-9CB3-125006CA8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049486"/>
            <a:ext cx="7318247" cy="2163590"/>
          </a:xfrm>
        </p:spPr>
        <p:txBody>
          <a:bodyPr anchor="t">
            <a:normAutofit/>
          </a:bodyPr>
          <a:lstStyle/>
          <a:p>
            <a:r>
              <a:rPr lang="fr-CA" dirty="0">
                <a:solidFill>
                  <a:schemeClr val="tx2">
                    <a:alpha val="60000"/>
                  </a:schemeClr>
                </a:solidFill>
              </a:rPr>
              <a:t>Appareil reproducteur féminin …… 15 min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5593D2-5267-4E55-9DE8-BC5D4097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2F52A5-DBCD-47BE-97D5-967310FDA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A5BE39-9EA4-45DD-BE0B-565F7EF9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096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Démarrer">
            <a:extLst>
              <a:ext uri="{FF2B5EF4-FFF2-40B4-BE49-F238E27FC236}">
                <a16:creationId xmlns:a16="http://schemas.microsoft.com/office/drawing/2014/main" id="{0D583BEA-8D77-4F87-9114-58929E8B3A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9835" y="1215887"/>
            <a:ext cx="6024200" cy="4426226"/>
          </a:xfrm>
        </p:spPr>
      </p:pic>
      <p:pic>
        <p:nvPicPr>
          <p:cNvPr id="2" name="Média en ligne 1" title="Au coeur des organes : Le cycle ovarien">
            <a:hlinkClick r:id="" action="ppaction://media"/>
            <a:extLst>
              <a:ext uri="{FF2B5EF4-FFF2-40B4-BE49-F238E27FC236}">
                <a16:creationId xmlns:a16="http://schemas.microsoft.com/office/drawing/2014/main" id="{80D79B89-4346-4C0E-8220-0AD253900A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639339" y="2048184"/>
            <a:ext cx="4887844" cy="27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6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43F1E-4A9F-49DF-81D2-13A04B066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/>
          <a:p>
            <a:r>
              <a:rPr lang="fr-CA" dirty="0"/>
              <a:t>Exercice</a:t>
            </a:r>
            <a:br>
              <a:rPr lang="fr-CA" dirty="0"/>
            </a:br>
            <a:br>
              <a:rPr lang="fr-CA" dirty="0"/>
            </a:br>
            <a:r>
              <a:rPr lang="fr-CA" dirty="0"/>
              <a:t>Ovogenèse …. 15 min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9F390A-74C0-4F69-9881-4760FFF75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noProof="0"/>
              <a:t>1/3/20XX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E4C06D-57F2-4B07-A5FE-D37E2B0B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noProof="0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3B1F70-8146-4A39-B1A5-78EB5F791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r-FR" noProof="0" smtClean="0"/>
              <a:pPr rtl="0">
                <a:spcAft>
                  <a:spcPts val="600"/>
                </a:spcAft>
              </a:pPr>
              <a:t>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2151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1756642_TF00537603_Win32" id="{48F5AD54-D9BE-47A5-9A26-1E33B0F691F6}" vid="{61D0192D-7D5A-494E-83CB-2D66521CDEA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AFE2A1-77F8-441E-9B9F-DD61C354F4FE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CF4B188-9E41-4609-81DC-EA2587D009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052644-F409-493B-8E91-969D4389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{BE3E84C6-5C38-4AFC-97DC-4C8134FA538D}tf00537603_win32</Template>
  <TotalTime>2560</TotalTime>
  <Words>360</Words>
  <Application>Microsoft Office PowerPoint</Application>
  <PresentationFormat>Grand écran</PresentationFormat>
  <Paragraphs>113</Paragraphs>
  <Slides>22</Slides>
  <Notes>2</Notes>
  <HiddenSlides>0</HiddenSlides>
  <MMClips>4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Arial</vt:lpstr>
      <vt:lpstr>Avenir Next LT Pro</vt:lpstr>
      <vt:lpstr>Calibri</vt:lpstr>
      <vt:lpstr>Sabon Next LT</vt:lpstr>
      <vt:lpstr>Times New Roman</vt:lpstr>
      <vt:lpstr>Wingdings</vt:lpstr>
      <vt:lpstr>LuminousVTI</vt:lpstr>
      <vt:lpstr> COURS 6</vt:lpstr>
      <vt:lpstr>Exercices : </vt:lpstr>
      <vt:lpstr>Présentation PowerPoint</vt:lpstr>
      <vt:lpstr>Appareil reproducteur féminin</vt:lpstr>
      <vt:lpstr>Appareil reproducteur féminin</vt:lpstr>
      <vt:lpstr>Présentation PowerPoint</vt:lpstr>
      <vt:lpstr>Exercice </vt:lpstr>
      <vt:lpstr>Présentation PowerPoint</vt:lpstr>
      <vt:lpstr>Exercice  Ovogenèse …. 15 min</vt:lpstr>
      <vt:lpstr>Organes externes</vt:lpstr>
      <vt:lpstr>Les hormones ….</vt:lpstr>
      <vt:lpstr>Appareil reproducteur masculin</vt:lpstr>
      <vt:lpstr>Présentation PowerPoint</vt:lpstr>
      <vt:lpstr>Présentation PowerPoint</vt:lpstr>
      <vt:lpstr>Voies spermatiques </vt:lpstr>
      <vt:lpstr>GLANDES ANNEXES</vt:lpstr>
      <vt:lpstr>GLANDES ANNEXES</vt:lpstr>
      <vt:lpstr>PÉNIS </vt:lpstr>
      <vt:lpstr>Spermatogénèse</vt:lpstr>
      <vt:lpstr>Présentation PowerPoint</vt:lpstr>
      <vt:lpstr>Spermatozoïde</vt:lpstr>
      <vt:lpstr>Exercices : </vt:lpstr>
    </vt:vector>
  </TitlesOfParts>
  <Company>CSSRDN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7</dc:title>
  <dc:creator>Petit, Anne-Gabrielle</dc:creator>
  <cp:lastModifiedBy>Di Mattia, Stephanie</cp:lastModifiedBy>
  <cp:revision>9</cp:revision>
  <dcterms:created xsi:type="dcterms:W3CDTF">2022-05-17T16:35:01Z</dcterms:created>
  <dcterms:modified xsi:type="dcterms:W3CDTF">2024-05-07T17:20:14Z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