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xo 2 SemiBold"/>
      <p:regular r:id="rId18"/>
      <p:bold r:id="rId19"/>
      <p:italic r:id="rId20"/>
      <p:boldItalic r:id="rId21"/>
    </p:embeddedFont>
    <p:embeddedFont>
      <p:font typeface="Exo 2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lain Lévesqu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SemiBold-italic.fntdata"/><Relationship Id="rId22" Type="http://schemas.openxmlformats.org/officeDocument/2006/relationships/font" Target="fonts/Exo2-regular.fntdata"/><Relationship Id="rId21" Type="http://schemas.openxmlformats.org/officeDocument/2006/relationships/font" Target="fonts/Exo2SemiBold-boldItalic.fntdata"/><Relationship Id="rId24" Type="http://schemas.openxmlformats.org/officeDocument/2006/relationships/font" Target="fonts/Exo2-italic.fntdata"/><Relationship Id="rId23" Type="http://schemas.openxmlformats.org/officeDocument/2006/relationships/font" Target="fonts/Ex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Oswald-regular.fntdata"/><Relationship Id="rId25" Type="http://schemas.openxmlformats.org/officeDocument/2006/relationships/font" Target="fonts/Exo2-boldItalic.fntdata"/><Relationship Id="rId27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xo2SemiBold-bold.fntdata"/><Relationship Id="rId18" Type="http://schemas.openxmlformats.org/officeDocument/2006/relationships/font" Target="fonts/Exo2SemiBold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1-09T15:20:01.686">
    <p:pos x="113" y="138"/>
    <p:text>Optionnel: Copie permis conduire
Recherche détaillé (avec photo) de 3 employeurs avec descriptif de la compagnie, type de transport et véhicules, salaire, les avantages, les services, les horaire,  les valeurs, etc. 
Ceci a pour but que si l'élève ne peut pas faire son stage avec le premier employeur à la dernière minute, il aura 2 autres options en main.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d86ddf75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d86ddf75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Très important de faire signer le cahier d’évaluation avant que les élèves partent.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Expliquer que la compétence 10 est d’une durée de 90 heures, 9 heures théoriques et 81 heures de stage. Les heures sont très importantes et l’élève doit être présent (sinon l’absence doit être motivé 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récupérer la leçon ou les heures de stage manqué.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86ddf7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d86ddf7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conditions </a:t>
            </a:r>
            <a:r>
              <a:rPr lang="fr"/>
              <a:t>doivent</a:t>
            </a:r>
            <a:r>
              <a:rPr lang="fr"/>
              <a:t> être respecté, sinon ils sont des règles de verdicts, favorisé le camion semi-remorque. Camion porteur dernier recours.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d86ddf7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d86ddf7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</a:t>
            </a:r>
            <a:r>
              <a:rPr lang="fr"/>
              <a:t>primordial</a:t>
            </a:r>
            <a:r>
              <a:rPr lang="fr"/>
              <a:t> d’avoir de la rigueur dans votre (responsable de stage) suivi avec le superviseur de stage de l’entreprise.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d86ddf7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d86ddf7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86ddf75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d86ddf75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Vous pouvez élaborer si vous voulez </a:t>
            </a:r>
            <a:r>
              <a:rPr lang="fr"/>
              <a:t>spécifier d'autres</a:t>
            </a:r>
            <a:r>
              <a:rPr lang="fr"/>
              <a:t> choses.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86ddf75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86ddf7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d86ddf7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d86ddf7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L’entente de stage et lettre aux employeurs des nouveautés sont en </a:t>
            </a:r>
            <a:r>
              <a:rPr lang="fr"/>
              <a:t>hyperlien</a:t>
            </a:r>
            <a:r>
              <a:rPr lang="fr"/>
              <a:t> sur le plan de leçon.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plumitif est </a:t>
            </a:r>
            <a:r>
              <a:rPr lang="fr"/>
              <a:t>accepté</a:t>
            </a:r>
            <a:r>
              <a:rPr lang="fr"/>
              <a:t> par le majorité des employeurs et les élèves peuvent l’obtenir dans un palais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justice gratuitement. L’antécédent criminelles est </a:t>
            </a:r>
            <a:r>
              <a:rPr lang="fr"/>
              <a:t>émis</a:t>
            </a:r>
            <a:r>
              <a:rPr lang="fr"/>
              <a:t> par les groupes policiers et il est très dispendieux.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plus, vous pouvez demander aux élèves de faire une recherche sur 3 employeurs pour lequelle il aimerait travailler et faire une description des employeurs.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Intégration en milieu de travail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3000"/>
              <a:t>10.1</a:t>
            </a:r>
            <a:endParaRPr i="1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1165375" y="1055800"/>
            <a:ext cx="7011300" cy="26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6400">
                <a:solidFill>
                  <a:srgbClr val="FF0000"/>
                </a:solidFill>
              </a:rPr>
              <a:t>Bonne fin de formation</a:t>
            </a:r>
            <a:endParaRPr b="1" i="1" sz="6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Intégration en milieu de Travail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10.1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37700" y="23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DURÉE DU STAGE</a:t>
            </a:r>
            <a:endParaRPr b="1" i="1" sz="3100"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81 heures en entreprise</a:t>
            </a:r>
            <a:endParaRPr b="1"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6 heures de théorie(préparation)</a:t>
            </a:r>
            <a:endParaRPr b="1"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3 heures pour le retour de stage</a:t>
            </a:r>
            <a:endParaRPr b="1" i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i="1" lang="fr" sz="2400"/>
              <a:t>Les dates de stages sont celles </a:t>
            </a:r>
            <a:br>
              <a:rPr b="1" i="1" lang="fr" sz="2400"/>
            </a:br>
            <a:r>
              <a:rPr b="1" i="1" lang="fr" sz="2400"/>
              <a:t>indiquées au suivi pédagogique</a:t>
            </a:r>
            <a:endParaRPr b="1" i="1"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7" name="Google Shape;1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350" y="806700"/>
            <a:ext cx="3232325" cy="12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100" y="2000413"/>
            <a:ext cx="1657775" cy="13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933" y="3463550"/>
            <a:ext cx="165619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type="title"/>
          </p:nvPr>
        </p:nvSpPr>
        <p:spPr>
          <a:xfrm>
            <a:off x="311700" y="146000"/>
            <a:ext cx="8520600" cy="3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Conditions d’évaluation</a:t>
            </a:r>
            <a:endParaRPr b="1" i="1" sz="3100"/>
          </a:p>
        </p:txBody>
      </p:sp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311700" y="793625"/>
            <a:ext cx="85206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Effectuer des activités liées au transport routier avec camion semi-remorque et porteur avec masse net de plus que 4500 KG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Respecter les règles de l’entreprise et la réglementation en vigueur. </a:t>
            </a:r>
            <a:r>
              <a:rPr b="1" i="1" lang="fr" sz="2100"/>
              <a:t>HCR= vous complétez Geotab ou registre de la cie seulement.</a:t>
            </a:r>
            <a:endParaRPr b="1"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Respecter les horaires de travail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Respecter les règles d’éthique</a:t>
            </a:r>
            <a:endParaRPr i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i="1" lang="fr" sz="2100"/>
              <a:t>Produire un rapport de stage (les 3 gforms à compléter.)</a:t>
            </a:r>
            <a:endParaRPr i="1" sz="2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200"/>
              <a:t>Participer aux évaluations (ex: retour de stage obligatoire!)</a:t>
            </a:r>
            <a:r>
              <a:rPr i="1" lang="fr" sz="2500"/>
              <a:t> </a:t>
            </a:r>
            <a:endParaRPr i="1"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483450" y="404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Rôle du superviseur en entreprise</a:t>
            </a:r>
            <a:endParaRPr b="1" i="1" sz="3100"/>
          </a:p>
        </p:txBody>
      </p:sp>
      <p:sp>
        <p:nvSpPr>
          <p:cNvPr id="121" name="Google Shape;121;p13"/>
          <p:cNvSpPr txBox="1"/>
          <p:nvPr>
            <p:ph idx="1" type="body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encadrer lors de votre stage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Vérifier votre assiduité, attitude et votre respect des règles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Fait un suivi de vos heures pendant le stage et vos activités 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Il est en contact continu avec votre responsable de stage</a:t>
            </a:r>
            <a:endParaRPr i="1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3100"/>
              <a:t>Rôle du superviseur en entreprise, suite</a:t>
            </a:r>
            <a:endParaRPr b="1" i="1" sz="3100"/>
          </a:p>
        </p:txBody>
      </p:sp>
      <p:sp>
        <p:nvSpPr>
          <p:cNvPr id="127" name="Google Shape;127;p14"/>
          <p:cNvSpPr txBox="1"/>
          <p:nvPr>
            <p:ph idx="1" type="body"/>
          </p:nvPr>
        </p:nvSpPr>
        <p:spPr>
          <a:xfrm>
            <a:off x="311700" y="1391700"/>
            <a:ext cx="8520600" cy="26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faire vivre des activité en lien avec le transport routier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informer des risques spécifiques à leurs types de transport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</a:t>
            </a:r>
            <a:r>
              <a:rPr i="1" lang="fr" sz="2500"/>
              <a:t>informer</a:t>
            </a:r>
            <a:r>
              <a:rPr i="1" lang="fr" sz="2500"/>
              <a:t> de votre nouveau milieu de travail</a:t>
            </a:r>
            <a:endParaRPr i="1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Rôle de l’enseignant responsable de stage</a:t>
            </a:r>
            <a:endParaRPr b="1" i="1" sz="3100"/>
          </a:p>
        </p:txBody>
      </p:sp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311700" y="1152475"/>
            <a:ext cx="85206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encadrer dans vos recherches de stages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documenter sur les entreprises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Vous aider à faire un choix </a:t>
            </a:r>
            <a:r>
              <a:rPr i="1" lang="fr" sz="2500"/>
              <a:t>éclairé selon vos besoins de votre nouvelle entreprise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Faire le suivi de vos activités pendant votre stage avec le superviseur en entreprise (assiduité, respect, attitude etc...</a:t>
            </a:r>
            <a:r>
              <a:rPr i="1" lang="fr" sz="2500"/>
              <a:t> </a:t>
            </a:r>
            <a:endParaRPr i="1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title"/>
          </p:nvPr>
        </p:nvSpPr>
        <p:spPr>
          <a:xfrm rot="147">
            <a:off x="1165375" y="377725"/>
            <a:ext cx="7011300" cy="96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Rôle de l`élève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( responsabilités)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602325" y="994450"/>
            <a:ext cx="8355300" cy="3331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Répertorier les entreprises de transport de sa région*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Effectuer les démarches pour être accepté comme stagiaire*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S`informer des modalités du stage*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Vous devez être proactif dans vos démarches, c’est votre </a:t>
            </a:r>
            <a:r>
              <a:rPr i="1" lang="fr" sz="1800"/>
              <a:t>responsabilité</a:t>
            </a:r>
            <a:r>
              <a:rPr i="1" lang="fr" sz="1800"/>
              <a:t>!*</a:t>
            </a:r>
            <a:endParaRPr i="1"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fr" sz="1800"/>
              <a:t>L’entente de stage doit être </a:t>
            </a:r>
            <a:r>
              <a:rPr i="1" lang="fr" sz="1800"/>
              <a:t>autorisée</a:t>
            </a:r>
            <a:r>
              <a:rPr i="1" lang="fr" sz="1800"/>
              <a:t> par votre responsable*</a:t>
            </a:r>
            <a:endParaRPr i="1" sz="1800"/>
          </a:p>
        </p:txBody>
      </p:sp>
      <p:sp>
        <p:nvSpPr>
          <p:cNvPr id="140" name="Google Shape;140;p16"/>
          <p:cNvSpPr txBox="1"/>
          <p:nvPr/>
        </p:nvSpPr>
        <p:spPr>
          <a:xfrm>
            <a:off x="-199825" y="377425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119600" y="278300"/>
            <a:ext cx="8592300" cy="39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100"/>
              <a:t>Savoir-être à adopter en entreprise</a:t>
            </a:r>
            <a:endParaRPr b="1" i="1" sz="31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Initiative, autonomie, courtoisie, 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Ponctualité et assiduité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Sens des responsabilités, souci d’apparence et propreté de soi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Entregent, bon jugement, désir de se perfectionner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Maîtrise de soi en tout temps et en toutes circonstances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Débrouillardise, efficacité professionnelle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Respect de la santé et sécurité</a:t>
            </a:r>
            <a:endParaRPr i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i="1" lang="fr" sz="2500"/>
              <a:t>Intérêt pour son métier</a:t>
            </a:r>
            <a:endParaRPr i="1"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179425" y="219300"/>
            <a:ext cx="8831400" cy="406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900"/>
              <a:t>Élaboration du portfolio</a:t>
            </a:r>
            <a:endParaRPr b="1" i="1"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400">
                <a:solidFill>
                  <a:srgbClr val="FF0000"/>
                </a:solidFill>
              </a:rPr>
              <a:t>(Porte-document </a:t>
            </a:r>
            <a:r>
              <a:rPr b="1" i="1" lang="fr" sz="3400">
                <a:solidFill>
                  <a:srgbClr val="FF0000"/>
                </a:solidFill>
              </a:rPr>
              <a:t>CFTR</a:t>
            </a:r>
            <a:r>
              <a:rPr b="1" i="1" lang="fr" sz="3400">
                <a:solidFill>
                  <a:srgbClr val="FF0000"/>
                </a:solidFill>
              </a:rPr>
              <a:t>)</a:t>
            </a:r>
            <a:endParaRPr b="1" i="1" sz="3400">
              <a:solidFill>
                <a:srgbClr val="FF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Entente de stage (lettre aux employeurs des nouveautés)</a:t>
            </a:r>
            <a:endParaRPr i="1" sz="2900">
              <a:solidFill>
                <a:srgbClr val="00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Lettre de présentation avec C.V. 1 page ½ </a:t>
            </a:r>
            <a:endParaRPr i="1" sz="2900">
              <a:solidFill>
                <a:srgbClr val="00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Dossier de conduite (un </a:t>
            </a:r>
            <a:r>
              <a:rPr i="1" lang="fr" sz="2900">
                <a:solidFill>
                  <a:srgbClr val="000000"/>
                </a:solidFill>
              </a:rPr>
              <a:t>récent)</a:t>
            </a:r>
            <a:endParaRPr i="1" sz="2900">
              <a:solidFill>
                <a:srgbClr val="000000"/>
              </a:solidFill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-"/>
            </a:pPr>
            <a:r>
              <a:rPr i="1" lang="fr" sz="2900">
                <a:solidFill>
                  <a:srgbClr val="000000"/>
                </a:solidFill>
              </a:rPr>
              <a:t>Antécédents criminels (plumitif est gratuit et accepté)</a:t>
            </a:r>
            <a:r>
              <a:rPr i="1" lang="fr" sz="2900">
                <a:solidFill>
                  <a:srgbClr val="000000"/>
                </a:solidFill>
              </a:rPr>
              <a:t> </a:t>
            </a:r>
            <a:endParaRPr i="1" sz="2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