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Exo 2 SemiBold"/>
      <p:regular r:id="rId14"/>
      <p:bold r:id="rId15"/>
      <p:italic r:id="rId16"/>
      <p:boldItalic r:id="rId17"/>
    </p:embeddedFont>
    <p:embeddedFont>
      <p:font typeface="Exo 2"/>
      <p:regular r:id="rId18"/>
      <p:bold r:id="rId19"/>
      <p:italic r:id="rId20"/>
      <p:boldItalic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-italic.fntdata"/><Relationship Id="rId11" Type="http://schemas.openxmlformats.org/officeDocument/2006/relationships/slide" Target="slides/slide6.xml"/><Relationship Id="rId22" Type="http://schemas.openxmlformats.org/officeDocument/2006/relationships/font" Target="fonts/Oswald-regular.fntdata"/><Relationship Id="rId10" Type="http://schemas.openxmlformats.org/officeDocument/2006/relationships/slide" Target="slides/slide5.xml"/><Relationship Id="rId21" Type="http://schemas.openxmlformats.org/officeDocument/2006/relationships/font" Target="fonts/Exo2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xo2SemiBold-bold.fntdata"/><Relationship Id="rId14" Type="http://schemas.openxmlformats.org/officeDocument/2006/relationships/font" Target="fonts/Exo2SemiBold-regular.fntdata"/><Relationship Id="rId17" Type="http://schemas.openxmlformats.org/officeDocument/2006/relationships/font" Target="fonts/Exo2SemiBold-boldItalic.fntdata"/><Relationship Id="rId16" Type="http://schemas.openxmlformats.org/officeDocument/2006/relationships/font" Target="fonts/Exo2SemiBold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xo2-bold.fntdata"/><Relationship Id="rId6" Type="http://schemas.openxmlformats.org/officeDocument/2006/relationships/slide" Target="slides/slide1.xml"/><Relationship Id="rId18" Type="http://schemas.openxmlformats.org/officeDocument/2006/relationships/font" Target="fonts/Exo2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ffb9d7f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5ffb9d7f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Plusieurs fiches </a:t>
            </a:r>
            <a:r>
              <a:rPr lang="fr"/>
              <a:t>signalétiques</a:t>
            </a:r>
            <a:r>
              <a:rPr lang="fr"/>
              <a:t> </a:t>
            </a:r>
            <a:r>
              <a:rPr lang="fr"/>
              <a:t>n'affichent</a:t>
            </a:r>
            <a:r>
              <a:rPr lang="fr"/>
              <a:t> pas le couple nominal, nous pouvons tout de même en déduire que, plus le HP est élevé plus le couple le sera aussi.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71f9c7e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71f9c7e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26178eb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326178eb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5ffb9d7f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5ffb9d7f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76200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688" y="11429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  <p:pic>
        <p:nvPicPr>
          <p:cNvPr id="35" name="Google Shape;3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9" name="Google Shape;39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" name="Google Shape;4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9" name="Google Shape;49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" name="Google Shape;5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2" name="Google Shape;62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7" name="Google Shape;67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9" name="Google Shape;69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9950" y="4506525"/>
            <a:ext cx="1071201" cy="45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cummins.com/fr/engines/heavy-duty-truck" TargetMode="External"/><Relationship Id="rId4" Type="http://schemas.openxmlformats.org/officeDocument/2006/relationships/hyperlink" Target="https://demanddetroit.com/engines/" TargetMode="External"/><Relationship Id="rId5" Type="http://schemas.openxmlformats.org/officeDocument/2006/relationships/hyperlink" Target="https://ca.internationaltrucks.com/engines" TargetMode="External"/><Relationship Id="rId6" Type="http://schemas.openxmlformats.org/officeDocument/2006/relationships/hyperlink" Target="https://www.volvotrucks.ca/en-ca/" TargetMode="External"/><Relationship Id="rId7" Type="http://schemas.openxmlformats.org/officeDocument/2006/relationships/hyperlink" Target="https://www.macktrucks.com/powertrain-and-suspensions/" TargetMode="External"/><Relationship Id="rId8" Type="http://schemas.openxmlformats.org/officeDocument/2006/relationships/hyperlink" Target="https://paccarpowertrain.com/#section-integrated-powertrain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Leçon 2.2.1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Les moteurs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title"/>
          </p:nvPr>
        </p:nvSpPr>
        <p:spPr>
          <a:xfrm>
            <a:off x="311700" y="220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Fabricants</a:t>
            </a:r>
            <a:r>
              <a:rPr lang="fr" sz="3000"/>
              <a:t> moteurs et camions associés</a:t>
            </a:r>
            <a:endParaRPr sz="3000"/>
          </a:p>
        </p:txBody>
      </p:sp>
      <p:sp>
        <p:nvSpPr>
          <p:cNvPr id="84" name="Google Shape;84;p11"/>
          <p:cNvSpPr txBox="1"/>
          <p:nvPr/>
        </p:nvSpPr>
        <p:spPr>
          <a:xfrm>
            <a:off x="2536950" y="923875"/>
            <a:ext cx="6574200" cy="113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X12, X15		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Possible de les retrouver dans </a:t>
            </a:r>
            <a:r>
              <a:rPr b="1" lang="fr" sz="1100"/>
              <a:t>toutes les marques</a:t>
            </a:r>
            <a:r>
              <a:rPr b="1" lang="fr" sz="1100"/>
              <a:t> de camion.	</a:t>
            </a:r>
            <a:endParaRPr b="1"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Cummins est un fabricant de moteurs indépendant. C’est pourquoi son moteur de grosse cylindrée X15 est offert dans la majorité des marques de camions pour les besoins de leur clientèle .</a:t>
            </a:r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146" y="1057325"/>
            <a:ext cx="9334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900" y="2233175"/>
            <a:ext cx="1956825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/>
        </p:nvSpPr>
        <p:spPr>
          <a:xfrm>
            <a:off x="2536950" y="2283996"/>
            <a:ext cx="4203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DD13; DD15; DD16		Freightliner; Western Star</a:t>
            </a:r>
            <a:endParaRPr/>
          </a:p>
        </p:txBody>
      </p:sp>
      <p:pic>
        <p:nvPicPr>
          <p:cNvPr id="88" name="Google Shape;8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996" y="2909450"/>
            <a:ext cx="10477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1"/>
          <p:cNvSpPr txBox="1"/>
          <p:nvPr/>
        </p:nvSpPr>
        <p:spPr>
          <a:xfrm>
            <a:off x="2536950" y="3227600"/>
            <a:ext cx="40719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 A26				International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title"/>
          </p:nvPr>
        </p:nvSpPr>
        <p:spPr>
          <a:xfrm>
            <a:off x="1214950" y="-43100"/>
            <a:ext cx="7011300" cy="115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Fabricants moteurs et camions associés</a:t>
            </a:r>
            <a:endParaRPr sz="3000"/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000" y="884625"/>
            <a:ext cx="12192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/>
          <p:nvPr/>
        </p:nvSpPr>
        <p:spPr>
          <a:xfrm>
            <a:off x="2834000" y="1083675"/>
            <a:ext cx="21393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 MP-8			Mack</a:t>
            </a:r>
            <a:endParaRPr/>
          </a:p>
        </p:txBody>
      </p:sp>
      <p:pic>
        <p:nvPicPr>
          <p:cNvPr id="97" name="Google Shape;9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963" y="2209800"/>
            <a:ext cx="157162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000" y="2987525"/>
            <a:ext cx="971550" cy="9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2"/>
          <p:cNvSpPr txBox="1"/>
          <p:nvPr/>
        </p:nvSpPr>
        <p:spPr>
          <a:xfrm>
            <a:off x="2787925" y="2209875"/>
            <a:ext cx="33861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  MX-13	</a:t>
            </a:r>
            <a:r>
              <a:rPr b="1" lang="fr" sz="1100">
                <a:solidFill>
                  <a:schemeClr val="dk1"/>
                </a:solidFill>
              </a:rPr>
              <a:t>	 Kenworth; </a:t>
            </a:r>
            <a:r>
              <a:rPr b="1" lang="fr" sz="1100">
                <a:solidFill>
                  <a:schemeClr val="dk1"/>
                </a:solidFill>
              </a:rPr>
              <a:t>Peterbilt</a:t>
            </a:r>
            <a:endParaRPr/>
          </a:p>
        </p:txBody>
      </p:sp>
      <p:sp>
        <p:nvSpPr>
          <p:cNvPr id="100" name="Google Shape;100;p12"/>
          <p:cNvSpPr txBox="1"/>
          <p:nvPr/>
        </p:nvSpPr>
        <p:spPr>
          <a:xfrm>
            <a:off x="2834000" y="3295875"/>
            <a:ext cx="2139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1"/>
                </a:solidFill>
              </a:rPr>
              <a:t> D13			Volvo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title"/>
          </p:nvPr>
        </p:nvSpPr>
        <p:spPr>
          <a:xfrm>
            <a:off x="2517150" y="205000"/>
            <a:ext cx="4109700" cy="74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/>
              <a:t>Fiche signalétique</a:t>
            </a:r>
            <a:endParaRPr sz="3000"/>
          </a:p>
        </p:txBody>
      </p:sp>
      <p:pic>
        <p:nvPicPr>
          <p:cNvPr id="106" name="Google Shape;10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057450"/>
            <a:ext cx="4269806" cy="20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/>
        </p:nvSpPr>
        <p:spPr>
          <a:xfrm>
            <a:off x="4371450" y="3204250"/>
            <a:ext cx="2382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Puissance nominale en </a:t>
            </a:r>
            <a:r>
              <a:rPr b="1" lang="fr" sz="1600" u="sng">
                <a:solidFill>
                  <a:schemeClr val="dk1"/>
                </a:solidFill>
                <a:highlight>
                  <a:schemeClr val="lt1"/>
                </a:highlight>
              </a:rPr>
              <a:t>HP</a:t>
            </a:r>
            <a:endParaRPr b="1" sz="1600" u="sng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08" name="Google Shape;10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250" y="1065700"/>
            <a:ext cx="4451155" cy="2040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13"/>
          <p:cNvCxnSpPr/>
          <p:nvPr/>
        </p:nvCxnSpPr>
        <p:spPr>
          <a:xfrm rot="10800000">
            <a:off x="1933350" y="2105250"/>
            <a:ext cx="2924400" cy="11523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3"/>
          <p:cNvCxnSpPr/>
          <p:nvPr/>
        </p:nvCxnSpPr>
        <p:spPr>
          <a:xfrm flipH="1" rot="10800000">
            <a:off x="4953000" y="2133600"/>
            <a:ext cx="476400" cy="11430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1" name="Google Shape;111;p13"/>
          <p:cNvSpPr txBox="1"/>
          <p:nvPr/>
        </p:nvSpPr>
        <p:spPr>
          <a:xfrm>
            <a:off x="1295400" y="3190875"/>
            <a:ext cx="230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Couple maximal en </a:t>
            </a:r>
            <a:r>
              <a:rPr b="1" lang="fr" sz="1600" u="sng">
                <a:highlight>
                  <a:schemeClr val="lt1"/>
                </a:highlight>
              </a:rPr>
              <a:t>lb/pi</a:t>
            </a:r>
            <a:endParaRPr b="1" sz="1600" u="sng">
              <a:highlight>
                <a:schemeClr val="lt1"/>
              </a:highlight>
            </a:endParaRPr>
          </a:p>
        </p:txBody>
      </p:sp>
      <p:cxnSp>
        <p:nvCxnSpPr>
          <p:cNvPr id="112" name="Google Shape;112;p13"/>
          <p:cNvCxnSpPr/>
          <p:nvPr/>
        </p:nvCxnSpPr>
        <p:spPr>
          <a:xfrm rot="10800000">
            <a:off x="1038525" y="1676400"/>
            <a:ext cx="952200" cy="1562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/>
          <p:nvPr>
            <p:ph type="title"/>
          </p:nvPr>
        </p:nvSpPr>
        <p:spPr>
          <a:xfrm>
            <a:off x="2423143" y="205000"/>
            <a:ext cx="4109700" cy="74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/>
              <a:t>Fiche signalétique</a:t>
            </a:r>
            <a:endParaRPr sz="3000"/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03800"/>
            <a:ext cx="8832799" cy="252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/>
          <p:nvPr/>
        </p:nvSpPr>
        <p:spPr>
          <a:xfrm>
            <a:off x="178650" y="1568366"/>
            <a:ext cx="8730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highlight>
                  <a:srgbClr val="FFFFFF"/>
                </a:highlight>
              </a:rPr>
              <a:t>Couple</a:t>
            </a:r>
            <a:endParaRPr b="1" sz="1600">
              <a:highlight>
                <a:srgbClr val="FFFFFF"/>
              </a:highlight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174274" y="1250125"/>
            <a:ext cx="550800" cy="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highlight>
                  <a:srgbClr val="FFFFFF"/>
                </a:highlight>
              </a:rPr>
              <a:t>HP</a:t>
            </a:r>
            <a:endParaRPr b="1" sz="1600">
              <a:highlight>
                <a:srgbClr val="FFFFFF"/>
              </a:highlight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1431888" y="1309138"/>
            <a:ext cx="550800" cy="3768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4"/>
          <p:cNvSpPr/>
          <p:nvPr/>
        </p:nvSpPr>
        <p:spPr>
          <a:xfrm>
            <a:off x="1793854" y="1575852"/>
            <a:ext cx="730200" cy="424500"/>
          </a:xfrm>
          <a:prstGeom prst="ellipse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 rot="280372">
            <a:off x="3505129" y="1538353"/>
            <a:ext cx="990593" cy="2381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4"/>
          <p:cNvSpPr/>
          <p:nvPr/>
        </p:nvSpPr>
        <p:spPr>
          <a:xfrm rot="280372">
            <a:off x="3486079" y="1790766"/>
            <a:ext cx="990593" cy="238100"/>
          </a:xfrm>
          <a:prstGeom prst="rect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800" y="177925"/>
            <a:ext cx="6729550" cy="38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>
            <p:ph type="title"/>
          </p:nvPr>
        </p:nvSpPr>
        <p:spPr>
          <a:xfrm>
            <a:off x="2583000" y="241850"/>
            <a:ext cx="3978000" cy="69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Quelques liens </a:t>
            </a:r>
            <a:r>
              <a:rPr lang="fr" sz="3000"/>
              <a:t>utiles</a:t>
            </a:r>
            <a:endParaRPr sz="3000"/>
          </a:p>
        </p:txBody>
      </p:sp>
      <p:sp>
        <p:nvSpPr>
          <p:cNvPr id="135" name="Google Shape;135;p16"/>
          <p:cNvSpPr txBox="1"/>
          <p:nvPr/>
        </p:nvSpPr>
        <p:spPr>
          <a:xfrm>
            <a:off x="2424550" y="1316175"/>
            <a:ext cx="4234200" cy="28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chemeClr val="hlink"/>
                </a:solidFill>
                <a:hlinkClick r:id="rId3"/>
              </a:rPr>
              <a:t>Groupes moteurs pour camion lourd | Cummins Inc.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chemeClr val="hlink"/>
                </a:solidFill>
                <a:hlinkClick r:id="rId4"/>
              </a:rPr>
              <a:t>Detroit Engines | Demand Detroit</a:t>
            </a:r>
            <a:r>
              <a:rPr lang="fr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chemeClr val="hlink"/>
                </a:solidFill>
                <a:hlinkClick r:id="rId5"/>
              </a:rPr>
              <a:t>International® Trucks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https://www.volvotrucks.ca/en-ca/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chemeClr val="hlink"/>
                </a:solidFill>
                <a:hlinkClick r:id="rId7"/>
              </a:rPr>
              <a:t>Powertrain | Mack Trucks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https://paccarpowertrain.com/#section-integrated-powertrain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7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Merci pour votre participation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