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xo 2"/>
      <p:regular r:id="rId18"/>
      <p:bold r:id="rId19"/>
      <p:italic r:id="rId20"/>
      <p:boldItalic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xo2-italic.fntdata"/><Relationship Id="rId11" Type="http://schemas.openxmlformats.org/officeDocument/2006/relationships/slide" Target="slides/slide6.xml"/><Relationship Id="rId22" Type="http://schemas.openxmlformats.org/officeDocument/2006/relationships/font" Target="fonts/Oswald-regular.fntdata"/><Relationship Id="rId10" Type="http://schemas.openxmlformats.org/officeDocument/2006/relationships/slide" Target="slides/slide5.xml"/><Relationship Id="rId21" Type="http://schemas.openxmlformats.org/officeDocument/2006/relationships/font" Target="fonts/Exo2-boldItalic.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xo2-bold.fntdata"/><Relationship Id="rId6" Type="http://schemas.openxmlformats.org/officeDocument/2006/relationships/slide" Target="slides/slide1.xml"/><Relationship Id="rId18" Type="http://schemas.openxmlformats.org/officeDocument/2006/relationships/font" Target="fonts/Exo2-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696cbb5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96cbb5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696cbb50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696cbb50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68efd427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68efd427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53cdfb2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53cdfb2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68efd427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68efd427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68efd427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68efd427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68efd427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68efd427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68efd427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68efd427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36e65f8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36e65f8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0" name="Google Shape;20;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1" name="Google Shape;21;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2" name="Google Shape;22;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3"/>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8" name="Google Shape;2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9" name="Google Shape;2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0" name="Google Shape;3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4"/>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5" name="Google Shape;35;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6" name="Google Shape;36;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7" name="Google Shape;37;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p5"/>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2" name="Google Shape;42;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3" name="Google Shape;43;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4" name="Google Shape;44;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5" name="Google Shape;45;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6" name="Google Shape;46;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6"/>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4" name="Google Shape;54;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5" name="Google Shape;55;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6" name="Google Shape;56;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7"/>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1" name="Google Shape;61;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2" name="Google Shape;62;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8"/>
          <p:cNvPicPr preferRelativeResize="0"/>
          <p:nvPr/>
        </p:nvPicPr>
        <p:blipFill>
          <a:blip r:embed="rId3">
            <a:alphaModFix/>
          </a:blip>
          <a:stretch>
            <a:fillRect/>
          </a:stretch>
        </p:blipFill>
        <p:spPr>
          <a:xfrm>
            <a:off x="215571" y="4583675"/>
            <a:ext cx="89685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64" name="Shape 64"/>
        <p:cNvGrpSpPr/>
        <p:nvPr/>
      </p:nvGrpSpPr>
      <p:grpSpPr>
        <a:xfrm>
          <a:off x="0" y="0"/>
          <a:ext cx="0" cy="0"/>
          <a:chOff x="0" y="0"/>
          <a:chExt cx="0" cy="0"/>
        </a:xfrm>
      </p:grpSpPr>
      <p:sp>
        <p:nvSpPr>
          <p:cNvPr id="65" name="Google Shape;6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8.jpg"/><Relationship Id="rId5"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6DL0j0eKD8Y" TargetMode="External"/><Relationship Id="rId4" Type="http://schemas.openxmlformats.org/officeDocument/2006/relationships/image" Target="../media/image4.jp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type="title"/>
          </p:nvPr>
        </p:nvSpPr>
        <p:spPr>
          <a:xfrm>
            <a:off x="5262075" y="1239725"/>
            <a:ext cx="3423900" cy="230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latin typeface="Arial"/>
                <a:ea typeface="Arial"/>
                <a:cs typeface="Arial"/>
                <a:sym typeface="Arial"/>
              </a:rPr>
              <a:t>Leçon 2.3.1</a:t>
            </a:r>
            <a:endParaRPr>
              <a:latin typeface="Arial"/>
              <a:ea typeface="Arial"/>
              <a:cs typeface="Arial"/>
              <a:sym typeface="Arial"/>
            </a:endParaRPr>
          </a:p>
          <a:p>
            <a:pPr indent="0" lvl="0" marL="0" rtl="0" algn="ctr">
              <a:spcBef>
                <a:spcPts val="0"/>
              </a:spcBef>
              <a:spcAft>
                <a:spcPts val="0"/>
              </a:spcAft>
              <a:buNone/>
            </a:pPr>
            <a:r>
              <a:rPr lang="fr">
                <a:latin typeface="Arial"/>
                <a:ea typeface="Arial"/>
                <a:cs typeface="Arial"/>
                <a:sym typeface="Arial"/>
              </a:rPr>
              <a:t>Transmission du mouvement (embrayage)</a:t>
            </a:r>
            <a:endParaRPr>
              <a:latin typeface="Arial"/>
              <a:ea typeface="Arial"/>
              <a:cs typeface="Arial"/>
              <a:sym typeface="Arial"/>
            </a:endParaRPr>
          </a:p>
        </p:txBody>
      </p:sp>
      <p:pic>
        <p:nvPicPr>
          <p:cNvPr id="71" name="Google Shape;71;p10"/>
          <p:cNvPicPr preferRelativeResize="0"/>
          <p:nvPr/>
        </p:nvPicPr>
        <p:blipFill>
          <a:blip r:embed="rId3">
            <a:alphaModFix/>
          </a:blip>
          <a:stretch>
            <a:fillRect/>
          </a:stretch>
        </p:blipFill>
        <p:spPr>
          <a:xfrm>
            <a:off x="7842775" y="84600"/>
            <a:ext cx="1128074" cy="483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a:off x="4081450" y="1497000"/>
            <a:ext cx="4707332" cy="2508875"/>
          </a:xfrm>
          <a:prstGeom prst="rect">
            <a:avLst/>
          </a:prstGeom>
          <a:noFill/>
          <a:ln>
            <a:noFill/>
          </a:ln>
        </p:spPr>
      </p:pic>
      <p:pic>
        <p:nvPicPr>
          <p:cNvPr id="148" name="Google Shape;148;p19"/>
          <p:cNvPicPr preferRelativeResize="0"/>
          <p:nvPr/>
        </p:nvPicPr>
        <p:blipFill>
          <a:blip r:embed="rId4">
            <a:alphaModFix/>
          </a:blip>
          <a:stretch>
            <a:fillRect/>
          </a:stretch>
        </p:blipFill>
        <p:spPr>
          <a:xfrm>
            <a:off x="211691" y="722579"/>
            <a:ext cx="3419875" cy="3419875"/>
          </a:xfrm>
          <a:prstGeom prst="rect">
            <a:avLst/>
          </a:prstGeom>
          <a:noFill/>
          <a:ln>
            <a:noFill/>
          </a:ln>
        </p:spPr>
      </p:pic>
      <p:sp>
        <p:nvSpPr>
          <p:cNvPr id="149" name="Google Shape;149;p19"/>
          <p:cNvSpPr txBox="1"/>
          <p:nvPr/>
        </p:nvSpPr>
        <p:spPr>
          <a:xfrm>
            <a:off x="2209800" y="228600"/>
            <a:ext cx="5423100" cy="1649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2000">
                <a:solidFill>
                  <a:schemeClr val="dk1"/>
                </a:solidFill>
              </a:rPr>
              <a:t>              </a:t>
            </a:r>
            <a:r>
              <a:rPr b="1" lang="fr" sz="2000">
                <a:solidFill>
                  <a:schemeClr val="dk1"/>
                </a:solidFill>
              </a:rPr>
              <a:t>Le double-embrayage</a:t>
            </a:r>
            <a:endParaRPr b="1" sz="20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a:solidFill>
                  <a:schemeClr val="dk1"/>
                </a:solidFill>
              </a:rPr>
              <a:t>Cette façon de faire élimine donc presque tous les risques de </a:t>
            </a:r>
            <a:r>
              <a:rPr b="1" lang="fr" u="sng">
                <a:solidFill>
                  <a:srgbClr val="FF0000"/>
                </a:solidFill>
              </a:rPr>
              <a:t>bris</a:t>
            </a:r>
            <a:r>
              <a:rPr lang="fr">
                <a:solidFill>
                  <a:schemeClr val="dk1"/>
                </a:solidFill>
              </a:rPr>
              <a:t> à la transmission, à l’arbre de commande et aux ponts </a:t>
            </a:r>
            <a:r>
              <a:rPr lang="fr">
                <a:solidFill>
                  <a:schemeClr val="dk1"/>
                </a:solidFill>
              </a:rPr>
              <a:t>arrière</a:t>
            </a:r>
            <a:r>
              <a:rPr lang="fr">
                <a:solidFill>
                  <a:schemeClr val="dk1"/>
                </a:solidFill>
              </a:rPr>
              <a:t>.</a:t>
            </a:r>
            <a:endParaRPr sz="1700"/>
          </a:p>
        </p:txBody>
      </p:sp>
      <p:pic>
        <p:nvPicPr>
          <p:cNvPr id="150" name="Google Shape;150;p19"/>
          <p:cNvPicPr preferRelativeResize="0"/>
          <p:nvPr/>
        </p:nvPicPr>
        <p:blipFill>
          <a:blip r:embed="rId5">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0"/>
          <p:cNvPicPr preferRelativeResize="0"/>
          <p:nvPr/>
        </p:nvPicPr>
        <p:blipFill>
          <a:blip r:embed="rId3">
            <a:alphaModFix/>
          </a:blip>
          <a:stretch>
            <a:fillRect/>
          </a:stretch>
        </p:blipFill>
        <p:spPr>
          <a:xfrm>
            <a:off x="6172200" y="180600"/>
            <a:ext cx="2826018" cy="1838700"/>
          </a:xfrm>
          <a:prstGeom prst="rect">
            <a:avLst/>
          </a:prstGeom>
          <a:noFill/>
          <a:ln>
            <a:noFill/>
          </a:ln>
        </p:spPr>
      </p:pic>
      <p:sp>
        <p:nvSpPr>
          <p:cNvPr id="156" name="Google Shape;156;p20"/>
          <p:cNvSpPr txBox="1"/>
          <p:nvPr/>
        </p:nvSpPr>
        <p:spPr>
          <a:xfrm>
            <a:off x="0" y="76200"/>
            <a:ext cx="6172200" cy="3061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a:solidFill>
                  <a:schemeClr val="dk1"/>
                </a:solidFill>
              </a:rPr>
              <a:t>Anomalies</a:t>
            </a:r>
            <a:endParaRPr b="1">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rPr lang="fr" sz="1200">
                <a:solidFill>
                  <a:schemeClr val="dk1"/>
                </a:solidFill>
              </a:rPr>
              <a:t>La conduite du véhicule avec le pied constamment sur la pédale d’embrayage </a:t>
            </a:r>
            <a:r>
              <a:rPr b="1" lang="fr" sz="1200" u="sng">
                <a:solidFill>
                  <a:srgbClr val="FF0000"/>
                </a:solidFill>
              </a:rPr>
              <a:t>diminue</a:t>
            </a:r>
            <a:r>
              <a:rPr lang="fr" sz="1200">
                <a:solidFill>
                  <a:srgbClr val="FF0000"/>
                </a:solidFill>
              </a:rPr>
              <a:t> </a:t>
            </a:r>
            <a:r>
              <a:rPr lang="fr" sz="1200">
                <a:solidFill>
                  <a:schemeClr val="dk1"/>
                </a:solidFill>
              </a:rPr>
              <a:t>la durée de vie du </a:t>
            </a:r>
            <a:r>
              <a:rPr b="1" lang="fr" sz="1200">
                <a:solidFill>
                  <a:schemeClr val="dk1"/>
                </a:solidFill>
              </a:rPr>
              <a:t>roulement de butée</a:t>
            </a:r>
            <a:r>
              <a:rPr lang="fr" sz="1200">
                <a:solidFill>
                  <a:schemeClr val="dk1"/>
                </a:solidFill>
              </a:rPr>
              <a:t>. Il est donc important de prendre l’habitude de remettre le pied au sol dès que l’on cesse les changements de </a:t>
            </a:r>
            <a:r>
              <a:rPr b="1" lang="fr" sz="1200" u="sng">
                <a:solidFill>
                  <a:srgbClr val="FF0000"/>
                </a:solidFill>
              </a:rPr>
              <a:t>rapports</a:t>
            </a:r>
            <a:r>
              <a:rPr lang="fr" sz="1200">
                <a:solidFill>
                  <a:schemeClr val="dk1"/>
                </a:solidFill>
              </a:rPr>
              <a:t>. De même lors de marches arrière, le fait d'exécuter la </a:t>
            </a:r>
            <a:r>
              <a:rPr lang="fr" sz="1200">
                <a:solidFill>
                  <a:schemeClr val="dk1"/>
                </a:solidFill>
              </a:rPr>
              <a:t>manœuvre</a:t>
            </a:r>
            <a:r>
              <a:rPr lang="fr" sz="1200">
                <a:solidFill>
                  <a:schemeClr val="dk1"/>
                </a:solidFill>
              </a:rPr>
              <a:t> en laissant glisser</a:t>
            </a:r>
            <a:r>
              <a:rPr b="1" lang="fr" sz="1200">
                <a:solidFill>
                  <a:schemeClr val="dk1"/>
                </a:solidFill>
              </a:rPr>
              <a:t> </a:t>
            </a:r>
            <a:r>
              <a:rPr b="1" lang="fr" sz="1200" u="sng">
                <a:solidFill>
                  <a:srgbClr val="FF0000"/>
                </a:solidFill>
              </a:rPr>
              <a:t>l’</a:t>
            </a:r>
            <a:r>
              <a:rPr b="1" lang="fr" sz="1200" u="sng">
                <a:solidFill>
                  <a:srgbClr val="FF0000"/>
                </a:solidFill>
              </a:rPr>
              <a:t>embrayage</a:t>
            </a:r>
            <a:r>
              <a:rPr lang="fr" sz="1200">
                <a:solidFill>
                  <a:schemeClr val="dk1"/>
                </a:solidFill>
              </a:rPr>
              <a:t> occasionne de la surchauffe et de l’usure prématurée de celle-ci. </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a:p>
            <a:pPr indent="0" lvl="0" marL="0" rtl="0" algn="just">
              <a:lnSpc>
                <a:spcPct val="115000"/>
              </a:lnSpc>
              <a:spcBef>
                <a:spcPts val="0"/>
              </a:spcBef>
              <a:spcAft>
                <a:spcPts val="0"/>
              </a:spcAft>
              <a:buNone/>
            </a:pPr>
            <a:r>
              <a:rPr lang="fr" sz="1200">
                <a:solidFill>
                  <a:schemeClr val="dk1"/>
                </a:solidFill>
              </a:rPr>
              <a:t>La pratique de la mise en mouvement avec le </a:t>
            </a:r>
            <a:r>
              <a:rPr b="1" lang="fr" sz="1200">
                <a:solidFill>
                  <a:schemeClr val="dk1"/>
                </a:solidFill>
              </a:rPr>
              <a:t>point de friction</a:t>
            </a:r>
            <a:r>
              <a:rPr lang="fr" sz="1200">
                <a:solidFill>
                  <a:schemeClr val="dk1"/>
                </a:solidFill>
              </a:rPr>
              <a:t> a pour but de s’assurer que le véhicule est bien immobile lors de l’utilisation du frein d’embrayage. En fait,  en utilisant le </a:t>
            </a:r>
            <a:r>
              <a:rPr b="1" lang="fr" sz="1200">
                <a:solidFill>
                  <a:schemeClr val="dk1"/>
                </a:solidFill>
              </a:rPr>
              <a:t>frein d’embrayage</a:t>
            </a:r>
            <a:r>
              <a:rPr lang="fr" sz="1200">
                <a:solidFill>
                  <a:schemeClr val="dk1"/>
                </a:solidFill>
              </a:rPr>
              <a:t> alors que le véhicule bouge aurait pour effet de </a:t>
            </a:r>
            <a:r>
              <a:rPr b="1" lang="fr" sz="1200" u="sng">
                <a:solidFill>
                  <a:srgbClr val="FF0000"/>
                </a:solidFill>
              </a:rPr>
              <a:t>réduire </a:t>
            </a:r>
            <a:r>
              <a:rPr lang="fr" sz="1200">
                <a:solidFill>
                  <a:schemeClr val="dk1"/>
                </a:solidFill>
              </a:rPr>
              <a:t>de beaucoup sa durée de vie. Ainsi, une fois en mauvais état, l’engagement du rapport initial s’avérerait très difficile car les engrenages de la transmission reliés au moteur seraient constamment en mouvement.</a:t>
            </a:r>
            <a:endParaRPr sz="1200">
              <a:solidFill>
                <a:schemeClr val="dk1"/>
              </a:solidFill>
            </a:endParaRPr>
          </a:p>
          <a:p>
            <a:pPr indent="0" lvl="0" marL="0" rtl="0" algn="just">
              <a:lnSpc>
                <a:spcPct val="115000"/>
              </a:lnSpc>
              <a:spcBef>
                <a:spcPts val="0"/>
              </a:spcBef>
              <a:spcAft>
                <a:spcPts val="0"/>
              </a:spcAft>
              <a:buNone/>
            </a:pPr>
            <a:r>
              <a:t/>
            </a:r>
            <a:endParaRPr sz="1100">
              <a:solidFill>
                <a:schemeClr val="dk1"/>
              </a:solidFill>
            </a:endParaRPr>
          </a:p>
          <a:p>
            <a:pPr indent="0" lvl="0" marL="0" rtl="0" algn="just">
              <a:lnSpc>
                <a:spcPct val="115000"/>
              </a:lnSpc>
              <a:spcBef>
                <a:spcPts val="0"/>
              </a:spcBef>
              <a:spcAft>
                <a:spcPts val="0"/>
              </a:spcAft>
              <a:buNone/>
            </a:pPr>
            <a:r>
              <a:t/>
            </a:r>
            <a:endParaRPr/>
          </a:p>
        </p:txBody>
      </p:sp>
      <p:sp>
        <p:nvSpPr>
          <p:cNvPr id="157" name="Google Shape;157;p20"/>
          <p:cNvSpPr txBox="1"/>
          <p:nvPr/>
        </p:nvSpPr>
        <p:spPr>
          <a:xfrm>
            <a:off x="67150" y="3276500"/>
            <a:ext cx="8931300" cy="953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sz="1200">
                <a:solidFill>
                  <a:schemeClr val="dk1"/>
                </a:solidFill>
              </a:rPr>
              <a:t>La mise en mouvement du véhicule avec le pied sur</a:t>
            </a:r>
            <a:r>
              <a:rPr b="1" lang="fr" sz="1200">
                <a:solidFill>
                  <a:schemeClr val="dk1"/>
                </a:solidFill>
              </a:rPr>
              <a:t> l’accélérateur</a:t>
            </a:r>
            <a:r>
              <a:rPr lang="fr" sz="1200">
                <a:solidFill>
                  <a:schemeClr val="dk1"/>
                </a:solidFill>
              </a:rPr>
              <a:t> ou avec un</a:t>
            </a:r>
            <a:r>
              <a:rPr b="1" lang="fr" sz="1200">
                <a:solidFill>
                  <a:schemeClr val="dk1"/>
                </a:solidFill>
              </a:rPr>
              <a:t> rapport de vitesse trop élevé</a:t>
            </a:r>
            <a:r>
              <a:rPr lang="fr" sz="1200">
                <a:solidFill>
                  <a:schemeClr val="dk1"/>
                </a:solidFill>
              </a:rPr>
              <a:t> occasionne du glissement excessif, donc, une usure </a:t>
            </a:r>
            <a:r>
              <a:rPr b="1" lang="fr" sz="1200" u="sng">
                <a:solidFill>
                  <a:srgbClr val="FF0000"/>
                </a:solidFill>
              </a:rPr>
              <a:t>prématurée</a:t>
            </a:r>
            <a:r>
              <a:rPr lang="fr" sz="1200">
                <a:solidFill>
                  <a:schemeClr val="dk1"/>
                </a:solidFill>
              </a:rPr>
              <a:t> du mécanisme d’embrayage . De plus, l’opération d’un véhicule avec un embrayage nécessitant un ajustement pourrait avoir pour effet de réduire considérablement sa durée de vie, voire même provoquer une panne.</a:t>
            </a:r>
            <a:endParaRPr sz="1200"/>
          </a:p>
        </p:txBody>
      </p:sp>
      <p:pic>
        <p:nvPicPr>
          <p:cNvPr id="158" name="Google Shape;158;p20"/>
          <p:cNvPicPr preferRelativeResize="0"/>
          <p:nvPr/>
        </p:nvPicPr>
        <p:blipFill>
          <a:blip r:embed="rId4">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1"/>
          <p:cNvPicPr preferRelativeResize="0"/>
          <p:nvPr/>
        </p:nvPicPr>
        <p:blipFill>
          <a:blip r:embed="rId3">
            <a:alphaModFix/>
          </a:blip>
          <a:stretch>
            <a:fillRect/>
          </a:stretch>
        </p:blipFill>
        <p:spPr>
          <a:xfrm>
            <a:off x="7938975" y="40175"/>
            <a:ext cx="1128074" cy="483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nvSpPr>
        <p:spPr>
          <a:xfrm>
            <a:off x="0" y="0"/>
            <a:ext cx="4572000" cy="607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100">
                <a:solidFill>
                  <a:schemeClr val="dk1"/>
                </a:solidFill>
              </a:rPr>
              <a:t>SYSTÈME DE TRANSMISSION DU MOUVEMENT</a:t>
            </a:r>
            <a:r>
              <a:rPr lang="fr" sz="1100">
                <a:solidFill>
                  <a:schemeClr val="dk1"/>
                </a:solidFill>
              </a:rPr>
              <a:t>:</a:t>
            </a:r>
            <a:endParaRPr sz="1100">
              <a:solidFill>
                <a:schemeClr val="dk1"/>
              </a:solidFill>
            </a:endParaRPr>
          </a:p>
          <a:p>
            <a:pPr indent="0" lvl="0" marL="0" rtl="0" algn="just">
              <a:lnSpc>
                <a:spcPct val="115000"/>
              </a:lnSpc>
              <a:spcBef>
                <a:spcPts val="0"/>
              </a:spcBef>
              <a:spcAft>
                <a:spcPts val="0"/>
              </a:spcAft>
              <a:buNone/>
            </a:pPr>
            <a:r>
              <a:rPr b="1" lang="fr" sz="1100">
                <a:solidFill>
                  <a:schemeClr val="dk1"/>
                </a:solidFill>
              </a:rPr>
              <a:t>L’embrayage</a:t>
            </a:r>
            <a:r>
              <a:rPr lang="fr" sz="1100">
                <a:solidFill>
                  <a:schemeClr val="dk1"/>
                </a:solidFill>
              </a:rPr>
              <a:t>, la boîte de </a:t>
            </a:r>
            <a:r>
              <a:rPr lang="fr" sz="1100">
                <a:solidFill>
                  <a:schemeClr val="dk1"/>
                </a:solidFill>
              </a:rPr>
              <a:t>vitesses</a:t>
            </a:r>
            <a:r>
              <a:rPr lang="fr" sz="1100">
                <a:solidFill>
                  <a:schemeClr val="dk1"/>
                </a:solidFill>
              </a:rPr>
              <a:t> et les ponts </a:t>
            </a:r>
            <a:r>
              <a:rPr lang="fr" sz="1100">
                <a:solidFill>
                  <a:schemeClr val="dk1"/>
                </a:solidFill>
              </a:rPr>
              <a:t>arrière</a:t>
            </a:r>
            <a:r>
              <a:rPr lang="fr" sz="1100">
                <a:solidFill>
                  <a:schemeClr val="dk1"/>
                </a:solidFill>
              </a:rPr>
              <a:t>.</a:t>
            </a:r>
            <a:endParaRPr sz="1100">
              <a:solidFill>
                <a:schemeClr val="dk1"/>
              </a:solidFill>
            </a:endParaRPr>
          </a:p>
        </p:txBody>
      </p:sp>
      <p:pic>
        <p:nvPicPr>
          <p:cNvPr id="77" name="Google Shape;77;p11"/>
          <p:cNvPicPr preferRelativeResize="0"/>
          <p:nvPr/>
        </p:nvPicPr>
        <p:blipFill>
          <a:blip r:embed="rId3">
            <a:alphaModFix/>
          </a:blip>
          <a:stretch>
            <a:fillRect/>
          </a:stretch>
        </p:blipFill>
        <p:spPr>
          <a:xfrm>
            <a:off x="152400" y="571889"/>
            <a:ext cx="8839199" cy="2731354"/>
          </a:xfrm>
          <a:prstGeom prst="rect">
            <a:avLst/>
          </a:prstGeom>
          <a:noFill/>
          <a:ln>
            <a:noFill/>
          </a:ln>
        </p:spPr>
      </p:pic>
      <p:sp>
        <p:nvSpPr>
          <p:cNvPr id="78" name="Google Shape;78;p11"/>
          <p:cNvSpPr/>
          <p:nvPr/>
        </p:nvSpPr>
        <p:spPr>
          <a:xfrm>
            <a:off x="6619016" y="1196675"/>
            <a:ext cx="428700" cy="1299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txBox="1"/>
          <p:nvPr/>
        </p:nvSpPr>
        <p:spPr>
          <a:xfrm>
            <a:off x="0" y="3254118"/>
            <a:ext cx="9144000" cy="116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200">
                <a:solidFill>
                  <a:schemeClr val="dk1"/>
                </a:solidFill>
              </a:rPr>
              <a:t>L’embrayage</a:t>
            </a:r>
            <a:endParaRPr b="1" sz="1200">
              <a:solidFill>
                <a:schemeClr val="dk1"/>
              </a:solidFill>
            </a:endParaRPr>
          </a:p>
          <a:p>
            <a:pPr indent="0" lvl="0" marL="0" rtl="0" algn="just">
              <a:lnSpc>
                <a:spcPct val="115000"/>
              </a:lnSpc>
              <a:spcBef>
                <a:spcPts val="0"/>
              </a:spcBef>
              <a:spcAft>
                <a:spcPts val="0"/>
              </a:spcAft>
              <a:buNone/>
            </a:pPr>
            <a:r>
              <a:rPr lang="fr" sz="1100">
                <a:solidFill>
                  <a:schemeClr val="dk1"/>
                </a:solidFill>
              </a:rPr>
              <a:t>L'embrayage est un dispositif situé entre le </a:t>
            </a:r>
            <a:r>
              <a:rPr b="1" lang="fr" sz="1100" u="sng">
                <a:solidFill>
                  <a:srgbClr val="FF0000"/>
                </a:solidFill>
              </a:rPr>
              <a:t>moteur</a:t>
            </a:r>
            <a:r>
              <a:rPr lang="fr" sz="1100">
                <a:solidFill>
                  <a:schemeClr val="dk1"/>
                </a:solidFill>
              </a:rPr>
              <a:t> et la boîte de vitesse qui permet l’accouplement et </a:t>
            </a:r>
            <a:r>
              <a:rPr lang="fr" sz="1100">
                <a:solidFill>
                  <a:schemeClr val="dk1"/>
                </a:solidFill>
              </a:rPr>
              <a:t>de</a:t>
            </a:r>
            <a:r>
              <a:rPr lang="fr" sz="1100">
                <a:solidFill>
                  <a:schemeClr val="dk1"/>
                </a:solidFill>
              </a:rPr>
              <a:t> désaccouplement de ceux-ci. Il permet aussi l’engagement et les changements de rapports tout en laissant tourner le moteur lorsque le véhicule est immobile. Grâce à un bon choix de rapport initial, la mise en charge de l'accouplement sera progressive tout en limitant les vibrations. Dans le cas contraire,  le moteur pourrait </a:t>
            </a:r>
            <a:r>
              <a:rPr b="1" lang="fr" sz="1100" u="sng">
                <a:solidFill>
                  <a:srgbClr val="FF0000"/>
                </a:solidFill>
              </a:rPr>
              <a:t>caler</a:t>
            </a:r>
            <a:r>
              <a:rPr lang="fr" sz="1100">
                <a:solidFill>
                  <a:schemeClr val="dk1"/>
                </a:solidFill>
              </a:rPr>
              <a:t>, et des bris pourraient même survenir à certains des éléments du système de transmission du mouvement.</a:t>
            </a:r>
            <a:endParaRPr sz="1100">
              <a:solidFill>
                <a:schemeClr val="dk1"/>
              </a:solidFill>
            </a:endParaRPr>
          </a:p>
          <a:p>
            <a:pPr indent="0" lvl="0" marL="0" rtl="0" algn="just">
              <a:lnSpc>
                <a:spcPct val="115000"/>
              </a:lnSpc>
              <a:spcBef>
                <a:spcPts val="0"/>
              </a:spcBef>
              <a:spcAft>
                <a:spcPts val="0"/>
              </a:spcAft>
              <a:buNone/>
            </a:pPr>
            <a:r>
              <a:t/>
            </a:r>
            <a:endParaRPr b="1" sz="1100">
              <a:solidFill>
                <a:schemeClr val="dk1"/>
              </a:solidFill>
            </a:endParaRPr>
          </a:p>
        </p:txBody>
      </p:sp>
      <p:pic>
        <p:nvPicPr>
          <p:cNvPr id="80" name="Google Shape;80;p11"/>
          <p:cNvPicPr preferRelativeResize="0"/>
          <p:nvPr/>
        </p:nvPicPr>
        <p:blipFill>
          <a:blip r:embed="rId4">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2"/>
          <p:cNvPicPr preferRelativeResize="0"/>
          <p:nvPr/>
        </p:nvPicPr>
        <p:blipFill>
          <a:blip r:embed="rId3">
            <a:alphaModFix/>
          </a:blip>
          <a:stretch>
            <a:fillRect/>
          </a:stretch>
        </p:blipFill>
        <p:spPr>
          <a:xfrm>
            <a:off x="5791200" y="152400"/>
            <a:ext cx="3271400" cy="4027250"/>
          </a:xfrm>
          <a:prstGeom prst="rect">
            <a:avLst/>
          </a:prstGeom>
          <a:noFill/>
          <a:ln>
            <a:noFill/>
          </a:ln>
        </p:spPr>
      </p:pic>
      <p:pic>
        <p:nvPicPr>
          <p:cNvPr id="86" name="Google Shape;86;p12"/>
          <p:cNvPicPr preferRelativeResize="0"/>
          <p:nvPr/>
        </p:nvPicPr>
        <p:blipFill>
          <a:blip r:embed="rId4">
            <a:alphaModFix/>
          </a:blip>
          <a:stretch>
            <a:fillRect/>
          </a:stretch>
        </p:blipFill>
        <p:spPr>
          <a:xfrm>
            <a:off x="228600" y="481775"/>
            <a:ext cx="4991100" cy="3393075"/>
          </a:xfrm>
          <a:prstGeom prst="rect">
            <a:avLst/>
          </a:prstGeom>
          <a:noFill/>
          <a:ln>
            <a:noFill/>
          </a:ln>
        </p:spPr>
      </p:pic>
      <p:pic>
        <p:nvPicPr>
          <p:cNvPr id="87" name="Google Shape;87;p12"/>
          <p:cNvPicPr preferRelativeResize="0"/>
          <p:nvPr/>
        </p:nvPicPr>
        <p:blipFill>
          <a:blip r:embed="rId5">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title"/>
          </p:nvPr>
        </p:nvSpPr>
        <p:spPr>
          <a:xfrm>
            <a:off x="161150" y="64025"/>
            <a:ext cx="8863500" cy="11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sz="3000"/>
              <a:t>Principe de fonctionnement d’un embrayage </a:t>
            </a:r>
            <a:endParaRPr b="1" sz="3000"/>
          </a:p>
          <a:p>
            <a:pPr indent="0" lvl="0" marL="0" rtl="0" algn="l">
              <a:spcBef>
                <a:spcPts val="0"/>
              </a:spcBef>
              <a:spcAft>
                <a:spcPts val="0"/>
              </a:spcAft>
              <a:buNone/>
            </a:pPr>
            <a:r>
              <a:rPr b="1" lang="fr" sz="3000"/>
              <a:t>automobile similaire</a:t>
            </a:r>
            <a:endParaRPr b="1" sz="3000"/>
          </a:p>
        </p:txBody>
      </p:sp>
      <p:pic>
        <p:nvPicPr>
          <p:cNvPr descr="This short animation is part of a series explaining the basics of a clutch and light vehicle breaking. Don't forget to visit all the animations and please subscribe." id="93" name="Google Shape;93;p13" title="How a clutch works. (3D Animation).">
            <a:hlinkClick r:id="rId3"/>
          </p:cNvPr>
          <p:cNvPicPr preferRelativeResize="0"/>
          <p:nvPr/>
        </p:nvPicPr>
        <p:blipFill>
          <a:blip r:embed="rId4">
            <a:alphaModFix/>
          </a:blip>
          <a:stretch>
            <a:fillRect/>
          </a:stretch>
        </p:blipFill>
        <p:spPr>
          <a:xfrm>
            <a:off x="2286000" y="1172675"/>
            <a:ext cx="4254175" cy="3113575"/>
          </a:xfrm>
          <a:prstGeom prst="rect">
            <a:avLst/>
          </a:prstGeom>
          <a:noFill/>
          <a:ln>
            <a:noFill/>
          </a:ln>
        </p:spPr>
      </p:pic>
      <p:pic>
        <p:nvPicPr>
          <p:cNvPr id="94" name="Google Shape;94;p13"/>
          <p:cNvPicPr preferRelativeResize="0"/>
          <p:nvPr/>
        </p:nvPicPr>
        <p:blipFill>
          <a:blip r:embed="rId5">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3572250" y="609600"/>
            <a:ext cx="4646700" cy="49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2400">
                <a:solidFill>
                  <a:schemeClr val="dk1"/>
                </a:solidFill>
              </a:rPr>
              <a:t>LA COURSE D’EMBRAYAGE</a:t>
            </a:r>
            <a:r>
              <a:rPr b="1" lang="fr" sz="2400">
                <a:solidFill>
                  <a:schemeClr val="dk1"/>
                </a:solidFill>
              </a:rPr>
              <a:t>:</a:t>
            </a:r>
            <a:endParaRPr sz="2400"/>
          </a:p>
        </p:txBody>
      </p:sp>
      <p:pic>
        <p:nvPicPr>
          <p:cNvPr id="100" name="Google Shape;100;p14"/>
          <p:cNvPicPr preferRelativeResize="0"/>
          <p:nvPr/>
        </p:nvPicPr>
        <p:blipFill>
          <a:blip r:embed="rId3">
            <a:alphaModFix/>
          </a:blip>
          <a:stretch>
            <a:fillRect/>
          </a:stretch>
        </p:blipFill>
        <p:spPr>
          <a:xfrm>
            <a:off x="74468" y="58800"/>
            <a:ext cx="5523625" cy="4240450"/>
          </a:xfrm>
          <a:prstGeom prst="rect">
            <a:avLst/>
          </a:prstGeom>
          <a:noFill/>
          <a:ln>
            <a:noFill/>
          </a:ln>
        </p:spPr>
      </p:pic>
      <p:sp>
        <p:nvSpPr>
          <p:cNvPr id="101" name="Google Shape;101;p14"/>
          <p:cNvSpPr txBox="1"/>
          <p:nvPr/>
        </p:nvSpPr>
        <p:spPr>
          <a:xfrm>
            <a:off x="5786113" y="2291480"/>
            <a:ext cx="3265500" cy="14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Zone exclusivement utilisée pour engager un rapport de mise en mouvement ( ex: 1e ou R ) et lorsque le véhicule est </a:t>
            </a:r>
            <a:r>
              <a:rPr b="1" lang="fr" sz="1800" u="sng">
                <a:solidFill>
                  <a:srgbClr val="FF0000"/>
                </a:solidFill>
              </a:rPr>
              <a:t>immobile.</a:t>
            </a:r>
            <a:endParaRPr b="1" sz="1800" u="sng">
              <a:solidFill>
                <a:srgbClr val="FF0000"/>
              </a:solidFill>
            </a:endParaRPr>
          </a:p>
        </p:txBody>
      </p:sp>
      <p:cxnSp>
        <p:nvCxnSpPr>
          <p:cNvPr id="102" name="Google Shape;102;p14"/>
          <p:cNvCxnSpPr/>
          <p:nvPr/>
        </p:nvCxnSpPr>
        <p:spPr>
          <a:xfrm flipH="1">
            <a:off x="2519975" y="3760250"/>
            <a:ext cx="3201000" cy="434700"/>
          </a:xfrm>
          <a:prstGeom prst="straightConnector1">
            <a:avLst/>
          </a:prstGeom>
          <a:noFill/>
          <a:ln cap="flat" cmpd="sng" w="38100">
            <a:solidFill>
              <a:srgbClr val="FF0000"/>
            </a:solidFill>
            <a:prstDash val="solid"/>
            <a:round/>
            <a:headEnd len="med" w="med" type="none"/>
            <a:tailEnd len="med" w="med" type="triangle"/>
          </a:ln>
        </p:spPr>
      </p:cxnSp>
      <p:pic>
        <p:nvPicPr>
          <p:cNvPr id="103" name="Google Shape;103;p14"/>
          <p:cNvPicPr preferRelativeResize="0"/>
          <p:nvPr/>
        </p:nvPicPr>
        <p:blipFill>
          <a:blip r:embed="rId4">
            <a:alphaModFix/>
          </a:blip>
          <a:stretch>
            <a:fillRect/>
          </a:stretch>
        </p:blipFill>
        <p:spPr>
          <a:xfrm>
            <a:off x="7842750" y="4473225"/>
            <a:ext cx="1128074" cy="483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nvSpPr>
        <p:spPr>
          <a:xfrm>
            <a:off x="295750" y="0"/>
            <a:ext cx="2108400" cy="544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1800">
                <a:solidFill>
                  <a:schemeClr val="dk1"/>
                </a:solidFill>
              </a:rPr>
              <a:t>Fonctionnement hydraulique</a:t>
            </a:r>
            <a:endParaRPr sz="1800"/>
          </a:p>
        </p:txBody>
      </p:sp>
      <p:pic>
        <p:nvPicPr>
          <p:cNvPr id="109" name="Google Shape;109;p15"/>
          <p:cNvPicPr preferRelativeResize="0"/>
          <p:nvPr/>
        </p:nvPicPr>
        <p:blipFill>
          <a:blip r:embed="rId3">
            <a:alphaModFix/>
          </a:blip>
          <a:stretch>
            <a:fillRect/>
          </a:stretch>
        </p:blipFill>
        <p:spPr>
          <a:xfrm>
            <a:off x="1735728" y="1845097"/>
            <a:ext cx="1315300" cy="2389625"/>
          </a:xfrm>
          <a:prstGeom prst="rect">
            <a:avLst/>
          </a:prstGeom>
          <a:noFill/>
          <a:ln>
            <a:noFill/>
          </a:ln>
        </p:spPr>
      </p:pic>
      <p:pic>
        <p:nvPicPr>
          <p:cNvPr id="110" name="Google Shape;110;p15"/>
          <p:cNvPicPr preferRelativeResize="0"/>
          <p:nvPr/>
        </p:nvPicPr>
        <p:blipFill>
          <a:blip r:embed="rId4">
            <a:alphaModFix/>
          </a:blip>
          <a:stretch>
            <a:fillRect/>
          </a:stretch>
        </p:blipFill>
        <p:spPr>
          <a:xfrm>
            <a:off x="152400" y="817395"/>
            <a:ext cx="1733550" cy="2495550"/>
          </a:xfrm>
          <a:prstGeom prst="rect">
            <a:avLst/>
          </a:prstGeom>
          <a:noFill/>
          <a:ln>
            <a:noFill/>
          </a:ln>
        </p:spPr>
      </p:pic>
      <p:sp>
        <p:nvSpPr>
          <p:cNvPr id="111" name="Google Shape;111;p15"/>
          <p:cNvSpPr txBox="1"/>
          <p:nvPr/>
        </p:nvSpPr>
        <p:spPr>
          <a:xfrm>
            <a:off x="3115650" y="57050"/>
            <a:ext cx="5976000" cy="3837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rPr>
              <a:t>Certains véhicules utilisent un système d’embrayage mécanique, alors que d’autres sont équipés d’un </a:t>
            </a:r>
            <a:r>
              <a:rPr lang="fr" u="sng">
                <a:solidFill>
                  <a:schemeClr val="dk1"/>
                </a:solidFill>
              </a:rPr>
              <a:t>assistance hydraulique</a:t>
            </a:r>
            <a:r>
              <a:rPr lang="fr">
                <a:solidFill>
                  <a:schemeClr val="dk1"/>
                </a:solidFill>
              </a:rPr>
              <a:t>.  Pour ces camions , il est donc normal  d’avoir peu de </a:t>
            </a:r>
            <a:r>
              <a:rPr b="1" lang="fr" u="sng">
                <a:solidFill>
                  <a:srgbClr val="FF0000"/>
                </a:solidFill>
              </a:rPr>
              <a:t>jeu</a:t>
            </a:r>
            <a:r>
              <a:rPr lang="fr">
                <a:solidFill>
                  <a:schemeClr val="dk1"/>
                </a:solidFill>
              </a:rPr>
              <a:t> libre sur la pédale d’embrayage.</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L’indice d’un embrayage à ajuster est la perte ou la faible efficacité du </a:t>
            </a:r>
            <a:r>
              <a:rPr b="1" lang="fr" u="sng">
                <a:solidFill>
                  <a:srgbClr val="FF0000"/>
                </a:solidFill>
              </a:rPr>
              <a:t>frein</a:t>
            </a:r>
            <a:r>
              <a:rPr b="1" lang="fr">
                <a:solidFill>
                  <a:schemeClr val="dk1"/>
                </a:solidFill>
              </a:rPr>
              <a:t> </a:t>
            </a:r>
            <a:r>
              <a:rPr b="1" lang="fr" u="sng">
                <a:solidFill>
                  <a:schemeClr val="dk1"/>
                </a:solidFill>
              </a:rPr>
              <a:t>d’embrayage</a:t>
            </a:r>
            <a:r>
              <a:rPr lang="fr">
                <a:solidFill>
                  <a:schemeClr val="dk1"/>
                </a:solidFill>
              </a:rPr>
              <a:t>. Il est à noter que ces véhicules sont généralement équipés d’un embrayage à ajustement automatique, donc aucun ou peu d’ajustement devrait être nécessaire.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Le niveau de liquide du réservoir doit être vérifié </a:t>
            </a:r>
            <a:r>
              <a:rPr b="1" lang="fr" u="sng">
                <a:solidFill>
                  <a:srgbClr val="FF0000"/>
                </a:solidFill>
              </a:rPr>
              <a:t>quotidiennement</a:t>
            </a:r>
            <a:r>
              <a:rPr lang="fr">
                <a:solidFill>
                  <a:schemeClr val="dk1"/>
                </a:solidFill>
              </a:rPr>
              <a:t>. Dans notre exemple, du liquide</a:t>
            </a:r>
            <a:r>
              <a:rPr b="1" lang="fr">
                <a:solidFill>
                  <a:schemeClr val="dk1"/>
                </a:solidFill>
              </a:rPr>
              <a:t> à freins et embrayage</a:t>
            </a:r>
            <a:r>
              <a:rPr lang="fr">
                <a:solidFill>
                  <a:schemeClr val="dk1"/>
                </a:solidFill>
              </a:rPr>
              <a:t> </a:t>
            </a:r>
            <a:r>
              <a:rPr b="1" lang="fr">
                <a:solidFill>
                  <a:schemeClr val="dk1"/>
                </a:solidFill>
              </a:rPr>
              <a:t>DOT4</a:t>
            </a:r>
            <a:r>
              <a:rPr lang="fr">
                <a:solidFill>
                  <a:schemeClr val="dk1"/>
                </a:solidFill>
              </a:rPr>
              <a:t> doit être utilisé. Toujours vérifier les spécifications du fabricant et </a:t>
            </a:r>
            <a:r>
              <a:rPr lang="fr">
                <a:solidFill>
                  <a:schemeClr val="dk1"/>
                </a:solidFill>
                <a:highlight>
                  <a:srgbClr val="FFFF00"/>
                </a:highlight>
              </a:rPr>
              <a:t>aviser le mécanicien de toute baisse de niveau</a:t>
            </a:r>
            <a:r>
              <a:rPr lang="fr">
                <a:solidFill>
                  <a:schemeClr val="dk1"/>
                </a:solidFill>
              </a:rPr>
              <a:t>.</a:t>
            </a:r>
            <a:endParaRPr>
              <a:solidFill>
                <a:schemeClr val="dk1"/>
              </a:solidFill>
            </a:endParaRPr>
          </a:p>
          <a:p>
            <a:pPr indent="0" lvl="0" marL="0" rtl="0" algn="just">
              <a:lnSpc>
                <a:spcPct val="115000"/>
              </a:lnSpc>
              <a:spcBef>
                <a:spcPts val="0"/>
              </a:spcBef>
              <a:spcAft>
                <a:spcPts val="0"/>
              </a:spcAft>
              <a:buNone/>
            </a:pPr>
            <a:r>
              <a:rPr lang="fr">
                <a:solidFill>
                  <a:schemeClr val="dk1"/>
                </a:solidFill>
              </a:rPr>
              <a:t>Certains fabricants offrent également l’assistance </a:t>
            </a:r>
            <a:r>
              <a:rPr b="1" lang="fr">
                <a:solidFill>
                  <a:schemeClr val="dk1"/>
                </a:solidFill>
              </a:rPr>
              <a:t>pneumatique jumelée à l’hydraulique</a:t>
            </a:r>
            <a:r>
              <a:rPr lang="fr">
                <a:solidFill>
                  <a:schemeClr val="dk1"/>
                </a:solidFill>
              </a:rPr>
              <a:t>, ce qui facilite grandement  l’utilisation de la pédale d’embrayage.</a:t>
            </a:r>
            <a:endParaRPr/>
          </a:p>
        </p:txBody>
      </p:sp>
      <p:sp>
        <p:nvSpPr>
          <p:cNvPr id="112" name="Google Shape;112;p15"/>
          <p:cNvSpPr/>
          <p:nvPr/>
        </p:nvSpPr>
        <p:spPr>
          <a:xfrm>
            <a:off x="1108784" y="1145600"/>
            <a:ext cx="480600" cy="544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5"/>
          <p:cNvPicPr preferRelativeResize="0"/>
          <p:nvPr/>
        </p:nvPicPr>
        <p:blipFill>
          <a:blip r:embed="rId5">
            <a:alphaModFix/>
          </a:blip>
          <a:stretch>
            <a:fillRect/>
          </a:stretch>
        </p:blipFill>
        <p:spPr>
          <a:xfrm>
            <a:off x="7931575" y="4480625"/>
            <a:ext cx="1128074" cy="483451"/>
          </a:xfrm>
          <a:prstGeom prst="rect">
            <a:avLst/>
          </a:prstGeom>
          <a:noFill/>
          <a:ln>
            <a:noFill/>
          </a:ln>
        </p:spPr>
      </p:pic>
      <p:pic>
        <p:nvPicPr>
          <p:cNvPr id="114" name="Google Shape;114;p15"/>
          <p:cNvPicPr preferRelativeResize="0"/>
          <p:nvPr/>
        </p:nvPicPr>
        <p:blipFill>
          <a:blip r:embed="rId5">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6"/>
          <p:cNvPicPr preferRelativeResize="0"/>
          <p:nvPr/>
        </p:nvPicPr>
        <p:blipFill>
          <a:blip r:embed="rId3">
            <a:alphaModFix/>
          </a:blip>
          <a:stretch>
            <a:fillRect/>
          </a:stretch>
        </p:blipFill>
        <p:spPr>
          <a:xfrm>
            <a:off x="3933825" y="129550"/>
            <a:ext cx="5080301" cy="4064225"/>
          </a:xfrm>
          <a:prstGeom prst="rect">
            <a:avLst/>
          </a:prstGeom>
          <a:noFill/>
          <a:ln>
            <a:noFill/>
          </a:ln>
        </p:spPr>
      </p:pic>
      <p:pic>
        <p:nvPicPr>
          <p:cNvPr id="120" name="Google Shape;120;p16"/>
          <p:cNvPicPr preferRelativeResize="0"/>
          <p:nvPr/>
        </p:nvPicPr>
        <p:blipFill>
          <a:blip r:embed="rId4">
            <a:alphaModFix/>
          </a:blip>
          <a:stretch>
            <a:fillRect/>
          </a:stretch>
        </p:blipFill>
        <p:spPr>
          <a:xfrm>
            <a:off x="381000" y="899800"/>
            <a:ext cx="2580400" cy="2510150"/>
          </a:xfrm>
          <a:prstGeom prst="rect">
            <a:avLst/>
          </a:prstGeom>
          <a:noFill/>
          <a:ln>
            <a:noFill/>
          </a:ln>
        </p:spPr>
      </p:pic>
      <p:sp>
        <p:nvSpPr>
          <p:cNvPr id="121" name="Google Shape;121;p16"/>
          <p:cNvSpPr/>
          <p:nvPr/>
        </p:nvSpPr>
        <p:spPr>
          <a:xfrm rot="-610354">
            <a:off x="5826208" y="1586047"/>
            <a:ext cx="441642" cy="983802"/>
          </a:xfrm>
          <a:prstGeom prst="ellipse">
            <a:avLst/>
          </a:prstGeom>
          <a:noFill/>
          <a:ln cap="flat" cmpd="sng" w="15240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 name="Google Shape;122;p16"/>
          <p:cNvCxnSpPr>
            <a:stCxn id="120" idx="2"/>
            <a:endCxn id="121" idx="4"/>
          </p:cNvCxnSpPr>
          <p:nvPr/>
        </p:nvCxnSpPr>
        <p:spPr>
          <a:xfrm flipH="1" rot="10800000">
            <a:off x="1671200" y="2562150"/>
            <a:ext cx="4462500" cy="847800"/>
          </a:xfrm>
          <a:prstGeom prst="straightConnector1">
            <a:avLst/>
          </a:prstGeom>
          <a:noFill/>
          <a:ln cap="flat" cmpd="sng" w="9525">
            <a:solidFill>
              <a:srgbClr val="FF0000"/>
            </a:solidFill>
            <a:prstDash val="solid"/>
            <a:round/>
            <a:headEnd len="med" w="med" type="none"/>
            <a:tailEnd len="med" w="med" type="none"/>
          </a:ln>
        </p:spPr>
      </p:cxnSp>
      <p:cxnSp>
        <p:nvCxnSpPr>
          <p:cNvPr id="123" name="Google Shape;123;p16"/>
          <p:cNvCxnSpPr>
            <a:stCxn id="120" idx="0"/>
            <a:endCxn id="121" idx="0"/>
          </p:cNvCxnSpPr>
          <p:nvPr/>
        </p:nvCxnSpPr>
        <p:spPr>
          <a:xfrm>
            <a:off x="1671200" y="899800"/>
            <a:ext cx="4289100" cy="693900"/>
          </a:xfrm>
          <a:prstGeom prst="straightConnector1">
            <a:avLst/>
          </a:prstGeom>
          <a:noFill/>
          <a:ln cap="flat" cmpd="sng" w="9525">
            <a:solidFill>
              <a:srgbClr val="FF0000"/>
            </a:solidFill>
            <a:prstDash val="solid"/>
            <a:round/>
            <a:headEnd len="med" w="med" type="none"/>
            <a:tailEnd len="med" w="med" type="none"/>
          </a:ln>
        </p:spPr>
      </p:cxnSp>
      <p:sp>
        <p:nvSpPr>
          <p:cNvPr id="124" name="Google Shape;124;p16"/>
          <p:cNvSpPr txBox="1"/>
          <p:nvPr/>
        </p:nvSpPr>
        <p:spPr>
          <a:xfrm>
            <a:off x="295450" y="3639400"/>
            <a:ext cx="8718600" cy="47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t>Le frein d’embrayage est positionné derrière l’embrayage, </a:t>
            </a:r>
            <a:r>
              <a:rPr b="1" lang="fr" sz="1800">
                <a:solidFill>
                  <a:schemeClr val="dk1"/>
                </a:solidFill>
              </a:rPr>
              <a:t>entre le roulement de butée “bearin</a:t>
            </a:r>
            <a:r>
              <a:rPr b="1" lang="fr" sz="1800"/>
              <a:t>g” et la transmission</a:t>
            </a:r>
            <a:endParaRPr b="1" sz="1800"/>
          </a:p>
        </p:txBody>
      </p:sp>
      <p:pic>
        <p:nvPicPr>
          <p:cNvPr id="125" name="Google Shape;125;p16"/>
          <p:cNvPicPr preferRelativeResize="0"/>
          <p:nvPr/>
        </p:nvPicPr>
        <p:blipFill>
          <a:blip r:embed="rId5">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nvSpPr>
        <p:spPr>
          <a:xfrm>
            <a:off x="1987575" y="-95800"/>
            <a:ext cx="7078500" cy="4525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b="1" sz="1100">
              <a:solidFill>
                <a:schemeClr val="dk1"/>
              </a:solidFill>
            </a:endParaRPr>
          </a:p>
          <a:p>
            <a:pPr indent="0" lvl="0" marL="0" rtl="0" algn="just">
              <a:lnSpc>
                <a:spcPct val="115000"/>
              </a:lnSpc>
              <a:spcBef>
                <a:spcPts val="0"/>
              </a:spcBef>
              <a:spcAft>
                <a:spcPts val="0"/>
              </a:spcAft>
              <a:buNone/>
            </a:pPr>
            <a:r>
              <a:rPr lang="fr">
                <a:solidFill>
                  <a:schemeClr val="dk1"/>
                </a:solidFill>
              </a:rPr>
              <a:t>L’utilisation du </a:t>
            </a:r>
            <a:r>
              <a:rPr b="1" lang="fr">
                <a:solidFill>
                  <a:schemeClr val="dk1"/>
                </a:solidFill>
              </a:rPr>
              <a:t>frein d'embrayage</a:t>
            </a:r>
            <a:r>
              <a:rPr lang="fr">
                <a:solidFill>
                  <a:schemeClr val="dk1"/>
                </a:solidFill>
              </a:rPr>
              <a:t> est primordiale pour l’engagement du rapport initial. Comme son nom l’indique, il freine les engrenages de la</a:t>
            </a:r>
            <a:r>
              <a:rPr lang="fr">
                <a:solidFill>
                  <a:schemeClr val="dk1"/>
                </a:solidFill>
              </a:rPr>
              <a:t> </a:t>
            </a:r>
            <a:r>
              <a:rPr b="1" lang="fr" u="sng">
                <a:solidFill>
                  <a:srgbClr val="FF0000"/>
                </a:solidFill>
              </a:rPr>
              <a:t>transmission</a:t>
            </a:r>
            <a:r>
              <a:rPr lang="fr">
                <a:solidFill>
                  <a:schemeClr val="dk1"/>
                </a:solidFill>
              </a:rPr>
              <a:t> qui sont liés au moteur et qui tournent comme lui autour de </a:t>
            </a:r>
            <a:r>
              <a:rPr b="1" lang="fr">
                <a:solidFill>
                  <a:schemeClr val="dk1"/>
                </a:solidFill>
              </a:rPr>
              <a:t>650 tr/min</a:t>
            </a:r>
            <a:r>
              <a:rPr lang="fr">
                <a:solidFill>
                  <a:schemeClr val="dk1"/>
                </a:solidFill>
              </a:rPr>
              <a:t>. Ainsi lorsque le véhicule est immobile, il est plus facile de jumeler  les engrenages immobiles qui sont reliés aux ponts </a:t>
            </a:r>
            <a:r>
              <a:rPr lang="fr">
                <a:solidFill>
                  <a:schemeClr val="dk1"/>
                </a:solidFill>
              </a:rPr>
              <a:t>arrière</a:t>
            </a:r>
            <a:r>
              <a:rPr lang="fr">
                <a:solidFill>
                  <a:schemeClr val="dk1"/>
                </a:solidFill>
              </a:rPr>
              <a:t> avec les engrenages qui sont reliés au moteur.</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La mise en mouvement au </a:t>
            </a:r>
            <a:r>
              <a:rPr b="1" lang="fr">
                <a:solidFill>
                  <a:schemeClr val="dk1"/>
                </a:solidFill>
              </a:rPr>
              <a:t>point de friction</a:t>
            </a:r>
            <a:r>
              <a:rPr lang="fr">
                <a:solidFill>
                  <a:schemeClr val="dk1"/>
                </a:solidFill>
              </a:rPr>
              <a:t> dans un rapport approprié est indispensable pour un </a:t>
            </a:r>
            <a:r>
              <a:rPr lang="fr">
                <a:solidFill>
                  <a:schemeClr val="dk1"/>
                </a:solidFill>
              </a:rPr>
              <a:t>décollage</a:t>
            </a:r>
            <a:r>
              <a:rPr lang="fr">
                <a:solidFill>
                  <a:schemeClr val="dk1"/>
                </a:solidFill>
              </a:rPr>
              <a:t> en douceur. Il n’est pas nécessaire, voire non recommandé, d’appuyer sur l’accélérateur au moment du relâchement de la pédale d’embrayage. Le couple </a:t>
            </a:r>
            <a:r>
              <a:rPr b="1" lang="fr" u="sng">
                <a:solidFill>
                  <a:srgbClr val="FF0000"/>
                </a:solidFill>
              </a:rPr>
              <a:t>élevé</a:t>
            </a:r>
            <a:r>
              <a:rPr lang="fr">
                <a:solidFill>
                  <a:schemeClr val="dk1"/>
                </a:solidFill>
              </a:rPr>
              <a:t> d’un moteur diesel au ralenti est suffisant pour mettre le véhicule en mouvement, et ce, même dans une pente ascendante.</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Lors de l'exécution de </a:t>
            </a:r>
            <a:r>
              <a:rPr lang="fr">
                <a:solidFill>
                  <a:schemeClr val="dk1"/>
                </a:solidFill>
              </a:rPr>
              <a:t>manœuvres</a:t>
            </a:r>
            <a:r>
              <a:rPr lang="fr">
                <a:solidFill>
                  <a:schemeClr val="dk1"/>
                </a:solidFill>
              </a:rPr>
              <a:t> </a:t>
            </a:r>
            <a:r>
              <a:rPr b="1" lang="fr">
                <a:solidFill>
                  <a:schemeClr val="dk1"/>
                </a:solidFill>
              </a:rPr>
              <a:t>à très basse vitesse</a:t>
            </a:r>
            <a:r>
              <a:rPr lang="fr">
                <a:solidFill>
                  <a:schemeClr val="dk1"/>
                </a:solidFill>
              </a:rPr>
              <a:t> - par exemple un recentrage entre deux remorques ou même à l’approche des pompes à carburant - il est très important de choisir le plus </a:t>
            </a:r>
            <a:r>
              <a:rPr b="1" lang="fr" u="sng">
                <a:solidFill>
                  <a:srgbClr val="FF0000"/>
                </a:solidFill>
              </a:rPr>
              <a:t>petit</a:t>
            </a:r>
            <a:r>
              <a:rPr b="1" lang="fr">
                <a:solidFill>
                  <a:schemeClr val="dk1"/>
                </a:solidFill>
              </a:rPr>
              <a:t> </a:t>
            </a:r>
            <a:r>
              <a:rPr lang="fr">
                <a:solidFill>
                  <a:schemeClr val="dk1"/>
                </a:solidFill>
              </a:rPr>
              <a:t>rapport possible, plutôt que de laisser glisser l’embrayage en deuxième ou troisième rapport.</a:t>
            </a:r>
            <a:endParaRPr>
              <a:solidFill>
                <a:schemeClr val="dk1"/>
              </a:solidFill>
            </a:endParaRPr>
          </a:p>
        </p:txBody>
      </p:sp>
      <p:pic>
        <p:nvPicPr>
          <p:cNvPr id="131" name="Google Shape;131;p17"/>
          <p:cNvPicPr preferRelativeResize="0"/>
          <p:nvPr/>
        </p:nvPicPr>
        <p:blipFill>
          <a:blip r:embed="rId3">
            <a:alphaModFix/>
          </a:blip>
          <a:stretch>
            <a:fillRect/>
          </a:stretch>
        </p:blipFill>
        <p:spPr>
          <a:xfrm>
            <a:off x="304800" y="1671550"/>
            <a:ext cx="1432225" cy="1661375"/>
          </a:xfrm>
          <a:prstGeom prst="rect">
            <a:avLst/>
          </a:prstGeom>
          <a:noFill/>
          <a:ln>
            <a:noFill/>
          </a:ln>
        </p:spPr>
      </p:pic>
      <p:sp>
        <p:nvSpPr>
          <p:cNvPr id="132" name="Google Shape;132;p17"/>
          <p:cNvSpPr/>
          <p:nvPr/>
        </p:nvSpPr>
        <p:spPr>
          <a:xfrm>
            <a:off x="264966" y="2462650"/>
            <a:ext cx="636600" cy="6624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txBox="1"/>
          <p:nvPr/>
        </p:nvSpPr>
        <p:spPr>
          <a:xfrm>
            <a:off x="93995" y="213684"/>
            <a:ext cx="18801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t>L’utilisation</a:t>
            </a:r>
            <a:endParaRPr b="1" sz="2400"/>
          </a:p>
        </p:txBody>
      </p:sp>
      <p:pic>
        <p:nvPicPr>
          <p:cNvPr id="134" name="Google Shape;134;p17"/>
          <p:cNvPicPr preferRelativeResize="0"/>
          <p:nvPr/>
        </p:nvPicPr>
        <p:blipFill>
          <a:blip r:embed="rId4">
            <a:alphaModFix/>
          </a:blip>
          <a:stretch>
            <a:fillRect/>
          </a:stretch>
        </p:blipFill>
        <p:spPr>
          <a:xfrm>
            <a:off x="7931575" y="4480625"/>
            <a:ext cx="1128074" cy="483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nvSpPr>
        <p:spPr>
          <a:xfrm>
            <a:off x="2971800" y="152400"/>
            <a:ext cx="3000000" cy="49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 sz="2000">
                <a:solidFill>
                  <a:schemeClr val="dk1"/>
                </a:solidFill>
              </a:rPr>
              <a:t>Le double-embrayage</a:t>
            </a:r>
            <a:endParaRPr sz="2000"/>
          </a:p>
        </p:txBody>
      </p:sp>
      <p:sp>
        <p:nvSpPr>
          <p:cNvPr id="140" name="Google Shape;140;p18"/>
          <p:cNvSpPr txBox="1"/>
          <p:nvPr/>
        </p:nvSpPr>
        <p:spPr>
          <a:xfrm>
            <a:off x="4077600" y="645000"/>
            <a:ext cx="4848900" cy="263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
                <a:solidFill>
                  <a:schemeClr val="dk1"/>
                </a:solidFill>
              </a:rPr>
              <a:t>L’utilisation de l’embrayage a surtout pour but de diminuer les risques de bris mécaniques lors des changements de vitesse. La rupture momentanée du couple-moteur</a:t>
            </a:r>
            <a:r>
              <a:rPr lang="fr">
                <a:solidFill>
                  <a:schemeClr val="lt1"/>
                </a:solidFill>
              </a:rPr>
              <a:t> </a:t>
            </a:r>
            <a:r>
              <a:rPr lang="fr">
                <a:solidFill>
                  <a:schemeClr val="dk1"/>
                </a:solidFill>
              </a:rPr>
              <a:t>sur la transmission facilite la sortie et l’entrée adéquate des </a:t>
            </a:r>
            <a:r>
              <a:rPr b="1" lang="fr" u="sng">
                <a:solidFill>
                  <a:srgbClr val="FF0000"/>
                </a:solidFill>
              </a:rPr>
              <a:t>rapports</a:t>
            </a:r>
            <a:r>
              <a:rPr lang="fr">
                <a:solidFill>
                  <a:schemeClr val="dk1"/>
                </a:solidFill>
              </a:rPr>
              <a:t>.</a:t>
            </a:r>
            <a:endParaRPr>
              <a:solidFill>
                <a:schemeClr val="dk1"/>
              </a:solidFill>
            </a:endParaRPr>
          </a:p>
          <a:p>
            <a:pPr indent="0" lvl="0" marL="0" rtl="0" algn="just">
              <a:lnSpc>
                <a:spcPct val="115000"/>
              </a:lnSpc>
              <a:spcBef>
                <a:spcPts val="0"/>
              </a:spcBef>
              <a:spcAft>
                <a:spcPts val="0"/>
              </a:spcAft>
              <a:buNone/>
            </a:pPr>
            <a:r>
              <a:rPr lang="fr">
                <a:solidFill>
                  <a:schemeClr val="dk1"/>
                </a:solidFill>
              </a:rPr>
              <a:t> </a:t>
            </a:r>
            <a:endParaRPr>
              <a:solidFill>
                <a:schemeClr val="dk1"/>
              </a:solidFill>
            </a:endParaRPr>
          </a:p>
          <a:p>
            <a:pPr indent="0" lvl="0" marL="0" rtl="0" algn="just">
              <a:lnSpc>
                <a:spcPct val="115000"/>
              </a:lnSpc>
              <a:spcBef>
                <a:spcPts val="0"/>
              </a:spcBef>
              <a:spcAft>
                <a:spcPts val="0"/>
              </a:spcAft>
              <a:buNone/>
            </a:pPr>
            <a:r>
              <a:rPr lang="fr">
                <a:solidFill>
                  <a:schemeClr val="dk1"/>
                </a:solidFill>
              </a:rPr>
              <a:t>Appuyer sur l’embrayage lors des sorties et entrées de rapports permet donc de synchroniser les engrenages au moment où l'embrayage est relâché et ainsi de favoriser des changements de rapports fluides.</a:t>
            </a:r>
            <a:endParaRPr sz="1700"/>
          </a:p>
        </p:txBody>
      </p:sp>
      <p:pic>
        <p:nvPicPr>
          <p:cNvPr id="141" name="Google Shape;141;p18"/>
          <p:cNvPicPr preferRelativeResize="0"/>
          <p:nvPr/>
        </p:nvPicPr>
        <p:blipFill>
          <a:blip r:embed="rId3">
            <a:alphaModFix/>
          </a:blip>
          <a:stretch>
            <a:fillRect/>
          </a:stretch>
        </p:blipFill>
        <p:spPr>
          <a:xfrm>
            <a:off x="86750" y="629375"/>
            <a:ext cx="4749350" cy="3646050"/>
          </a:xfrm>
          <a:prstGeom prst="rect">
            <a:avLst/>
          </a:prstGeom>
          <a:noFill/>
          <a:ln>
            <a:noFill/>
          </a:ln>
        </p:spPr>
      </p:pic>
      <p:pic>
        <p:nvPicPr>
          <p:cNvPr id="142" name="Google Shape;142;p18"/>
          <p:cNvPicPr preferRelativeResize="0"/>
          <p:nvPr/>
        </p:nvPicPr>
        <p:blipFill>
          <a:blip r:embed="rId4">
            <a:alphaModFix/>
          </a:blip>
          <a:stretch>
            <a:fillRect/>
          </a:stretch>
        </p:blipFill>
        <p:spPr>
          <a:xfrm>
            <a:off x="7931575" y="4480625"/>
            <a:ext cx="1128074" cy="483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