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Exo 2 SemiBold"/>
      <p:regular r:id="rId18"/>
      <p:bold r:id="rId19"/>
      <p:italic r:id="rId20"/>
      <p:boldItalic r:id="rId21"/>
    </p:embeddedFont>
    <p:embeddedFont>
      <p:font typeface="Exo 2"/>
      <p:regular r:id="rId22"/>
      <p:bold r:id="rId23"/>
      <p:italic r:id="rId24"/>
      <p:boldItalic r:id="rId25"/>
    </p:embeddedFont>
    <p:embeddedFont>
      <p:font typeface="Oswald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Alain Lévesque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xo2SemiBold-italic.fntdata"/><Relationship Id="rId22" Type="http://schemas.openxmlformats.org/officeDocument/2006/relationships/font" Target="fonts/Exo2-regular.fntdata"/><Relationship Id="rId21" Type="http://schemas.openxmlformats.org/officeDocument/2006/relationships/font" Target="fonts/Exo2SemiBold-boldItalic.fntdata"/><Relationship Id="rId24" Type="http://schemas.openxmlformats.org/officeDocument/2006/relationships/font" Target="fonts/Exo2-italic.fntdata"/><Relationship Id="rId23" Type="http://schemas.openxmlformats.org/officeDocument/2006/relationships/font" Target="fonts/Exo2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font" Target="fonts/Oswald-regular.fntdata"/><Relationship Id="rId25" Type="http://schemas.openxmlformats.org/officeDocument/2006/relationships/font" Target="fonts/Exo2-boldItalic.fntdata"/><Relationship Id="rId27" Type="http://schemas.openxmlformats.org/officeDocument/2006/relationships/font" Target="fonts/Oswald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Exo2SemiBold-bold.fntdata"/><Relationship Id="rId18" Type="http://schemas.openxmlformats.org/officeDocument/2006/relationships/font" Target="fonts/Exo2SemiBold-regular.fntdata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4-01-09T15:20:01.686">
    <p:pos x="113" y="138"/>
    <p:text>Optionnel: Copie permis conduire
Recherche détaillé (avec photo) de 3 employeurs avec descriptif de la compagnie, type de transport et véhicules, salaire, les avantages, les services, les horaire,  les valeurs, etc. 
Ceci a pour but que si l'élève ne peut pas faire son stage avec le premier employeur à la dernière minute, il aura 2 autres options en main.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7c94205e3_1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7c94205e3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bd86ddf75a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bd86ddf75a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0000"/>
                </a:solidFill>
              </a:rPr>
              <a:t>Très important de faire signer le cahier d’évaluation avant que les élèves partent.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46d7ac1b3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46d7ac1b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2c10106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2c10106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Expliquer que la compétence 10 est d’une durée de 90 heures, 9 heures théoriques et 81 heures de stage. Les heures sont très importantes et l’élève doit être présent (sinon l’absence doit être motivé et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récupérer la leçon ou les heures de stage manqué.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bd86ddf75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bd86ddf75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conditions </a:t>
            </a:r>
            <a:r>
              <a:rPr lang="fr"/>
              <a:t>doivent</a:t>
            </a:r>
            <a:r>
              <a:rPr lang="fr"/>
              <a:t> être respecté, sinon ils sont des règles de verdicts, favorisé le camion semi-remorque. Camion porteur dernier recours.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bd86ddf75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bd86ddf75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il est </a:t>
            </a:r>
            <a:r>
              <a:rPr lang="fr"/>
              <a:t>primordial</a:t>
            </a:r>
            <a:r>
              <a:rPr lang="fr"/>
              <a:t> d’avoir de la rigueur dans votre (responsable de stage) suivi avec le superviseur de stage de l’entreprise.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bd86ddf75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bd86ddf75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bd86ddf75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bd86ddf75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Vous pouvez élaborer si vous voulez </a:t>
            </a:r>
            <a:r>
              <a:rPr lang="fr"/>
              <a:t>spécifier d'autres</a:t>
            </a:r>
            <a:r>
              <a:rPr lang="fr"/>
              <a:t> choses.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247fbc19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247fbc19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bd86ddf75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bd86ddf75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bd86ddf75a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bd86ddf75a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L’entente de stage et lettre aux employeurs des nouveautés sont en </a:t>
            </a:r>
            <a:r>
              <a:rPr lang="fr"/>
              <a:t>hyperlien</a:t>
            </a:r>
            <a:r>
              <a:rPr lang="fr"/>
              <a:t> sur le plan de leçon.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 plumitif est </a:t>
            </a:r>
            <a:r>
              <a:rPr lang="fr"/>
              <a:t>accepté</a:t>
            </a:r>
            <a:r>
              <a:rPr lang="fr"/>
              <a:t> par le majorité des employeurs et les élèves peuvent l’obtenir dans un palais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de justice gratuitement. L’antécédent criminelles est </a:t>
            </a:r>
            <a:r>
              <a:rPr lang="fr"/>
              <a:t>émis</a:t>
            </a:r>
            <a:r>
              <a:rPr lang="fr"/>
              <a:t> par les groupes policiers et il est très dispendieux.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De plus, vous pouvez demander aux élèves de faire une recherche sur 3 employeurs pour lequelle il aimerait travailler et faire une description des employeurs.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Présentation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27933" t="0"/>
          <a:stretch/>
        </p:blipFill>
        <p:spPr>
          <a:xfrm>
            <a:off x="-53150" y="425300"/>
            <a:ext cx="9214800" cy="47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 rot="10800000">
            <a:off x="-58250" y="-106150"/>
            <a:ext cx="9225000" cy="1297575"/>
          </a:xfrm>
          <a:prstGeom prst="flowChartManualInpu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6200" y="76204"/>
            <a:ext cx="2449718" cy="819858"/>
            <a:chOff x="-58250" y="-38001"/>
            <a:chExt cx="3035209" cy="1148421"/>
          </a:xfrm>
        </p:grpSpPr>
        <p:pic>
          <p:nvPicPr>
            <p:cNvPr id="14" name="Google Shape;14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58250" y="-38001"/>
              <a:ext cx="2324650" cy="1020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"/>
            <p:cNvSpPr txBox="1"/>
            <p:nvPr/>
          </p:nvSpPr>
          <p:spPr>
            <a:xfrm>
              <a:off x="652259" y="596220"/>
              <a:ext cx="23247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CENTRE DE FORMATION 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DU TRANSPORT ROUTIER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DE SAINT-JÉRÔME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3665700" y="4288500"/>
            <a:ext cx="2612400" cy="905600"/>
            <a:chOff x="3665700" y="4288500"/>
            <a:chExt cx="2612400" cy="905600"/>
          </a:xfrm>
        </p:grpSpPr>
        <p:sp>
          <p:nvSpPr>
            <p:cNvPr id="17" name="Google Shape;17;p2"/>
            <p:cNvSpPr txBox="1"/>
            <p:nvPr/>
          </p:nvSpPr>
          <p:spPr>
            <a:xfrm>
              <a:off x="3665700" y="4288500"/>
              <a:ext cx="2612400" cy="85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fr" sz="360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ÇA ROULE !</a:t>
              </a:r>
              <a:endParaRPr b="1" i="1" sz="3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8" name="Google Shape;18;p2"/>
            <p:cNvSpPr txBox="1"/>
            <p:nvPr/>
          </p:nvSpPr>
          <p:spPr>
            <a:xfrm>
              <a:off x="4166850" y="4800500"/>
              <a:ext cx="16101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DEPUIS 40 ANS</a:t>
              </a:r>
              <a:endParaRPr i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7951650" y="177475"/>
            <a:ext cx="1069500" cy="730338"/>
            <a:chOff x="8027700" y="154187"/>
            <a:chExt cx="1069500" cy="730338"/>
          </a:xfrm>
        </p:grpSpPr>
        <p:pic>
          <p:nvPicPr>
            <p:cNvPr id="20" name="Google Shape;20;p2"/>
            <p:cNvPicPr preferRelativeResize="0"/>
            <p:nvPr/>
          </p:nvPicPr>
          <p:blipFill rotWithShape="1">
            <a:blip r:embed="rId4">
              <a:alphaModFix/>
            </a:blip>
            <a:srcRect b="29532" l="0" r="0" t="0"/>
            <a:stretch/>
          </p:blipFill>
          <p:spPr>
            <a:xfrm>
              <a:off x="8175563" y="154187"/>
              <a:ext cx="776800" cy="468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Google Shape;21;p2"/>
            <p:cNvSpPr txBox="1"/>
            <p:nvPr/>
          </p:nvSpPr>
          <p:spPr>
            <a:xfrm>
              <a:off x="8027700" y="520025"/>
              <a:ext cx="10695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2" name="Google Shape;22;p2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b="1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1165375" y="1055800"/>
            <a:ext cx="70113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6" name="Google Shape;26;p3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28" name="Google Shape;28;p3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" name="Google Shape;29;p3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30" name="Google Shape;30;p3"/>
            <p:cNvPicPr preferRelativeResize="0"/>
            <p:nvPr/>
          </p:nvPicPr>
          <p:blipFill rotWithShape="1">
            <a:blip r:embed="rId3">
              <a:alphaModFix/>
            </a:blip>
            <a:srcRect b="29532" l="0" r="0" t="0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Google Shape;31;p3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32" name="Google Shape;32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8" name="Google Shape;38;p4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9" name="Google Shape;39;p4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40" name="Google Shape;40;p4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" name="Google Shape;41;p4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42" name="Google Shape;42;p4"/>
            <p:cNvPicPr preferRelativeResize="0"/>
            <p:nvPr/>
          </p:nvPicPr>
          <p:blipFill rotWithShape="1">
            <a:blip r:embed="rId3">
              <a:alphaModFix/>
            </a:blip>
            <a:srcRect b="29532" l="0" r="0" t="0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" name="Google Shape;43;p4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44" name="Google Shape;44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4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9" name="Google Shape;49;p5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50" name="Google Shape;50;p5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51" name="Google Shape;51;p5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" name="Google Shape;52;p5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53" name="Google Shape;53;p5"/>
            <p:cNvPicPr preferRelativeResize="0"/>
            <p:nvPr/>
          </p:nvPicPr>
          <p:blipFill rotWithShape="1">
            <a:blip r:embed="rId3">
              <a:alphaModFix/>
            </a:blip>
            <a:srcRect b="29532" l="0" r="0" t="0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" name="Google Shape;54;p5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55" name="Google Shape;55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5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9" name="Google Shape;59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0" name="Google Shape;60;p6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1" name="Google Shape;61;p6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2" name="Google Shape;62;p6"/>
          <p:cNvSpPr txBox="1"/>
          <p:nvPr>
            <p:ph idx="4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3" name="Google Shape;63;p6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4" name="Google Shape;64;p6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" name="Google Shape;65;p6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66" name="Google Shape;66;p6"/>
            <p:cNvPicPr preferRelativeResize="0"/>
            <p:nvPr/>
          </p:nvPicPr>
          <p:blipFill rotWithShape="1">
            <a:blip r:embed="rId3">
              <a:alphaModFix/>
            </a:blip>
            <a:srcRect b="29532" l="0" r="0" t="0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" name="Google Shape;67;p6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68" name="Google Shape;68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6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3" name="Google Shape;73;p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4" name="Google Shape;74;p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5" name="Google Shape;7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76" name="Google Shape;76;p7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77" name="Google Shape;77;p7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78" name="Google Shape;78;p7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" name="Google Shape;79;p7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80" name="Google Shape;80;p7"/>
            <p:cNvPicPr preferRelativeResize="0"/>
            <p:nvPr/>
          </p:nvPicPr>
          <p:blipFill rotWithShape="1">
            <a:blip r:embed="rId3">
              <a:alphaModFix/>
            </a:blip>
            <a:srcRect b="29532" l="0" r="0" t="0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Google Shape;81;p7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82" name="Google Shape;82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7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86" name="Google Shape;86;p8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87" name="Google Shape;87;p8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88" name="Google Shape;88;p8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" name="Google Shape;89;p8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90" name="Google Shape;90;p8"/>
            <p:cNvPicPr preferRelativeResize="0"/>
            <p:nvPr/>
          </p:nvPicPr>
          <p:blipFill rotWithShape="1">
            <a:blip r:embed="rId3">
              <a:alphaModFix/>
            </a:blip>
            <a:srcRect b="29532" l="0" r="0" t="0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8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92" name="Google Shape;92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8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 2">
  <p:cSld name="CUSTOM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5.jpg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0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Intégration en milieu de travail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3000"/>
              <a:t>10.1</a:t>
            </a:r>
            <a:endParaRPr i="1" sz="3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/>
          <p:nvPr>
            <p:ph type="title"/>
          </p:nvPr>
        </p:nvSpPr>
        <p:spPr>
          <a:xfrm>
            <a:off x="1165375" y="1055800"/>
            <a:ext cx="7011300" cy="263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6400">
                <a:solidFill>
                  <a:srgbClr val="FF0000"/>
                </a:solidFill>
              </a:rPr>
              <a:t>Bonne fin de formation</a:t>
            </a:r>
            <a:endParaRPr b="1" i="1" sz="6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Intégration en milieu de Travail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10.1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"/>
          <p:cNvSpPr txBox="1"/>
          <p:nvPr>
            <p:ph type="title"/>
          </p:nvPr>
        </p:nvSpPr>
        <p:spPr>
          <a:xfrm>
            <a:off x="237700" y="234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3100"/>
              <a:t>DURÉE DU STAGE</a:t>
            </a:r>
            <a:endParaRPr b="1" i="1" sz="3100"/>
          </a:p>
        </p:txBody>
      </p:sp>
      <p:sp>
        <p:nvSpPr>
          <p:cNvPr id="106" name="Google Shape;106;p11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i="1" lang="fr" sz="2400"/>
              <a:t>81 heures en entreprise</a:t>
            </a:r>
            <a:endParaRPr b="1" i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i="1" lang="fr" sz="2400"/>
              <a:t>6 heures de théorie(préparation)</a:t>
            </a:r>
            <a:endParaRPr b="1" i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i="1" lang="fr" sz="2400"/>
              <a:t>3 heures pour le retour de stage</a:t>
            </a:r>
            <a:endParaRPr b="1" i="1"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i="1" lang="fr" sz="2400"/>
              <a:t>Les dates de stages sont celles </a:t>
            </a:r>
            <a:br>
              <a:rPr b="1" i="1" lang="fr" sz="2400"/>
            </a:br>
            <a:r>
              <a:rPr b="1" i="1" lang="fr" sz="2400"/>
              <a:t>indiquées au suivi pédagogique</a:t>
            </a:r>
            <a:endParaRPr b="1" i="1" sz="24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07" name="Google Shape;10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7350" y="806700"/>
            <a:ext cx="3232325" cy="127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1100" y="2000413"/>
            <a:ext cx="1657775" cy="131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3933" y="3463550"/>
            <a:ext cx="1656192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2"/>
          <p:cNvSpPr txBox="1"/>
          <p:nvPr>
            <p:ph type="title"/>
          </p:nvPr>
        </p:nvSpPr>
        <p:spPr>
          <a:xfrm>
            <a:off x="311700" y="146000"/>
            <a:ext cx="8520600" cy="37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3100"/>
              <a:t>Conditions d’évaluation</a:t>
            </a:r>
            <a:endParaRPr b="1" i="1" sz="3100"/>
          </a:p>
        </p:txBody>
      </p:sp>
      <p:sp>
        <p:nvSpPr>
          <p:cNvPr id="115" name="Google Shape;115;p12"/>
          <p:cNvSpPr txBox="1"/>
          <p:nvPr>
            <p:ph idx="1" type="body"/>
          </p:nvPr>
        </p:nvSpPr>
        <p:spPr>
          <a:xfrm>
            <a:off x="311700" y="793625"/>
            <a:ext cx="8520600" cy="40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i="1" lang="fr" sz="2100"/>
              <a:t>Effectuer des activités liées au transport routier avec camion semi-remorque et porteur avec masse net de plus que 4500 KG</a:t>
            </a:r>
            <a:endParaRPr i="1"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i="1" lang="fr" sz="2100"/>
              <a:t>Respecter les règles de l’entreprise et la réglementation en vigueur. </a:t>
            </a:r>
            <a:r>
              <a:rPr b="1" i="1" lang="fr" sz="2100"/>
              <a:t>HCR= vous complétez Geotab ou registre de la cie seulement.</a:t>
            </a:r>
            <a:endParaRPr b="1" i="1"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i="1" lang="fr" sz="2100"/>
              <a:t>Respecter les horaires de travail</a:t>
            </a:r>
            <a:endParaRPr i="1"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i="1" lang="fr" sz="2100"/>
              <a:t>Respecter les règles d’éthique</a:t>
            </a:r>
            <a:endParaRPr i="1"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i="1" lang="fr" sz="2100"/>
              <a:t>Produire un rapport de stage (les 3 gforms à compléter.)</a:t>
            </a:r>
            <a:endParaRPr i="1" sz="21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i="1" lang="fr" sz="2200"/>
              <a:t>Participer aux évaluations (ex: retour de stage obligatoire!)</a:t>
            </a:r>
            <a:r>
              <a:rPr i="1" lang="fr" sz="2500"/>
              <a:t> </a:t>
            </a:r>
            <a:endParaRPr i="1" sz="2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3"/>
          <p:cNvSpPr txBox="1"/>
          <p:nvPr>
            <p:ph type="title"/>
          </p:nvPr>
        </p:nvSpPr>
        <p:spPr>
          <a:xfrm>
            <a:off x="483450" y="404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3100"/>
              <a:t>Rôle du superviseur en entreprise</a:t>
            </a:r>
            <a:endParaRPr b="1" i="1" sz="3100"/>
          </a:p>
        </p:txBody>
      </p:sp>
      <p:sp>
        <p:nvSpPr>
          <p:cNvPr id="121" name="Google Shape;121;p13"/>
          <p:cNvSpPr txBox="1"/>
          <p:nvPr>
            <p:ph idx="1" type="body"/>
          </p:nvPr>
        </p:nvSpPr>
        <p:spPr>
          <a:xfrm>
            <a:off x="311700" y="1152475"/>
            <a:ext cx="8520600" cy="31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i="1" lang="fr" sz="2500"/>
              <a:t>Vous encadrer lors de votre stage</a:t>
            </a:r>
            <a:endParaRPr i="1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i="1" lang="fr" sz="2500"/>
              <a:t>Vérifier votre assiduité, attitude et votre respect des règles</a:t>
            </a:r>
            <a:endParaRPr i="1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i="1" lang="fr" sz="2500"/>
              <a:t>Fait un suivi de vos heures pendant le stage et vos activités </a:t>
            </a:r>
            <a:endParaRPr i="1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i="1" lang="fr" sz="2500"/>
              <a:t>Il est en contact continu avec votre responsable de stage</a:t>
            </a:r>
            <a:endParaRPr i="1" sz="2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fr" sz="3100"/>
              <a:t>Rôle du superviseur en entreprise, suite</a:t>
            </a:r>
            <a:endParaRPr b="1" i="1" sz="3100"/>
          </a:p>
        </p:txBody>
      </p:sp>
      <p:sp>
        <p:nvSpPr>
          <p:cNvPr id="127" name="Google Shape;127;p14"/>
          <p:cNvSpPr txBox="1"/>
          <p:nvPr>
            <p:ph idx="1" type="body"/>
          </p:nvPr>
        </p:nvSpPr>
        <p:spPr>
          <a:xfrm>
            <a:off x="311700" y="1391700"/>
            <a:ext cx="8520600" cy="26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i="1" lang="fr" sz="2500"/>
              <a:t>Vous faire vivre des activité en lien avec le transport routier</a:t>
            </a:r>
            <a:endParaRPr i="1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i="1" lang="fr" sz="2500"/>
              <a:t>Vous informer des risques spécifiques à leurs types de transport</a:t>
            </a:r>
            <a:endParaRPr i="1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i="1" lang="fr" sz="2500"/>
              <a:t>Vous </a:t>
            </a:r>
            <a:r>
              <a:rPr i="1" lang="fr" sz="2500"/>
              <a:t>informer</a:t>
            </a:r>
            <a:r>
              <a:rPr i="1" lang="fr" sz="2500"/>
              <a:t> de votre nouveau milieu de travail</a:t>
            </a:r>
            <a:endParaRPr i="1" sz="2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3100"/>
              <a:t>Rôle de l’enseignant responsable de stage</a:t>
            </a:r>
            <a:endParaRPr b="1" i="1" sz="3100"/>
          </a:p>
        </p:txBody>
      </p:sp>
      <p:sp>
        <p:nvSpPr>
          <p:cNvPr id="133" name="Google Shape;133;p15"/>
          <p:cNvSpPr txBox="1"/>
          <p:nvPr>
            <p:ph idx="1" type="body"/>
          </p:nvPr>
        </p:nvSpPr>
        <p:spPr>
          <a:xfrm>
            <a:off x="311700" y="1152475"/>
            <a:ext cx="8520600" cy="31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i="1" lang="fr" sz="2500"/>
              <a:t>Vous encadrer dans vos recherches de stages</a:t>
            </a:r>
            <a:endParaRPr i="1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i="1" lang="fr" sz="2500"/>
              <a:t>Vous documenter sur les entreprises</a:t>
            </a:r>
            <a:endParaRPr i="1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i="1" lang="fr" sz="2500"/>
              <a:t>Vous aider à faire un choix </a:t>
            </a:r>
            <a:r>
              <a:rPr i="1" lang="fr" sz="2500"/>
              <a:t>éclairé selon vos besoins de votre nouvelle entreprise</a:t>
            </a:r>
            <a:endParaRPr i="1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i="1" lang="fr" sz="2500"/>
              <a:t>Faire le suivi de vos activités pendant votre stage avec le superviseur en entreprise (assiduité, respect, attitude etc...</a:t>
            </a:r>
            <a:r>
              <a:rPr i="1" lang="fr" sz="2500"/>
              <a:t> </a:t>
            </a:r>
            <a:endParaRPr i="1" sz="2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6"/>
          <p:cNvSpPr txBox="1"/>
          <p:nvPr>
            <p:ph type="title"/>
          </p:nvPr>
        </p:nvSpPr>
        <p:spPr>
          <a:xfrm rot="147">
            <a:off x="1165375" y="377725"/>
            <a:ext cx="7011300" cy="96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Rôle de l`élève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( responsabilités)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6"/>
          <p:cNvSpPr txBox="1"/>
          <p:nvPr/>
        </p:nvSpPr>
        <p:spPr>
          <a:xfrm>
            <a:off x="602325" y="994450"/>
            <a:ext cx="8355300" cy="33318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fr" sz="1800"/>
              <a:t>Répertorier les entreprises de transport de sa région*</a:t>
            </a:r>
            <a:endParaRPr i="1"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fr" sz="1800"/>
              <a:t>Effectuer les démarches pour être accepté comme stagiaire*</a:t>
            </a:r>
            <a:endParaRPr i="1"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fr" sz="1800"/>
              <a:t>S`informer des modalités du stage*</a:t>
            </a:r>
            <a:endParaRPr i="1"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fr" sz="1800"/>
              <a:t>Vous devez être proactif dans vos démarches, c’est votre </a:t>
            </a:r>
            <a:r>
              <a:rPr i="1" lang="fr" sz="1800"/>
              <a:t>responsabilité</a:t>
            </a:r>
            <a:r>
              <a:rPr i="1" lang="fr" sz="1800"/>
              <a:t>!*</a:t>
            </a:r>
            <a:endParaRPr i="1"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fr" sz="1800"/>
              <a:t>L’entente de stage doit être </a:t>
            </a:r>
            <a:r>
              <a:rPr i="1" lang="fr" sz="1800"/>
              <a:t>autorisée</a:t>
            </a:r>
            <a:r>
              <a:rPr i="1" lang="fr" sz="1800"/>
              <a:t> par votre responsable*</a:t>
            </a:r>
            <a:endParaRPr i="1" sz="1800"/>
          </a:p>
        </p:txBody>
      </p:sp>
      <p:sp>
        <p:nvSpPr>
          <p:cNvPr id="140" name="Google Shape;140;p16"/>
          <p:cNvSpPr txBox="1"/>
          <p:nvPr/>
        </p:nvSpPr>
        <p:spPr>
          <a:xfrm>
            <a:off x="-199825" y="377425"/>
            <a:ext cx="42627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7"/>
          <p:cNvSpPr txBox="1"/>
          <p:nvPr>
            <p:ph type="title"/>
          </p:nvPr>
        </p:nvSpPr>
        <p:spPr>
          <a:xfrm>
            <a:off x="119600" y="278300"/>
            <a:ext cx="8592300" cy="394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3100"/>
              <a:t>Savoir-être à adopter en entreprise</a:t>
            </a:r>
            <a:endParaRPr b="1" i="1" sz="31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i="1" lang="fr" sz="2500"/>
              <a:t>Initiative, autonomie, courtoisie, </a:t>
            </a:r>
            <a:endParaRPr i="1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i="1" lang="fr" sz="2500"/>
              <a:t>Ponctualité et assiduité</a:t>
            </a:r>
            <a:endParaRPr i="1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i="1" lang="fr" sz="2500"/>
              <a:t>Sens des responsabilités, souci d’apparence et propreté de soi</a:t>
            </a:r>
            <a:endParaRPr i="1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i="1" lang="fr" sz="2500"/>
              <a:t>Entregent, bon jugement, désir de se perfectionner</a:t>
            </a:r>
            <a:endParaRPr i="1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i="1" lang="fr" sz="2500"/>
              <a:t>Maîtrise de soi en tout temps et en toutes circonstances</a:t>
            </a:r>
            <a:endParaRPr i="1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i="1" lang="fr" sz="2500"/>
              <a:t>Débrouillardise, efficacité professionnelle</a:t>
            </a:r>
            <a:endParaRPr i="1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i="1" lang="fr" sz="2500"/>
              <a:t>Respect de la santé et sécurité</a:t>
            </a:r>
            <a:endParaRPr i="1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i="1" lang="fr" sz="2500"/>
              <a:t>Intérêt pour son métier</a:t>
            </a:r>
            <a:endParaRPr i="1" sz="2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 txBox="1"/>
          <p:nvPr>
            <p:ph type="title"/>
          </p:nvPr>
        </p:nvSpPr>
        <p:spPr>
          <a:xfrm>
            <a:off x="179425" y="219300"/>
            <a:ext cx="8831400" cy="4067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3900"/>
              <a:t>Élaboration du portfolio</a:t>
            </a:r>
            <a:endParaRPr b="1" i="1" sz="3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3400">
                <a:solidFill>
                  <a:srgbClr val="FF0000"/>
                </a:solidFill>
              </a:rPr>
              <a:t>(Porte-document </a:t>
            </a:r>
            <a:r>
              <a:rPr b="1" i="1" lang="fr" sz="3400">
                <a:solidFill>
                  <a:srgbClr val="FF0000"/>
                </a:solidFill>
              </a:rPr>
              <a:t>CFTR</a:t>
            </a:r>
            <a:r>
              <a:rPr b="1" i="1" lang="fr" sz="3400">
                <a:solidFill>
                  <a:srgbClr val="FF0000"/>
                </a:solidFill>
              </a:rPr>
              <a:t>)</a:t>
            </a:r>
            <a:endParaRPr b="1" i="1" sz="3400">
              <a:solidFill>
                <a:srgbClr val="FF0000"/>
              </a:solidFill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Char char="-"/>
            </a:pPr>
            <a:r>
              <a:rPr i="1" lang="fr" sz="2900">
                <a:solidFill>
                  <a:srgbClr val="000000"/>
                </a:solidFill>
              </a:rPr>
              <a:t>Entente de stage (lettre aux employeurs des nouveautés)</a:t>
            </a:r>
            <a:endParaRPr i="1" sz="2900">
              <a:solidFill>
                <a:srgbClr val="000000"/>
              </a:solidFill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Char char="-"/>
            </a:pPr>
            <a:r>
              <a:rPr i="1" lang="fr" sz="2900">
                <a:solidFill>
                  <a:srgbClr val="000000"/>
                </a:solidFill>
              </a:rPr>
              <a:t>Lettre de présentation avec C.V. 1 page ½ </a:t>
            </a:r>
            <a:endParaRPr i="1" sz="2900">
              <a:solidFill>
                <a:srgbClr val="000000"/>
              </a:solidFill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Char char="-"/>
            </a:pPr>
            <a:r>
              <a:rPr i="1" lang="fr" sz="2900">
                <a:solidFill>
                  <a:srgbClr val="000000"/>
                </a:solidFill>
              </a:rPr>
              <a:t>Dossier de conduite (un </a:t>
            </a:r>
            <a:r>
              <a:rPr i="1" lang="fr" sz="2900">
                <a:solidFill>
                  <a:srgbClr val="000000"/>
                </a:solidFill>
              </a:rPr>
              <a:t>récent)</a:t>
            </a:r>
            <a:endParaRPr i="1" sz="2900">
              <a:solidFill>
                <a:srgbClr val="000000"/>
              </a:solidFill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Char char="-"/>
            </a:pPr>
            <a:r>
              <a:rPr i="1" lang="fr" sz="2900">
                <a:solidFill>
                  <a:srgbClr val="000000"/>
                </a:solidFill>
              </a:rPr>
              <a:t>Antécédents criminels (plumitif est gratuit et accepté)</a:t>
            </a:r>
            <a:r>
              <a:rPr i="1" lang="fr" sz="2900">
                <a:solidFill>
                  <a:srgbClr val="000000"/>
                </a:solidFill>
              </a:rPr>
              <a:t> </a:t>
            </a:r>
            <a:endParaRPr i="1" sz="29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