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8" r:id="rId1"/>
  </p:sldMasterIdLst>
  <p:sldIdLst>
    <p:sldId id="256" r:id="rId2"/>
    <p:sldId id="383" r:id="rId3"/>
    <p:sldId id="377" r:id="rId4"/>
    <p:sldId id="385" r:id="rId5"/>
    <p:sldId id="378" r:id="rId6"/>
    <p:sldId id="388" r:id="rId7"/>
    <p:sldId id="257" r:id="rId8"/>
    <p:sldId id="285" r:id="rId9"/>
    <p:sldId id="307" r:id="rId10"/>
    <p:sldId id="379" r:id="rId11"/>
    <p:sldId id="308" r:id="rId12"/>
    <p:sldId id="286" r:id="rId13"/>
    <p:sldId id="287" r:id="rId14"/>
    <p:sldId id="261" r:id="rId15"/>
    <p:sldId id="289" r:id="rId16"/>
    <p:sldId id="290" r:id="rId17"/>
    <p:sldId id="291" r:id="rId18"/>
    <p:sldId id="364" r:id="rId19"/>
    <p:sldId id="389" r:id="rId20"/>
    <p:sldId id="390" r:id="rId21"/>
    <p:sldId id="321" r:id="rId22"/>
    <p:sldId id="267" r:id="rId23"/>
    <p:sldId id="268" r:id="rId24"/>
    <p:sldId id="269" r:id="rId25"/>
    <p:sldId id="275" r:id="rId26"/>
    <p:sldId id="270" r:id="rId27"/>
    <p:sldId id="271" r:id="rId28"/>
    <p:sldId id="391"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27" autoAdjust="0"/>
    <p:restoredTop sz="94650" autoAdjust="0"/>
  </p:normalViewPr>
  <p:slideViewPr>
    <p:cSldViewPr>
      <p:cViewPr>
        <p:scale>
          <a:sx n="50" d="100"/>
          <a:sy n="50" d="100"/>
        </p:scale>
        <p:origin x="1114" y="29"/>
      </p:cViewPr>
      <p:guideLst>
        <p:guide orient="horz" pos="2160"/>
        <p:guide pos="2880"/>
      </p:guideLst>
    </p:cSldViewPr>
  </p:slideViewPr>
  <p:outlineViewPr>
    <p:cViewPr>
      <p:scale>
        <a:sx n="33" d="100"/>
        <a:sy n="33" d="100"/>
      </p:scale>
      <p:origin x="0" y="4225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8FBC3B-AE03-4EFE-AC80-18FEF44AED29}"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fr-CA"/>
        </a:p>
      </dgm:t>
    </dgm:pt>
    <dgm:pt modelId="{F1A18200-D2AD-4E3B-AE98-C76E5D901E79}">
      <dgm:prSet/>
      <dgm:spPr/>
      <dgm:t>
        <a:bodyPr/>
        <a:lstStyle/>
        <a:p>
          <a:pPr rtl="0"/>
          <a:r>
            <a:rPr lang="fr-CA" b="1"/>
            <a:t>NŒUDS LYMPHATIQUES </a:t>
          </a:r>
        </a:p>
        <a:p>
          <a:pPr rtl="0"/>
          <a:r>
            <a:rPr lang="fr-CA" b="1"/>
            <a:t>=</a:t>
          </a:r>
          <a:br>
            <a:rPr lang="fr-CA" b="1"/>
          </a:br>
          <a:r>
            <a:rPr lang="fr-CA" b="1"/>
            <a:t>GANGLIONS LYMPHATIQUES</a:t>
          </a:r>
          <a:endParaRPr lang="fr-CA"/>
        </a:p>
      </dgm:t>
    </dgm:pt>
    <dgm:pt modelId="{77E31299-E1A9-4B30-BC22-279E0B03CE09}" type="parTrans" cxnId="{86DF1582-9E7C-42CD-81EE-7D4B8643C7B7}">
      <dgm:prSet/>
      <dgm:spPr/>
      <dgm:t>
        <a:bodyPr/>
        <a:lstStyle/>
        <a:p>
          <a:endParaRPr lang="fr-CA"/>
        </a:p>
      </dgm:t>
    </dgm:pt>
    <dgm:pt modelId="{F8F7EFA7-D5D9-458A-ACD3-D90476682440}" type="sibTrans" cxnId="{86DF1582-9E7C-42CD-81EE-7D4B8643C7B7}">
      <dgm:prSet/>
      <dgm:spPr/>
      <dgm:t>
        <a:bodyPr/>
        <a:lstStyle/>
        <a:p>
          <a:endParaRPr lang="fr-CA"/>
        </a:p>
      </dgm:t>
    </dgm:pt>
    <dgm:pt modelId="{1B313982-3298-4A65-95DD-A3EB20623AA1}" type="pres">
      <dgm:prSet presAssocID="{A88FBC3B-AE03-4EFE-AC80-18FEF44AED29}" presName="vert0" presStyleCnt="0">
        <dgm:presLayoutVars>
          <dgm:dir/>
          <dgm:animOne val="branch"/>
          <dgm:animLvl val="lvl"/>
        </dgm:presLayoutVars>
      </dgm:prSet>
      <dgm:spPr/>
    </dgm:pt>
    <dgm:pt modelId="{F6958FE3-8DB0-4A42-9DF6-C59DD43856E6}" type="pres">
      <dgm:prSet presAssocID="{F1A18200-D2AD-4E3B-AE98-C76E5D901E79}" presName="thickLine" presStyleLbl="alignNode1" presStyleIdx="0" presStyleCnt="1"/>
      <dgm:spPr/>
    </dgm:pt>
    <dgm:pt modelId="{EE66E00E-F552-446C-A1A2-63E3D0C91DCD}" type="pres">
      <dgm:prSet presAssocID="{F1A18200-D2AD-4E3B-AE98-C76E5D901E79}" presName="horz1" presStyleCnt="0"/>
      <dgm:spPr/>
    </dgm:pt>
    <dgm:pt modelId="{CCBCE26E-D1A5-4FEB-ADD7-82108A5A9AA7}" type="pres">
      <dgm:prSet presAssocID="{F1A18200-D2AD-4E3B-AE98-C76E5D901E79}" presName="tx1" presStyleLbl="revTx" presStyleIdx="0" presStyleCnt="1"/>
      <dgm:spPr/>
    </dgm:pt>
    <dgm:pt modelId="{377AF100-7508-4F7D-AE1D-1008D78CE605}" type="pres">
      <dgm:prSet presAssocID="{F1A18200-D2AD-4E3B-AE98-C76E5D901E79}" presName="vert1" presStyleCnt="0"/>
      <dgm:spPr/>
    </dgm:pt>
  </dgm:ptLst>
  <dgm:cxnLst>
    <dgm:cxn modelId="{001E9438-8346-451A-BA4E-14BD22C61818}" type="presOf" srcId="{F1A18200-D2AD-4E3B-AE98-C76E5D901E79}" destId="{CCBCE26E-D1A5-4FEB-ADD7-82108A5A9AA7}" srcOrd="0" destOrd="0" presId="urn:microsoft.com/office/officeart/2008/layout/LinedList"/>
    <dgm:cxn modelId="{86DF1582-9E7C-42CD-81EE-7D4B8643C7B7}" srcId="{A88FBC3B-AE03-4EFE-AC80-18FEF44AED29}" destId="{F1A18200-D2AD-4E3B-AE98-C76E5D901E79}" srcOrd="0" destOrd="0" parTransId="{77E31299-E1A9-4B30-BC22-279E0B03CE09}" sibTransId="{F8F7EFA7-D5D9-458A-ACD3-D90476682440}"/>
    <dgm:cxn modelId="{F9119FF7-ED5D-4A7E-B837-52539B65DE14}" type="presOf" srcId="{A88FBC3B-AE03-4EFE-AC80-18FEF44AED29}" destId="{1B313982-3298-4A65-95DD-A3EB20623AA1}" srcOrd="0" destOrd="0" presId="urn:microsoft.com/office/officeart/2008/layout/LinedList"/>
    <dgm:cxn modelId="{6B2EE2A1-667B-48CA-A82D-C92B92AFC125}" type="presParOf" srcId="{1B313982-3298-4A65-95DD-A3EB20623AA1}" destId="{F6958FE3-8DB0-4A42-9DF6-C59DD43856E6}" srcOrd="0" destOrd="0" presId="urn:microsoft.com/office/officeart/2008/layout/LinedList"/>
    <dgm:cxn modelId="{D514F2CE-0975-4D9F-B982-CED6FBF2083C}" type="presParOf" srcId="{1B313982-3298-4A65-95DD-A3EB20623AA1}" destId="{EE66E00E-F552-446C-A1A2-63E3D0C91DCD}" srcOrd="1" destOrd="0" presId="urn:microsoft.com/office/officeart/2008/layout/LinedList"/>
    <dgm:cxn modelId="{76B3F81C-7E31-42C2-BD84-5C5A7BE499BC}" type="presParOf" srcId="{EE66E00E-F552-446C-A1A2-63E3D0C91DCD}" destId="{CCBCE26E-D1A5-4FEB-ADD7-82108A5A9AA7}" srcOrd="0" destOrd="0" presId="urn:microsoft.com/office/officeart/2008/layout/LinedList"/>
    <dgm:cxn modelId="{534167F1-18D5-448E-8D7F-D75B29CEAE09}" type="presParOf" srcId="{EE66E00E-F552-446C-A1A2-63E3D0C91DCD}" destId="{377AF100-7508-4F7D-AE1D-1008D78CE60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958FE3-8DB0-4A42-9DF6-C59DD43856E6}">
      <dsp:nvSpPr>
        <dsp:cNvPr id="0" name=""/>
        <dsp:cNvSpPr/>
      </dsp:nvSpPr>
      <dsp:spPr>
        <a:xfrm>
          <a:off x="0" y="0"/>
          <a:ext cx="8259005" cy="0"/>
        </a:xfrm>
        <a:prstGeom prst="line">
          <a:avLst/>
        </a:prstGeom>
        <a:solidFill>
          <a:schemeClr val="accent2">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BCE26E-D1A5-4FEB-ADD7-82108A5A9AA7}">
      <dsp:nvSpPr>
        <dsp:cNvPr id="0" name=""/>
        <dsp:cNvSpPr/>
      </dsp:nvSpPr>
      <dsp:spPr>
        <a:xfrm>
          <a:off x="0" y="0"/>
          <a:ext cx="8259005" cy="47687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7170" tIns="217170" rIns="217170" bIns="217170" numCol="1" spcCol="1270" anchor="t" anchorCtr="0">
          <a:noAutofit/>
        </a:bodyPr>
        <a:lstStyle/>
        <a:p>
          <a:pPr marL="0" lvl="0" indent="0" algn="l" defTabSz="2533650" rtl="0">
            <a:lnSpc>
              <a:spcPct val="90000"/>
            </a:lnSpc>
            <a:spcBef>
              <a:spcPct val="0"/>
            </a:spcBef>
            <a:spcAft>
              <a:spcPct val="35000"/>
            </a:spcAft>
            <a:buNone/>
          </a:pPr>
          <a:r>
            <a:rPr lang="fr-CA" sz="5700" b="1" kern="1200"/>
            <a:t>NŒUDS LYMPHATIQUES </a:t>
          </a:r>
        </a:p>
        <a:p>
          <a:pPr marL="0" lvl="0" indent="0" algn="l" defTabSz="2533650" rtl="0">
            <a:lnSpc>
              <a:spcPct val="90000"/>
            </a:lnSpc>
            <a:spcBef>
              <a:spcPct val="0"/>
            </a:spcBef>
            <a:spcAft>
              <a:spcPct val="35000"/>
            </a:spcAft>
            <a:buNone/>
          </a:pPr>
          <a:r>
            <a:rPr lang="fr-CA" sz="5700" b="1" kern="1200"/>
            <a:t>=</a:t>
          </a:r>
          <a:br>
            <a:rPr lang="fr-CA" sz="5700" b="1" kern="1200"/>
          </a:br>
          <a:r>
            <a:rPr lang="fr-CA" sz="5700" b="1" kern="1200"/>
            <a:t>GANGLIONS LYMPHATIQUES</a:t>
          </a:r>
          <a:endParaRPr lang="fr-CA" sz="5700" kern="1200"/>
        </a:p>
      </dsp:txBody>
      <dsp:txXfrm>
        <a:off x="0" y="0"/>
        <a:ext cx="8259005" cy="476871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fr-FR"/>
              <a:t>Modifiez le style du titre</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21E67F3C-A792-4DD4-A7E5-F63F8F45C4E9}" type="datetimeFigureOut">
              <a:rPr lang="fr-CA" smtClean="0"/>
              <a:t>2024-03-04</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797A28C1-CF30-4044-890D-B6CAF41ABF10}" type="slidenum">
              <a:rPr lang="fr-CA" smtClean="0"/>
              <a:t>‹N°›</a:t>
            </a:fld>
            <a:endParaRPr lang="fr-CA"/>
          </a:p>
        </p:txBody>
      </p:sp>
    </p:spTree>
    <p:extLst>
      <p:ext uri="{BB962C8B-B14F-4D97-AF65-F5344CB8AC3E}">
        <p14:creationId xmlns:p14="http://schemas.microsoft.com/office/powerpoint/2010/main" val="3942414183"/>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fr-FR"/>
              <a:t>Modifiez le style du titre</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21E67F3C-A792-4DD4-A7E5-F63F8F45C4E9}" type="datetimeFigureOut">
              <a:rPr lang="fr-CA" smtClean="0"/>
              <a:t>2024-03-04</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797A28C1-CF30-4044-890D-B6CAF41ABF10}" type="slidenum">
              <a:rPr lang="fr-CA" smtClean="0"/>
              <a:t>‹N°›</a:t>
            </a:fld>
            <a:endParaRPr lang="fr-CA"/>
          </a:p>
        </p:txBody>
      </p:sp>
    </p:spTree>
    <p:extLst>
      <p:ext uri="{BB962C8B-B14F-4D97-AF65-F5344CB8AC3E}">
        <p14:creationId xmlns:p14="http://schemas.microsoft.com/office/powerpoint/2010/main" val="2063234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fr-FR"/>
              <a:t>Modifiez le style du titre</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21E67F3C-A792-4DD4-A7E5-F63F8F45C4E9}" type="datetimeFigureOut">
              <a:rPr lang="fr-CA" smtClean="0"/>
              <a:t>2024-03-04</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797A28C1-CF30-4044-890D-B6CAF41ABF10}" type="slidenum">
              <a:rPr lang="fr-CA" smtClean="0"/>
              <a:t>‹N°›</a:t>
            </a:fld>
            <a:endParaRPr lang="fr-CA"/>
          </a:p>
        </p:txBody>
      </p:sp>
    </p:spTree>
    <p:extLst>
      <p:ext uri="{BB962C8B-B14F-4D97-AF65-F5344CB8AC3E}">
        <p14:creationId xmlns:p14="http://schemas.microsoft.com/office/powerpoint/2010/main" val="39681938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21E67F3C-A792-4DD4-A7E5-F63F8F45C4E9}" type="datetimeFigureOut">
              <a:rPr lang="fr-CA" smtClean="0"/>
              <a:t>2024-03-04</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797A28C1-CF30-4044-890D-B6CAF41ABF10}" type="slidenum">
              <a:rPr lang="fr-CA" smtClean="0"/>
              <a:t>‹N°›</a:t>
            </a:fld>
            <a:endParaRPr lang="fr-CA"/>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835025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fr-FR"/>
              <a:t>Modifiez le style du titre</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21E67F3C-A792-4DD4-A7E5-F63F8F45C4E9}" type="datetimeFigureOut">
              <a:rPr lang="fr-CA" smtClean="0"/>
              <a:t>2024-03-04</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797A28C1-CF30-4044-890D-B6CAF41ABF10}" type="slidenum">
              <a:rPr lang="fr-CA" smtClean="0"/>
              <a:t>‹N°›</a:t>
            </a:fld>
            <a:endParaRPr lang="fr-CA"/>
          </a:p>
        </p:txBody>
      </p:sp>
    </p:spTree>
    <p:extLst>
      <p:ext uri="{BB962C8B-B14F-4D97-AF65-F5344CB8AC3E}">
        <p14:creationId xmlns:p14="http://schemas.microsoft.com/office/powerpoint/2010/main" val="4748770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fr-FR"/>
              <a:t>Cliquez pour modifier les styles du texte du masque</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21E67F3C-A792-4DD4-A7E5-F63F8F45C4E9}" type="datetimeFigureOut">
              <a:rPr lang="fr-CA" smtClean="0"/>
              <a:t>2024-03-04</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797A28C1-CF30-4044-890D-B6CAF41ABF10}" type="slidenum">
              <a:rPr lang="fr-CA" smtClean="0"/>
              <a:t>‹N°›</a:t>
            </a:fld>
            <a:endParaRPr lang="fr-CA"/>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7175650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fr-FR"/>
              <a:t>Modifiez le style du titre</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fr-FR"/>
              <a:t>Cliquez pour modifier les styles du texte du masque</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21E67F3C-A792-4DD4-A7E5-F63F8F45C4E9}" type="datetimeFigureOut">
              <a:rPr lang="fr-CA" smtClean="0"/>
              <a:t>2024-03-04</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797A28C1-CF30-4044-890D-B6CAF41ABF10}" type="slidenum">
              <a:rPr lang="fr-CA" smtClean="0"/>
              <a:t>‹N°›</a:t>
            </a:fld>
            <a:endParaRPr lang="fr-CA"/>
          </a:p>
        </p:txBody>
      </p:sp>
    </p:spTree>
    <p:extLst>
      <p:ext uri="{BB962C8B-B14F-4D97-AF65-F5344CB8AC3E}">
        <p14:creationId xmlns:p14="http://schemas.microsoft.com/office/powerpoint/2010/main" val="41571154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fr-FR"/>
              <a:t>Modifiez le style du titre</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1E67F3C-A792-4DD4-A7E5-F63F8F45C4E9}" type="datetimeFigureOut">
              <a:rPr lang="fr-CA" smtClean="0"/>
              <a:t>2024-03-04</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797A28C1-CF30-4044-890D-B6CAF41ABF10}" type="slidenum">
              <a:rPr lang="fr-CA" smtClean="0"/>
              <a:t>‹N°›</a:t>
            </a:fld>
            <a:endParaRPr lang="fr-CA"/>
          </a:p>
        </p:txBody>
      </p:sp>
    </p:spTree>
    <p:extLst>
      <p:ext uri="{BB962C8B-B14F-4D97-AF65-F5344CB8AC3E}">
        <p14:creationId xmlns:p14="http://schemas.microsoft.com/office/powerpoint/2010/main" val="587554341"/>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fr-FR"/>
              <a:t>Modifiez le style du titre</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1E67F3C-A792-4DD4-A7E5-F63F8F45C4E9}" type="datetimeFigureOut">
              <a:rPr lang="fr-CA" smtClean="0"/>
              <a:t>2024-03-04</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797A28C1-CF30-4044-890D-B6CAF41ABF10}" type="slidenum">
              <a:rPr lang="fr-CA" smtClean="0"/>
              <a:t>‹N°›</a:t>
            </a:fld>
            <a:endParaRPr lang="fr-CA"/>
          </a:p>
        </p:txBody>
      </p:sp>
    </p:spTree>
    <p:extLst>
      <p:ext uri="{BB962C8B-B14F-4D97-AF65-F5344CB8AC3E}">
        <p14:creationId xmlns:p14="http://schemas.microsoft.com/office/powerpoint/2010/main" val="3741360397"/>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cSld name="1_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7" name="Date Placeholder 6"/>
          <p:cNvSpPr>
            <a:spLocks noGrp="1"/>
          </p:cNvSpPr>
          <p:nvPr>
            <p:ph type="dt" sz="half" idx="10"/>
          </p:nvPr>
        </p:nvSpPr>
        <p:spPr/>
        <p:txBody>
          <a:bodyPr/>
          <a:lstStyle/>
          <a:p>
            <a:fld id="{21E67F3C-A792-4DD4-A7E5-F63F8F45C4E9}" type="datetimeFigureOut">
              <a:rPr lang="fr-CA" smtClean="0"/>
              <a:t>2024-03-04</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797A28C1-CF30-4044-890D-B6CAF41ABF10}" type="slidenum">
              <a:rPr lang="fr-CA" smtClean="0"/>
              <a:t>‹N°›</a:t>
            </a:fld>
            <a:endParaRPr lang="fr-CA"/>
          </a:p>
        </p:txBody>
      </p:sp>
      <p:sp>
        <p:nvSpPr>
          <p:cNvPr id="11" name="Content Placeholder 10"/>
          <p:cNvSpPr>
            <a:spLocks noGrp="1"/>
          </p:cNvSpPr>
          <p:nvPr>
            <p:ph sz="quarter" idx="13"/>
          </p:nvPr>
        </p:nvSpPr>
        <p:spPr>
          <a:xfrm>
            <a:off x="1298448" y="2944368"/>
            <a:ext cx="3227832" cy="2779776"/>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162277786"/>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1_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5" name="Date Placeholder 4"/>
          <p:cNvSpPr>
            <a:spLocks noGrp="1"/>
          </p:cNvSpPr>
          <p:nvPr>
            <p:ph type="dt" sz="half" idx="10"/>
          </p:nvPr>
        </p:nvSpPr>
        <p:spPr/>
        <p:txBody>
          <a:bodyPr/>
          <a:lstStyle/>
          <a:p>
            <a:fld id="{21E67F3C-A792-4DD4-A7E5-F63F8F45C4E9}" type="datetimeFigureOut">
              <a:rPr lang="fr-CA" smtClean="0"/>
              <a:t>2024-03-04</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797A28C1-CF30-4044-890D-B6CAF41ABF10}" type="slidenum">
              <a:rPr lang="fr-CA" smtClean="0"/>
              <a:t>‹N°›</a:t>
            </a:fld>
            <a:endParaRPr lang="fr-CA"/>
          </a:p>
        </p:txBody>
      </p:sp>
      <p:sp>
        <p:nvSpPr>
          <p:cNvPr id="9" name="Content Placeholder 8"/>
          <p:cNvSpPr>
            <a:spLocks noGrp="1"/>
          </p:cNvSpPr>
          <p:nvPr>
            <p:ph sz="quarter" idx="13"/>
          </p:nvPr>
        </p:nvSpPr>
        <p:spPr>
          <a:xfrm>
            <a:off x="1298448" y="2121407"/>
            <a:ext cx="3200400" cy="3602736"/>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2300130351"/>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fr-FR"/>
              <a:t>Modifiez le style du titre</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1E67F3C-A792-4DD4-A7E5-F63F8F45C4E9}" type="datetimeFigureOut">
              <a:rPr lang="fr-CA" smtClean="0"/>
              <a:t>2024-03-04</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797A28C1-CF30-4044-890D-B6CAF41ABF10}" type="slidenum">
              <a:rPr lang="fr-CA" smtClean="0"/>
              <a:t>‹N°›</a:t>
            </a:fld>
            <a:endParaRPr lang="fr-CA"/>
          </a:p>
        </p:txBody>
      </p:sp>
    </p:spTree>
    <p:extLst>
      <p:ext uri="{BB962C8B-B14F-4D97-AF65-F5344CB8AC3E}">
        <p14:creationId xmlns:p14="http://schemas.microsoft.com/office/powerpoint/2010/main" val="4276402838"/>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fr-FR"/>
              <a:t>Modifiez le style du titre</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21E67F3C-A792-4DD4-A7E5-F63F8F45C4E9}" type="datetimeFigureOut">
              <a:rPr lang="fr-CA" smtClean="0"/>
              <a:t>2024-03-04</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797A28C1-CF30-4044-890D-B6CAF41ABF10}" type="slidenum">
              <a:rPr lang="fr-CA" smtClean="0"/>
              <a:t>‹N°›</a:t>
            </a:fld>
            <a:endParaRPr lang="fr-CA"/>
          </a:p>
        </p:txBody>
      </p:sp>
    </p:spTree>
    <p:extLst>
      <p:ext uri="{BB962C8B-B14F-4D97-AF65-F5344CB8AC3E}">
        <p14:creationId xmlns:p14="http://schemas.microsoft.com/office/powerpoint/2010/main" val="1788757034"/>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fr-FR"/>
              <a:t>Modifiez le style du titre</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21E67F3C-A792-4DD4-A7E5-F63F8F45C4E9}" type="datetimeFigureOut">
              <a:rPr lang="fr-CA" smtClean="0"/>
              <a:t>2024-03-04</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797A28C1-CF30-4044-890D-B6CAF41ABF10}" type="slidenum">
              <a:rPr lang="fr-CA" smtClean="0"/>
              <a:t>‹N°›</a:t>
            </a:fld>
            <a:endParaRPr lang="fr-CA"/>
          </a:p>
        </p:txBody>
      </p:sp>
    </p:spTree>
    <p:extLst>
      <p:ext uri="{BB962C8B-B14F-4D97-AF65-F5344CB8AC3E}">
        <p14:creationId xmlns:p14="http://schemas.microsoft.com/office/powerpoint/2010/main" val="2101906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fr-FR"/>
              <a:t>Modifiez le style du titre</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21E67F3C-A792-4DD4-A7E5-F63F8F45C4E9}" type="datetimeFigureOut">
              <a:rPr lang="fr-CA" smtClean="0"/>
              <a:t>2024-03-04</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797A28C1-CF30-4044-890D-B6CAF41ABF10}" type="slidenum">
              <a:rPr lang="fr-CA" smtClean="0"/>
              <a:t>‹N°›</a:t>
            </a:fld>
            <a:endParaRPr lang="fr-CA"/>
          </a:p>
        </p:txBody>
      </p:sp>
    </p:spTree>
    <p:extLst>
      <p:ext uri="{BB962C8B-B14F-4D97-AF65-F5344CB8AC3E}">
        <p14:creationId xmlns:p14="http://schemas.microsoft.com/office/powerpoint/2010/main" val="1689123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fr-FR"/>
              <a:t>Modifiez le style du titre</a:t>
            </a:r>
            <a:endParaRPr lang="en-US" dirty="0"/>
          </a:p>
        </p:txBody>
      </p:sp>
      <p:sp>
        <p:nvSpPr>
          <p:cNvPr id="3" name="Date Placeholder 2"/>
          <p:cNvSpPr>
            <a:spLocks noGrp="1"/>
          </p:cNvSpPr>
          <p:nvPr>
            <p:ph type="dt" sz="half" idx="10"/>
          </p:nvPr>
        </p:nvSpPr>
        <p:spPr/>
        <p:txBody>
          <a:bodyPr/>
          <a:lstStyle/>
          <a:p>
            <a:fld id="{21E67F3C-A792-4DD4-A7E5-F63F8F45C4E9}" type="datetimeFigureOut">
              <a:rPr lang="fr-CA" smtClean="0"/>
              <a:t>2024-03-04</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797A28C1-CF30-4044-890D-B6CAF41ABF10}" type="slidenum">
              <a:rPr lang="fr-CA" smtClean="0"/>
              <a:t>‹N°›</a:t>
            </a:fld>
            <a:endParaRPr lang="fr-CA"/>
          </a:p>
        </p:txBody>
      </p:sp>
    </p:spTree>
    <p:extLst>
      <p:ext uri="{BB962C8B-B14F-4D97-AF65-F5344CB8AC3E}">
        <p14:creationId xmlns:p14="http://schemas.microsoft.com/office/powerpoint/2010/main" val="3986109299"/>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E67F3C-A792-4DD4-A7E5-F63F8F45C4E9}" type="datetimeFigureOut">
              <a:rPr lang="fr-CA" smtClean="0"/>
              <a:t>2024-03-04</a:t>
            </a:fld>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797A28C1-CF30-4044-890D-B6CAF41ABF10}" type="slidenum">
              <a:rPr lang="fr-CA" smtClean="0"/>
              <a:t>‹N°›</a:t>
            </a:fld>
            <a:endParaRPr lang="fr-CA"/>
          </a:p>
        </p:txBody>
      </p:sp>
    </p:spTree>
    <p:extLst>
      <p:ext uri="{BB962C8B-B14F-4D97-AF65-F5344CB8AC3E}">
        <p14:creationId xmlns:p14="http://schemas.microsoft.com/office/powerpoint/2010/main" val="3774047924"/>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21E67F3C-A792-4DD4-A7E5-F63F8F45C4E9}" type="datetimeFigureOut">
              <a:rPr lang="fr-CA" smtClean="0"/>
              <a:t>2024-03-04</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797A28C1-CF30-4044-890D-B6CAF41ABF10}" type="slidenum">
              <a:rPr lang="fr-CA" smtClean="0"/>
              <a:t>‹N°›</a:t>
            </a:fld>
            <a:endParaRPr lang="fr-CA"/>
          </a:p>
        </p:txBody>
      </p:sp>
    </p:spTree>
    <p:extLst>
      <p:ext uri="{BB962C8B-B14F-4D97-AF65-F5344CB8AC3E}">
        <p14:creationId xmlns:p14="http://schemas.microsoft.com/office/powerpoint/2010/main" val="2865711651"/>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fr-FR"/>
              <a:t>Modifiez le style du titre</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21E67F3C-A792-4DD4-A7E5-F63F8F45C4E9}" type="datetimeFigureOut">
              <a:rPr lang="fr-CA" smtClean="0"/>
              <a:t>2024-03-04</a:t>
            </a:fld>
            <a:endParaRPr lang="fr-CA"/>
          </a:p>
        </p:txBody>
      </p:sp>
      <p:sp>
        <p:nvSpPr>
          <p:cNvPr id="6" name="Footer Placeholder 5"/>
          <p:cNvSpPr>
            <a:spLocks noGrp="1"/>
          </p:cNvSpPr>
          <p:nvPr>
            <p:ph type="ftr" sz="quarter" idx="11"/>
          </p:nvPr>
        </p:nvSpPr>
        <p:spPr>
          <a:xfrm>
            <a:off x="533400" y="6172200"/>
            <a:ext cx="5811724" cy="365125"/>
          </a:xfrm>
        </p:spPr>
        <p:txBody>
          <a:bodyPr/>
          <a:lstStyle/>
          <a:p>
            <a:endParaRPr lang="fr-CA"/>
          </a:p>
        </p:txBody>
      </p:sp>
      <p:sp>
        <p:nvSpPr>
          <p:cNvPr id="7" name="Slide Number Placeholder 6"/>
          <p:cNvSpPr>
            <a:spLocks noGrp="1"/>
          </p:cNvSpPr>
          <p:nvPr>
            <p:ph type="sldNum" sz="quarter" idx="12"/>
          </p:nvPr>
        </p:nvSpPr>
        <p:spPr/>
        <p:txBody>
          <a:bodyPr/>
          <a:lstStyle/>
          <a:p>
            <a:fld id="{797A28C1-CF30-4044-890D-B6CAF41ABF10}" type="slidenum">
              <a:rPr lang="fr-CA" smtClean="0"/>
              <a:t>‹N°›</a:t>
            </a:fld>
            <a:endParaRPr lang="fr-CA"/>
          </a:p>
        </p:txBody>
      </p:sp>
    </p:spTree>
    <p:extLst>
      <p:ext uri="{BB962C8B-B14F-4D97-AF65-F5344CB8AC3E}">
        <p14:creationId xmlns:p14="http://schemas.microsoft.com/office/powerpoint/2010/main" val="3549496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21E67F3C-A792-4DD4-A7E5-F63F8F45C4E9}" type="datetimeFigureOut">
              <a:rPr lang="fr-CA" smtClean="0"/>
              <a:t>2024-03-04</a:t>
            </a:fld>
            <a:endParaRPr lang="fr-CA"/>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fr-CA"/>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797A28C1-CF30-4044-890D-B6CAF41ABF10}" type="slidenum">
              <a:rPr lang="fr-CA" smtClean="0"/>
              <a:t>‹N°›</a:t>
            </a:fld>
            <a:endParaRPr lang="fr-CA"/>
          </a:p>
        </p:txBody>
      </p:sp>
    </p:spTree>
    <p:extLst>
      <p:ext uri="{BB962C8B-B14F-4D97-AF65-F5344CB8AC3E}">
        <p14:creationId xmlns:p14="http://schemas.microsoft.com/office/powerpoint/2010/main" val="3248131066"/>
      </p:ext>
    </p:extLst>
  </p:cSld>
  <p:clrMap bg1="dk1" tx1="lt1" bg2="dk2" tx2="lt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 id="2147483860" r:id="rId12"/>
    <p:sldLayoutId id="2147483861" r:id="rId13"/>
    <p:sldLayoutId id="2147483862" r:id="rId14"/>
    <p:sldLayoutId id="2147483863" r:id="rId15"/>
    <p:sldLayoutId id="2147483864" r:id="rId16"/>
    <p:sldLayoutId id="2147483865" r:id="rId17"/>
    <p:sldLayoutId id="2147483866" r:id="rId18"/>
    <p:sldLayoutId id="2147483867" r:id="rId19"/>
  </p:sldLayoutIdLst>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7" name="Titre 6"/>
          <p:cNvSpPr>
            <a:spLocks noGrp="1"/>
          </p:cNvSpPr>
          <p:nvPr>
            <p:ph type="title"/>
          </p:nvPr>
        </p:nvSpPr>
        <p:spPr>
          <a:xfrm>
            <a:off x="5589745" y="1484784"/>
            <a:ext cx="2978927" cy="3028983"/>
          </a:xfrm>
        </p:spPr>
        <p:txBody>
          <a:bodyPr vert="horz" lIns="91440" tIns="45720" rIns="91440" bIns="45720" rtlCol="0" anchor="b">
            <a:normAutofit fontScale="90000"/>
          </a:bodyPr>
          <a:lstStyle/>
          <a:p>
            <a:pPr>
              <a:lnSpc>
                <a:spcPct val="90000"/>
              </a:lnSpc>
            </a:pPr>
            <a:br>
              <a:rPr lang="en-US" sz="2300" dirty="0"/>
            </a:br>
            <a:br>
              <a:rPr lang="en-US" sz="2300" dirty="0"/>
            </a:br>
            <a:br>
              <a:rPr lang="en-US" sz="2300" dirty="0"/>
            </a:br>
            <a:br>
              <a:rPr lang="en-US" sz="2300" dirty="0"/>
            </a:br>
            <a:br>
              <a:rPr lang="en-US" sz="2300" dirty="0"/>
            </a:br>
            <a:br>
              <a:rPr lang="en-US" sz="2300" dirty="0"/>
            </a:br>
            <a:br>
              <a:rPr lang="en-US" sz="2300" dirty="0"/>
            </a:br>
            <a:br>
              <a:rPr lang="en-US" sz="2300" dirty="0"/>
            </a:br>
            <a:br>
              <a:rPr lang="en-US" sz="2300" dirty="0"/>
            </a:br>
            <a:br>
              <a:rPr lang="en-US" sz="2300" dirty="0"/>
            </a:br>
            <a:br>
              <a:rPr lang="en-US" sz="2300" dirty="0"/>
            </a:br>
            <a:br>
              <a:rPr lang="en-US" sz="2300" dirty="0"/>
            </a:br>
            <a:br>
              <a:rPr lang="en-US" sz="2300" dirty="0"/>
            </a:br>
            <a:br>
              <a:rPr lang="en-US" sz="2300" dirty="0"/>
            </a:br>
            <a:br>
              <a:rPr lang="en-US" sz="2300" dirty="0"/>
            </a:br>
            <a:br>
              <a:rPr lang="en-US" sz="2300" dirty="0"/>
            </a:br>
            <a:br>
              <a:rPr lang="en-US" sz="2300" dirty="0"/>
            </a:br>
            <a:br>
              <a:rPr lang="en-US" sz="2300" dirty="0"/>
            </a:br>
            <a:br>
              <a:rPr lang="en-US" sz="2300" dirty="0"/>
            </a:br>
            <a:br>
              <a:rPr lang="en-US" sz="2300" dirty="0"/>
            </a:br>
            <a:br>
              <a:rPr lang="en-US" sz="2300" dirty="0"/>
            </a:br>
            <a:br>
              <a:rPr lang="en-US" sz="2300" dirty="0"/>
            </a:br>
            <a:br>
              <a:rPr lang="en-US" sz="2300" dirty="0"/>
            </a:br>
            <a:br>
              <a:rPr lang="en-US" sz="2300" dirty="0"/>
            </a:br>
            <a:br>
              <a:rPr lang="en-US" sz="2300" dirty="0"/>
            </a:br>
            <a:br>
              <a:rPr lang="en-US" sz="2300" dirty="0"/>
            </a:br>
            <a:br>
              <a:rPr lang="en-US" sz="2300" dirty="0"/>
            </a:br>
            <a:br>
              <a:rPr lang="en-US" sz="2300" dirty="0"/>
            </a:br>
            <a:br>
              <a:rPr lang="en-US" sz="2300" dirty="0"/>
            </a:br>
            <a:br>
              <a:rPr lang="en-US" sz="2300" dirty="0"/>
            </a:br>
            <a:br>
              <a:rPr lang="en-US" sz="2300" b="1" dirty="0">
                <a:solidFill>
                  <a:schemeClr val="bg1"/>
                </a:solidFill>
              </a:rPr>
            </a:br>
            <a:r>
              <a:rPr lang="en-US" sz="2300" b="1" dirty="0" err="1">
                <a:solidFill>
                  <a:schemeClr val="bg1"/>
                </a:solidFill>
              </a:rPr>
              <a:t>Prévention</a:t>
            </a:r>
            <a:r>
              <a:rPr lang="en-US" sz="2300" b="1" dirty="0">
                <a:solidFill>
                  <a:schemeClr val="bg1"/>
                </a:solidFill>
              </a:rPr>
              <a:t> de </a:t>
            </a:r>
            <a:br>
              <a:rPr lang="en-US" sz="2300" b="1" dirty="0">
                <a:solidFill>
                  <a:schemeClr val="bg1"/>
                </a:solidFill>
              </a:rPr>
            </a:br>
            <a:r>
              <a:rPr lang="en-US" sz="2300" b="1" dirty="0" err="1">
                <a:solidFill>
                  <a:schemeClr val="bg1"/>
                </a:solidFill>
              </a:rPr>
              <a:t>l’infection</a:t>
            </a:r>
            <a:br>
              <a:rPr lang="en-US" sz="2300" b="1" dirty="0">
                <a:solidFill>
                  <a:schemeClr val="bg1"/>
                </a:solidFill>
              </a:rPr>
            </a:br>
            <a:br>
              <a:rPr lang="en-US" sz="2300" b="1" dirty="0">
                <a:solidFill>
                  <a:schemeClr val="bg1"/>
                </a:solidFill>
              </a:rPr>
            </a:br>
            <a:br>
              <a:rPr lang="en-US" sz="2300" b="1" dirty="0">
                <a:solidFill>
                  <a:schemeClr val="bg1"/>
                </a:solidFill>
              </a:rPr>
            </a:br>
            <a:r>
              <a:rPr lang="en-US" sz="2300" b="1" dirty="0" err="1">
                <a:solidFill>
                  <a:schemeClr val="bg1"/>
                </a:solidFill>
              </a:rPr>
              <a:t>Compétence</a:t>
            </a:r>
            <a:r>
              <a:rPr lang="en-US" sz="2300" b="1" dirty="0">
                <a:solidFill>
                  <a:schemeClr val="bg1"/>
                </a:solidFill>
              </a:rPr>
              <a:t> 8</a:t>
            </a:r>
            <a:br>
              <a:rPr lang="en-US" sz="2300" b="1" dirty="0">
                <a:solidFill>
                  <a:schemeClr val="bg1"/>
                </a:solidFill>
              </a:rPr>
            </a:br>
            <a:br>
              <a:rPr lang="en-US" sz="2300" b="1" dirty="0">
                <a:solidFill>
                  <a:schemeClr val="bg1"/>
                </a:solidFill>
              </a:rPr>
            </a:br>
            <a:br>
              <a:rPr lang="en-US" sz="2300" dirty="0"/>
            </a:br>
            <a:br>
              <a:rPr lang="en-US" sz="2300" dirty="0"/>
            </a:br>
            <a:br>
              <a:rPr lang="en-US" sz="2300" dirty="0"/>
            </a:br>
            <a:br>
              <a:rPr lang="en-US" sz="2300" dirty="0"/>
            </a:br>
            <a:endParaRPr lang="en-US" sz="2300" dirty="0"/>
          </a:p>
        </p:txBody>
      </p:sp>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149" r="38156" b="-1"/>
          <a:stretch/>
        </p:blipFill>
        <p:spPr bwMode="auto">
          <a:xfrm>
            <a:off x="599304" y="786117"/>
            <a:ext cx="4684014" cy="4956048"/>
          </a:xfrm>
          <a:custGeom>
            <a:avLst/>
            <a:gdLst/>
            <a:ahLst/>
            <a:cxnLst/>
            <a:rect l="l" t="t" r="r" b="b"/>
            <a:pathLst>
              <a:path w="6245352" h="4956048">
                <a:moveTo>
                  <a:pt x="534609" y="0"/>
                </a:moveTo>
                <a:lnTo>
                  <a:pt x="6245352" y="0"/>
                </a:lnTo>
                <a:lnTo>
                  <a:pt x="6245352" y="4421439"/>
                </a:lnTo>
                <a:lnTo>
                  <a:pt x="5710743" y="4956048"/>
                </a:lnTo>
                <a:lnTo>
                  <a:pt x="0" y="4956048"/>
                </a:lnTo>
                <a:lnTo>
                  <a:pt x="0" y="534609"/>
                </a:ln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5215725"/>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4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4103" name="Straight Connector 4102">
            <a:extLst>
              <a:ext uri="{FF2B5EF4-FFF2-40B4-BE49-F238E27FC236}">
                <a16:creationId xmlns:a16="http://schemas.microsoft.com/office/drawing/2014/main" id="{8FD48FB1-66D8-4676-B0AA-C139A1DB78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71009" y="8467"/>
            <a:ext cx="28575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05" name="Straight Connector 4104">
            <a:extLst>
              <a:ext uri="{FF2B5EF4-FFF2-40B4-BE49-F238E27FC236}">
                <a16:creationId xmlns:a16="http://schemas.microsoft.com/office/drawing/2014/main" id="{F033F5AE-6728-4F19-8DED-658E674B3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581127" y="91545"/>
            <a:ext cx="4560491"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07" name="Straight Connector 4106">
            <a:extLst>
              <a:ext uri="{FF2B5EF4-FFF2-40B4-BE49-F238E27FC236}">
                <a16:creationId xmlns:a16="http://schemas.microsoft.com/office/drawing/2014/main" id="{82C7D74A-18BA-4709-A808-44E8815C44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426868" y="228600"/>
            <a:ext cx="371475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09" name="Straight Connector 4108">
            <a:extLst>
              <a:ext uri="{FF2B5EF4-FFF2-40B4-BE49-F238E27FC236}">
                <a16:creationId xmlns:a16="http://schemas.microsoft.com/office/drawing/2014/main" id="{B5164A3F-1561-4039-8185-AB0EEB713E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01877" y="32278"/>
            <a:ext cx="3639742"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11" name="Straight Connector 4110">
            <a:extLst>
              <a:ext uri="{FF2B5EF4-FFF2-40B4-BE49-F238E27FC236}">
                <a16:creationId xmlns:a16="http://schemas.microsoft.com/office/drawing/2014/main" id="{2A35DB53-42BE-460E-9CA1-1294C98463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884069" y="609601"/>
            <a:ext cx="325754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4113" name="Rectangle 4112">
            <a:extLst>
              <a:ext uri="{FF2B5EF4-FFF2-40B4-BE49-F238E27FC236}">
                <a16:creationId xmlns:a16="http://schemas.microsoft.com/office/drawing/2014/main" id="{58A973E8-C2D4-4C81-8ADE-C5C021A615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499230" y="4473679"/>
            <a:ext cx="7164419" cy="1233251"/>
          </a:xfrm>
        </p:spPr>
        <p:txBody>
          <a:bodyPr vert="horz" lIns="91440" tIns="45720" rIns="91440" bIns="45720" rtlCol="0" anchor="b">
            <a:normAutofit/>
          </a:bodyPr>
          <a:lstStyle/>
          <a:p>
            <a:r>
              <a:rPr lang="en-US" sz="4800" b="1"/>
              <a:t>LE LIQUIDE INTERSTITIEL</a:t>
            </a:r>
          </a:p>
        </p:txBody>
      </p:sp>
      <p:grpSp>
        <p:nvGrpSpPr>
          <p:cNvPr id="4115" name="Group 4114">
            <a:extLst>
              <a:ext uri="{FF2B5EF4-FFF2-40B4-BE49-F238E27FC236}">
                <a16:creationId xmlns:a16="http://schemas.microsoft.com/office/drawing/2014/main" id="{A08E251A-5371-4E82-A0F3-2CA0C15AB0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05229" y="2963333"/>
            <a:ext cx="2236395" cy="3208867"/>
            <a:chOff x="9206969" y="2963333"/>
            <a:chExt cx="2981858" cy="3208867"/>
          </a:xfrm>
        </p:grpSpPr>
        <p:cxnSp>
          <p:nvCxnSpPr>
            <p:cNvPr id="4116" name="Straight Connector 4115">
              <a:extLst>
                <a:ext uri="{FF2B5EF4-FFF2-40B4-BE49-F238E27FC236}">
                  <a16:creationId xmlns:a16="http://schemas.microsoft.com/office/drawing/2014/main" id="{D31AC21F-237B-4CA8-BC96-29F3607FABE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17" name="Straight Connector 4116">
              <a:extLst>
                <a:ext uri="{FF2B5EF4-FFF2-40B4-BE49-F238E27FC236}">
                  <a16:creationId xmlns:a16="http://schemas.microsoft.com/office/drawing/2014/main" id="{9959094C-A1B3-4AD4-9AAE-0FCDDD79842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18" name="Straight Connector 4117">
              <a:extLst>
                <a:ext uri="{FF2B5EF4-FFF2-40B4-BE49-F238E27FC236}">
                  <a16:creationId xmlns:a16="http://schemas.microsoft.com/office/drawing/2014/main" id="{D5EC0EFA-8A7F-4299-A623-3EE741461BA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19" name="Straight Connector 4118">
              <a:extLst>
                <a:ext uri="{FF2B5EF4-FFF2-40B4-BE49-F238E27FC236}">
                  <a16:creationId xmlns:a16="http://schemas.microsoft.com/office/drawing/2014/main" id="{965D7216-F9AF-42BE-99AD-1904DEF69CB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20" name="Straight Connector 4119">
              <a:extLst>
                <a:ext uri="{FF2B5EF4-FFF2-40B4-BE49-F238E27FC236}">
                  <a16:creationId xmlns:a16="http://schemas.microsoft.com/office/drawing/2014/main" id="{CDE3349B-AD7F-48C8-9300-D81D694367B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4122" name="Snip Diagonal Corner Rectangle 12">
            <a:extLst>
              <a:ext uri="{FF2B5EF4-FFF2-40B4-BE49-F238E27FC236}">
                <a16:creationId xmlns:a16="http://schemas.microsoft.com/office/drawing/2014/main" id="{E05CABE9-5E7C-4773-BFCD-24B199FA1A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188" y="690851"/>
            <a:ext cx="7211752" cy="3607302"/>
          </a:xfrm>
          <a:prstGeom prst="snip2DiagRect">
            <a:avLst>
              <a:gd name="adj1" fmla="val 12305"/>
              <a:gd name="adj2" fmla="val 0"/>
            </a:avLst>
          </a:prstGeom>
          <a:solidFill>
            <a:schemeClr val="tx1"/>
          </a:solidFill>
          <a:ln>
            <a:solidFill>
              <a:srgbClr val="FFFFFF">
                <a:alpha val="40000"/>
              </a:srgbClr>
            </a:solid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2" b="18768"/>
          <a:stretch/>
        </p:blipFill>
        <p:spPr bwMode="auto">
          <a:xfrm>
            <a:off x="626200" y="854087"/>
            <a:ext cx="6967728" cy="3280831"/>
          </a:xfrm>
          <a:custGeom>
            <a:avLst/>
            <a:gdLst/>
            <a:ahLst/>
            <a:cxnLst/>
            <a:rect l="l" t="t" r="r" b="b"/>
            <a:pathLst>
              <a:path w="9290304" h="3280831">
                <a:moveTo>
                  <a:pt x="402071" y="0"/>
                </a:moveTo>
                <a:lnTo>
                  <a:pt x="9290304" y="0"/>
                </a:lnTo>
                <a:lnTo>
                  <a:pt x="9290304" y="2876895"/>
                </a:lnTo>
                <a:lnTo>
                  <a:pt x="8886368" y="3280831"/>
                </a:lnTo>
                <a:lnTo>
                  <a:pt x="0" y="3280831"/>
                </a:lnTo>
                <a:lnTo>
                  <a:pt x="0" y="402071"/>
                </a:ln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9697566"/>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8" name="Snip Diagonal Corner Rectangle 6">
            <a:extLst>
              <a:ext uri="{FF2B5EF4-FFF2-40B4-BE49-F238E27FC236}">
                <a16:creationId xmlns:a16="http://schemas.microsoft.com/office/drawing/2014/main" id="{AD2D45C7-2E37-44FD-AC77-116CD14B9E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3" y="2"/>
            <a:ext cx="9143307" cy="6857998"/>
          </a:xfrm>
          <a:prstGeom prst="rect">
            <a:avLst/>
          </a:prstGeom>
          <a:ln>
            <a:noFill/>
          </a:ln>
        </p:spPr>
        <p:style>
          <a:lnRef idx="2">
            <a:schemeClr val="accent2"/>
          </a:lnRef>
          <a:fillRef idx="1002">
            <a:schemeClr val="dk2"/>
          </a:fillRef>
          <a:effectRef idx="0">
            <a:schemeClr val="accent2"/>
          </a:effectRef>
          <a:fontRef idx="minor">
            <a:schemeClr val="dk1"/>
          </a:fontRef>
        </p:style>
        <p:txBody>
          <a:bodyPr wrap="square" rtlCol="0" anchor="ctr">
            <a:noAutofit/>
          </a:bodyPr>
          <a:lstStyle/>
          <a:p>
            <a:pPr algn="ctr"/>
            <a:endParaRPr lang="en-US"/>
          </a:p>
        </p:txBody>
      </p:sp>
      <p:sp useBgFill="1">
        <p:nvSpPr>
          <p:cNvPr id="10" name="Snip Single Corner Rectangle 17">
            <a:extLst>
              <a:ext uri="{FF2B5EF4-FFF2-40B4-BE49-F238E27FC236}">
                <a16:creationId xmlns:a16="http://schemas.microsoft.com/office/drawing/2014/main" id="{1FF88480-2CF1-4C54-8CE3-2CA9CD9FF8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9141618" cy="6857999"/>
          </a:xfrm>
          <a:prstGeom prst="snip1Rect">
            <a:avLst>
              <a:gd name="adj" fmla="val 50000"/>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re 1"/>
          <p:cNvSpPr>
            <a:spLocks noGrp="1"/>
          </p:cNvSpPr>
          <p:nvPr>
            <p:ph type="title"/>
          </p:nvPr>
        </p:nvSpPr>
        <p:spPr>
          <a:xfrm>
            <a:off x="513159" y="4487332"/>
            <a:ext cx="6400800" cy="1507067"/>
          </a:xfrm>
        </p:spPr>
        <p:txBody>
          <a:bodyPr>
            <a:normAutofit/>
          </a:bodyPr>
          <a:lstStyle/>
          <a:p>
            <a:r>
              <a:rPr lang="fr-CA" sz="3500" b="1">
                <a:solidFill>
                  <a:schemeClr val="tx2"/>
                </a:solidFill>
              </a:rPr>
              <a:t>LE LIQUIDE INTERSTITIEL</a:t>
            </a:r>
          </a:p>
        </p:txBody>
      </p:sp>
      <p:sp>
        <p:nvSpPr>
          <p:cNvPr id="3" name="Espace réservé du contenu 2"/>
          <p:cNvSpPr>
            <a:spLocks noGrp="1"/>
          </p:cNvSpPr>
          <p:nvPr>
            <p:ph idx="1"/>
          </p:nvPr>
        </p:nvSpPr>
        <p:spPr>
          <a:xfrm>
            <a:off x="513159" y="685800"/>
            <a:ext cx="6400800" cy="3615267"/>
          </a:xfrm>
        </p:spPr>
        <p:txBody>
          <a:bodyPr>
            <a:normAutofit/>
          </a:bodyPr>
          <a:lstStyle/>
          <a:p>
            <a:r>
              <a:rPr lang="fr-CA">
                <a:solidFill>
                  <a:schemeClr val="tx1"/>
                </a:solidFill>
              </a:rPr>
              <a:t>Clair et liquide, il remplit l'espace entre les capillaires sanguins et les cellules. Il facilite les échanges de nutriments et de déchets entre ceux-ci. </a:t>
            </a:r>
          </a:p>
          <a:p>
            <a:endParaRPr lang="fr-CA">
              <a:solidFill>
                <a:schemeClr val="tx1"/>
              </a:solidFill>
            </a:endParaRPr>
          </a:p>
          <a:p>
            <a:r>
              <a:rPr lang="fr-CA">
                <a:solidFill>
                  <a:schemeClr val="tx1"/>
                </a:solidFill>
              </a:rPr>
              <a:t>Le surplus de liquide interstitiel est drainé par les capillaires lymphatiques où il prend le nom de lymphe et est acheminé vers le cou où il est réintégré au sang dans la veine subclavière</a:t>
            </a:r>
          </a:p>
          <a:p>
            <a:endParaRPr lang="fr-CA">
              <a:solidFill>
                <a:schemeClr val="tx1"/>
              </a:solidFill>
            </a:endParaRPr>
          </a:p>
        </p:txBody>
      </p:sp>
    </p:spTree>
    <p:extLst>
      <p:ext uri="{BB962C8B-B14F-4D97-AF65-F5344CB8AC3E}">
        <p14:creationId xmlns:p14="http://schemas.microsoft.com/office/powerpoint/2010/main" val="32305091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8" name="Snip Diagonal Corner Rectangle 6">
            <a:extLst>
              <a:ext uri="{FF2B5EF4-FFF2-40B4-BE49-F238E27FC236}">
                <a16:creationId xmlns:a16="http://schemas.microsoft.com/office/drawing/2014/main" id="{AD2D45C7-2E37-44FD-AC77-116CD14B9E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3" y="2"/>
            <a:ext cx="9143307" cy="6857998"/>
          </a:xfrm>
          <a:prstGeom prst="rect">
            <a:avLst/>
          </a:prstGeom>
          <a:ln>
            <a:noFill/>
          </a:ln>
        </p:spPr>
        <p:style>
          <a:lnRef idx="2">
            <a:schemeClr val="accent2"/>
          </a:lnRef>
          <a:fillRef idx="1002">
            <a:schemeClr val="dk2"/>
          </a:fillRef>
          <a:effectRef idx="0">
            <a:schemeClr val="accent2"/>
          </a:effectRef>
          <a:fontRef idx="minor">
            <a:schemeClr val="dk1"/>
          </a:fontRef>
        </p:style>
        <p:txBody>
          <a:bodyPr wrap="square" rtlCol="0" anchor="ctr">
            <a:noAutofit/>
          </a:bodyPr>
          <a:lstStyle/>
          <a:p>
            <a:pPr algn="ctr"/>
            <a:endParaRPr lang="en-US"/>
          </a:p>
        </p:txBody>
      </p:sp>
      <p:sp useBgFill="1">
        <p:nvSpPr>
          <p:cNvPr id="10" name="Snip Single Corner Rectangle 17">
            <a:extLst>
              <a:ext uri="{FF2B5EF4-FFF2-40B4-BE49-F238E27FC236}">
                <a16:creationId xmlns:a16="http://schemas.microsoft.com/office/drawing/2014/main" id="{1FF88480-2CF1-4C54-8CE3-2CA9CD9FF8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9141618" cy="6857999"/>
          </a:xfrm>
          <a:prstGeom prst="snip1Rect">
            <a:avLst>
              <a:gd name="adj" fmla="val 50000"/>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re 1"/>
          <p:cNvSpPr>
            <a:spLocks noGrp="1"/>
          </p:cNvSpPr>
          <p:nvPr>
            <p:ph type="title"/>
          </p:nvPr>
        </p:nvSpPr>
        <p:spPr>
          <a:xfrm>
            <a:off x="513159" y="4487332"/>
            <a:ext cx="6400800" cy="1507067"/>
          </a:xfrm>
        </p:spPr>
        <p:txBody>
          <a:bodyPr>
            <a:normAutofit/>
          </a:bodyPr>
          <a:lstStyle/>
          <a:p>
            <a:r>
              <a:rPr lang="en-CA" sz="3500" b="1">
                <a:solidFill>
                  <a:schemeClr val="tx2"/>
                </a:solidFill>
              </a:rPr>
              <a:t>SYSTÈME LYMPHATIQUE</a:t>
            </a:r>
            <a:endParaRPr lang="fr-CA" sz="3500">
              <a:solidFill>
                <a:schemeClr val="tx2"/>
              </a:solidFill>
            </a:endParaRPr>
          </a:p>
        </p:txBody>
      </p:sp>
      <p:sp>
        <p:nvSpPr>
          <p:cNvPr id="3" name="Espace réservé du contenu 2"/>
          <p:cNvSpPr>
            <a:spLocks noGrp="1"/>
          </p:cNvSpPr>
          <p:nvPr>
            <p:ph idx="1"/>
          </p:nvPr>
        </p:nvSpPr>
        <p:spPr>
          <a:xfrm>
            <a:off x="513159" y="685800"/>
            <a:ext cx="6400800" cy="3615267"/>
          </a:xfrm>
        </p:spPr>
        <p:txBody>
          <a:bodyPr>
            <a:normAutofit/>
          </a:bodyPr>
          <a:lstStyle/>
          <a:p>
            <a:r>
              <a:rPr lang="fr-CA" b="1">
                <a:solidFill>
                  <a:schemeClr val="tx1"/>
                </a:solidFill>
              </a:rPr>
              <a:t>Transporter les lipides alimentaires</a:t>
            </a:r>
          </a:p>
          <a:p>
            <a:endParaRPr lang="fr-CA" b="1">
              <a:solidFill>
                <a:schemeClr val="tx1"/>
              </a:solidFill>
            </a:endParaRPr>
          </a:p>
          <a:p>
            <a:pPr lvl="1">
              <a:buFont typeface="Wingdings" pitchFamily="2" charset="2"/>
              <a:buChar char="Ø"/>
            </a:pPr>
            <a:r>
              <a:rPr lang="fr-CA">
                <a:solidFill>
                  <a:schemeClr val="tx1"/>
                </a:solidFill>
              </a:rPr>
              <a:t>Les lipides et les vitamines (A,D,E,K) liposolubles voyagent en suspension dans la lymphe après leur absorption dans le tube digestif </a:t>
            </a:r>
          </a:p>
        </p:txBody>
      </p:sp>
    </p:spTree>
    <p:extLst>
      <p:ext uri="{BB962C8B-B14F-4D97-AF65-F5344CB8AC3E}">
        <p14:creationId xmlns:p14="http://schemas.microsoft.com/office/powerpoint/2010/main" val="25817804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8" name="Snip Diagonal Corner Rectangle 6">
            <a:extLst>
              <a:ext uri="{FF2B5EF4-FFF2-40B4-BE49-F238E27FC236}">
                <a16:creationId xmlns:a16="http://schemas.microsoft.com/office/drawing/2014/main" id="{AD2D45C7-2E37-44FD-AC77-116CD14B9E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3" y="2"/>
            <a:ext cx="9143307" cy="6857998"/>
          </a:xfrm>
          <a:prstGeom prst="rect">
            <a:avLst/>
          </a:prstGeom>
          <a:ln>
            <a:noFill/>
          </a:ln>
        </p:spPr>
        <p:style>
          <a:lnRef idx="2">
            <a:schemeClr val="accent2"/>
          </a:lnRef>
          <a:fillRef idx="1002">
            <a:schemeClr val="dk2"/>
          </a:fillRef>
          <a:effectRef idx="0">
            <a:schemeClr val="accent2"/>
          </a:effectRef>
          <a:fontRef idx="minor">
            <a:schemeClr val="dk1"/>
          </a:fontRef>
        </p:style>
        <p:txBody>
          <a:bodyPr wrap="square" rtlCol="0" anchor="ctr">
            <a:noAutofit/>
          </a:bodyPr>
          <a:lstStyle/>
          <a:p>
            <a:pPr algn="ctr"/>
            <a:endParaRPr lang="en-US"/>
          </a:p>
        </p:txBody>
      </p:sp>
      <p:sp useBgFill="1">
        <p:nvSpPr>
          <p:cNvPr id="10" name="Snip Single Corner Rectangle 17">
            <a:extLst>
              <a:ext uri="{FF2B5EF4-FFF2-40B4-BE49-F238E27FC236}">
                <a16:creationId xmlns:a16="http://schemas.microsoft.com/office/drawing/2014/main" id="{1FF88480-2CF1-4C54-8CE3-2CA9CD9FF8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9141618" cy="6857999"/>
          </a:xfrm>
          <a:prstGeom prst="snip1Rect">
            <a:avLst>
              <a:gd name="adj" fmla="val 50000"/>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re 1"/>
          <p:cNvSpPr>
            <a:spLocks noGrp="1"/>
          </p:cNvSpPr>
          <p:nvPr>
            <p:ph type="title"/>
          </p:nvPr>
        </p:nvSpPr>
        <p:spPr>
          <a:xfrm>
            <a:off x="513159" y="4487332"/>
            <a:ext cx="6400800" cy="1507067"/>
          </a:xfrm>
        </p:spPr>
        <p:txBody>
          <a:bodyPr>
            <a:normAutofit/>
          </a:bodyPr>
          <a:lstStyle/>
          <a:p>
            <a:r>
              <a:rPr lang="en-CA" sz="3500" b="1">
                <a:solidFill>
                  <a:schemeClr val="tx2"/>
                </a:solidFill>
              </a:rPr>
              <a:t>SYSTÈME LYMPHATIQUE</a:t>
            </a:r>
            <a:endParaRPr lang="fr-CA" sz="3500">
              <a:solidFill>
                <a:schemeClr val="tx2"/>
              </a:solidFill>
            </a:endParaRPr>
          </a:p>
        </p:txBody>
      </p:sp>
      <p:sp>
        <p:nvSpPr>
          <p:cNvPr id="3" name="Espace réservé du contenu 2"/>
          <p:cNvSpPr>
            <a:spLocks noGrp="1"/>
          </p:cNvSpPr>
          <p:nvPr>
            <p:ph idx="1"/>
          </p:nvPr>
        </p:nvSpPr>
        <p:spPr>
          <a:xfrm>
            <a:off x="513159" y="685800"/>
            <a:ext cx="6400800" cy="3615267"/>
          </a:xfrm>
        </p:spPr>
        <p:txBody>
          <a:bodyPr>
            <a:normAutofit/>
          </a:bodyPr>
          <a:lstStyle/>
          <a:p>
            <a:r>
              <a:rPr lang="fr-CA" b="1">
                <a:solidFill>
                  <a:schemeClr val="tx1"/>
                </a:solidFill>
              </a:rPr>
              <a:t>Assurer la surveillance et la défense de l’organisme</a:t>
            </a:r>
          </a:p>
          <a:p>
            <a:endParaRPr lang="fr-CA" b="1">
              <a:solidFill>
                <a:schemeClr val="tx1"/>
              </a:solidFill>
            </a:endParaRPr>
          </a:p>
          <a:p>
            <a:pPr lvl="1">
              <a:buFont typeface="Wingdings" pitchFamily="2" charset="2"/>
              <a:buChar char="Ø"/>
            </a:pPr>
            <a:r>
              <a:rPr lang="fr-CA">
                <a:solidFill>
                  <a:schemeClr val="tx1"/>
                </a:solidFill>
              </a:rPr>
              <a:t>Contient de nombreux leucocytes aussi nommés globule blanc</a:t>
            </a:r>
          </a:p>
          <a:p>
            <a:pPr lvl="1">
              <a:buFont typeface="Wingdings" pitchFamily="2" charset="2"/>
              <a:buChar char="Ø"/>
            </a:pPr>
            <a:endParaRPr lang="fr-CA">
              <a:solidFill>
                <a:schemeClr val="tx1"/>
              </a:solidFill>
            </a:endParaRPr>
          </a:p>
          <a:p>
            <a:pPr lvl="1">
              <a:buFont typeface="Wingdings" pitchFamily="2" charset="2"/>
              <a:buChar char="Ø"/>
            </a:pPr>
            <a:r>
              <a:rPr lang="fr-CA">
                <a:solidFill>
                  <a:schemeClr val="tx1"/>
                </a:solidFill>
              </a:rPr>
              <a:t>Les GB neutralisent les cellules étrangères et facilitent les réponses immunitaires </a:t>
            </a:r>
          </a:p>
        </p:txBody>
      </p:sp>
    </p:spTree>
    <p:extLst>
      <p:ext uri="{BB962C8B-B14F-4D97-AF65-F5344CB8AC3E}">
        <p14:creationId xmlns:p14="http://schemas.microsoft.com/office/powerpoint/2010/main" val="36066509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81BBDC9-2DC6-4959-AC3D-49A5DCB05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p:cNvSpPr>
            <a:spLocks noGrp="1"/>
          </p:cNvSpPr>
          <p:nvPr>
            <p:ph idx="1"/>
          </p:nvPr>
        </p:nvSpPr>
        <p:spPr>
          <a:xfrm>
            <a:off x="513159" y="685800"/>
            <a:ext cx="3565922" cy="5410200"/>
          </a:xfrm>
        </p:spPr>
        <p:txBody>
          <a:bodyPr>
            <a:normAutofit/>
          </a:bodyPr>
          <a:lstStyle/>
          <a:p>
            <a:r>
              <a:rPr lang="en-CA" sz="1600">
                <a:solidFill>
                  <a:schemeClr val="tx1"/>
                </a:solidFill>
              </a:rPr>
              <a:t>Provient du liquide interstitiel</a:t>
            </a:r>
          </a:p>
          <a:p>
            <a:pPr marL="0" indent="0">
              <a:buNone/>
            </a:pPr>
            <a:endParaRPr lang="en-CA" sz="1600">
              <a:solidFill>
                <a:schemeClr val="tx1"/>
              </a:solidFill>
            </a:endParaRPr>
          </a:p>
          <a:p>
            <a:r>
              <a:rPr lang="en-CA" sz="1600">
                <a:solidFill>
                  <a:schemeClr val="tx1"/>
                </a:solidFill>
              </a:rPr>
              <a:t>Liquide clair (aspect laiteux lorque provient des capillaires de l’intestin grèle)= CHYLE</a:t>
            </a:r>
          </a:p>
          <a:p>
            <a:pPr marL="0" indent="0">
              <a:buNone/>
            </a:pPr>
            <a:endParaRPr lang="en-CA" sz="1600">
              <a:solidFill>
                <a:schemeClr val="tx1"/>
              </a:solidFill>
            </a:endParaRPr>
          </a:p>
          <a:p>
            <a:r>
              <a:rPr lang="en-CA" sz="1600">
                <a:solidFill>
                  <a:schemeClr val="tx1"/>
                </a:solidFill>
              </a:rPr>
              <a:t>Contient beaucoup d’anticorps et de leucocytes</a:t>
            </a:r>
          </a:p>
          <a:p>
            <a:pPr marL="0" indent="0">
              <a:buNone/>
            </a:pPr>
            <a:endParaRPr lang="en-CA" sz="1600">
              <a:solidFill>
                <a:schemeClr val="tx1"/>
              </a:solidFill>
            </a:endParaRPr>
          </a:p>
          <a:p>
            <a:r>
              <a:rPr lang="en-CA" sz="1600">
                <a:solidFill>
                  <a:schemeClr val="tx1"/>
                </a:solidFill>
              </a:rPr>
              <a:t>Contient protéines et des graisses déjà absorbées dans le tube digestif (chyle)</a:t>
            </a:r>
          </a:p>
          <a:p>
            <a:pPr marL="0" indent="0">
              <a:buNone/>
            </a:pPr>
            <a:endParaRPr lang="en-CA" sz="1600">
              <a:solidFill>
                <a:schemeClr val="tx1"/>
              </a:solidFill>
            </a:endParaRPr>
          </a:p>
          <a:p>
            <a:pPr marL="0" indent="0">
              <a:buNone/>
            </a:pPr>
            <a:endParaRPr lang="fr-CA" sz="1600">
              <a:solidFill>
                <a:schemeClr val="tx1"/>
              </a:solidFill>
            </a:endParaRPr>
          </a:p>
        </p:txBody>
      </p:sp>
      <p:sp>
        <p:nvSpPr>
          <p:cNvPr id="10" name="Rectangle 9">
            <a:extLst>
              <a:ext uri="{FF2B5EF4-FFF2-40B4-BE49-F238E27FC236}">
                <a16:creationId xmlns:a16="http://schemas.microsoft.com/office/drawing/2014/main" id="{08452CCF-4A27-488A-AAF4-424933CFC9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1999" y="0"/>
            <a:ext cx="3493009" cy="6858000"/>
          </a:xfrm>
          <a:prstGeom prst="rect">
            <a:avLst/>
          </a:prstGeom>
          <a:solidFill>
            <a:schemeClr val="bg2">
              <a:lumMod val="75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4996542" y="685800"/>
            <a:ext cx="3066086" cy="5308599"/>
          </a:xfrm>
        </p:spPr>
        <p:txBody>
          <a:bodyPr>
            <a:normAutofit/>
          </a:bodyPr>
          <a:lstStyle/>
          <a:p>
            <a:r>
              <a:rPr lang="en-CA" sz="2800" b="1" dirty="0"/>
              <a:t>LA LYMPHE </a:t>
            </a:r>
            <a:br>
              <a:rPr lang="en-CA" sz="2800" b="1" dirty="0"/>
            </a:br>
            <a:r>
              <a:rPr lang="fr-CA" sz="2800" b="1" dirty="0"/>
              <a:t>(EN LATIN = EAU)</a:t>
            </a:r>
            <a:r>
              <a:rPr lang="en-CA" sz="2800" b="1" dirty="0"/>
              <a:t> </a:t>
            </a:r>
            <a:endParaRPr lang="fr-CA" sz="2800" b="1" dirty="0"/>
          </a:p>
        </p:txBody>
      </p:sp>
      <p:sp>
        <p:nvSpPr>
          <p:cNvPr id="12" name="Rectangle 11">
            <a:extLst>
              <a:ext uri="{FF2B5EF4-FFF2-40B4-BE49-F238E27FC236}">
                <a16:creationId xmlns:a16="http://schemas.microsoft.com/office/drawing/2014/main" id="{4B74BB55-8517-4CFE-9389-81D0E6F81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5008" y="0"/>
            <a:ext cx="1078992" cy="6858000"/>
          </a:xfrm>
          <a:prstGeom prst="rect">
            <a:avLst/>
          </a:prstGeom>
          <a:solidFill>
            <a:schemeClr val="bg2">
              <a:lumMod val="50000"/>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grpSp>
        <p:nvGrpSpPr>
          <p:cNvPr id="14" name="Group 13">
            <a:extLst>
              <a:ext uri="{FF2B5EF4-FFF2-40B4-BE49-F238E27FC236}">
                <a16:creationId xmlns:a16="http://schemas.microsoft.com/office/drawing/2014/main" id="{543190CD-45FC-4DE0-B596-17D4DE53E97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76966" y="3770390"/>
            <a:ext cx="1064655" cy="1660354"/>
            <a:chOff x="10292292" y="2963333"/>
            <a:chExt cx="1896535" cy="2218267"/>
          </a:xfrm>
        </p:grpSpPr>
        <p:cxnSp>
          <p:nvCxnSpPr>
            <p:cNvPr id="15" name="Straight Connector 14">
              <a:extLst>
                <a:ext uri="{FF2B5EF4-FFF2-40B4-BE49-F238E27FC236}">
                  <a16:creationId xmlns:a16="http://schemas.microsoft.com/office/drawing/2014/main" id="{3BD4334C-2554-4361-8CFF-394E624CF4A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alpha val="70000"/>
                </a:srgb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9FC3CBA7-AF68-4075-BAC7-623C34B4F4F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0292292" y="3190344"/>
              <a:ext cx="1896535" cy="1896533"/>
            </a:xfrm>
            <a:prstGeom prst="line">
              <a:avLst/>
            </a:prstGeom>
            <a:ln w="9525">
              <a:solidFill>
                <a:srgbClr val="FFFFFF">
                  <a:alpha val="70000"/>
                </a:srgbClr>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CA6C7307-1C78-4C8A-BF3D-FA420F177AE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alpha val="70000"/>
                </a:srgb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44CD1F94-6C7C-4E8F-9336-E312E9F5C74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alpha val="70000"/>
                </a:srgbClr>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A5B11C2A-D791-46E1-B954-1184FB0802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alpha val="70000"/>
                </a:srgb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957242574"/>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81BBDC9-2DC6-4959-AC3D-49A5DCB05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p:cNvSpPr>
            <a:spLocks noGrp="1"/>
          </p:cNvSpPr>
          <p:nvPr>
            <p:ph idx="1"/>
          </p:nvPr>
        </p:nvSpPr>
        <p:spPr>
          <a:xfrm>
            <a:off x="513159" y="685800"/>
            <a:ext cx="3565922" cy="5410200"/>
          </a:xfrm>
        </p:spPr>
        <p:txBody>
          <a:bodyPr>
            <a:normAutofit/>
          </a:bodyPr>
          <a:lstStyle/>
          <a:p>
            <a:r>
              <a:rPr lang="en-CA" sz="1600">
                <a:solidFill>
                  <a:schemeClr val="tx1"/>
                </a:solidFill>
              </a:rPr>
              <a:t>Elle a aussi un rôle nutritif</a:t>
            </a:r>
          </a:p>
          <a:p>
            <a:pPr marL="0" indent="0">
              <a:buNone/>
            </a:pPr>
            <a:endParaRPr lang="en-CA" sz="1600">
              <a:solidFill>
                <a:schemeClr val="tx1"/>
              </a:solidFill>
            </a:endParaRPr>
          </a:p>
          <a:p>
            <a:r>
              <a:rPr lang="en-CA" sz="1600">
                <a:solidFill>
                  <a:schemeClr val="tx1"/>
                </a:solidFill>
              </a:rPr>
              <a:t>Elle circule dans un seul sens, vers le coeur</a:t>
            </a:r>
          </a:p>
          <a:p>
            <a:endParaRPr lang="en-CA" sz="1600">
              <a:solidFill>
                <a:schemeClr val="tx1"/>
              </a:solidFill>
            </a:endParaRPr>
          </a:p>
          <a:p>
            <a:r>
              <a:rPr lang="en-CA" sz="1600">
                <a:solidFill>
                  <a:schemeClr val="tx1"/>
                </a:solidFill>
              </a:rPr>
              <a:t>Peut aussi transporter des cellules</a:t>
            </a:r>
          </a:p>
          <a:p>
            <a:pPr lvl="1">
              <a:buFont typeface="Wingdings" pitchFamily="2" charset="2"/>
              <a:buChar char="Ø"/>
            </a:pPr>
            <a:r>
              <a:rPr lang="en-CA" sz="1600">
                <a:solidFill>
                  <a:schemeClr val="tx1"/>
                </a:solidFill>
              </a:rPr>
              <a:t>Lors d’un cancer, c’est l’élément de transport des éventuelles métastases</a:t>
            </a:r>
          </a:p>
          <a:p>
            <a:pPr marL="365760" lvl="1" indent="0">
              <a:buNone/>
            </a:pPr>
            <a:endParaRPr lang="en-CA" sz="1600">
              <a:solidFill>
                <a:schemeClr val="tx1"/>
              </a:solidFill>
            </a:endParaRPr>
          </a:p>
          <a:p>
            <a:r>
              <a:rPr lang="en-CA" sz="1600">
                <a:solidFill>
                  <a:schemeClr val="tx1"/>
                </a:solidFill>
              </a:rPr>
              <a:t>Circule dans les vaisseaux lymphatique</a:t>
            </a:r>
          </a:p>
          <a:p>
            <a:endParaRPr lang="fr-CA" sz="1600">
              <a:solidFill>
                <a:schemeClr val="tx1"/>
              </a:solidFill>
            </a:endParaRPr>
          </a:p>
        </p:txBody>
      </p:sp>
      <p:sp>
        <p:nvSpPr>
          <p:cNvPr id="10" name="Rectangle 9">
            <a:extLst>
              <a:ext uri="{FF2B5EF4-FFF2-40B4-BE49-F238E27FC236}">
                <a16:creationId xmlns:a16="http://schemas.microsoft.com/office/drawing/2014/main" id="{08452CCF-4A27-488A-AAF4-424933CFC9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1999" y="0"/>
            <a:ext cx="3493009" cy="6858000"/>
          </a:xfrm>
          <a:prstGeom prst="rect">
            <a:avLst/>
          </a:prstGeom>
          <a:solidFill>
            <a:schemeClr val="bg2">
              <a:lumMod val="75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4996542" y="685800"/>
            <a:ext cx="2694215" cy="5308599"/>
          </a:xfrm>
        </p:spPr>
        <p:txBody>
          <a:bodyPr>
            <a:normAutofit/>
          </a:bodyPr>
          <a:lstStyle/>
          <a:p>
            <a:r>
              <a:rPr lang="en-CA" sz="2800" b="1"/>
              <a:t>LA LYMPHE (SUITE)</a:t>
            </a:r>
            <a:endParaRPr lang="fr-CA" sz="2800"/>
          </a:p>
        </p:txBody>
      </p:sp>
      <p:sp>
        <p:nvSpPr>
          <p:cNvPr id="12" name="Rectangle 11">
            <a:extLst>
              <a:ext uri="{FF2B5EF4-FFF2-40B4-BE49-F238E27FC236}">
                <a16:creationId xmlns:a16="http://schemas.microsoft.com/office/drawing/2014/main" id="{4B74BB55-8517-4CFE-9389-81D0E6F81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5008" y="0"/>
            <a:ext cx="1078992" cy="6858000"/>
          </a:xfrm>
          <a:prstGeom prst="rect">
            <a:avLst/>
          </a:prstGeom>
          <a:solidFill>
            <a:schemeClr val="bg2">
              <a:lumMod val="50000"/>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grpSp>
        <p:nvGrpSpPr>
          <p:cNvPr id="14" name="Group 13">
            <a:extLst>
              <a:ext uri="{FF2B5EF4-FFF2-40B4-BE49-F238E27FC236}">
                <a16:creationId xmlns:a16="http://schemas.microsoft.com/office/drawing/2014/main" id="{543190CD-45FC-4DE0-B596-17D4DE53E97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76966" y="3770390"/>
            <a:ext cx="1064655" cy="1660354"/>
            <a:chOff x="10292292" y="2963333"/>
            <a:chExt cx="1896535" cy="2218267"/>
          </a:xfrm>
        </p:grpSpPr>
        <p:cxnSp>
          <p:nvCxnSpPr>
            <p:cNvPr id="15" name="Straight Connector 14">
              <a:extLst>
                <a:ext uri="{FF2B5EF4-FFF2-40B4-BE49-F238E27FC236}">
                  <a16:creationId xmlns:a16="http://schemas.microsoft.com/office/drawing/2014/main" id="{3BD4334C-2554-4361-8CFF-394E624CF4A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alpha val="70000"/>
                </a:srgb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9FC3CBA7-AF68-4075-BAC7-623C34B4F4F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0292292" y="3190344"/>
              <a:ext cx="1896535" cy="1896533"/>
            </a:xfrm>
            <a:prstGeom prst="line">
              <a:avLst/>
            </a:prstGeom>
            <a:ln w="9525">
              <a:solidFill>
                <a:srgbClr val="FFFFFF">
                  <a:alpha val="70000"/>
                </a:srgbClr>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CA6C7307-1C78-4C8A-BF3D-FA420F177AE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alpha val="70000"/>
                </a:srgb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44CD1F94-6C7C-4E8F-9336-E312E9F5C74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alpha val="70000"/>
                </a:srgbClr>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A5B11C2A-D791-46E1-B954-1184FB0802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alpha val="70000"/>
                </a:srgb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72674751"/>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29448D9-8F1D-4CFE-93BA-E0272F0DBD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513159" y="4487332"/>
            <a:ext cx="5657850" cy="1507067"/>
          </a:xfrm>
        </p:spPr>
        <p:txBody>
          <a:bodyPr>
            <a:normAutofit/>
          </a:bodyPr>
          <a:lstStyle/>
          <a:p>
            <a:r>
              <a:rPr lang="fr-CA" b="1" dirty="0"/>
              <a:t>VAISSEAUX LYMPHATIQUES</a:t>
            </a:r>
          </a:p>
        </p:txBody>
      </p:sp>
      <p:sp>
        <p:nvSpPr>
          <p:cNvPr id="3" name="Espace réservé du contenu 2"/>
          <p:cNvSpPr>
            <a:spLocks noGrp="1"/>
          </p:cNvSpPr>
          <p:nvPr>
            <p:ph idx="1"/>
          </p:nvPr>
        </p:nvSpPr>
        <p:spPr>
          <a:xfrm>
            <a:off x="513158" y="685800"/>
            <a:ext cx="5619853" cy="3615267"/>
          </a:xfrm>
        </p:spPr>
        <p:txBody>
          <a:bodyPr>
            <a:normAutofit/>
          </a:bodyPr>
          <a:lstStyle/>
          <a:p>
            <a:r>
              <a:rPr lang="en-CA" dirty="0"/>
              <a:t>Ont des </a:t>
            </a:r>
            <a:r>
              <a:rPr lang="en-CA" dirty="0" err="1"/>
              <a:t>parois</a:t>
            </a:r>
            <a:r>
              <a:rPr lang="en-CA" dirty="0"/>
              <a:t> très minces et </a:t>
            </a:r>
            <a:r>
              <a:rPr lang="en-CA" dirty="0" err="1"/>
              <a:t>sont</a:t>
            </a:r>
            <a:r>
              <a:rPr lang="en-CA" dirty="0"/>
              <a:t> </a:t>
            </a:r>
            <a:r>
              <a:rPr lang="en-CA" dirty="0" err="1"/>
              <a:t>munis</a:t>
            </a:r>
            <a:r>
              <a:rPr lang="en-CA" dirty="0"/>
              <a:t> de valvules. </a:t>
            </a:r>
            <a:r>
              <a:rPr lang="en-CA" dirty="0" err="1"/>
              <a:t>Leur</a:t>
            </a:r>
            <a:r>
              <a:rPr lang="en-CA" dirty="0"/>
              <a:t> </a:t>
            </a:r>
            <a:r>
              <a:rPr lang="en-CA" dirty="0" err="1"/>
              <a:t>fonctionnement</a:t>
            </a:r>
            <a:r>
              <a:rPr lang="en-CA" dirty="0"/>
              <a:t> </a:t>
            </a:r>
            <a:r>
              <a:rPr lang="en-CA" dirty="0" err="1"/>
              <a:t>est</a:t>
            </a:r>
            <a:r>
              <a:rPr lang="en-CA" dirty="0"/>
              <a:t> </a:t>
            </a:r>
            <a:r>
              <a:rPr lang="en-CA" dirty="0" err="1"/>
              <a:t>similaire</a:t>
            </a:r>
            <a:r>
              <a:rPr lang="en-CA" dirty="0"/>
              <a:t> à </a:t>
            </a:r>
            <a:r>
              <a:rPr lang="en-CA" dirty="0" err="1"/>
              <a:t>celui</a:t>
            </a:r>
            <a:r>
              <a:rPr lang="en-CA" dirty="0"/>
              <a:t> des </a:t>
            </a:r>
            <a:r>
              <a:rPr lang="en-CA" dirty="0" err="1"/>
              <a:t>veines</a:t>
            </a:r>
            <a:r>
              <a:rPr lang="en-CA" dirty="0"/>
              <a:t> et </a:t>
            </a:r>
            <a:r>
              <a:rPr lang="en-CA" dirty="0" err="1"/>
              <a:t>ils</a:t>
            </a:r>
            <a:r>
              <a:rPr lang="en-CA" dirty="0"/>
              <a:t> </a:t>
            </a:r>
            <a:r>
              <a:rPr lang="en-CA" dirty="0" err="1"/>
              <a:t>transportent</a:t>
            </a:r>
            <a:r>
              <a:rPr lang="en-CA" dirty="0"/>
              <a:t> dans tout le corps la </a:t>
            </a:r>
            <a:r>
              <a:rPr lang="en-CA" dirty="0" err="1"/>
              <a:t>lymphe</a:t>
            </a:r>
            <a:r>
              <a:rPr lang="en-CA" dirty="0"/>
              <a:t>.</a:t>
            </a:r>
          </a:p>
          <a:p>
            <a:endParaRPr lang="en-CA" dirty="0"/>
          </a:p>
          <a:p>
            <a:r>
              <a:rPr lang="en-CA" dirty="0" err="1"/>
              <a:t>Deviennent</a:t>
            </a:r>
            <a:r>
              <a:rPr lang="en-CA" dirty="0"/>
              <a:t> de plus en plus </a:t>
            </a:r>
            <a:r>
              <a:rPr lang="en-CA" dirty="0" err="1"/>
              <a:t>gros</a:t>
            </a:r>
            <a:endParaRPr lang="en-CA" dirty="0"/>
          </a:p>
          <a:p>
            <a:endParaRPr lang="en-CA" dirty="0"/>
          </a:p>
          <a:p>
            <a:r>
              <a:rPr lang="en-CA" dirty="0"/>
              <a:t>Ils </a:t>
            </a:r>
            <a:r>
              <a:rPr lang="en-CA" dirty="0" err="1"/>
              <a:t>drainent</a:t>
            </a:r>
            <a:r>
              <a:rPr lang="en-CA" dirty="0"/>
              <a:t> la </a:t>
            </a:r>
            <a:r>
              <a:rPr lang="en-CA" dirty="0" err="1"/>
              <a:t>lymphe</a:t>
            </a:r>
            <a:r>
              <a:rPr lang="en-CA" dirty="0"/>
              <a:t> </a:t>
            </a:r>
            <a:r>
              <a:rPr lang="en-CA" dirty="0" err="1"/>
              <a:t>vers</a:t>
            </a:r>
            <a:r>
              <a:rPr lang="en-CA" dirty="0"/>
              <a:t> les </a:t>
            </a:r>
            <a:r>
              <a:rPr lang="en-CA" dirty="0" err="1"/>
              <a:t>noeuds</a:t>
            </a:r>
            <a:r>
              <a:rPr lang="en-CA" dirty="0"/>
              <a:t> </a:t>
            </a:r>
            <a:r>
              <a:rPr lang="en-CA" dirty="0" err="1"/>
              <a:t>lymphatiques</a:t>
            </a:r>
            <a:endParaRPr lang="en-CA" dirty="0"/>
          </a:p>
          <a:p>
            <a:endParaRPr lang="fr-CA" dirty="0"/>
          </a:p>
        </p:txBody>
      </p:sp>
      <p:pic>
        <p:nvPicPr>
          <p:cNvPr id="5" name="Picture 4" descr="Section transversale d’une tige de plante au microscope">
            <a:extLst>
              <a:ext uri="{FF2B5EF4-FFF2-40B4-BE49-F238E27FC236}">
                <a16:creationId xmlns:a16="http://schemas.microsoft.com/office/drawing/2014/main" id="{63D77F74-2CD8-9BB7-B1DC-E7EB0FD568B5}"/>
              </a:ext>
            </a:extLst>
          </p:cNvPr>
          <p:cNvPicPr>
            <a:picLocks noChangeAspect="1"/>
          </p:cNvPicPr>
          <p:nvPr/>
        </p:nvPicPr>
        <p:blipFill rotWithShape="1">
          <a:blip r:embed="rId2"/>
          <a:srcRect l="42305" r="33083" b="-1"/>
          <a:stretch/>
        </p:blipFill>
        <p:spPr>
          <a:xfrm>
            <a:off x="6615452" y="10"/>
            <a:ext cx="2528548" cy="6857990"/>
          </a:xfrm>
          <a:prstGeom prst="rect">
            <a:avLst/>
          </a:prstGeom>
          <a:effectLst>
            <a:innerShdw blurRad="57150" dist="38100" dir="14460000">
              <a:prstClr val="black">
                <a:alpha val="70000"/>
              </a:prstClr>
            </a:innerShdw>
          </a:effectLst>
        </p:spPr>
      </p:pic>
      <p:grpSp>
        <p:nvGrpSpPr>
          <p:cNvPr id="11" name="Group 10">
            <a:extLst>
              <a:ext uri="{FF2B5EF4-FFF2-40B4-BE49-F238E27FC236}">
                <a16:creationId xmlns:a16="http://schemas.microsoft.com/office/drawing/2014/main" id="{94749DEA-AC6C-4834-A330-03A1796B89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05229" y="2963333"/>
            <a:ext cx="2236395" cy="3208867"/>
            <a:chOff x="9206969" y="2963333"/>
            <a:chExt cx="2981858" cy="3208867"/>
          </a:xfrm>
        </p:grpSpPr>
        <p:cxnSp>
          <p:nvCxnSpPr>
            <p:cNvPr id="12" name="Straight Connector 11">
              <a:extLst>
                <a:ext uri="{FF2B5EF4-FFF2-40B4-BE49-F238E27FC236}">
                  <a16:creationId xmlns:a16="http://schemas.microsoft.com/office/drawing/2014/main" id="{20CBC5D1-BAF0-454E-9D7C-68370AA9545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8ABB9F45-32F7-4915-A94F-F1E34B32DED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94EA6F09-00FD-4C50-A2DF-D0B1CC4C9AB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4B8B975B-2618-4734-A401-FAB74519010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4EF4B123-0577-4F10-986B-6BD86396ABB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14228575"/>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9403C7F-76AE-4587-92A2-D4E41EBE68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2983934" y="4487332"/>
            <a:ext cx="4220368" cy="1507067"/>
          </a:xfrm>
        </p:spPr>
        <p:txBody>
          <a:bodyPr>
            <a:normAutofit/>
          </a:bodyPr>
          <a:lstStyle/>
          <a:p>
            <a:r>
              <a:rPr lang="fr-CA" b="1" dirty="0"/>
              <a:t>NŒUDS LYMPHATIQUES</a:t>
            </a:r>
          </a:p>
        </p:txBody>
      </p:sp>
      <p:pic>
        <p:nvPicPr>
          <p:cNvPr id="5" name="Picture 4" descr="Motif créé par le delta d’une rivière vue du dessus">
            <a:extLst>
              <a:ext uri="{FF2B5EF4-FFF2-40B4-BE49-F238E27FC236}">
                <a16:creationId xmlns:a16="http://schemas.microsoft.com/office/drawing/2014/main" id="{D7E7D1D6-5854-9448-063D-6260593B0198}"/>
              </a:ext>
            </a:extLst>
          </p:cNvPr>
          <p:cNvPicPr>
            <a:picLocks noChangeAspect="1"/>
          </p:cNvPicPr>
          <p:nvPr/>
        </p:nvPicPr>
        <p:blipFill rotWithShape="1">
          <a:blip r:embed="rId2"/>
          <a:srcRect l="32945" r="38332"/>
          <a:stretch/>
        </p:blipFill>
        <p:spPr>
          <a:xfrm>
            <a:off x="623" y="10"/>
            <a:ext cx="2626519" cy="6857990"/>
          </a:xfrm>
          <a:prstGeom prst="rect">
            <a:avLst/>
          </a:prstGeom>
          <a:effectLst>
            <a:innerShdw blurRad="57150" dist="38100" dir="14460000">
              <a:prstClr val="black">
                <a:alpha val="70000"/>
              </a:prstClr>
            </a:innerShdw>
          </a:effectLst>
        </p:spPr>
      </p:pic>
      <p:sp>
        <p:nvSpPr>
          <p:cNvPr id="3" name="Espace réservé du contenu 2"/>
          <p:cNvSpPr>
            <a:spLocks noGrp="1"/>
          </p:cNvSpPr>
          <p:nvPr>
            <p:ph idx="1"/>
          </p:nvPr>
        </p:nvSpPr>
        <p:spPr>
          <a:xfrm>
            <a:off x="2913459" y="685800"/>
            <a:ext cx="4969554" cy="3615267"/>
          </a:xfrm>
        </p:spPr>
        <p:txBody>
          <a:bodyPr>
            <a:normAutofit/>
          </a:bodyPr>
          <a:lstStyle/>
          <a:p>
            <a:pPr>
              <a:lnSpc>
                <a:spcPct val="90000"/>
              </a:lnSpc>
            </a:pPr>
            <a:r>
              <a:rPr lang="fr-CA" sz="1700"/>
              <a:t>La lymphe y circule dans un seul sens</a:t>
            </a:r>
          </a:p>
          <a:p>
            <a:pPr>
              <a:lnSpc>
                <a:spcPct val="90000"/>
              </a:lnSpc>
            </a:pPr>
            <a:endParaRPr lang="fr-CA" sz="1700"/>
          </a:p>
          <a:p>
            <a:pPr>
              <a:lnSpc>
                <a:spcPct val="90000"/>
              </a:lnSpc>
            </a:pPr>
            <a:r>
              <a:rPr lang="fr-CA" sz="1700"/>
              <a:t>Ils filtrent la lymphe et la débarrassent des agents pathogènes</a:t>
            </a:r>
          </a:p>
          <a:p>
            <a:pPr>
              <a:lnSpc>
                <a:spcPct val="90000"/>
              </a:lnSpc>
            </a:pPr>
            <a:endParaRPr lang="fr-CA" sz="1700"/>
          </a:p>
          <a:p>
            <a:pPr>
              <a:lnSpc>
                <a:spcPct val="90000"/>
              </a:lnSpc>
            </a:pPr>
            <a:r>
              <a:rPr lang="fr-CA" sz="1700"/>
              <a:t>Une fois filtrée, la lymphe poursuit son chemin dans les vaisseaux lymphatiques</a:t>
            </a:r>
          </a:p>
          <a:p>
            <a:pPr>
              <a:lnSpc>
                <a:spcPct val="90000"/>
              </a:lnSpc>
            </a:pPr>
            <a:endParaRPr lang="fr-CA" sz="1700"/>
          </a:p>
          <a:p>
            <a:pPr>
              <a:lnSpc>
                <a:spcPct val="90000"/>
              </a:lnSpc>
            </a:pPr>
            <a:r>
              <a:rPr lang="fr-CA" sz="1700"/>
              <a:t>Pendant une infection quelconque, il y a multiplication des leucocytes donc son volume augmente beaucoup</a:t>
            </a:r>
          </a:p>
        </p:txBody>
      </p:sp>
      <p:grpSp>
        <p:nvGrpSpPr>
          <p:cNvPr id="11" name="Group 10">
            <a:extLst>
              <a:ext uri="{FF2B5EF4-FFF2-40B4-BE49-F238E27FC236}">
                <a16:creationId xmlns:a16="http://schemas.microsoft.com/office/drawing/2014/main" id="{D6C71778-3DDA-4748-AEBB-2A4B750163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05229" y="2963333"/>
            <a:ext cx="2236395" cy="3208867"/>
            <a:chOff x="9206969" y="2963333"/>
            <a:chExt cx="2981858" cy="3208867"/>
          </a:xfrm>
        </p:grpSpPr>
        <p:cxnSp>
          <p:nvCxnSpPr>
            <p:cNvPr id="12" name="Straight Connector 11">
              <a:extLst>
                <a:ext uri="{FF2B5EF4-FFF2-40B4-BE49-F238E27FC236}">
                  <a16:creationId xmlns:a16="http://schemas.microsoft.com/office/drawing/2014/main" id="{BA1F5C7D-5183-424E-BD72-BBFC59C5A26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B848F76E-D8DE-4826-901B-4E4090240E5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FAE84420-E672-4A16-8384-42BDDC4A962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044D91EB-FA8D-4FD3-88F8-053F9962BD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756B711F-46BD-4789-926C-CF2F01F71D6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330336061"/>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AF304036-39E3-48EB-90A1-E9E4F96E04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05229" y="2963333"/>
            <a:ext cx="2236395" cy="3208867"/>
            <a:chOff x="9206969" y="2963333"/>
            <a:chExt cx="2981858" cy="3208867"/>
          </a:xfrm>
        </p:grpSpPr>
        <p:cxnSp>
          <p:nvCxnSpPr>
            <p:cNvPr id="9" name="Straight Connector 8">
              <a:extLst>
                <a:ext uri="{FF2B5EF4-FFF2-40B4-BE49-F238E27FC236}">
                  <a16:creationId xmlns:a16="http://schemas.microsoft.com/office/drawing/2014/main" id="{6C16B335-DFB3-42D0-8E8F-D5CE97681DD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8ADF6BEA-9B00-4A45-9502-ED57899CC6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3C266409-B21D-4344-A1A5-560B873D7D9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BB481BB8-131B-4579-BDD2-179514FCAE9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F8FCA078-92FC-42F0-99E5-8D9770B77CE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5" name="Rectangle 14">
            <a:extLst>
              <a:ext uri="{FF2B5EF4-FFF2-40B4-BE49-F238E27FC236}">
                <a16:creationId xmlns:a16="http://schemas.microsoft.com/office/drawing/2014/main" id="{5BE6EAF4-FC85-4B1C-AE4F-A1288AEA6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10000">
                <a:schemeClr val="dk2">
                  <a:tint val="97000"/>
                  <a:hueMod val="92000"/>
                  <a:satMod val="169000"/>
                  <a:lumMod val="164000"/>
                </a:schemeClr>
              </a:gs>
              <a:gs pos="100000">
                <a:schemeClr val="dk2">
                  <a:shade val="96000"/>
                  <a:satMod val="120000"/>
                  <a:lumMod val="90000"/>
                </a:schemeClr>
              </a:gs>
            </a:gsLst>
            <a:lin ang="6120000" scaled="1"/>
          </a:gra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4BDDA2C6-0A45-450E-9B01-0DF332457D0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05229" y="2963333"/>
            <a:ext cx="2236395" cy="3208867"/>
            <a:chOff x="9206969" y="2963333"/>
            <a:chExt cx="2981858" cy="3208867"/>
          </a:xfrm>
        </p:grpSpPr>
        <p:cxnSp>
          <p:nvCxnSpPr>
            <p:cNvPr id="18" name="Straight Connector 17">
              <a:extLst>
                <a:ext uri="{FF2B5EF4-FFF2-40B4-BE49-F238E27FC236}">
                  <a16:creationId xmlns:a16="http://schemas.microsoft.com/office/drawing/2014/main" id="{3E49B20D-202A-4B44-9900-8FCAF4B2AAA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83742207-99C9-4973-B3F5-ED1292ED4C8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87784408-C716-4A3D-B952-30451D5C0FE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64E099B9-FBE7-4F4D-84AD-FE282B23AC3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DE32795D-E406-44F8-9121-3A547F34B64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graphicFrame>
        <p:nvGraphicFramePr>
          <p:cNvPr id="3" name="Diagramme 2"/>
          <p:cNvGraphicFramePr/>
          <p:nvPr>
            <p:extLst>
              <p:ext uri="{D42A27DB-BD31-4B8C-83A1-F6EECF244321}">
                <p14:modId xmlns:p14="http://schemas.microsoft.com/office/powerpoint/2010/main" val="3625031947"/>
              </p:ext>
            </p:extLst>
          </p:nvPr>
        </p:nvGraphicFramePr>
        <p:xfrm>
          <a:off x="705483" y="941424"/>
          <a:ext cx="8259005" cy="47687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80137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14CB36F-DDDD-4EF6-AEB6-27C6453802E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05229" y="2963333"/>
            <a:ext cx="2236395" cy="3208867"/>
            <a:chOff x="9206969" y="2963333"/>
            <a:chExt cx="2981858" cy="3208867"/>
          </a:xfrm>
        </p:grpSpPr>
        <p:cxnSp>
          <p:nvCxnSpPr>
            <p:cNvPr id="12" name="Straight Connector 11">
              <a:extLst>
                <a:ext uri="{FF2B5EF4-FFF2-40B4-BE49-F238E27FC236}">
                  <a16:creationId xmlns:a16="http://schemas.microsoft.com/office/drawing/2014/main" id="{9436037F-FDBE-4BF7-ABB2-085CFD3A194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BE1FFB9A-40D6-4121-91B0-9FF062FDA28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719DBE33-CAEB-4503-AE7F-670946E09C7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1236568E-D573-44CA-8B76-974E5E8E42F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3554B577-3EBD-4269-B289-7ACBF44B5AB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18" name="Rectangle 17">
            <a:extLst>
              <a:ext uri="{FF2B5EF4-FFF2-40B4-BE49-F238E27FC236}">
                <a16:creationId xmlns:a16="http://schemas.microsoft.com/office/drawing/2014/main" id="{1E102BD0-54D0-4E79-AEB1-F636E1F031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E5848CE0-633A-9263-1FE2-5FCD60318D27}"/>
              </a:ext>
            </a:extLst>
          </p:cNvPr>
          <p:cNvSpPr>
            <a:spLocks noGrp="1"/>
          </p:cNvSpPr>
          <p:nvPr>
            <p:ph type="title"/>
          </p:nvPr>
        </p:nvSpPr>
        <p:spPr>
          <a:xfrm>
            <a:off x="4563085" y="4487332"/>
            <a:ext cx="3153752" cy="1507067"/>
          </a:xfrm>
        </p:spPr>
        <p:txBody>
          <a:bodyPr vert="horz" lIns="91440" tIns="45720" rIns="91440" bIns="45720" rtlCol="0" anchor="ctr">
            <a:normAutofit/>
          </a:bodyPr>
          <a:lstStyle/>
          <a:p>
            <a:r>
              <a:rPr lang="en-US" sz="2800" b="1"/>
              <a:t>LA CIRCULATION LYMPHATIQUE</a:t>
            </a:r>
            <a:endParaRPr lang="en-US" sz="2800"/>
          </a:p>
        </p:txBody>
      </p:sp>
      <p:sp>
        <p:nvSpPr>
          <p:cNvPr id="20" name="Snip Diagonal Corner Rectangle 18">
            <a:extLst>
              <a:ext uri="{FF2B5EF4-FFF2-40B4-BE49-F238E27FC236}">
                <a16:creationId xmlns:a16="http://schemas.microsoft.com/office/drawing/2014/main" id="{4BDC1DDF-7ECB-4E65-96D4-F2F88C433C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500" y="620722"/>
            <a:ext cx="3852116" cy="5286838"/>
          </a:xfrm>
          <a:prstGeom prst="snip2DiagRect">
            <a:avLst>
              <a:gd name="adj1" fmla="val 11486"/>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Espace réservé du contenu 5" descr="Illustration d’un boîtier à documents">
            <a:extLst>
              <a:ext uri="{FF2B5EF4-FFF2-40B4-BE49-F238E27FC236}">
                <a16:creationId xmlns:a16="http://schemas.microsoft.com/office/drawing/2014/main" id="{C70DE137-A648-E0D7-8DE1-158C05576887}"/>
              </a:ext>
            </a:extLst>
          </p:cNvPr>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843429" y="2243568"/>
            <a:ext cx="3116256" cy="2041147"/>
          </a:xfrm>
          <a:prstGeom prst="rect">
            <a:avLst/>
          </a:prstGeom>
        </p:spPr>
      </p:pic>
      <p:sp>
        <p:nvSpPr>
          <p:cNvPr id="3" name="Espace réservé du contenu 2">
            <a:extLst>
              <a:ext uri="{FF2B5EF4-FFF2-40B4-BE49-F238E27FC236}">
                <a16:creationId xmlns:a16="http://schemas.microsoft.com/office/drawing/2014/main" id="{A45041D2-BCE2-FCEF-F7C4-4C586FD62329}"/>
              </a:ext>
            </a:extLst>
          </p:cNvPr>
          <p:cNvSpPr>
            <a:spLocks noGrp="1"/>
          </p:cNvSpPr>
          <p:nvPr>
            <p:ph sz="quarter" idx="13"/>
          </p:nvPr>
        </p:nvSpPr>
        <p:spPr>
          <a:xfrm>
            <a:off x="4571998" y="685800"/>
            <a:ext cx="4096502" cy="3615267"/>
          </a:xfrm>
        </p:spPr>
        <p:txBody>
          <a:bodyPr vert="horz" lIns="91440" tIns="45720" rIns="91440" bIns="45720" rtlCol="0" anchor="ctr">
            <a:normAutofit/>
          </a:bodyPr>
          <a:lstStyle/>
          <a:p>
            <a:endParaRPr lang="en-US" sz="1600" dirty="0"/>
          </a:p>
          <a:p>
            <a:endParaRPr lang="en-US" sz="2400" dirty="0"/>
          </a:p>
          <a:p>
            <a:r>
              <a:rPr lang="en-US" sz="2400" dirty="0" err="1"/>
              <a:t>Consultez</a:t>
            </a:r>
            <a:r>
              <a:rPr lang="en-US" sz="2400" dirty="0"/>
              <a:t> le document circulation de la </a:t>
            </a:r>
            <a:r>
              <a:rPr lang="en-US" sz="2400" dirty="0" err="1"/>
              <a:t>lymphe</a:t>
            </a:r>
            <a:r>
              <a:rPr lang="en-US" sz="2400" dirty="0"/>
              <a:t> dans la section document du Moodle</a:t>
            </a:r>
          </a:p>
        </p:txBody>
      </p:sp>
      <p:grpSp>
        <p:nvGrpSpPr>
          <p:cNvPr id="22" name="Group 21">
            <a:extLst>
              <a:ext uri="{FF2B5EF4-FFF2-40B4-BE49-F238E27FC236}">
                <a16:creationId xmlns:a16="http://schemas.microsoft.com/office/drawing/2014/main" id="{843790A7-7640-438F-9485-0B04AB0B927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05229" y="2963333"/>
            <a:ext cx="2236395" cy="3208867"/>
            <a:chOff x="9206969" y="2963333"/>
            <a:chExt cx="2981858" cy="3208867"/>
          </a:xfrm>
        </p:grpSpPr>
        <p:cxnSp>
          <p:nvCxnSpPr>
            <p:cNvPr id="23" name="Straight Connector 22">
              <a:extLst>
                <a:ext uri="{FF2B5EF4-FFF2-40B4-BE49-F238E27FC236}">
                  <a16:creationId xmlns:a16="http://schemas.microsoft.com/office/drawing/2014/main" id="{E2E78F57-A39D-4A54-A135-24D5F49617F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D17F79CA-7895-48EF-A4AB-B6CDBBCE04F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48D3BE94-3659-4A13-8FA0-032DF59110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C2AEC136-2E9E-4E61-AF29-54B7AF3AAA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BD4D09BA-2F27-4AA1-A9EF-80189043D56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233486373"/>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5649532" y="628617"/>
            <a:ext cx="3257549" cy="3028983"/>
          </a:xfrm>
        </p:spPr>
        <p:txBody>
          <a:bodyPr vert="horz" lIns="91440" tIns="45720" rIns="91440" bIns="45720" rtlCol="0" anchor="b">
            <a:normAutofit/>
          </a:bodyPr>
          <a:lstStyle/>
          <a:p>
            <a:r>
              <a:rPr lang="en-US" sz="4800" dirty="0"/>
              <a:t>COURS #1</a:t>
            </a:r>
          </a:p>
        </p:txBody>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3854" r="32548" b="1"/>
          <a:stretch/>
        </p:blipFill>
        <p:spPr bwMode="auto">
          <a:xfrm>
            <a:off x="599304" y="786117"/>
            <a:ext cx="4684014" cy="4956048"/>
          </a:xfrm>
          <a:custGeom>
            <a:avLst/>
            <a:gdLst/>
            <a:ahLst/>
            <a:cxnLst/>
            <a:rect l="l" t="t" r="r" b="b"/>
            <a:pathLst>
              <a:path w="6245352" h="4956048">
                <a:moveTo>
                  <a:pt x="534609" y="0"/>
                </a:moveTo>
                <a:lnTo>
                  <a:pt x="6245352" y="0"/>
                </a:lnTo>
                <a:lnTo>
                  <a:pt x="6245352" y="4421439"/>
                </a:lnTo>
                <a:lnTo>
                  <a:pt x="5710743" y="4956048"/>
                </a:lnTo>
                <a:lnTo>
                  <a:pt x="0" y="4956048"/>
                </a:lnTo>
                <a:lnTo>
                  <a:pt x="0" y="534609"/>
                </a:ln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9246693"/>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14CB36F-DDDD-4EF6-AEB6-27C6453802E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05229" y="2963333"/>
            <a:ext cx="2236395" cy="3208867"/>
            <a:chOff x="9206969" y="2963333"/>
            <a:chExt cx="2981858" cy="3208867"/>
          </a:xfrm>
        </p:grpSpPr>
        <p:cxnSp>
          <p:nvCxnSpPr>
            <p:cNvPr id="12" name="Straight Connector 11">
              <a:extLst>
                <a:ext uri="{FF2B5EF4-FFF2-40B4-BE49-F238E27FC236}">
                  <a16:creationId xmlns:a16="http://schemas.microsoft.com/office/drawing/2014/main" id="{9436037F-FDBE-4BF7-ABB2-085CFD3A194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BE1FFB9A-40D6-4121-91B0-9FF062FDA28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719DBE33-CAEB-4503-AE7F-670946E09C7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1236568E-D573-44CA-8B76-974E5E8E42F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3554B577-3EBD-4269-B289-7ACBF44B5AB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18" name="Rectangle 17">
            <a:extLst>
              <a:ext uri="{FF2B5EF4-FFF2-40B4-BE49-F238E27FC236}">
                <a16:creationId xmlns:a16="http://schemas.microsoft.com/office/drawing/2014/main" id="{1E102BD0-54D0-4E79-AEB1-F636E1F031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E5848CE0-633A-9263-1FE2-5FCD60318D27}"/>
              </a:ext>
            </a:extLst>
          </p:cNvPr>
          <p:cNvSpPr>
            <a:spLocks noGrp="1"/>
          </p:cNvSpPr>
          <p:nvPr>
            <p:ph type="title"/>
          </p:nvPr>
        </p:nvSpPr>
        <p:spPr>
          <a:xfrm>
            <a:off x="4563085" y="4487332"/>
            <a:ext cx="3153752" cy="1507067"/>
          </a:xfrm>
        </p:spPr>
        <p:txBody>
          <a:bodyPr vert="horz" lIns="91440" tIns="45720" rIns="91440" bIns="45720" rtlCol="0" anchor="ctr">
            <a:normAutofit/>
          </a:bodyPr>
          <a:lstStyle/>
          <a:p>
            <a:r>
              <a:rPr lang="en-US" sz="2800" b="1"/>
              <a:t>DISTINCTION ENTRE LE SANG ET LA LYMPHE</a:t>
            </a:r>
            <a:endParaRPr lang="en-US" sz="2800"/>
          </a:p>
        </p:txBody>
      </p:sp>
      <p:sp>
        <p:nvSpPr>
          <p:cNvPr id="20" name="Snip Diagonal Corner Rectangle 18">
            <a:extLst>
              <a:ext uri="{FF2B5EF4-FFF2-40B4-BE49-F238E27FC236}">
                <a16:creationId xmlns:a16="http://schemas.microsoft.com/office/drawing/2014/main" id="{4BDC1DDF-7ECB-4E65-96D4-F2F88C433C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500" y="620722"/>
            <a:ext cx="3852116" cy="5286838"/>
          </a:xfrm>
          <a:prstGeom prst="snip2DiagRect">
            <a:avLst>
              <a:gd name="adj1" fmla="val 11486"/>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Espace réservé du contenu 5" descr="Illustration d’un boîtier à documents">
            <a:extLst>
              <a:ext uri="{FF2B5EF4-FFF2-40B4-BE49-F238E27FC236}">
                <a16:creationId xmlns:a16="http://schemas.microsoft.com/office/drawing/2014/main" id="{C70DE137-A648-E0D7-8DE1-158C05576887}"/>
              </a:ext>
            </a:extLst>
          </p:cNvPr>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843429" y="2243568"/>
            <a:ext cx="3116256" cy="2041147"/>
          </a:xfrm>
          <a:prstGeom prst="rect">
            <a:avLst/>
          </a:prstGeom>
        </p:spPr>
      </p:pic>
      <p:sp>
        <p:nvSpPr>
          <p:cNvPr id="3" name="Espace réservé du contenu 2">
            <a:extLst>
              <a:ext uri="{FF2B5EF4-FFF2-40B4-BE49-F238E27FC236}">
                <a16:creationId xmlns:a16="http://schemas.microsoft.com/office/drawing/2014/main" id="{A45041D2-BCE2-FCEF-F7C4-4C586FD62329}"/>
              </a:ext>
            </a:extLst>
          </p:cNvPr>
          <p:cNvSpPr>
            <a:spLocks noGrp="1"/>
          </p:cNvSpPr>
          <p:nvPr>
            <p:ph sz="quarter" idx="13"/>
          </p:nvPr>
        </p:nvSpPr>
        <p:spPr>
          <a:xfrm>
            <a:off x="4571998" y="685800"/>
            <a:ext cx="4096502" cy="3615267"/>
          </a:xfrm>
        </p:spPr>
        <p:txBody>
          <a:bodyPr vert="horz" lIns="91440" tIns="45720" rIns="91440" bIns="45720" rtlCol="0" anchor="ctr">
            <a:normAutofit/>
          </a:bodyPr>
          <a:lstStyle/>
          <a:p>
            <a:endParaRPr lang="en-US" sz="1600" dirty="0"/>
          </a:p>
          <a:p>
            <a:endParaRPr lang="en-US" sz="2400" dirty="0"/>
          </a:p>
          <a:p>
            <a:r>
              <a:rPr lang="en-US" sz="2400" dirty="0" err="1"/>
              <a:t>Consultez</a:t>
            </a:r>
            <a:r>
              <a:rPr lang="en-US" sz="2400" dirty="0"/>
              <a:t> le document sang vs </a:t>
            </a:r>
            <a:r>
              <a:rPr lang="en-US" sz="2400" dirty="0" err="1"/>
              <a:t>lymphe</a:t>
            </a:r>
            <a:r>
              <a:rPr lang="en-US" sz="2400" dirty="0"/>
              <a:t> dans la section document du Moodle</a:t>
            </a:r>
          </a:p>
        </p:txBody>
      </p:sp>
      <p:grpSp>
        <p:nvGrpSpPr>
          <p:cNvPr id="22" name="Group 21">
            <a:extLst>
              <a:ext uri="{FF2B5EF4-FFF2-40B4-BE49-F238E27FC236}">
                <a16:creationId xmlns:a16="http://schemas.microsoft.com/office/drawing/2014/main" id="{843790A7-7640-438F-9485-0B04AB0B927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05229" y="2963333"/>
            <a:ext cx="2236395" cy="3208867"/>
            <a:chOff x="9206969" y="2963333"/>
            <a:chExt cx="2981858" cy="3208867"/>
          </a:xfrm>
        </p:grpSpPr>
        <p:cxnSp>
          <p:nvCxnSpPr>
            <p:cNvPr id="23" name="Straight Connector 22">
              <a:extLst>
                <a:ext uri="{FF2B5EF4-FFF2-40B4-BE49-F238E27FC236}">
                  <a16:creationId xmlns:a16="http://schemas.microsoft.com/office/drawing/2014/main" id="{E2E78F57-A39D-4A54-A135-24D5F49617F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D17F79CA-7895-48EF-A4AB-B6CDBBCE04F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48D3BE94-3659-4A13-8FA0-032DF59110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C2AEC136-2E9E-4E61-AF29-54B7AF3AAA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BD4D09BA-2F27-4AA1-A9EF-80189043D56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836179992"/>
      </p:ext>
    </p:extLst>
  </p:cSld>
  <p:clrMapOvr>
    <a:masterClrMapping/>
  </p:clrMapOvr>
  <mc:AlternateContent xmlns:mc="http://schemas.openxmlformats.org/markup-compatibility/2006">
    <mc:Choice xmlns:p14="http://schemas.microsoft.com/office/powerpoint/2010/main" Requires="p14">
      <p:transition spd="slow" p14:dur="3000">
        <p14:vortex dir="r"/>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827088" y="836613"/>
            <a:ext cx="3024187" cy="503237"/>
          </a:xfrm>
          <a:prstGeom prst="rect">
            <a:avLst/>
          </a:prstGeom>
          <a:gradFill rotWithShape="1">
            <a:gsLst>
              <a:gs pos="0">
                <a:srgbClr val="FF0000"/>
              </a:gs>
              <a:gs pos="100000">
                <a:srgbClr val="B50000"/>
              </a:gs>
            </a:gsLst>
            <a:path path="rect">
              <a:fillToRect l="100000" b="100000"/>
            </a:path>
          </a:gradFill>
          <a:ln w="9525">
            <a:solidFill>
              <a:schemeClr val="tx1"/>
            </a:solidFill>
            <a:miter lim="800000"/>
            <a:headEnd/>
            <a:tailEnd/>
          </a:ln>
        </p:spPr>
        <p:txBody>
          <a:bodyPr wrap="none" anchor="ctr"/>
          <a:lstStyle/>
          <a:p>
            <a:pPr algn="ctr"/>
            <a:r>
              <a:rPr lang="fr-CA" dirty="0">
                <a:latin typeface="Arial" charset="0"/>
                <a:cs typeface="Arial" charset="0"/>
              </a:rPr>
              <a:t>SANG</a:t>
            </a:r>
          </a:p>
        </p:txBody>
      </p:sp>
      <p:sp>
        <p:nvSpPr>
          <p:cNvPr id="3" name="Rectangle 4"/>
          <p:cNvSpPr>
            <a:spLocks noChangeArrowheads="1"/>
          </p:cNvSpPr>
          <p:nvPr/>
        </p:nvSpPr>
        <p:spPr bwMode="auto">
          <a:xfrm>
            <a:off x="5148263" y="836613"/>
            <a:ext cx="3240087" cy="503237"/>
          </a:xfrm>
          <a:prstGeom prst="rect">
            <a:avLst/>
          </a:prstGeom>
          <a:gradFill rotWithShape="1">
            <a:gsLst>
              <a:gs pos="0">
                <a:srgbClr val="00CC00"/>
              </a:gs>
              <a:gs pos="100000">
                <a:srgbClr val="CCFF66"/>
              </a:gs>
            </a:gsLst>
            <a:lin ang="5400000" scaled="1"/>
          </a:gradFill>
          <a:ln w="9525">
            <a:solidFill>
              <a:schemeClr val="tx1"/>
            </a:solidFill>
            <a:miter lim="800000"/>
            <a:headEnd/>
            <a:tailEnd/>
          </a:ln>
        </p:spPr>
        <p:txBody>
          <a:bodyPr wrap="none" anchor="ctr"/>
          <a:lstStyle/>
          <a:p>
            <a:pPr algn="ctr"/>
            <a:r>
              <a:rPr lang="fr-CA">
                <a:latin typeface="Arial" charset="0"/>
                <a:cs typeface="Arial" charset="0"/>
              </a:rPr>
              <a:t>LYMPHE</a:t>
            </a:r>
          </a:p>
        </p:txBody>
      </p:sp>
      <p:sp>
        <p:nvSpPr>
          <p:cNvPr id="4" name="Rectangle 5"/>
          <p:cNvSpPr>
            <a:spLocks noChangeArrowheads="1"/>
          </p:cNvSpPr>
          <p:nvPr/>
        </p:nvSpPr>
        <p:spPr bwMode="auto">
          <a:xfrm>
            <a:off x="396875" y="1700213"/>
            <a:ext cx="1619250" cy="503237"/>
          </a:xfrm>
          <a:prstGeom prst="rect">
            <a:avLst/>
          </a:prstGeom>
          <a:gradFill rotWithShape="1">
            <a:gsLst>
              <a:gs pos="0">
                <a:srgbClr val="0000FF"/>
              </a:gs>
              <a:gs pos="100000">
                <a:schemeClr val="bg1"/>
              </a:gs>
            </a:gsLst>
            <a:lin ang="5400000" scaled="1"/>
          </a:gradFill>
          <a:ln w="12700">
            <a:solidFill>
              <a:schemeClr val="tx1"/>
            </a:solidFill>
            <a:miter lim="800000"/>
            <a:headEnd/>
            <a:tailEnd/>
          </a:ln>
        </p:spPr>
        <p:txBody>
          <a:bodyPr wrap="none" anchor="ctr"/>
          <a:lstStyle/>
          <a:p>
            <a:pPr algn="ctr"/>
            <a:r>
              <a:rPr lang="fr-CA">
                <a:latin typeface="Arial" charset="0"/>
                <a:cs typeface="Arial" charset="0"/>
              </a:rPr>
              <a:t>Compositions</a:t>
            </a:r>
          </a:p>
        </p:txBody>
      </p:sp>
      <p:sp>
        <p:nvSpPr>
          <p:cNvPr id="5" name="Rectangle 6"/>
          <p:cNvSpPr>
            <a:spLocks noChangeArrowheads="1"/>
          </p:cNvSpPr>
          <p:nvPr/>
        </p:nvSpPr>
        <p:spPr bwMode="auto">
          <a:xfrm>
            <a:off x="2773363" y="1700213"/>
            <a:ext cx="1655762" cy="503237"/>
          </a:xfrm>
          <a:prstGeom prst="rect">
            <a:avLst/>
          </a:prstGeom>
          <a:gradFill rotWithShape="1">
            <a:gsLst>
              <a:gs pos="0">
                <a:srgbClr val="FF0000"/>
              </a:gs>
              <a:gs pos="100000">
                <a:schemeClr val="bg1"/>
              </a:gs>
            </a:gsLst>
            <a:lin ang="5400000" scaled="1"/>
          </a:gradFill>
          <a:ln w="12700">
            <a:solidFill>
              <a:schemeClr val="tx1"/>
            </a:solidFill>
            <a:miter lim="800000"/>
            <a:headEnd/>
            <a:tailEnd/>
          </a:ln>
        </p:spPr>
        <p:txBody>
          <a:bodyPr wrap="none" anchor="ctr"/>
          <a:lstStyle/>
          <a:p>
            <a:pPr algn="ctr"/>
            <a:r>
              <a:rPr lang="fr-CA">
                <a:latin typeface="Arial" charset="0"/>
                <a:cs typeface="Arial" charset="0"/>
              </a:rPr>
              <a:t>Rôles</a:t>
            </a:r>
          </a:p>
        </p:txBody>
      </p:sp>
      <p:sp>
        <p:nvSpPr>
          <p:cNvPr id="6" name="Rectangle 7"/>
          <p:cNvSpPr>
            <a:spLocks noChangeArrowheads="1"/>
          </p:cNvSpPr>
          <p:nvPr/>
        </p:nvSpPr>
        <p:spPr bwMode="auto">
          <a:xfrm>
            <a:off x="4932363" y="1700213"/>
            <a:ext cx="1619250" cy="503237"/>
          </a:xfrm>
          <a:prstGeom prst="rect">
            <a:avLst/>
          </a:prstGeom>
          <a:gradFill rotWithShape="1">
            <a:gsLst>
              <a:gs pos="0">
                <a:srgbClr val="0000FF"/>
              </a:gs>
              <a:gs pos="100000">
                <a:schemeClr val="bg1"/>
              </a:gs>
            </a:gsLst>
            <a:lin ang="5400000" scaled="1"/>
          </a:gradFill>
          <a:ln w="12700">
            <a:solidFill>
              <a:schemeClr val="tx1"/>
            </a:solidFill>
            <a:miter lim="800000"/>
            <a:headEnd/>
            <a:tailEnd/>
          </a:ln>
        </p:spPr>
        <p:txBody>
          <a:bodyPr wrap="none" anchor="ctr"/>
          <a:lstStyle/>
          <a:p>
            <a:pPr algn="ctr"/>
            <a:r>
              <a:rPr lang="fr-CA">
                <a:latin typeface="Arial" charset="0"/>
                <a:cs typeface="Arial" charset="0"/>
              </a:rPr>
              <a:t>Compositions</a:t>
            </a:r>
          </a:p>
        </p:txBody>
      </p:sp>
      <p:sp>
        <p:nvSpPr>
          <p:cNvPr id="7" name="Rectangle 8"/>
          <p:cNvSpPr>
            <a:spLocks noChangeArrowheads="1"/>
          </p:cNvSpPr>
          <p:nvPr/>
        </p:nvSpPr>
        <p:spPr bwMode="auto">
          <a:xfrm>
            <a:off x="7164388" y="1700213"/>
            <a:ext cx="1655762" cy="503237"/>
          </a:xfrm>
          <a:prstGeom prst="rect">
            <a:avLst/>
          </a:prstGeom>
          <a:gradFill rotWithShape="1">
            <a:gsLst>
              <a:gs pos="0">
                <a:srgbClr val="FF0000"/>
              </a:gs>
              <a:gs pos="100000">
                <a:schemeClr val="bg1"/>
              </a:gs>
            </a:gsLst>
            <a:lin ang="5400000" scaled="1"/>
          </a:gradFill>
          <a:ln w="12700">
            <a:solidFill>
              <a:schemeClr val="tx1"/>
            </a:solidFill>
            <a:miter lim="800000"/>
            <a:headEnd/>
            <a:tailEnd/>
          </a:ln>
        </p:spPr>
        <p:txBody>
          <a:bodyPr wrap="none" anchor="ctr"/>
          <a:lstStyle/>
          <a:p>
            <a:pPr algn="ctr"/>
            <a:r>
              <a:rPr lang="fr-CA">
                <a:latin typeface="Arial" charset="0"/>
                <a:cs typeface="Arial" charset="0"/>
              </a:rPr>
              <a:t>Rôles</a:t>
            </a:r>
          </a:p>
        </p:txBody>
      </p:sp>
      <p:sp>
        <p:nvSpPr>
          <p:cNvPr id="8" name="AutoShape 9">
            <a:hlinkClick r:id="" action="ppaction://noaction" highlightClick="1"/>
            <a:hlinkHover r:id="" action="ppaction://noaction" highlightClick="1"/>
          </p:cNvPr>
          <p:cNvSpPr>
            <a:spLocks noChangeArrowheads="1"/>
          </p:cNvSpPr>
          <p:nvPr/>
        </p:nvSpPr>
        <p:spPr bwMode="auto">
          <a:xfrm>
            <a:off x="468313" y="2492375"/>
            <a:ext cx="1655762" cy="936625"/>
          </a:xfrm>
          <a:prstGeom prst="roundRect">
            <a:avLst>
              <a:gd name="adj" fmla="val 16667"/>
            </a:avLst>
          </a:prstGeom>
          <a:gradFill rotWithShape="1">
            <a:gsLst>
              <a:gs pos="0">
                <a:srgbClr val="0000FF"/>
              </a:gs>
              <a:gs pos="100000">
                <a:schemeClr val="bg1"/>
              </a:gs>
            </a:gsLst>
            <a:lin ang="5400000" scaled="1"/>
          </a:gradFill>
          <a:ln w="12700">
            <a:solidFill>
              <a:schemeClr val="tx1"/>
            </a:solidFill>
            <a:round/>
            <a:headEnd/>
            <a:tailEnd/>
          </a:ln>
        </p:spPr>
        <p:txBody>
          <a:bodyPr anchor="ctr"/>
          <a:lstStyle/>
          <a:p>
            <a:pPr algn="ctr"/>
            <a:r>
              <a:rPr lang="fr-CA" sz="1600" dirty="0">
                <a:latin typeface="Arial" charset="0"/>
                <a:cs typeface="Arial" charset="0"/>
              </a:rPr>
              <a:t>Globules rouges</a:t>
            </a:r>
          </a:p>
        </p:txBody>
      </p:sp>
      <p:sp>
        <p:nvSpPr>
          <p:cNvPr id="9" name="AutoShape 10">
            <a:hlinkClick r:id="" action="ppaction://noaction" highlightClick="1"/>
            <a:hlinkHover r:id="" action="ppaction://noaction" highlightClick="1"/>
          </p:cNvPr>
          <p:cNvSpPr>
            <a:spLocks noChangeArrowheads="1"/>
          </p:cNvSpPr>
          <p:nvPr/>
        </p:nvSpPr>
        <p:spPr bwMode="auto">
          <a:xfrm>
            <a:off x="468313" y="3573463"/>
            <a:ext cx="1655762" cy="936625"/>
          </a:xfrm>
          <a:prstGeom prst="roundRect">
            <a:avLst>
              <a:gd name="adj" fmla="val 16667"/>
            </a:avLst>
          </a:prstGeom>
          <a:gradFill rotWithShape="1">
            <a:gsLst>
              <a:gs pos="0">
                <a:srgbClr val="0000FF"/>
              </a:gs>
              <a:gs pos="100000">
                <a:schemeClr val="bg1"/>
              </a:gs>
            </a:gsLst>
            <a:lin ang="5400000" scaled="1"/>
          </a:gradFill>
          <a:ln w="12700">
            <a:solidFill>
              <a:schemeClr val="tx1"/>
            </a:solidFill>
            <a:round/>
            <a:headEnd/>
            <a:tailEnd/>
          </a:ln>
        </p:spPr>
        <p:txBody>
          <a:bodyPr anchor="ctr"/>
          <a:lstStyle/>
          <a:p>
            <a:pPr algn="ctr"/>
            <a:r>
              <a:rPr lang="fr-CA" sz="1600">
                <a:latin typeface="Arial" charset="0"/>
                <a:cs typeface="Arial" charset="0"/>
              </a:rPr>
              <a:t>Globules blancs</a:t>
            </a:r>
          </a:p>
        </p:txBody>
      </p:sp>
      <p:sp>
        <p:nvSpPr>
          <p:cNvPr id="10" name="AutoShape 11">
            <a:hlinkClick r:id="" action="ppaction://noaction" highlightClick="1"/>
            <a:hlinkHover r:id="" action="ppaction://noaction" highlightClick="1"/>
          </p:cNvPr>
          <p:cNvSpPr>
            <a:spLocks noChangeArrowheads="1"/>
          </p:cNvSpPr>
          <p:nvPr/>
        </p:nvSpPr>
        <p:spPr bwMode="auto">
          <a:xfrm>
            <a:off x="468313" y="4652963"/>
            <a:ext cx="1655762" cy="936625"/>
          </a:xfrm>
          <a:prstGeom prst="roundRect">
            <a:avLst>
              <a:gd name="adj" fmla="val 16667"/>
            </a:avLst>
          </a:prstGeom>
          <a:gradFill rotWithShape="1">
            <a:gsLst>
              <a:gs pos="0">
                <a:srgbClr val="0000FF"/>
              </a:gs>
              <a:gs pos="100000">
                <a:schemeClr val="bg1"/>
              </a:gs>
            </a:gsLst>
            <a:lin ang="5400000" scaled="1"/>
          </a:gradFill>
          <a:ln w="12700">
            <a:solidFill>
              <a:schemeClr val="tx1"/>
            </a:solidFill>
            <a:round/>
            <a:headEnd/>
            <a:tailEnd/>
          </a:ln>
        </p:spPr>
        <p:txBody>
          <a:bodyPr anchor="ctr"/>
          <a:lstStyle/>
          <a:p>
            <a:pPr algn="ctr"/>
            <a:r>
              <a:rPr lang="fr-CA" sz="1600" dirty="0">
                <a:latin typeface="Arial" charset="0"/>
                <a:cs typeface="Arial" charset="0"/>
              </a:rPr>
              <a:t>Plaquettes </a:t>
            </a:r>
          </a:p>
          <a:p>
            <a:pPr algn="ctr"/>
            <a:r>
              <a:rPr lang="fr-CA" sz="1600" dirty="0">
                <a:latin typeface="Arial" charset="0"/>
                <a:cs typeface="Arial" charset="0"/>
              </a:rPr>
              <a:t>sanguines</a:t>
            </a:r>
          </a:p>
        </p:txBody>
      </p:sp>
      <p:sp>
        <p:nvSpPr>
          <p:cNvPr id="11" name="AutoShape 12">
            <a:hlinkClick r:id="" action="ppaction://noaction" highlightClick="1"/>
            <a:hlinkHover r:id="" action="ppaction://noaction" highlightClick="1"/>
          </p:cNvPr>
          <p:cNvSpPr>
            <a:spLocks noChangeArrowheads="1"/>
          </p:cNvSpPr>
          <p:nvPr/>
        </p:nvSpPr>
        <p:spPr bwMode="auto">
          <a:xfrm>
            <a:off x="468313" y="5734050"/>
            <a:ext cx="1655762" cy="936625"/>
          </a:xfrm>
          <a:prstGeom prst="roundRect">
            <a:avLst>
              <a:gd name="adj" fmla="val 16667"/>
            </a:avLst>
          </a:prstGeom>
          <a:gradFill rotWithShape="1">
            <a:gsLst>
              <a:gs pos="0">
                <a:srgbClr val="0000FF"/>
              </a:gs>
              <a:gs pos="100000">
                <a:schemeClr val="bg1"/>
              </a:gs>
            </a:gsLst>
            <a:lin ang="5400000" scaled="1"/>
          </a:gradFill>
          <a:ln w="12700">
            <a:solidFill>
              <a:schemeClr val="tx1"/>
            </a:solidFill>
            <a:round/>
            <a:headEnd/>
            <a:tailEnd/>
          </a:ln>
        </p:spPr>
        <p:txBody>
          <a:bodyPr anchor="ctr"/>
          <a:lstStyle/>
          <a:p>
            <a:pPr algn="ctr"/>
            <a:r>
              <a:rPr lang="fr-CA" sz="1600">
                <a:latin typeface="Arial" charset="0"/>
                <a:cs typeface="Arial" charset="0"/>
              </a:rPr>
              <a:t>Plasma</a:t>
            </a:r>
          </a:p>
        </p:txBody>
      </p:sp>
      <p:sp>
        <p:nvSpPr>
          <p:cNvPr id="12" name="AutoShape 13">
            <a:hlinkClick r:id="" action="ppaction://noaction" highlightClick="1"/>
            <a:hlinkHover r:id="" action="ppaction://noaction" highlightClick="1"/>
          </p:cNvPr>
          <p:cNvSpPr>
            <a:spLocks noChangeArrowheads="1"/>
          </p:cNvSpPr>
          <p:nvPr/>
        </p:nvSpPr>
        <p:spPr bwMode="auto">
          <a:xfrm>
            <a:off x="2844800" y="2492375"/>
            <a:ext cx="1655763" cy="936625"/>
          </a:xfrm>
          <a:prstGeom prst="roundRect">
            <a:avLst>
              <a:gd name="adj" fmla="val 16667"/>
            </a:avLst>
          </a:prstGeom>
          <a:gradFill rotWithShape="1">
            <a:gsLst>
              <a:gs pos="0">
                <a:srgbClr val="FF0000"/>
              </a:gs>
              <a:gs pos="100000">
                <a:schemeClr val="bg1"/>
              </a:gs>
            </a:gsLst>
            <a:lin ang="5400000" scaled="1"/>
          </a:gradFill>
          <a:ln w="12700">
            <a:solidFill>
              <a:schemeClr val="tx1"/>
            </a:solidFill>
            <a:round/>
            <a:headEnd/>
            <a:tailEnd/>
          </a:ln>
        </p:spPr>
        <p:txBody>
          <a:bodyPr anchor="ctr"/>
          <a:lstStyle/>
          <a:p>
            <a:pPr algn="ctr" rtl="1"/>
            <a:r>
              <a:rPr lang="fr-CA" sz="1600">
                <a:latin typeface="Arial" charset="0"/>
                <a:cs typeface="Arial" charset="0"/>
              </a:rPr>
              <a:t>Transport des gaz</a:t>
            </a:r>
          </a:p>
        </p:txBody>
      </p:sp>
      <p:sp>
        <p:nvSpPr>
          <p:cNvPr id="13" name="AutoShape 14">
            <a:hlinkClick r:id="" action="ppaction://noaction" highlightClick="1"/>
            <a:hlinkHover r:id="" action="ppaction://noaction" highlightClick="1"/>
          </p:cNvPr>
          <p:cNvSpPr>
            <a:spLocks noChangeArrowheads="1"/>
          </p:cNvSpPr>
          <p:nvPr/>
        </p:nvSpPr>
        <p:spPr bwMode="auto">
          <a:xfrm>
            <a:off x="2844800" y="3573463"/>
            <a:ext cx="1655763" cy="936625"/>
          </a:xfrm>
          <a:prstGeom prst="roundRect">
            <a:avLst>
              <a:gd name="adj" fmla="val 16667"/>
            </a:avLst>
          </a:prstGeom>
          <a:gradFill rotWithShape="1">
            <a:gsLst>
              <a:gs pos="0">
                <a:srgbClr val="FF0000"/>
              </a:gs>
              <a:gs pos="100000">
                <a:schemeClr val="bg1"/>
              </a:gs>
            </a:gsLst>
            <a:lin ang="5400000" scaled="1"/>
          </a:gradFill>
          <a:ln w="12700">
            <a:solidFill>
              <a:schemeClr val="tx1"/>
            </a:solidFill>
            <a:round/>
            <a:headEnd/>
            <a:tailEnd/>
          </a:ln>
        </p:spPr>
        <p:txBody>
          <a:bodyPr anchor="ctr"/>
          <a:lstStyle/>
          <a:p>
            <a:pPr algn="ctr" rtl="1"/>
            <a:r>
              <a:rPr lang="fr-CA" sz="1600">
                <a:latin typeface="Arial" charset="0"/>
                <a:cs typeface="Arial" charset="0"/>
              </a:rPr>
              <a:t>Défenseurs</a:t>
            </a:r>
          </a:p>
        </p:txBody>
      </p:sp>
      <p:sp>
        <p:nvSpPr>
          <p:cNvPr id="14" name="AutoShape 15">
            <a:hlinkClick r:id="" action="ppaction://noaction" highlightClick="1"/>
            <a:hlinkHover r:id="" action="ppaction://noaction" highlightClick="1"/>
          </p:cNvPr>
          <p:cNvSpPr>
            <a:spLocks noChangeArrowheads="1"/>
          </p:cNvSpPr>
          <p:nvPr/>
        </p:nvSpPr>
        <p:spPr bwMode="auto">
          <a:xfrm>
            <a:off x="2844800" y="4652963"/>
            <a:ext cx="1655763" cy="936625"/>
          </a:xfrm>
          <a:prstGeom prst="roundRect">
            <a:avLst>
              <a:gd name="adj" fmla="val 16667"/>
            </a:avLst>
          </a:prstGeom>
          <a:gradFill rotWithShape="1">
            <a:gsLst>
              <a:gs pos="0">
                <a:srgbClr val="FF0000"/>
              </a:gs>
              <a:gs pos="100000">
                <a:schemeClr val="bg1"/>
              </a:gs>
            </a:gsLst>
            <a:lin ang="5400000" scaled="1"/>
          </a:gradFill>
          <a:ln w="12700">
            <a:solidFill>
              <a:schemeClr val="tx1"/>
            </a:solidFill>
            <a:round/>
            <a:headEnd/>
            <a:tailEnd/>
          </a:ln>
        </p:spPr>
        <p:txBody>
          <a:bodyPr anchor="ctr"/>
          <a:lstStyle/>
          <a:p>
            <a:pPr algn="ctr" rtl="1"/>
            <a:r>
              <a:rPr lang="fr-CA" sz="1600" dirty="0">
                <a:latin typeface="Arial" charset="0"/>
                <a:cs typeface="Arial" charset="0"/>
              </a:rPr>
              <a:t>Coagulation sanguine</a:t>
            </a:r>
          </a:p>
        </p:txBody>
      </p:sp>
      <p:sp>
        <p:nvSpPr>
          <p:cNvPr id="15" name="AutoShape 16">
            <a:hlinkClick r:id="" action="ppaction://noaction" highlightClick="1"/>
            <a:hlinkHover r:id="" action="ppaction://noaction" highlightClick="1"/>
          </p:cNvPr>
          <p:cNvSpPr>
            <a:spLocks noChangeArrowheads="1"/>
          </p:cNvSpPr>
          <p:nvPr/>
        </p:nvSpPr>
        <p:spPr bwMode="auto">
          <a:xfrm>
            <a:off x="2844800" y="5734050"/>
            <a:ext cx="1655763" cy="936625"/>
          </a:xfrm>
          <a:prstGeom prst="roundRect">
            <a:avLst>
              <a:gd name="adj" fmla="val 16667"/>
            </a:avLst>
          </a:prstGeom>
          <a:gradFill rotWithShape="1">
            <a:gsLst>
              <a:gs pos="0">
                <a:srgbClr val="FF0000"/>
              </a:gs>
              <a:gs pos="100000">
                <a:schemeClr val="bg1"/>
              </a:gs>
            </a:gsLst>
            <a:lin ang="5400000" scaled="1"/>
          </a:gradFill>
          <a:ln w="12700">
            <a:solidFill>
              <a:schemeClr val="tx1"/>
            </a:solidFill>
            <a:round/>
            <a:headEnd/>
            <a:tailEnd/>
          </a:ln>
        </p:spPr>
        <p:txBody>
          <a:bodyPr anchor="ctr"/>
          <a:lstStyle/>
          <a:p>
            <a:pPr algn="ctr" rtl="1"/>
            <a:r>
              <a:rPr lang="fr-CA" sz="1600">
                <a:latin typeface="Arial" charset="0"/>
                <a:cs typeface="Arial" charset="0"/>
              </a:rPr>
              <a:t>Fluidité, transport</a:t>
            </a:r>
          </a:p>
        </p:txBody>
      </p:sp>
      <p:sp>
        <p:nvSpPr>
          <p:cNvPr id="16" name="AutoShape 17">
            <a:hlinkClick r:id="" action="ppaction://noaction" highlightClick="1"/>
            <a:hlinkHover r:id="" action="ppaction://noaction" highlightClick="1"/>
          </p:cNvPr>
          <p:cNvSpPr>
            <a:spLocks noChangeArrowheads="1"/>
          </p:cNvSpPr>
          <p:nvPr/>
        </p:nvSpPr>
        <p:spPr bwMode="auto">
          <a:xfrm>
            <a:off x="5076825" y="2492375"/>
            <a:ext cx="1655763" cy="936625"/>
          </a:xfrm>
          <a:prstGeom prst="roundRect">
            <a:avLst>
              <a:gd name="adj" fmla="val 16667"/>
            </a:avLst>
          </a:prstGeom>
          <a:gradFill rotWithShape="1">
            <a:gsLst>
              <a:gs pos="0">
                <a:srgbClr val="0000FF"/>
              </a:gs>
              <a:gs pos="100000">
                <a:schemeClr val="bg1"/>
              </a:gs>
            </a:gsLst>
            <a:lin ang="5400000" scaled="1"/>
          </a:gradFill>
          <a:ln w="12700">
            <a:solidFill>
              <a:schemeClr val="tx1"/>
            </a:solidFill>
            <a:round/>
            <a:headEnd/>
            <a:tailEnd/>
          </a:ln>
        </p:spPr>
        <p:txBody>
          <a:bodyPr anchor="ctr"/>
          <a:lstStyle/>
          <a:p>
            <a:pPr algn="ctr"/>
            <a:r>
              <a:rPr lang="fr-CA" sz="1600">
                <a:latin typeface="Arial" charset="0"/>
                <a:cs typeface="Arial" charset="0"/>
              </a:rPr>
              <a:t>Eau</a:t>
            </a:r>
          </a:p>
        </p:txBody>
      </p:sp>
      <p:sp>
        <p:nvSpPr>
          <p:cNvPr id="17" name="AutoShape 18">
            <a:hlinkClick r:id="" action="ppaction://noaction" highlightClick="1"/>
            <a:hlinkHover r:id="" action="ppaction://noaction" highlightClick="1"/>
          </p:cNvPr>
          <p:cNvSpPr>
            <a:spLocks noChangeArrowheads="1"/>
          </p:cNvSpPr>
          <p:nvPr/>
        </p:nvSpPr>
        <p:spPr bwMode="auto">
          <a:xfrm>
            <a:off x="5076825" y="3573463"/>
            <a:ext cx="1655763" cy="936625"/>
          </a:xfrm>
          <a:prstGeom prst="roundRect">
            <a:avLst>
              <a:gd name="adj" fmla="val 16667"/>
            </a:avLst>
          </a:prstGeom>
          <a:gradFill rotWithShape="1">
            <a:gsLst>
              <a:gs pos="0">
                <a:srgbClr val="0000FF"/>
              </a:gs>
              <a:gs pos="100000">
                <a:schemeClr val="bg1"/>
              </a:gs>
            </a:gsLst>
            <a:lin ang="5400000" scaled="1"/>
          </a:gradFill>
          <a:ln w="12700">
            <a:solidFill>
              <a:schemeClr val="tx1"/>
            </a:solidFill>
            <a:round/>
            <a:headEnd/>
            <a:tailEnd/>
          </a:ln>
        </p:spPr>
        <p:txBody>
          <a:bodyPr anchor="ctr"/>
          <a:lstStyle/>
          <a:p>
            <a:pPr algn="ctr"/>
            <a:r>
              <a:rPr lang="fr-CA" sz="1600">
                <a:latin typeface="Arial" charset="0"/>
                <a:cs typeface="Arial" charset="0"/>
              </a:rPr>
              <a:t>Nutriments</a:t>
            </a:r>
          </a:p>
        </p:txBody>
      </p:sp>
      <p:sp>
        <p:nvSpPr>
          <p:cNvPr id="18" name="AutoShape 19">
            <a:hlinkClick r:id="" action="ppaction://noaction" highlightClick="1"/>
            <a:hlinkHover r:id="" action="ppaction://noaction" highlightClick="1"/>
          </p:cNvPr>
          <p:cNvSpPr>
            <a:spLocks noChangeArrowheads="1"/>
          </p:cNvSpPr>
          <p:nvPr/>
        </p:nvSpPr>
        <p:spPr bwMode="auto">
          <a:xfrm>
            <a:off x="5076825" y="5734050"/>
            <a:ext cx="1655763" cy="936625"/>
          </a:xfrm>
          <a:prstGeom prst="roundRect">
            <a:avLst>
              <a:gd name="adj" fmla="val 16667"/>
            </a:avLst>
          </a:prstGeom>
          <a:gradFill rotWithShape="1">
            <a:gsLst>
              <a:gs pos="0">
                <a:srgbClr val="0000FF"/>
              </a:gs>
              <a:gs pos="100000">
                <a:schemeClr val="bg1"/>
              </a:gs>
            </a:gsLst>
            <a:lin ang="5400000" scaled="1"/>
          </a:gradFill>
          <a:ln w="12700">
            <a:solidFill>
              <a:schemeClr val="tx1"/>
            </a:solidFill>
            <a:round/>
            <a:headEnd/>
            <a:tailEnd/>
          </a:ln>
        </p:spPr>
        <p:txBody>
          <a:bodyPr anchor="ctr"/>
          <a:lstStyle/>
          <a:p>
            <a:pPr algn="ctr"/>
            <a:r>
              <a:rPr lang="fr-CA" sz="1600">
                <a:latin typeface="Arial" charset="0"/>
                <a:cs typeface="Arial" charset="0"/>
              </a:rPr>
              <a:t>Sels minéraux</a:t>
            </a:r>
          </a:p>
        </p:txBody>
      </p:sp>
      <p:sp>
        <p:nvSpPr>
          <p:cNvPr id="19" name="AutoShape 20">
            <a:hlinkClick r:id="" action="ppaction://noaction" highlightClick="1"/>
            <a:hlinkHover r:id="" action="ppaction://noaction" highlightClick="1"/>
          </p:cNvPr>
          <p:cNvSpPr>
            <a:spLocks noChangeArrowheads="1"/>
          </p:cNvSpPr>
          <p:nvPr/>
        </p:nvSpPr>
        <p:spPr bwMode="auto">
          <a:xfrm>
            <a:off x="5076825" y="4652963"/>
            <a:ext cx="1655763" cy="936625"/>
          </a:xfrm>
          <a:prstGeom prst="roundRect">
            <a:avLst>
              <a:gd name="adj" fmla="val 16667"/>
            </a:avLst>
          </a:prstGeom>
          <a:gradFill rotWithShape="1">
            <a:gsLst>
              <a:gs pos="0">
                <a:srgbClr val="0000FF"/>
              </a:gs>
              <a:gs pos="100000">
                <a:schemeClr val="bg1"/>
              </a:gs>
            </a:gsLst>
            <a:lin ang="5400000" scaled="1"/>
          </a:gradFill>
          <a:ln w="12700">
            <a:solidFill>
              <a:schemeClr val="tx1"/>
            </a:solidFill>
            <a:round/>
            <a:headEnd/>
            <a:tailEnd/>
          </a:ln>
        </p:spPr>
        <p:txBody>
          <a:bodyPr anchor="ctr"/>
          <a:lstStyle/>
          <a:p>
            <a:pPr algn="ctr"/>
            <a:r>
              <a:rPr lang="fr-CA" sz="1600">
                <a:latin typeface="Arial" charset="0"/>
                <a:cs typeface="Arial" charset="0"/>
              </a:rPr>
              <a:t>Globules blancs (leucocytes)</a:t>
            </a:r>
          </a:p>
        </p:txBody>
      </p:sp>
      <p:sp>
        <p:nvSpPr>
          <p:cNvPr id="20" name="AutoShape 21">
            <a:hlinkClick r:id="" action="ppaction://noaction" highlightClick="1"/>
            <a:hlinkHover r:id="" action="ppaction://noaction" highlightClick="1"/>
          </p:cNvPr>
          <p:cNvSpPr>
            <a:spLocks noChangeArrowheads="1"/>
          </p:cNvSpPr>
          <p:nvPr/>
        </p:nvSpPr>
        <p:spPr bwMode="auto">
          <a:xfrm>
            <a:off x="7308850" y="2492375"/>
            <a:ext cx="1655763" cy="936625"/>
          </a:xfrm>
          <a:prstGeom prst="roundRect">
            <a:avLst>
              <a:gd name="adj" fmla="val 16667"/>
            </a:avLst>
          </a:prstGeom>
          <a:gradFill rotWithShape="1">
            <a:gsLst>
              <a:gs pos="0">
                <a:srgbClr val="FF0000"/>
              </a:gs>
              <a:gs pos="100000">
                <a:schemeClr val="bg1"/>
              </a:gs>
            </a:gsLst>
            <a:lin ang="5400000" scaled="1"/>
          </a:gradFill>
          <a:ln w="12700">
            <a:solidFill>
              <a:schemeClr val="tx1"/>
            </a:solidFill>
            <a:round/>
            <a:headEnd/>
            <a:tailEnd/>
          </a:ln>
        </p:spPr>
        <p:txBody>
          <a:bodyPr anchor="ctr"/>
          <a:lstStyle/>
          <a:p>
            <a:pPr algn="ctr"/>
            <a:r>
              <a:rPr lang="fr-CA" sz="1600">
                <a:latin typeface="Arial" charset="0"/>
                <a:cs typeface="Arial" charset="0"/>
              </a:rPr>
              <a:t>Distribution des nutriments</a:t>
            </a:r>
          </a:p>
        </p:txBody>
      </p:sp>
      <p:sp>
        <p:nvSpPr>
          <p:cNvPr id="21" name="AutoShape 22">
            <a:hlinkClick r:id="" action="ppaction://noaction" highlightClick="1"/>
            <a:hlinkHover r:id="" action="ppaction://noaction" highlightClick="1"/>
          </p:cNvPr>
          <p:cNvSpPr>
            <a:spLocks noChangeArrowheads="1"/>
          </p:cNvSpPr>
          <p:nvPr/>
        </p:nvSpPr>
        <p:spPr bwMode="auto">
          <a:xfrm>
            <a:off x="7308850" y="3573463"/>
            <a:ext cx="1655763" cy="936625"/>
          </a:xfrm>
          <a:prstGeom prst="roundRect">
            <a:avLst>
              <a:gd name="adj" fmla="val 16667"/>
            </a:avLst>
          </a:prstGeom>
          <a:gradFill rotWithShape="1">
            <a:gsLst>
              <a:gs pos="0">
                <a:srgbClr val="FF0000"/>
              </a:gs>
              <a:gs pos="100000">
                <a:schemeClr val="bg1"/>
              </a:gs>
            </a:gsLst>
            <a:lin ang="5400000" scaled="1"/>
          </a:gradFill>
          <a:ln w="12700">
            <a:solidFill>
              <a:schemeClr val="tx1"/>
            </a:solidFill>
            <a:round/>
            <a:headEnd/>
            <a:tailEnd/>
          </a:ln>
        </p:spPr>
        <p:txBody>
          <a:bodyPr anchor="ctr"/>
          <a:lstStyle/>
          <a:p>
            <a:pPr algn="ctr"/>
            <a:r>
              <a:rPr lang="fr-CA" sz="1600">
                <a:latin typeface="Arial" charset="0"/>
                <a:cs typeface="Arial" charset="0"/>
              </a:rPr>
              <a:t>Cueillette des déchets</a:t>
            </a:r>
          </a:p>
        </p:txBody>
      </p:sp>
      <p:sp>
        <p:nvSpPr>
          <p:cNvPr id="22" name="Line 23"/>
          <p:cNvSpPr>
            <a:spLocks noChangeShapeType="1"/>
          </p:cNvSpPr>
          <p:nvPr/>
        </p:nvSpPr>
        <p:spPr bwMode="auto">
          <a:xfrm>
            <a:off x="2486025" y="1916113"/>
            <a:ext cx="0" cy="43211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23" name="Line 24"/>
          <p:cNvSpPr>
            <a:spLocks noChangeShapeType="1"/>
          </p:cNvSpPr>
          <p:nvPr/>
        </p:nvSpPr>
        <p:spPr bwMode="auto">
          <a:xfrm>
            <a:off x="2125663" y="6237288"/>
            <a:ext cx="71913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24" name="Line 25"/>
          <p:cNvSpPr>
            <a:spLocks noChangeShapeType="1"/>
          </p:cNvSpPr>
          <p:nvPr/>
        </p:nvSpPr>
        <p:spPr bwMode="auto">
          <a:xfrm>
            <a:off x="2125663" y="5084763"/>
            <a:ext cx="71913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25" name="Line 26"/>
          <p:cNvSpPr>
            <a:spLocks noChangeShapeType="1"/>
          </p:cNvSpPr>
          <p:nvPr/>
        </p:nvSpPr>
        <p:spPr bwMode="auto">
          <a:xfrm>
            <a:off x="2125663" y="4005263"/>
            <a:ext cx="71913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26" name="Line 27"/>
          <p:cNvSpPr>
            <a:spLocks noChangeShapeType="1"/>
          </p:cNvSpPr>
          <p:nvPr/>
        </p:nvSpPr>
        <p:spPr bwMode="auto">
          <a:xfrm>
            <a:off x="2125663" y="2924175"/>
            <a:ext cx="71913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27" name="Line 28"/>
          <p:cNvSpPr>
            <a:spLocks noChangeShapeType="1"/>
          </p:cNvSpPr>
          <p:nvPr/>
        </p:nvSpPr>
        <p:spPr bwMode="auto">
          <a:xfrm>
            <a:off x="2486025" y="1916113"/>
            <a:ext cx="2857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28" name="Line 29"/>
          <p:cNvSpPr>
            <a:spLocks noChangeShapeType="1"/>
          </p:cNvSpPr>
          <p:nvPr/>
        </p:nvSpPr>
        <p:spPr bwMode="auto">
          <a:xfrm>
            <a:off x="4716463" y="1916113"/>
            <a:ext cx="0" cy="43211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29" name="Line 30"/>
          <p:cNvSpPr>
            <a:spLocks noChangeShapeType="1"/>
          </p:cNvSpPr>
          <p:nvPr/>
        </p:nvSpPr>
        <p:spPr bwMode="auto">
          <a:xfrm>
            <a:off x="4716463" y="6237288"/>
            <a:ext cx="3587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0" name="Line 31"/>
          <p:cNvSpPr>
            <a:spLocks noChangeShapeType="1"/>
          </p:cNvSpPr>
          <p:nvPr/>
        </p:nvSpPr>
        <p:spPr bwMode="auto">
          <a:xfrm>
            <a:off x="4716463" y="5084763"/>
            <a:ext cx="3587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1" name="Line 32"/>
          <p:cNvSpPr>
            <a:spLocks noChangeShapeType="1"/>
          </p:cNvSpPr>
          <p:nvPr/>
        </p:nvSpPr>
        <p:spPr bwMode="auto">
          <a:xfrm>
            <a:off x="4716463" y="4005263"/>
            <a:ext cx="3587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2" name="Line 33"/>
          <p:cNvSpPr>
            <a:spLocks noChangeShapeType="1"/>
          </p:cNvSpPr>
          <p:nvPr/>
        </p:nvSpPr>
        <p:spPr bwMode="auto">
          <a:xfrm>
            <a:off x="4716463" y="2924175"/>
            <a:ext cx="3587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3" name="Line 34"/>
          <p:cNvSpPr>
            <a:spLocks noChangeShapeType="1"/>
          </p:cNvSpPr>
          <p:nvPr/>
        </p:nvSpPr>
        <p:spPr bwMode="auto">
          <a:xfrm>
            <a:off x="4716463" y="1916113"/>
            <a:ext cx="215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4" name="AutoShape 35">
            <a:hlinkClick r:id="" action="ppaction://noaction" highlightClick="1"/>
            <a:hlinkHover r:id="" action="ppaction://noaction" highlightClick="1"/>
          </p:cNvPr>
          <p:cNvSpPr>
            <a:spLocks noChangeArrowheads="1"/>
          </p:cNvSpPr>
          <p:nvPr/>
        </p:nvSpPr>
        <p:spPr bwMode="auto">
          <a:xfrm>
            <a:off x="7308850" y="4652963"/>
            <a:ext cx="1655763" cy="936625"/>
          </a:xfrm>
          <a:prstGeom prst="roundRect">
            <a:avLst>
              <a:gd name="adj" fmla="val 16667"/>
            </a:avLst>
          </a:prstGeom>
          <a:gradFill rotWithShape="1">
            <a:gsLst>
              <a:gs pos="0">
                <a:srgbClr val="FF0000"/>
              </a:gs>
              <a:gs pos="100000">
                <a:schemeClr val="bg1"/>
              </a:gs>
            </a:gsLst>
            <a:lin ang="5400000" scaled="1"/>
          </a:gradFill>
          <a:ln w="12700">
            <a:solidFill>
              <a:schemeClr val="tx1"/>
            </a:solidFill>
            <a:round/>
            <a:headEnd/>
            <a:tailEnd/>
          </a:ln>
        </p:spPr>
        <p:txBody>
          <a:bodyPr anchor="ctr"/>
          <a:lstStyle/>
          <a:p>
            <a:pPr algn="ctr"/>
            <a:r>
              <a:rPr lang="fr-CA" sz="1600">
                <a:latin typeface="Arial" charset="0"/>
                <a:cs typeface="Arial" charset="0"/>
              </a:rPr>
              <a:t>Défense</a:t>
            </a:r>
          </a:p>
        </p:txBody>
      </p:sp>
      <p:sp>
        <p:nvSpPr>
          <p:cNvPr id="35" name="Line 42"/>
          <p:cNvSpPr>
            <a:spLocks noChangeShapeType="1"/>
          </p:cNvSpPr>
          <p:nvPr/>
        </p:nvSpPr>
        <p:spPr bwMode="auto">
          <a:xfrm>
            <a:off x="6948488" y="1989138"/>
            <a:ext cx="0" cy="31686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6" name="Line 43"/>
          <p:cNvSpPr>
            <a:spLocks noChangeShapeType="1"/>
          </p:cNvSpPr>
          <p:nvPr/>
        </p:nvSpPr>
        <p:spPr bwMode="auto">
          <a:xfrm>
            <a:off x="6948488" y="5157788"/>
            <a:ext cx="3587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7" name="Line 44"/>
          <p:cNvSpPr>
            <a:spLocks noChangeShapeType="1"/>
          </p:cNvSpPr>
          <p:nvPr/>
        </p:nvSpPr>
        <p:spPr bwMode="auto">
          <a:xfrm>
            <a:off x="6948488" y="4078288"/>
            <a:ext cx="3587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8" name="Line 45"/>
          <p:cNvSpPr>
            <a:spLocks noChangeShapeType="1"/>
          </p:cNvSpPr>
          <p:nvPr/>
        </p:nvSpPr>
        <p:spPr bwMode="auto">
          <a:xfrm>
            <a:off x="6948488" y="2997200"/>
            <a:ext cx="3587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9" name="Line 46"/>
          <p:cNvSpPr>
            <a:spLocks noChangeShapeType="1"/>
          </p:cNvSpPr>
          <p:nvPr/>
        </p:nvSpPr>
        <p:spPr bwMode="auto">
          <a:xfrm>
            <a:off x="6948488" y="1989138"/>
            <a:ext cx="215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cxnSp>
        <p:nvCxnSpPr>
          <p:cNvPr id="40" name="AutoShape 47"/>
          <p:cNvCxnSpPr>
            <a:cxnSpLocks noChangeShapeType="1"/>
            <a:endCxn id="2" idx="3"/>
          </p:cNvCxnSpPr>
          <p:nvPr/>
        </p:nvCxnSpPr>
        <p:spPr bwMode="auto">
          <a:xfrm flipH="1">
            <a:off x="3851275" y="512763"/>
            <a:ext cx="612775" cy="57626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1" name="AutoShape 48"/>
          <p:cNvCxnSpPr>
            <a:cxnSpLocks noChangeShapeType="1"/>
            <a:endCxn id="3" idx="1"/>
          </p:cNvCxnSpPr>
          <p:nvPr/>
        </p:nvCxnSpPr>
        <p:spPr bwMode="auto">
          <a:xfrm>
            <a:off x="4464050" y="512763"/>
            <a:ext cx="684213" cy="57626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2" name="AutoShape 49"/>
          <p:cNvCxnSpPr>
            <a:cxnSpLocks noChangeShapeType="1"/>
            <a:stCxn id="3" idx="2"/>
            <a:endCxn id="6" idx="0"/>
          </p:cNvCxnSpPr>
          <p:nvPr/>
        </p:nvCxnSpPr>
        <p:spPr bwMode="auto">
          <a:xfrm flipH="1">
            <a:off x="5741988" y="1339850"/>
            <a:ext cx="1027112" cy="360363"/>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3" name="AutoShape 50"/>
          <p:cNvCxnSpPr>
            <a:cxnSpLocks noChangeShapeType="1"/>
            <a:stCxn id="3" idx="2"/>
            <a:endCxn id="7" idx="0"/>
          </p:cNvCxnSpPr>
          <p:nvPr/>
        </p:nvCxnSpPr>
        <p:spPr bwMode="auto">
          <a:xfrm>
            <a:off x="6769100" y="1339850"/>
            <a:ext cx="1223963" cy="360363"/>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4" name="AutoShape 51"/>
          <p:cNvCxnSpPr>
            <a:cxnSpLocks noChangeShapeType="1"/>
            <a:stCxn id="2" idx="2"/>
            <a:endCxn id="4" idx="0"/>
          </p:cNvCxnSpPr>
          <p:nvPr/>
        </p:nvCxnSpPr>
        <p:spPr bwMode="auto">
          <a:xfrm flipH="1">
            <a:off x="1206500" y="1339850"/>
            <a:ext cx="1133475" cy="360363"/>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5" name="AutoShape 52"/>
          <p:cNvCxnSpPr>
            <a:cxnSpLocks noChangeShapeType="1"/>
            <a:stCxn id="2" idx="2"/>
            <a:endCxn id="5" idx="0"/>
          </p:cNvCxnSpPr>
          <p:nvPr/>
        </p:nvCxnSpPr>
        <p:spPr bwMode="auto">
          <a:xfrm>
            <a:off x="2339975" y="1339850"/>
            <a:ext cx="1262063" cy="360363"/>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46" name="Rectangle 54"/>
          <p:cNvSpPr>
            <a:spLocks noChangeArrowheads="1"/>
          </p:cNvSpPr>
          <p:nvPr/>
        </p:nvSpPr>
        <p:spPr bwMode="auto">
          <a:xfrm>
            <a:off x="6877050" y="6021388"/>
            <a:ext cx="2266950" cy="64135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r-CA" dirty="0">
                <a:solidFill>
                  <a:srgbClr val="000000"/>
                </a:solidFill>
                <a:latin typeface="Arial" charset="0"/>
              </a:rPr>
              <a:t>Source: Université d’Ottawa</a:t>
            </a:r>
          </a:p>
        </p:txBody>
      </p:sp>
    </p:spTree>
    <p:extLst>
      <p:ext uri="{BB962C8B-B14F-4D97-AF65-F5344CB8AC3E}">
        <p14:creationId xmlns:p14="http://schemas.microsoft.com/office/powerpoint/2010/main" val="577995129"/>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ADF2543-1B6F-4FBC-A7AF-53A0430E05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513159" y="485244"/>
            <a:ext cx="6400800" cy="1507067"/>
          </a:xfrm>
        </p:spPr>
        <p:txBody>
          <a:bodyPr>
            <a:normAutofit/>
          </a:bodyPr>
          <a:lstStyle/>
          <a:p>
            <a:r>
              <a:rPr lang="en-CA" b="1" dirty="0"/>
              <a:t>LA CIRCULATION LYMPHATIQUE</a:t>
            </a:r>
            <a:endParaRPr lang="fr-CA" b="1" dirty="0"/>
          </a:p>
        </p:txBody>
      </p:sp>
      <p:grpSp>
        <p:nvGrpSpPr>
          <p:cNvPr id="10" name="Group 9">
            <a:extLst>
              <a:ext uri="{FF2B5EF4-FFF2-40B4-BE49-F238E27FC236}">
                <a16:creationId xmlns:a16="http://schemas.microsoft.com/office/drawing/2014/main" id="{A80A6E81-6B71-43DF-877B-E964A9A4CB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05229" y="2963333"/>
            <a:ext cx="2236395" cy="3208867"/>
            <a:chOff x="9206969" y="2963333"/>
            <a:chExt cx="2981858" cy="3208867"/>
          </a:xfrm>
        </p:grpSpPr>
        <p:cxnSp>
          <p:nvCxnSpPr>
            <p:cNvPr id="18" name="Straight Connector 10">
              <a:extLst>
                <a:ext uri="{FF2B5EF4-FFF2-40B4-BE49-F238E27FC236}">
                  <a16:creationId xmlns:a16="http://schemas.microsoft.com/office/drawing/2014/main" id="{4E35C3AD-357F-4004-A3F3-2D4EAF34A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337B6032-0A70-4F26-A9A3-B4D60DF1181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DE192CE3-3DD1-448F-93BE-42983DA0D5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6D3DA09-5C72-4562-BEDE-1937DF87E81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D6ACA7CA-2A20-49D7-9053-E076463D79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grpSp>
      <p:sp>
        <p:nvSpPr>
          <p:cNvPr id="3" name="Espace réservé du contenu 2"/>
          <p:cNvSpPr>
            <a:spLocks noGrp="1"/>
          </p:cNvSpPr>
          <p:nvPr>
            <p:ph idx="1"/>
          </p:nvPr>
        </p:nvSpPr>
        <p:spPr>
          <a:xfrm>
            <a:off x="513159" y="2068511"/>
            <a:ext cx="6400800" cy="3615267"/>
          </a:xfrm>
        </p:spPr>
        <p:txBody>
          <a:bodyPr>
            <a:normAutofit/>
          </a:bodyPr>
          <a:lstStyle/>
          <a:p>
            <a:r>
              <a:rPr lang="en-CA">
                <a:solidFill>
                  <a:schemeClr val="tx1"/>
                </a:solidFill>
              </a:rPr>
              <a:t>Circulation </a:t>
            </a:r>
            <a:r>
              <a:rPr lang="fr-CA">
                <a:solidFill>
                  <a:schemeClr val="tx1"/>
                </a:solidFill>
              </a:rPr>
              <a:t>parallèle</a:t>
            </a:r>
            <a:r>
              <a:rPr lang="en-CA">
                <a:solidFill>
                  <a:schemeClr val="tx1"/>
                </a:solidFill>
              </a:rPr>
              <a:t> à la circulation veineuse.</a:t>
            </a:r>
          </a:p>
          <a:p>
            <a:r>
              <a:rPr lang="en-CA">
                <a:solidFill>
                  <a:schemeClr val="tx1"/>
                </a:solidFill>
              </a:rPr>
              <a:t>Elle empêche l’accumulation du liquide interstitiel en le retournant au sang par un réseau de vaisseaux parcourant tout le corps.</a:t>
            </a:r>
          </a:p>
          <a:p>
            <a:r>
              <a:rPr lang="en-CA">
                <a:solidFill>
                  <a:schemeClr val="tx1"/>
                </a:solidFill>
              </a:rPr>
              <a:t>Lorsque ce liquide est dans la circulation lymphatique, on le nomme la lymphe</a:t>
            </a:r>
          </a:p>
          <a:p>
            <a:r>
              <a:rPr lang="en-CA">
                <a:solidFill>
                  <a:schemeClr val="tx1"/>
                </a:solidFill>
              </a:rPr>
              <a:t>La lymphe revient </a:t>
            </a:r>
            <a:r>
              <a:rPr lang="fr-CA">
                <a:solidFill>
                  <a:schemeClr val="tx1"/>
                </a:solidFill>
              </a:rPr>
              <a:t>dans</a:t>
            </a:r>
            <a:r>
              <a:rPr lang="en-CA">
                <a:solidFill>
                  <a:schemeClr val="tx1"/>
                </a:solidFill>
              </a:rPr>
              <a:t> le sang par les veines subclavière gauche et droite.</a:t>
            </a:r>
            <a:endParaRPr lang="fr-CA">
              <a:solidFill>
                <a:schemeClr val="tx1"/>
              </a:solidFill>
            </a:endParaRPr>
          </a:p>
        </p:txBody>
      </p:sp>
    </p:spTree>
    <p:extLst>
      <p:ext uri="{BB962C8B-B14F-4D97-AF65-F5344CB8AC3E}">
        <p14:creationId xmlns:p14="http://schemas.microsoft.com/office/powerpoint/2010/main" val="4028354169"/>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ADF2543-1B6F-4FBC-A7AF-53A0430E05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513159" y="485244"/>
            <a:ext cx="6400800" cy="1507067"/>
          </a:xfrm>
        </p:spPr>
        <p:txBody>
          <a:bodyPr>
            <a:normAutofit/>
          </a:bodyPr>
          <a:lstStyle/>
          <a:p>
            <a:r>
              <a:rPr lang="en-CA" b="1" dirty="0"/>
              <a:t>Suite…</a:t>
            </a:r>
            <a:endParaRPr lang="fr-CA" b="1" dirty="0"/>
          </a:p>
        </p:txBody>
      </p:sp>
      <p:grpSp>
        <p:nvGrpSpPr>
          <p:cNvPr id="10" name="Group 9">
            <a:extLst>
              <a:ext uri="{FF2B5EF4-FFF2-40B4-BE49-F238E27FC236}">
                <a16:creationId xmlns:a16="http://schemas.microsoft.com/office/drawing/2014/main" id="{A80A6E81-6B71-43DF-877B-E964A9A4CB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05229" y="2963333"/>
            <a:ext cx="2236395" cy="3208867"/>
            <a:chOff x="9206969" y="2963333"/>
            <a:chExt cx="2981858" cy="3208867"/>
          </a:xfrm>
        </p:grpSpPr>
        <p:cxnSp>
          <p:nvCxnSpPr>
            <p:cNvPr id="11" name="Straight Connector 10">
              <a:extLst>
                <a:ext uri="{FF2B5EF4-FFF2-40B4-BE49-F238E27FC236}">
                  <a16:creationId xmlns:a16="http://schemas.microsoft.com/office/drawing/2014/main" id="{4E35C3AD-357F-4004-A3F3-2D4EAF34A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337B6032-0A70-4F26-A9A3-B4D60DF1181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DE192CE3-3DD1-448F-93BE-42983DA0D5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6D3DA09-5C72-4562-BEDE-1937DF87E81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D6ACA7CA-2A20-49D7-9053-E076463D79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grpSp>
      <p:sp>
        <p:nvSpPr>
          <p:cNvPr id="3" name="Espace réservé du contenu 2"/>
          <p:cNvSpPr>
            <a:spLocks noGrp="1"/>
          </p:cNvSpPr>
          <p:nvPr>
            <p:ph idx="1"/>
          </p:nvPr>
        </p:nvSpPr>
        <p:spPr>
          <a:xfrm>
            <a:off x="513159" y="2068511"/>
            <a:ext cx="6400800" cy="3615267"/>
          </a:xfrm>
        </p:spPr>
        <p:txBody>
          <a:bodyPr>
            <a:normAutofit/>
          </a:bodyPr>
          <a:lstStyle/>
          <a:p>
            <a:r>
              <a:rPr lang="en-CA">
                <a:solidFill>
                  <a:schemeClr val="tx1"/>
                </a:solidFill>
              </a:rPr>
              <a:t>La circulation lymphatique permet aussi d’établir un réseau de surveillance pour les cellules immunitaires du corps (globules blancs) pour les signes d’infection</a:t>
            </a:r>
          </a:p>
          <a:p>
            <a:pPr marL="0" indent="0">
              <a:buNone/>
            </a:pPr>
            <a:endParaRPr lang="en-CA">
              <a:solidFill>
                <a:schemeClr val="tx1"/>
              </a:solidFill>
            </a:endParaRPr>
          </a:p>
          <a:p>
            <a:r>
              <a:rPr lang="en-CA">
                <a:solidFill>
                  <a:schemeClr val="tx1"/>
                </a:solidFill>
              </a:rPr>
              <a:t>Les cellules immunitaires occupent en grand nombre les noeuds lymphatiques sur le trajet de la lymphe.</a:t>
            </a:r>
          </a:p>
        </p:txBody>
      </p:sp>
    </p:spTree>
    <p:extLst>
      <p:ext uri="{BB962C8B-B14F-4D97-AF65-F5344CB8AC3E}">
        <p14:creationId xmlns:p14="http://schemas.microsoft.com/office/powerpoint/2010/main" val="3883441565"/>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ADF2543-1B6F-4FBC-A7AF-53A0430E05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513159" y="485244"/>
            <a:ext cx="6400800" cy="1507067"/>
          </a:xfrm>
        </p:spPr>
        <p:txBody>
          <a:bodyPr>
            <a:normAutofit/>
          </a:bodyPr>
          <a:lstStyle/>
          <a:p>
            <a:r>
              <a:rPr lang="en-CA" b="1" dirty="0"/>
              <a:t>Suite…</a:t>
            </a:r>
            <a:endParaRPr lang="fr-CA" b="1" dirty="0"/>
          </a:p>
        </p:txBody>
      </p:sp>
      <p:grpSp>
        <p:nvGrpSpPr>
          <p:cNvPr id="10" name="Group 9">
            <a:extLst>
              <a:ext uri="{FF2B5EF4-FFF2-40B4-BE49-F238E27FC236}">
                <a16:creationId xmlns:a16="http://schemas.microsoft.com/office/drawing/2014/main" id="{A80A6E81-6B71-43DF-877B-E964A9A4CB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05229" y="2963333"/>
            <a:ext cx="2236395" cy="3208867"/>
            <a:chOff x="9206969" y="2963333"/>
            <a:chExt cx="2981858" cy="3208867"/>
          </a:xfrm>
        </p:grpSpPr>
        <p:cxnSp>
          <p:nvCxnSpPr>
            <p:cNvPr id="11" name="Straight Connector 10">
              <a:extLst>
                <a:ext uri="{FF2B5EF4-FFF2-40B4-BE49-F238E27FC236}">
                  <a16:creationId xmlns:a16="http://schemas.microsoft.com/office/drawing/2014/main" id="{4E35C3AD-357F-4004-A3F3-2D4EAF34A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337B6032-0A70-4F26-A9A3-B4D60DF1181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DE192CE3-3DD1-448F-93BE-42983DA0D5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6D3DA09-5C72-4562-BEDE-1937DF87E81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D6ACA7CA-2A20-49D7-9053-E076463D79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grpSp>
      <p:sp>
        <p:nvSpPr>
          <p:cNvPr id="3" name="Espace réservé du contenu 2"/>
          <p:cNvSpPr>
            <a:spLocks noGrp="1"/>
          </p:cNvSpPr>
          <p:nvPr>
            <p:ph idx="1"/>
          </p:nvPr>
        </p:nvSpPr>
        <p:spPr>
          <a:xfrm>
            <a:off x="513159" y="2068511"/>
            <a:ext cx="6400800" cy="3615267"/>
          </a:xfrm>
        </p:spPr>
        <p:txBody>
          <a:bodyPr>
            <a:normAutofit/>
          </a:bodyPr>
          <a:lstStyle/>
          <a:p>
            <a:r>
              <a:rPr lang="en-CA">
                <a:solidFill>
                  <a:schemeClr val="tx1"/>
                </a:solidFill>
              </a:rPr>
              <a:t>La circulation lymphatique est influencée par la contraction des muscles et la respiration.</a:t>
            </a:r>
          </a:p>
          <a:p>
            <a:r>
              <a:rPr lang="en-CA">
                <a:solidFill>
                  <a:schemeClr val="tx1"/>
                </a:solidFill>
              </a:rPr>
              <a:t>Quand les muscles squelettiques se contractent, les valvules laissent passer la lymphe et le sang dans les vaisseaux respectifs.</a:t>
            </a:r>
          </a:p>
          <a:p>
            <a:r>
              <a:rPr lang="en-CA">
                <a:solidFill>
                  <a:schemeClr val="tx1"/>
                </a:solidFill>
              </a:rPr>
              <a:t>Si la circulation se fait difficilement, la lymphe s’accumule dans les tissus et cause de l’oedème.</a:t>
            </a:r>
            <a:endParaRPr lang="fr-CA">
              <a:solidFill>
                <a:schemeClr val="tx1"/>
              </a:solidFill>
            </a:endParaRPr>
          </a:p>
        </p:txBody>
      </p:sp>
    </p:spTree>
    <p:extLst>
      <p:ext uri="{BB962C8B-B14F-4D97-AF65-F5344CB8AC3E}">
        <p14:creationId xmlns:p14="http://schemas.microsoft.com/office/powerpoint/2010/main" val="2080878906"/>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buNone/>
            </a:pPr>
            <a:endParaRPr lang="fr-CA" dirty="0"/>
          </a:p>
        </p:txBody>
      </p:sp>
      <p:pic>
        <p:nvPicPr>
          <p:cNvPr id="1026" name="Picture 2" descr="C:\Users\Danyelle\Documents\elep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31800"/>
            <a:ext cx="7239000" cy="482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1532032"/>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0D64783-0B21-4845-9BB6-4F690B0964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lumOff val="35000"/>
                </a:schemeClr>
              </a:solidFill>
            </a:endParaRPr>
          </a:p>
        </p:txBody>
      </p:sp>
      <p:sp useBgFill="1">
        <p:nvSpPr>
          <p:cNvPr id="10" name="Snip Single Corner Rectangle 17">
            <a:extLst>
              <a:ext uri="{FF2B5EF4-FFF2-40B4-BE49-F238E27FC236}">
                <a16:creationId xmlns:a16="http://schemas.microsoft.com/office/drawing/2014/main" id="{500E751B-C75E-409D-8E55-2C95DF86A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9141618" cy="6857999"/>
          </a:xfrm>
          <a:prstGeom prst="snip1Rect">
            <a:avLst>
              <a:gd name="adj" fmla="val 38352"/>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re 1"/>
          <p:cNvSpPr>
            <a:spLocks noGrp="1"/>
          </p:cNvSpPr>
          <p:nvPr>
            <p:ph type="title"/>
          </p:nvPr>
        </p:nvSpPr>
        <p:spPr>
          <a:xfrm>
            <a:off x="513159" y="4487332"/>
            <a:ext cx="6400800" cy="1507067"/>
          </a:xfrm>
        </p:spPr>
        <p:txBody>
          <a:bodyPr>
            <a:normAutofit/>
          </a:bodyPr>
          <a:lstStyle/>
          <a:p>
            <a:r>
              <a:rPr lang="en-CA" b="1">
                <a:solidFill>
                  <a:schemeClr val="tx2"/>
                </a:solidFill>
              </a:rPr>
              <a:t>FACTEURS NUISIBLES</a:t>
            </a:r>
            <a:endParaRPr lang="fr-CA" b="1">
              <a:solidFill>
                <a:schemeClr val="tx2"/>
              </a:solidFill>
            </a:endParaRPr>
          </a:p>
        </p:txBody>
      </p:sp>
      <p:sp>
        <p:nvSpPr>
          <p:cNvPr id="3" name="Espace réservé du contenu 2"/>
          <p:cNvSpPr>
            <a:spLocks noGrp="1"/>
          </p:cNvSpPr>
          <p:nvPr>
            <p:ph idx="1"/>
          </p:nvPr>
        </p:nvSpPr>
        <p:spPr>
          <a:xfrm>
            <a:off x="513159" y="685800"/>
            <a:ext cx="6400800" cy="3615267"/>
          </a:xfrm>
        </p:spPr>
        <p:txBody>
          <a:bodyPr>
            <a:normAutofit/>
          </a:bodyPr>
          <a:lstStyle/>
          <a:p>
            <a:r>
              <a:rPr lang="en-CA" b="1" u="sng">
                <a:solidFill>
                  <a:schemeClr val="tx1"/>
                </a:solidFill>
              </a:rPr>
              <a:t>Facteurs influencent cette circulation </a:t>
            </a:r>
            <a:r>
              <a:rPr lang="en-CA" b="1">
                <a:solidFill>
                  <a:schemeClr val="tx1"/>
                </a:solidFill>
              </a:rPr>
              <a:t>:</a:t>
            </a:r>
          </a:p>
          <a:p>
            <a:pPr marL="0" indent="0">
              <a:buNone/>
            </a:pPr>
            <a:endParaRPr lang="en-CA" b="1">
              <a:solidFill>
                <a:schemeClr val="tx1"/>
              </a:solidFill>
            </a:endParaRPr>
          </a:p>
          <a:p>
            <a:pPr marL="0" indent="0">
              <a:buNone/>
            </a:pPr>
            <a:r>
              <a:rPr lang="en-CA">
                <a:solidFill>
                  <a:schemeClr val="tx1"/>
                </a:solidFill>
              </a:rPr>
              <a:t>  	- L’immobilité</a:t>
            </a:r>
          </a:p>
          <a:p>
            <a:pPr marL="0" indent="0">
              <a:buNone/>
            </a:pPr>
            <a:r>
              <a:rPr lang="en-CA">
                <a:solidFill>
                  <a:schemeClr val="tx1"/>
                </a:solidFill>
              </a:rPr>
              <a:t>  	- La station debout ou assise prolongée</a:t>
            </a:r>
          </a:p>
          <a:p>
            <a:pPr marL="0" indent="0">
              <a:buNone/>
            </a:pPr>
            <a:r>
              <a:rPr lang="en-CA">
                <a:solidFill>
                  <a:schemeClr val="tx1"/>
                </a:solidFill>
              </a:rPr>
              <a:t>  	- Les jambes croisées</a:t>
            </a:r>
          </a:p>
          <a:p>
            <a:pPr marL="0" indent="0">
              <a:buNone/>
            </a:pPr>
            <a:r>
              <a:rPr lang="en-CA">
                <a:solidFill>
                  <a:schemeClr val="tx1"/>
                </a:solidFill>
              </a:rPr>
              <a:t>  	- Le port de vêtements trop serrés</a:t>
            </a:r>
          </a:p>
          <a:p>
            <a:pPr marL="0" indent="0">
              <a:buNone/>
            </a:pPr>
            <a:r>
              <a:rPr lang="en-CA">
                <a:solidFill>
                  <a:schemeClr val="tx1"/>
                </a:solidFill>
              </a:rPr>
              <a:t>  	- Respiration superficielle et rapide</a:t>
            </a:r>
          </a:p>
          <a:p>
            <a:pPr marL="0" indent="0">
              <a:buNone/>
            </a:pPr>
            <a:r>
              <a:rPr lang="en-CA">
                <a:solidFill>
                  <a:schemeClr val="tx1"/>
                </a:solidFill>
              </a:rPr>
              <a:t>  	- L’obésité</a:t>
            </a:r>
          </a:p>
          <a:p>
            <a:pPr marL="0" indent="0">
              <a:buNone/>
            </a:pPr>
            <a:endParaRPr lang="fr-CA">
              <a:solidFill>
                <a:schemeClr val="tx1"/>
              </a:solidFill>
            </a:endParaRPr>
          </a:p>
        </p:txBody>
      </p:sp>
    </p:spTree>
    <p:extLst>
      <p:ext uri="{BB962C8B-B14F-4D97-AF65-F5344CB8AC3E}">
        <p14:creationId xmlns:p14="http://schemas.microsoft.com/office/powerpoint/2010/main" val="1832209068"/>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0D64783-0B21-4845-9BB6-4F690B0964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lumOff val="35000"/>
                </a:schemeClr>
              </a:solidFill>
            </a:endParaRPr>
          </a:p>
        </p:txBody>
      </p:sp>
      <p:sp useBgFill="1">
        <p:nvSpPr>
          <p:cNvPr id="10" name="Snip Single Corner Rectangle 17">
            <a:extLst>
              <a:ext uri="{FF2B5EF4-FFF2-40B4-BE49-F238E27FC236}">
                <a16:creationId xmlns:a16="http://schemas.microsoft.com/office/drawing/2014/main" id="{500E751B-C75E-409D-8E55-2C95DF86A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9141618" cy="6857999"/>
          </a:xfrm>
          <a:prstGeom prst="snip1Rect">
            <a:avLst>
              <a:gd name="adj" fmla="val 38352"/>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re 1"/>
          <p:cNvSpPr>
            <a:spLocks noGrp="1"/>
          </p:cNvSpPr>
          <p:nvPr>
            <p:ph type="title"/>
          </p:nvPr>
        </p:nvSpPr>
        <p:spPr>
          <a:xfrm>
            <a:off x="513159" y="4487332"/>
            <a:ext cx="6400800" cy="1507067"/>
          </a:xfrm>
        </p:spPr>
        <p:txBody>
          <a:bodyPr>
            <a:normAutofit/>
          </a:bodyPr>
          <a:lstStyle/>
          <a:p>
            <a:r>
              <a:rPr lang="en-CA" b="1">
                <a:solidFill>
                  <a:schemeClr val="tx2"/>
                </a:solidFill>
              </a:rPr>
              <a:t>FACTEURS NUISIBLES</a:t>
            </a:r>
            <a:endParaRPr lang="fr-CA">
              <a:solidFill>
                <a:schemeClr val="tx2"/>
              </a:solidFill>
            </a:endParaRPr>
          </a:p>
        </p:txBody>
      </p:sp>
      <p:sp>
        <p:nvSpPr>
          <p:cNvPr id="3" name="Espace réservé du contenu 2"/>
          <p:cNvSpPr>
            <a:spLocks noGrp="1"/>
          </p:cNvSpPr>
          <p:nvPr>
            <p:ph idx="1"/>
          </p:nvPr>
        </p:nvSpPr>
        <p:spPr>
          <a:xfrm>
            <a:off x="513159" y="685800"/>
            <a:ext cx="6400800" cy="3615267"/>
          </a:xfrm>
        </p:spPr>
        <p:txBody>
          <a:bodyPr>
            <a:normAutofit/>
          </a:bodyPr>
          <a:lstStyle/>
          <a:p>
            <a:pPr marL="0" indent="0">
              <a:lnSpc>
                <a:spcPct val="90000"/>
              </a:lnSpc>
              <a:buNone/>
            </a:pPr>
            <a:r>
              <a:rPr lang="en-CA" sz="1700">
                <a:solidFill>
                  <a:schemeClr val="tx1"/>
                </a:solidFill>
              </a:rPr>
              <a:t>  </a:t>
            </a:r>
            <a:r>
              <a:rPr lang="en-CA" sz="1700" b="1" u="sng">
                <a:solidFill>
                  <a:schemeClr val="tx1"/>
                </a:solidFill>
              </a:rPr>
              <a:t>Suite</a:t>
            </a:r>
            <a:r>
              <a:rPr lang="en-CA" sz="1700" b="1">
                <a:solidFill>
                  <a:schemeClr val="tx1"/>
                </a:solidFill>
              </a:rPr>
              <a:t> …:</a:t>
            </a:r>
            <a:endParaRPr lang="en-CA" sz="1700" b="1" u="sng">
              <a:solidFill>
                <a:schemeClr val="tx1"/>
              </a:solidFill>
            </a:endParaRPr>
          </a:p>
          <a:p>
            <a:pPr marL="0" indent="0">
              <a:lnSpc>
                <a:spcPct val="90000"/>
              </a:lnSpc>
              <a:buNone/>
            </a:pPr>
            <a:endParaRPr lang="en-CA" sz="1700">
              <a:solidFill>
                <a:schemeClr val="tx1"/>
              </a:solidFill>
            </a:endParaRPr>
          </a:p>
          <a:p>
            <a:pPr marL="0" indent="0">
              <a:lnSpc>
                <a:spcPct val="90000"/>
              </a:lnSpc>
              <a:buNone/>
            </a:pPr>
            <a:r>
              <a:rPr lang="en-CA" sz="1700">
                <a:solidFill>
                  <a:schemeClr val="tx1"/>
                </a:solidFill>
              </a:rPr>
              <a:t>	- La grossesse</a:t>
            </a:r>
          </a:p>
          <a:p>
            <a:pPr marL="0" indent="0">
              <a:lnSpc>
                <a:spcPct val="90000"/>
              </a:lnSpc>
              <a:buNone/>
            </a:pPr>
            <a:r>
              <a:rPr lang="en-CA" sz="1700">
                <a:solidFill>
                  <a:schemeClr val="tx1"/>
                </a:solidFill>
              </a:rPr>
              <a:t>  	- Maladie cardiaque</a:t>
            </a:r>
          </a:p>
          <a:p>
            <a:pPr marL="0" indent="0">
              <a:lnSpc>
                <a:spcPct val="90000"/>
              </a:lnSpc>
              <a:buNone/>
            </a:pPr>
            <a:r>
              <a:rPr lang="en-CA" sz="1700">
                <a:solidFill>
                  <a:schemeClr val="tx1"/>
                </a:solidFill>
              </a:rPr>
              <a:t>  	- Toutes pathologies causant une </a:t>
            </a:r>
            <a:r>
              <a:rPr lang="en-CA" sz="1700" b="1">
                <a:solidFill>
                  <a:schemeClr val="tx1"/>
                </a:solidFill>
              </a:rPr>
              <a:t>stase </a:t>
            </a:r>
          </a:p>
          <a:p>
            <a:pPr marL="0" indent="0">
              <a:lnSpc>
                <a:spcPct val="90000"/>
              </a:lnSpc>
              <a:buNone/>
            </a:pPr>
            <a:r>
              <a:rPr lang="en-CA" sz="1700" b="1">
                <a:solidFill>
                  <a:schemeClr val="tx1"/>
                </a:solidFill>
              </a:rPr>
              <a:t>                veineuse</a:t>
            </a:r>
          </a:p>
          <a:p>
            <a:pPr marL="0" indent="0">
              <a:lnSpc>
                <a:spcPct val="90000"/>
              </a:lnSpc>
              <a:buNone/>
            </a:pPr>
            <a:endParaRPr lang="en-CA" sz="1700">
              <a:solidFill>
                <a:schemeClr val="tx1"/>
              </a:solidFill>
            </a:endParaRPr>
          </a:p>
          <a:p>
            <a:pPr>
              <a:lnSpc>
                <a:spcPct val="90000"/>
              </a:lnSpc>
            </a:pPr>
            <a:r>
              <a:rPr lang="en-CA" sz="1700">
                <a:solidFill>
                  <a:schemeClr val="tx1"/>
                </a:solidFill>
              </a:rPr>
              <a:t> Il est donc important d’essayer de </a:t>
            </a:r>
          </a:p>
          <a:p>
            <a:pPr marL="0" indent="0">
              <a:lnSpc>
                <a:spcPct val="90000"/>
              </a:lnSpc>
              <a:buNone/>
            </a:pPr>
            <a:r>
              <a:rPr lang="en-CA" sz="1700">
                <a:solidFill>
                  <a:schemeClr val="tx1"/>
                </a:solidFill>
              </a:rPr>
              <a:t>    remédier à ces facteurs afin de favoriser </a:t>
            </a:r>
          </a:p>
          <a:p>
            <a:pPr marL="0" indent="0">
              <a:lnSpc>
                <a:spcPct val="90000"/>
              </a:lnSpc>
              <a:buNone/>
            </a:pPr>
            <a:r>
              <a:rPr lang="en-CA" sz="1700">
                <a:solidFill>
                  <a:schemeClr val="tx1"/>
                </a:solidFill>
              </a:rPr>
              <a:t>    la circulation sanguine et lymphatique</a:t>
            </a:r>
            <a:endParaRPr lang="fr-CA" sz="1700">
              <a:solidFill>
                <a:schemeClr val="tx1"/>
              </a:solidFill>
            </a:endParaRPr>
          </a:p>
        </p:txBody>
      </p:sp>
    </p:spTree>
    <p:extLst>
      <p:ext uri="{BB962C8B-B14F-4D97-AF65-F5344CB8AC3E}">
        <p14:creationId xmlns:p14="http://schemas.microsoft.com/office/powerpoint/2010/main" val="1382583088"/>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8F1EF17D-1B70-428C-8A8A-A2C5B390E1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05229" y="2963333"/>
            <a:ext cx="2236395" cy="3208867"/>
            <a:chOff x="9206969" y="2963333"/>
            <a:chExt cx="2981858" cy="3208867"/>
          </a:xfrm>
        </p:grpSpPr>
        <p:cxnSp>
          <p:nvCxnSpPr>
            <p:cNvPr id="12" name="Straight Connector 11">
              <a:extLst>
                <a:ext uri="{FF2B5EF4-FFF2-40B4-BE49-F238E27FC236}">
                  <a16:creationId xmlns:a16="http://schemas.microsoft.com/office/drawing/2014/main" id="{12FAEDF3-CEC8-4BF6-8EA7-4079C47183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98DB8F4-CD77-4FCC-8544-ADE8B478C1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22202DFE-039D-48E4-8536-FA30F248947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81F05E26-510E-4164-83C7-28E4FE9D7E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E632161A-50D4-4D96-887A-98FC920931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18" name="Rectangle 17">
            <a:extLst>
              <a:ext uri="{FF2B5EF4-FFF2-40B4-BE49-F238E27FC236}">
                <a16:creationId xmlns:a16="http://schemas.microsoft.com/office/drawing/2014/main" id="{B9403C7F-76AE-4587-92A2-D4E41EBE68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8D565DF-BB98-87C0-F5FD-AED73CCD36DB}"/>
              </a:ext>
            </a:extLst>
          </p:cNvPr>
          <p:cNvSpPr>
            <a:spLocks noGrp="1"/>
          </p:cNvSpPr>
          <p:nvPr>
            <p:ph type="title"/>
          </p:nvPr>
        </p:nvSpPr>
        <p:spPr>
          <a:xfrm>
            <a:off x="2983934" y="4487332"/>
            <a:ext cx="4220368" cy="1507067"/>
          </a:xfrm>
        </p:spPr>
        <p:txBody>
          <a:bodyPr vert="horz" lIns="91440" tIns="45720" rIns="91440" bIns="45720" rtlCol="0" anchor="ctr">
            <a:normAutofit/>
          </a:bodyPr>
          <a:lstStyle/>
          <a:p>
            <a:r>
              <a:rPr lang="en-US" sz="3600"/>
              <a:t>EXERCICES </a:t>
            </a:r>
          </a:p>
        </p:txBody>
      </p:sp>
      <p:pic>
        <p:nvPicPr>
          <p:cNvPr id="6" name="Espace réservé du contenu 5" descr="Crayons">
            <a:extLst>
              <a:ext uri="{FF2B5EF4-FFF2-40B4-BE49-F238E27FC236}">
                <a16:creationId xmlns:a16="http://schemas.microsoft.com/office/drawing/2014/main" id="{D43E7CE4-E3DC-D5F8-E8E1-807F6A5F34EB}"/>
              </a:ext>
            </a:extLst>
          </p:cNvPr>
          <p:cNvPicPr>
            <a:picLocks noGrp="1" noChangeAspect="1"/>
          </p:cNvPicPr>
          <p:nvPr>
            <p:ph sz="quarter" idx="14"/>
          </p:nvPr>
        </p:nvPicPr>
        <p:blipFill rotWithShape="1">
          <a:blip r:embed="rId2" cstate="print">
            <a:extLst>
              <a:ext uri="{28A0092B-C50C-407E-A947-70E740481C1C}">
                <a14:useLocalDpi xmlns:a14="http://schemas.microsoft.com/office/drawing/2010/main" val="0"/>
              </a:ext>
            </a:extLst>
          </a:blip>
          <a:srcRect l="70032" r="2488" b="-2"/>
          <a:stretch/>
        </p:blipFill>
        <p:spPr>
          <a:xfrm>
            <a:off x="623" y="10"/>
            <a:ext cx="2626519" cy="6857990"/>
          </a:xfrm>
          <a:prstGeom prst="rect">
            <a:avLst/>
          </a:prstGeom>
          <a:effectLst>
            <a:innerShdw blurRad="57150" dist="38100" dir="14460000">
              <a:prstClr val="black">
                <a:alpha val="70000"/>
              </a:prstClr>
            </a:innerShdw>
          </a:effectLst>
        </p:spPr>
      </p:pic>
      <p:sp>
        <p:nvSpPr>
          <p:cNvPr id="3" name="Espace réservé du contenu 2">
            <a:extLst>
              <a:ext uri="{FF2B5EF4-FFF2-40B4-BE49-F238E27FC236}">
                <a16:creationId xmlns:a16="http://schemas.microsoft.com/office/drawing/2014/main" id="{AECB7B3C-4F9D-6A11-5357-CA234F546E08}"/>
              </a:ext>
            </a:extLst>
          </p:cNvPr>
          <p:cNvSpPr>
            <a:spLocks noGrp="1"/>
          </p:cNvSpPr>
          <p:nvPr>
            <p:ph sz="quarter" idx="13"/>
          </p:nvPr>
        </p:nvSpPr>
        <p:spPr>
          <a:xfrm>
            <a:off x="2913458" y="685800"/>
            <a:ext cx="5835005" cy="3615267"/>
          </a:xfrm>
        </p:spPr>
        <p:txBody>
          <a:bodyPr vert="horz" lIns="91440" tIns="45720" rIns="91440" bIns="45720" rtlCol="0" anchor="ctr">
            <a:normAutofit/>
          </a:bodyPr>
          <a:lstStyle/>
          <a:p>
            <a:pPr marL="0" indent="0">
              <a:buNone/>
            </a:pPr>
            <a:r>
              <a:rPr lang="en-US" sz="2400" dirty="0" err="1"/>
              <a:t>Vous</a:t>
            </a:r>
            <a:r>
              <a:rPr lang="en-US" sz="2400" dirty="0"/>
              <a:t> </a:t>
            </a:r>
            <a:r>
              <a:rPr lang="en-US" sz="2400" dirty="0" err="1"/>
              <a:t>devez</a:t>
            </a:r>
            <a:r>
              <a:rPr lang="en-US" sz="2400" dirty="0"/>
              <a:t> </a:t>
            </a:r>
            <a:r>
              <a:rPr lang="en-US" sz="2400" dirty="0" err="1"/>
              <a:t>compléter</a:t>
            </a:r>
            <a:r>
              <a:rPr lang="en-US" sz="2400" dirty="0"/>
              <a:t> les </a:t>
            </a:r>
            <a:r>
              <a:rPr lang="en-US" sz="2400" dirty="0" err="1"/>
              <a:t>exercices</a:t>
            </a:r>
            <a:r>
              <a:rPr lang="en-US" sz="2400" dirty="0"/>
              <a:t> </a:t>
            </a:r>
            <a:r>
              <a:rPr lang="en-US" sz="2400" dirty="0" err="1"/>
              <a:t>suivants</a:t>
            </a:r>
            <a:r>
              <a:rPr lang="en-US" sz="2400" dirty="0"/>
              <a:t> :</a:t>
            </a:r>
          </a:p>
          <a:p>
            <a:endParaRPr lang="en-US" sz="2400" dirty="0"/>
          </a:p>
          <a:p>
            <a:r>
              <a:rPr lang="en-US" sz="2400" dirty="0" err="1"/>
              <a:t>Système</a:t>
            </a:r>
            <a:r>
              <a:rPr lang="en-US" sz="2400" dirty="0"/>
              <a:t> </a:t>
            </a:r>
            <a:r>
              <a:rPr lang="en-US" sz="2400" dirty="0" err="1"/>
              <a:t>lymphatique</a:t>
            </a:r>
            <a:endParaRPr lang="en-US" sz="2400" dirty="0"/>
          </a:p>
          <a:p>
            <a:endParaRPr lang="en-US" sz="2400" dirty="0"/>
          </a:p>
          <a:p>
            <a:r>
              <a:rPr lang="en-US" sz="2400" dirty="0" err="1"/>
              <a:t>Vérification</a:t>
            </a:r>
            <a:r>
              <a:rPr lang="en-US" sz="2400" dirty="0"/>
              <a:t> des </a:t>
            </a:r>
            <a:r>
              <a:rPr lang="en-US" sz="2400" dirty="0" err="1"/>
              <a:t>apprentissages</a:t>
            </a:r>
            <a:r>
              <a:rPr lang="en-US" sz="2400" dirty="0"/>
              <a:t> </a:t>
            </a:r>
            <a:r>
              <a:rPr lang="en-US" sz="2400" dirty="0" err="1"/>
              <a:t>cours</a:t>
            </a:r>
            <a:r>
              <a:rPr lang="en-US" sz="2400" dirty="0"/>
              <a:t> 1</a:t>
            </a:r>
          </a:p>
        </p:txBody>
      </p:sp>
      <p:grpSp>
        <p:nvGrpSpPr>
          <p:cNvPr id="20" name="Group 19">
            <a:extLst>
              <a:ext uri="{FF2B5EF4-FFF2-40B4-BE49-F238E27FC236}">
                <a16:creationId xmlns:a16="http://schemas.microsoft.com/office/drawing/2014/main" id="{D6C71778-3DDA-4748-AEBB-2A4B750163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05229" y="2963333"/>
            <a:ext cx="2236395" cy="3208867"/>
            <a:chOff x="9206969" y="2963333"/>
            <a:chExt cx="2981858" cy="3208867"/>
          </a:xfrm>
        </p:grpSpPr>
        <p:cxnSp>
          <p:nvCxnSpPr>
            <p:cNvPr id="21" name="Straight Connector 20">
              <a:extLst>
                <a:ext uri="{FF2B5EF4-FFF2-40B4-BE49-F238E27FC236}">
                  <a16:creationId xmlns:a16="http://schemas.microsoft.com/office/drawing/2014/main" id="{BA1F5C7D-5183-424E-BD72-BBFC59C5A26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B848F76E-D8DE-4826-901B-4E4090240E5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FAE84420-E672-4A16-8384-42BDDC4A962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044D91EB-FA8D-4FD3-88F8-053F9962BD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756B711F-46BD-4789-926C-CF2F01F71D6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366965470"/>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5649532" y="628617"/>
            <a:ext cx="2978927" cy="3028983"/>
          </a:xfrm>
        </p:spPr>
        <p:txBody>
          <a:bodyPr vert="horz" lIns="91440" tIns="45720" rIns="91440" bIns="45720" rtlCol="0" anchor="b">
            <a:normAutofit/>
          </a:bodyPr>
          <a:lstStyle/>
          <a:p>
            <a:pPr>
              <a:lnSpc>
                <a:spcPct val="90000"/>
              </a:lnSpc>
            </a:pPr>
            <a:r>
              <a:rPr lang="en-US" sz="2600"/>
              <a:t>EFFECTUER L’ACTIVITÉ D’EXPLORATION p.10</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25912" y="1933391"/>
            <a:ext cx="4087828" cy="266149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2507459"/>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5649532" y="628617"/>
            <a:ext cx="2978927" cy="3028983"/>
          </a:xfrm>
        </p:spPr>
        <p:txBody>
          <a:bodyPr vert="horz" lIns="91440" tIns="45720" rIns="91440" bIns="45720" rtlCol="0" anchor="b">
            <a:normAutofit/>
          </a:bodyPr>
          <a:lstStyle/>
          <a:p>
            <a:r>
              <a:rPr lang="en-US" sz="3700"/>
              <a:t>EFFECTUER L’EXERCICE 1.1 p.11</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25912" y="1933391"/>
            <a:ext cx="4087828" cy="266149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6547924"/>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UN ÉTERNEL COMBAT!!!</a:t>
            </a:r>
          </a:p>
        </p:txBody>
      </p:sp>
      <p:sp>
        <p:nvSpPr>
          <p:cNvPr id="3" name="Espace réservé du texte 2"/>
          <p:cNvSpPr>
            <a:spLocks noGrp="1"/>
          </p:cNvSpPr>
          <p:nvPr>
            <p:ph type="body" idx="1"/>
          </p:nvPr>
        </p:nvSpPr>
        <p:spPr>
          <a:xfrm>
            <a:off x="1416455" y="534378"/>
            <a:ext cx="2939521" cy="370584"/>
          </a:xfrm>
        </p:spPr>
        <p:txBody>
          <a:bodyPr>
            <a:normAutofit lnSpcReduction="10000"/>
          </a:bodyPr>
          <a:lstStyle/>
          <a:p>
            <a:r>
              <a:rPr lang="fr-CA" dirty="0">
                <a:solidFill>
                  <a:schemeClr val="bg1"/>
                </a:solidFill>
              </a:rPr>
              <a:t>LES MÉCHANTS</a:t>
            </a:r>
          </a:p>
        </p:txBody>
      </p:sp>
      <p:sp>
        <p:nvSpPr>
          <p:cNvPr id="4" name="Espace réservé du texte 3"/>
          <p:cNvSpPr>
            <a:spLocks noGrp="1"/>
          </p:cNvSpPr>
          <p:nvPr>
            <p:ph type="body" sz="quarter" idx="3"/>
          </p:nvPr>
        </p:nvSpPr>
        <p:spPr>
          <a:xfrm>
            <a:off x="4783177" y="437707"/>
            <a:ext cx="2944368" cy="442593"/>
          </a:xfrm>
        </p:spPr>
        <p:txBody>
          <a:bodyPr>
            <a:normAutofit lnSpcReduction="10000"/>
          </a:bodyPr>
          <a:lstStyle/>
          <a:p>
            <a:r>
              <a:rPr lang="fr-CA" dirty="0">
                <a:solidFill>
                  <a:schemeClr val="bg1"/>
                </a:solidFill>
              </a:rPr>
              <a:t>LES GENTILS</a:t>
            </a:r>
          </a:p>
        </p:txBody>
      </p:sp>
      <p:pic>
        <p:nvPicPr>
          <p:cNvPr id="3074"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600026" y="1081770"/>
            <a:ext cx="1632857"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Grp="1" noChangeAspect="1" noChangeArrowheads="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a:off x="5673659" y="972189"/>
            <a:ext cx="3086057" cy="1728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816" y="1634794"/>
            <a:ext cx="1656184" cy="1240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284" y="2675270"/>
            <a:ext cx="2013656" cy="1394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1198" y="3504359"/>
            <a:ext cx="1793890" cy="1343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92080" y="3372591"/>
            <a:ext cx="2705100" cy="168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2360848"/>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F33B89E2-E847-4B79-AEE4-28DCD20BE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Snip Diagonal Corner Rectangle 21">
            <a:extLst>
              <a:ext uri="{FF2B5EF4-FFF2-40B4-BE49-F238E27FC236}">
                <a16:creationId xmlns:a16="http://schemas.microsoft.com/office/drawing/2014/main" id="{24D53AC0-344E-463B-B145-F34C3400E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500" y="620722"/>
            <a:ext cx="4931622" cy="5286838"/>
          </a:xfrm>
          <a:prstGeom prst="snip2DiagRect">
            <a:avLst>
              <a:gd name="adj1" fmla="val 8741"/>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E:\téléchargement.jp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25912" y="1148742"/>
            <a:ext cx="4230798" cy="4230798"/>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p:cNvSpPr>
            <a:spLocks noGrp="1"/>
          </p:cNvSpPr>
          <p:nvPr>
            <p:ph idx="1"/>
          </p:nvPr>
        </p:nvSpPr>
        <p:spPr>
          <a:xfrm>
            <a:off x="5649532" y="1822449"/>
            <a:ext cx="2609564" cy="2922591"/>
          </a:xfrm>
        </p:spPr>
        <p:txBody>
          <a:bodyPr anchor="t">
            <a:normAutofit/>
          </a:bodyPr>
          <a:lstStyle/>
          <a:p>
            <a:pPr marL="0" indent="0">
              <a:buNone/>
            </a:pPr>
            <a:r>
              <a:rPr lang="fr-CA" sz="3600" dirty="0"/>
              <a:t>VISIONNEZ LA VIDÉO C1.2</a:t>
            </a:r>
          </a:p>
          <a:p>
            <a:pPr marL="0" indent="0">
              <a:buNone/>
            </a:pPr>
            <a:endParaRPr lang="fr-CA" sz="1000" dirty="0"/>
          </a:p>
        </p:txBody>
      </p:sp>
      <p:grpSp>
        <p:nvGrpSpPr>
          <p:cNvPr id="1035" name="Group 1034">
            <a:extLst>
              <a:ext uri="{FF2B5EF4-FFF2-40B4-BE49-F238E27FC236}">
                <a16:creationId xmlns:a16="http://schemas.microsoft.com/office/drawing/2014/main" id="{530D8B72-085C-40D5-B078-EB32B5890F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05229" y="2963333"/>
            <a:ext cx="2236395" cy="3208867"/>
            <a:chOff x="9206969" y="2963333"/>
            <a:chExt cx="2981858" cy="3208867"/>
          </a:xfrm>
        </p:grpSpPr>
        <p:cxnSp>
          <p:nvCxnSpPr>
            <p:cNvPr id="1036" name="Straight Connector 1035">
              <a:extLst>
                <a:ext uri="{FF2B5EF4-FFF2-40B4-BE49-F238E27FC236}">
                  <a16:creationId xmlns:a16="http://schemas.microsoft.com/office/drawing/2014/main" id="{8BE526F4-561C-4B14-B8A0-14B292A92C7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37" name="Straight Connector 1036">
              <a:extLst>
                <a:ext uri="{FF2B5EF4-FFF2-40B4-BE49-F238E27FC236}">
                  <a16:creationId xmlns:a16="http://schemas.microsoft.com/office/drawing/2014/main" id="{1D9C4B7A-2735-44FF-8B32-D5AF0D5F62F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38" name="Straight Connector 1037">
              <a:extLst>
                <a:ext uri="{FF2B5EF4-FFF2-40B4-BE49-F238E27FC236}">
                  <a16:creationId xmlns:a16="http://schemas.microsoft.com/office/drawing/2014/main" id="{4B860B95-CA81-4298-A0DA-375DD0B64D4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39" name="Straight Connector 1038">
              <a:extLst>
                <a:ext uri="{FF2B5EF4-FFF2-40B4-BE49-F238E27FC236}">
                  <a16:creationId xmlns:a16="http://schemas.microsoft.com/office/drawing/2014/main" id="{AA4230E9-BF07-47EF-BA54-ACBEE3D55F4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40" name="Straight Connector 1039">
              <a:extLst>
                <a:ext uri="{FF2B5EF4-FFF2-40B4-BE49-F238E27FC236}">
                  <a16:creationId xmlns:a16="http://schemas.microsoft.com/office/drawing/2014/main" id="{956EC3AC-73C4-4ECA-823F-BB5B4E83CF2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517713750"/>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29448D9-8F1D-4CFE-93BA-E0272F0DBD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513159" y="4487332"/>
            <a:ext cx="5657850" cy="1507067"/>
          </a:xfrm>
        </p:spPr>
        <p:txBody>
          <a:bodyPr>
            <a:normAutofit/>
          </a:bodyPr>
          <a:lstStyle/>
          <a:p>
            <a:r>
              <a:rPr lang="en-CA" b="1" dirty="0"/>
              <a:t>SYSTÈME LYMPHATIQUE</a:t>
            </a:r>
            <a:endParaRPr lang="fr-CA" b="1" dirty="0"/>
          </a:p>
        </p:txBody>
      </p:sp>
      <p:sp>
        <p:nvSpPr>
          <p:cNvPr id="3" name="Espace réservé du contenu 2"/>
          <p:cNvSpPr>
            <a:spLocks noGrp="1"/>
          </p:cNvSpPr>
          <p:nvPr>
            <p:ph idx="1"/>
          </p:nvPr>
        </p:nvSpPr>
        <p:spPr>
          <a:xfrm>
            <a:off x="513158" y="685800"/>
            <a:ext cx="5619853" cy="3615267"/>
          </a:xfrm>
        </p:spPr>
        <p:txBody>
          <a:bodyPr>
            <a:normAutofit/>
          </a:bodyPr>
          <a:lstStyle/>
          <a:p>
            <a:r>
              <a:rPr lang="en-CA" b="1" u="sng" dirty="0"/>
              <a:t>3 </a:t>
            </a:r>
            <a:r>
              <a:rPr lang="en-CA" b="1" u="sng" dirty="0" err="1"/>
              <a:t>fonctions</a:t>
            </a:r>
            <a:r>
              <a:rPr lang="en-CA" b="1" u="sng" dirty="0"/>
              <a:t> :</a:t>
            </a:r>
          </a:p>
          <a:p>
            <a:pPr marL="0" indent="0">
              <a:buNone/>
            </a:pPr>
            <a:endParaRPr lang="en-CA" b="1" u="sng" dirty="0"/>
          </a:p>
          <a:p>
            <a:pPr marL="0" indent="0">
              <a:buNone/>
            </a:pPr>
            <a:r>
              <a:rPr lang="en-CA" dirty="0"/>
              <a:t>      1. </a:t>
            </a:r>
            <a:r>
              <a:rPr lang="en-CA" b="1" dirty="0"/>
              <a:t>Drainer</a:t>
            </a:r>
            <a:r>
              <a:rPr lang="en-CA" dirty="0"/>
              <a:t> la </a:t>
            </a:r>
            <a:r>
              <a:rPr lang="en-CA" dirty="0" err="1"/>
              <a:t>lymphe</a:t>
            </a:r>
            <a:endParaRPr lang="en-CA" dirty="0"/>
          </a:p>
          <a:p>
            <a:pPr marL="0" indent="0">
              <a:buNone/>
            </a:pPr>
            <a:r>
              <a:rPr lang="en-CA" dirty="0"/>
              <a:t>      2. </a:t>
            </a:r>
            <a:r>
              <a:rPr lang="en-CA" b="1" dirty="0"/>
              <a:t>Transporter </a:t>
            </a:r>
            <a:r>
              <a:rPr lang="en-CA" dirty="0"/>
              <a:t>les </a:t>
            </a:r>
            <a:r>
              <a:rPr lang="en-CA" dirty="0" err="1"/>
              <a:t>lipides</a:t>
            </a:r>
            <a:r>
              <a:rPr lang="en-CA" dirty="0"/>
              <a:t> </a:t>
            </a:r>
            <a:r>
              <a:rPr lang="en-CA" dirty="0" err="1"/>
              <a:t>alimentaires</a:t>
            </a:r>
            <a:endParaRPr lang="en-CA" dirty="0"/>
          </a:p>
          <a:p>
            <a:pPr marL="0" indent="0">
              <a:buNone/>
            </a:pPr>
            <a:r>
              <a:rPr lang="en-CA" dirty="0"/>
              <a:t>      3. </a:t>
            </a:r>
            <a:r>
              <a:rPr lang="en-CA" b="1" dirty="0"/>
              <a:t>Surveiller</a:t>
            </a:r>
            <a:r>
              <a:rPr lang="en-CA" dirty="0"/>
              <a:t> et </a:t>
            </a:r>
            <a:r>
              <a:rPr lang="en-CA" b="1" dirty="0" err="1"/>
              <a:t>défendre</a:t>
            </a:r>
            <a:r>
              <a:rPr lang="en-CA" dirty="0"/>
              <a:t> </a:t>
            </a:r>
            <a:r>
              <a:rPr lang="en-CA" dirty="0" err="1"/>
              <a:t>l’organisme</a:t>
            </a:r>
            <a:endParaRPr lang="en-CA" dirty="0"/>
          </a:p>
          <a:p>
            <a:pPr marL="0" indent="0">
              <a:buNone/>
            </a:pPr>
            <a:endParaRPr lang="en-CA" dirty="0"/>
          </a:p>
          <a:p>
            <a:pPr marL="0" indent="0">
              <a:buNone/>
            </a:pPr>
            <a:endParaRPr lang="fr-CA" dirty="0"/>
          </a:p>
        </p:txBody>
      </p:sp>
      <p:pic>
        <p:nvPicPr>
          <p:cNvPr id="5" name="Picture 4" descr="Gros plan sur des boîtes de pilules non-ouvertes">
            <a:extLst>
              <a:ext uri="{FF2B5EF4-FFF2-40B4-BE49-F238E27FC236}">
                <a16:creationId xmlns:a16="http://schemas.microsoft.com/office/drawing/2014/main" id="{72AE5F2A-79C3-4D59-466F-69048B017EBF}"/>
              </a:ext>
            </a:extLst>
          </p:cNvPr>
          <p:cNvPicPr>
            <a:picLocks noChangeAspect="1"/>
          </p:cNvPicPr>
          <p:nvPr/>
        </p:nvPicPr>
        <p:blipFill rotWithShape="1">
          <a:blip r:embed="rId2"/>
          <a:srcRect l="40905" r="34853"/>
          <a:stretch/>
        </p:blipFill>
        <p:spPr>
          <a:xfrm>
            <a:off x="6615452" y="10"/>
            <a:ext cx="2528548" cy="6857990"/>
          </a:xfrm>
          <a:prstGeom prst="rect">
            <a:avLst/>
          </a:prstGeom>
          <a:effectLst>
            <a:innerShdw blurRad="57150" dist="38100" dir="14460000">
              <a:prstClr val="black">
                <a:alpha val="70000"/>
              </a:prstClr>
            </a:innerShdw>
          </a:effectLst>
        </p:spPr>
      </p:pic>
      <p:grpSp>
        <p:nvGrpSpPr>
          <p:cNvPr id="11" name="Group 10">
            <a:extLst>
              <a:ext uri="{FF2B5EF4-FFF2-40B4-BE49-F238E27FC236}">
                <a16:creationId xmlns:a16="http://schemas.microsoft.com/office/drawing/2014/main" id="{94749DEA-AC6C-4834-A330-03A1796B89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05229" y="2963333"/>
            <a:ext cx="2236395" cy="3208867"/>
            <a:chOff x="9206969" y="2963333"/>
            <a:chExt cx="2981858" cy="3208867"/>
          </a:xfrm>
        </p:grpSpPr>
        <p:cxnSp>
          <p:nvCxnSpPr>
            <p:cNvPr id="12" name="Straight Connector 11">
              <a:extLst>
                <a:ext uri="{FF2B5EF4-FFF2-40B4-BE49-F238E27FC236}">
                  <a16:creationId xmlns:a16="http://schemas.microsoft.com/office/drawing/2014/main" id="{20CBC5D1-BAF0-454E-9D7C-68370AA9545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8ABB9F45-32F7-4915-A94F-F1E34B32DED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94EA6F09-00FD-4C50-A2DF-D0B1CC4C9AB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4B8B975B-2618-4734-A401-FAB74519010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4EF4B123-0577-4F10-986B-6BD86396ABB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33048210"/>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29448D9-8F1D-4CFE-93BA-E0272F0DBD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513159" y="4487332"/>
            <a:ext cx="5657850" cy="1507067"/>
          </a:xfrm>
        </p:spPr>
        <p:txBody>
          <a:bodyPr>
            <a:normAutofit/>
          </a:bodyPr>
          <a:lstStyle/>
          <a:p>
            <a:r>
              <a:rPr lang="en-CA" b="1" dirty="0"/>
              <a:t>SYSTÈME LYMPHATIQUE</a:t>
            </a:r>
            <a:endParaRPr lang="fr-CA" dirty="0"/>
          </a:p>
        </p:txBody>
      </p:sp>
      <p:sp>
        <p:nvSpPr>
          <p:cNvPr id="3" name="Espace réservé du contenu 2"/>
          <p:cNvSpPr>
            <a:spLocks noGrp="1"/>
          </p:cNvSpPr>
          <p:nvPr>
            <p:ph idx="1"/>
          </p:nvPr>
        </p:nvSpPr>
        <p:spPr>
          <a:xfrm>
            <a:off x="513158" y="685800"/>
            <a:ext cx="5619853" cy="3615267"/>
          </a:xfrm>
        </p:spPr>
        <p:txBody>
          <a:bodyPr>
            <a:normAutofit/>
          </a:bodyPr>
          <a:lstStyle/>
          <a:p>
            <a:pPr>
              <a:lnSpc>
                <a:spcPct val="90000"/>
              </a:lnSpc>
            </a:pPr>
            <a:r>
              <a:rPr lang="fr-CA" b="1" dirty="0"/>
              <a:t>Draine la lymphe</a:t>
            </a:r>
            <a:endParaRPr lang="fr-CA" b="1"/>
          </a:p>
          <a:p>
            <a:pPr>
              <a:lnSpc>
                <a:spcPct val="90000"/>
              </a:lnSpc>
            </a:pPr>
            <a:endParaRPr lang="fr-CA" b="1"/>
          </a:p>
          <a:p>
            <a:pPr lvl="1">
              <a:lnSpc>
                <a:spcPct val="90000"/>
              </a:lnSpc>
              <a:buFont typeface="Wingdings" pitchFamily="2" charset="2"/>
              <a:buChar char="Ø"/>
            </a:pPr>
            <a:r>
              <a:rPr lang="fr-CA" dirty="0"/>
              <a:t>Elle provient du liquide interstitiel qui s’échappe de la circulation</a:t>
            </a:r>
            <a:endParaRPr lang="fr-CA"/>
          </a:p>
          <a:p>
            <a:pPr lvl="1">
              <a:lnSpc>
                <a:spcPct val="90000"/>
              </a:lnSpc>
              <a:buFont typeface="Wingdings" pitchFamily="2" charset="2"/>
              <a:buChar char="Ø"/>
            </a:pPr>
            <a:endParaRPr lang="fr-CA"/>
          </a:p>
          <a:p>
            <a:pPr lvl="1">
              <a:lnSpc>
                <a:spcPct val="90000"/>
              </a:lnSpc>
              <a:buFont typeface="Wingdings" pitchFamily="2" charset="2"/>
              <a:buChar char="Ø"/>
            </a:pPr>
            <a:r>
              <a:rPr lang="fr-CA" dirty="0"/>
              <a:t>Le liquide interstitiel a une composition semblable au plasma</a:t>
            </a:r>
            <a:endParaRPr lang="fr-CA"/>
          </a:p>
          <a:p>
            <a:pPr lvl="1">
              <a:lnSpc>
                <a:spcPct val="90000"/>
              </a:lnSpc>
              <a:buFont typeface="Wingdings" pitchFamily="2" charset="2"/>
              <a:buChar char="Ø"/>
            </a:pPr>
            <a:endParaRPr lang="fr-CA"/>
          </a:p>
          <a:p>
            <a:pPr lvl="1">
              <a:lnSpc>
                <a:spcPct val="90000"/>
              </a:lnSpc>
              <a:buFont typeface="Wingdings" pitchFamily="2" charset="2"/>
              <a:buChar char="Ø"/>
            </a:pPr>
            <a:r>
              <a:rPr lang="fr-CA" dirty="0"/>
              <a:t>Drainé par les capillaire lymphatique et renvoyé dans le sang</a:t>
            </a:r>
            <a:endParaRPr lang="fr-CA"/>
          </a:p>
        </p:txBody>
      </p:sp>
      <p:pic>
        <p:nvPicPr>
          <p:cNvPr id="5" name="Picture 4" descr="Rangée d'échantillons pour les tests médicaux">
            <a:extLst>
              <a:ext uri="{FF2B5EF4-FFF2-40B4-BE49-F238E27FC236}">
                <a16:creationId xmlns:a16="http://schemas.microsoft.com/office/drawing/2014/main" id="{834A88FB-F726-8017-E36B-DBD913DE9634}"/>
              </a:ext>
            </a:extLst>
          </p:cNvPr>
          <p:cNvPicPr>
            <a:picLocks noChangeAspect="1"/>
          </p:cNvPicPr>
          <p:nvPr/>
        </p:nvPicPr>
        <p:blipFill rotWithShape="1">
          <a:blip r:embed="rId2"/>
          <a:srcRect l="59673" r="12674"/>
          <a:stretch/>
        </p:blipFill>
        <p:spPr>
          <a:xfrm>
            <a:off x="6615452" y="10"/>
            <a:ext cx="2528548" cy="6857990"/>
          </a:xfrm>
          <a:prstGeom prst="rect">
            <a:avLst/>
          </a:prstGeom>
          <a:effectLst>
            <a:innerShdw blurRad="57150" dist="38100" dir="14460000">
              <a:prstClr val="black">
                <a:alpha val="70000"/>
              </a:prstClr>
            </a:innerShdw>
          </a:effectLst>
        </p:spPr>
      </p:pic>
      <p:grpSp>
        <p:nvGrpSpPr>
          <p:cNvPr id="11" name="Group 10">
            <a:extLst>
              <a:ext uri="{FF2B5EF4-FFF2-40B4-BE49-F238E27FC236}">
                <a16:creationId xmlns:a16="http://schemas.microsoft.com/office/drawing/2014/main" id="{94749DEA-AC6C-4834-A330-03A1796B89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05229" y="2963333"/>
            <a:ext cx="2236395" cy="3208867"/>
            <a:chOff x="9206969" y="2963333"/>
            <a:chExt cx="2981858" cy="3208867"/>
          </a:xfrm>
        </p:grpSpPr>
        <p:cxnSp>
          <p:nvCxnSpPr>
            <p:cNvPr id="12" name="Straight Connector 11">
              <a:extLst>
                <a:ext uri="{FF2B5EF4-FFF2-40B4-BE49-F238E27FC236}">
                  <a16:creationId xmlns:a16="http://schemas.microsoft.com/office/drawing/2014/main" id="{20CBC5D1-BAF0-454E-9D7C-68370AA9545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8ABB9F45-32F7-4915-A94F-F1E34B32DED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94EA6F09-00FD-4C50-A2DF-D0B1CC4C9AB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4B8B975B-2618-4734-A401-FAB74519010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4EF4B123-0577-4F10-986B-6BD86396ABB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534434356"/>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9403C7F-76AE-4587-92A2-D4E41EBE68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2983934" y="4487332"/>
            <a:ext cx="4220368" cy="1507067"/>
          </a:xfrm>
        </p:spPr>
        <p:txBody>
          <a:bodyPr>
            <a:normAutofit/>
          </a:bodyPr>
          <a:lstStyle/>
          <a:p>
            <a:r>
              <a:rPr lang="fr-CA" b="1" dirty="0"/>
              <a:t>PLASMA SANGUIN</a:t>
            </a:r>
          </a:p>
        </p:txBody>
      </p:sp>
      <p:pic>
        <p:nvPicPr>
          <p:cNvPr id="5" name="Picture 4" descr="Gouttes d’huile flottant dans l’eau sur fond rouge">
            <a:extLst>
              <a:ext uri="{FF2B5EF4-FFF2-40B4-BE49-F238E27FC236}">
                <a16:creationId xmlns:a16="http://schemas.microsoft.com/office/drawing/2014/main" id="{54BA6945-75BD-7BBF-8F35-582974AEF974}"/>
              </a:ext>
            </a:extLst>
          </p:cNvPr>
          <p:cNvPicPr>
            <a:picLocks noChangeAspect="1"/>
          </p:cNvPicPr>
          <p:nvPr/>
        </p:nvPicPr>
        <p:blipFill rotWithShape="1">
          <a:blip r:embed="rId2"/>
          <a:srcRect l="28301" r="42975"/>
          <a:stretch/>
        </p:blipFill>
        <p:spPr>
          <a:xfrm>
            <a:off x="623" y="10"/>
            <a:ext cx="2626519" cy="6857990"/>
          </a:xfrm>
          <a:prstGeom prst="rect">
            <a:avLst/>
          </a:prstGeom>
          <a:effectLst>
            <a:innerShdw blurRad="57150" dist="38100" dir="14460000">
              <a:prstClr val="black">
                <a:alpha val="70000"/>
              </a:prstClr>
            </a:innerShdw>
          </a:effectLst>
        </p:spPr>
      </p:pic>
      <p:sp>
        <p:nvSpPr>
          <p:cNvPr id="3" name="Espace réservé du contenu 2"/>
          <p:cNvSpPr>
            <a:spLocks noGrp="1"/>
          </p:cNvSpPr>
          <p:nvPr>
            <p:ph idx="1"/>
          </p:nvPr>
        </p:nvSpPr>
        <p:spPr>
          <a:xfrm>
            <a:off x="2913459" y="685800"/>
            <a:ext cx="4969554" cy="3615267"/>
          </a:xfrm>
        </p:spPr>
        <p:txBody>
          <a:bodyPr>
            <a:normAutofit/>
          </a:bodyPr>
          <a:lstStyle/>
          <a:p>
            <a:pPr>
              <a:lnSpc>
                <a:spcPct val="90000"/>
              </a:lnSpc>
              <a:defRPr/>
            </a:pPr>
            <a:r>
              <a:rPr lang="fr-CA" dirty="0"/>
              <a:t>C’est le composant liquide du sang, dans lequel les cellules sanguines sont en suspension.</a:t>
            </a:r>
            <a:endParaRPr lang="fr-CA"/>
          </a:p>
          <a:p>
            <a:pPr>
              <a:lnSpc>
                <a:spcPct val="90000"/>
              </a:lnSpc>
              <a:defRPr/>
            </a:pPr>
            <a:endParaRPr lang="fr-CA"/>
          </a:p>
          <a:p>
            <a:pPr>
              <a:lnSpc>
                <a:spcPct val="90000"/>
              </a:lnSpc>
              <a:defRPr/>
            </a:pPr>
            <a:r>
              <a:rPr lang="fr-CA" dirty="0"/>
              <a:t>Le sang est composé de 55 % de plasma</a:t>
            </a:r>
            <a:endParaRPr lang="fr-CA"/>
          </a:p>
          <a:p>
            <a:pPr marL="0" indent="0">
              <a:lnSpc>
                <a:spcPct val="90000"/>
              </a:lnSpc>
              <a:buNone/>
              <a:defRPr/>
            </a:pPr>
            <a:endParaRPr lang="fr-CA"/>
          </a:p>
          <a:p>
            <a:pPr>
              <a:lnSpc>
                <a:spcPct val="90000"/>
              </a:lnSpc>
              <a:defRPr/>
            </a:pPr>
            <a:r>
              <a:rPr lang="fr-CA" dirty="0"/>
              <a:t>Lorsque il est en excédent, il sort de la circulation sanguine et forme le liquide interstitiel.</a:t>
            </a:r>
            <a:endParaRPr lang="fr-CA"/>
          </a:p>
          <a:p>
            <a:pPr>
              <a:lnSpc>
                <a:spcPct val="90000"/>
              </a:lnSpc>
            </a:pPr>
            <a:endParaRPr lang="fr-CA"/>
          </a:p>
        </p:txBody>
      </p:sp>
      <p:grpSp>
        <p:nvGrpSpPr>
          <p:cNvPr id="11" name="Group 10">
            <a:extLst>
              <a:ext uri="{FF2B5EF4-FFF2-40B4-BE49-F238E27FC236}">
                <a16:creationId xmlns:a16="http://schemas.microsoft.com/office/drawing/2014/main" id="{D6C71778-3DDA-4748-AEBB-2A4B750163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05229" y="2963333"/>
            <a:ext cx="2236395" cy="3208867"/>
            <a:chOff x="9206969" y="2963333"/>
            <a:chExt cx="2981858" cy="3208867"/>
          </a:xfrm>
        </p:grpSpPr>
        <p:cxnSp>
          <p:nvCxnSpPr>
            <p:cNvPr id="12" name="Straight Connector 11">
              <a:extLst>
                <a:ext uri="{FF2B5EF4-FFF2-40B4-BE49-F238E27FC236}">
                  <a16:creationId xmlns:a16="http://schemas.microsoft.com/office/drawing/2014/main" id="{BA1F5C7D-5183-424E-BD72-BBFC59C5A26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B848F76E-D8DE-4826-901B-4E4090240E5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FAE84420-E672-4A16-8384-42BDDC4A962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044D91EB-FA8D-4FD3-88F8-053F9962BD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756B711F-46BD-4789-926C-CF2F01F71D6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497560532"/>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sld>
</file>

<file path=ppt/theme/theme1.xml><?xml version="1.0" encoding="utf-8"?>
<a:theme xmlns:a="http://schemas.openxmlformats.org/drawingml/2006/main" name="Secteur">
  <a:themeElements>
    <a:clrScheme name="Secteur">
      <a:dk1>
        <a:sysClr val="windowText" lastClr="000000"/>
      </a:dk1>
      <a:lt1>
        <a:sysClr val="window" lastClr="FFFFFF"/>
      </a:lt1>
      <a:dk2>
        <a:srgbClr val="537D0B"/>
      </a:dk2>
      <a:lt2>
        <a:srgbClr val="A9E257"/>
      </a:lt2>
      <a:accent1>
        <a:srgbClr val="38540A"/>
      </a:accent1>
      <a:accent2>
        <a:srgbClr val="31A274"/>
      </a:accent2>
      <a:accent3>
        <a:srgbClr val="236073"/>
      </a:accent3>
      <a:accent4>
        <a:srgbClr val="6C4D90"/>
      </a:accent4>
      <a:accent5>
        <a:srgbClr val="983C27"/>
      </a:accent5>
      <a:accent6>
        <a:srgbClr val="CD811F"/>
      </a:accent6>
      <a:hlink>
        <a:srgbClr val="293F06"/>
      </a:hlink>
      <a:folHlink>
        <a:srgbClr val="68883A"/>
      </a:folHlink>
    </a:clrScheme>
    <a:fontScheme name="Secteur">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cteur">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9759155-7935-4C61-A06C-C04380D1B16E}"/>
    </a:ext>
  </a:extLst>
</a:theme>
</file>

<file path=docProps/app.xml><?xml version="1.0" encoding="utf-8"?>
<Properties xmlns="http://schemas.openxmlformats.org/officeDocument/2006/extended-properties" xmlns:vt="http://schemas.openxmlformats.org/officeDocument/2006/docPropsVTypes">
  <Template>Slice</Template>
  <TotalTime>1841</TotalTime>
  <Words>836</Words>
  <Application>Microsoft Office PowerPoint</Application>
  <PresentationFormat>Affichage à l'écran (4:3)</PresentationFormat>
  <Paragraphs>146</Paragraphs>
  <Slides>28</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28</vt:i4>
      </vt:variant>
    </vt:vector>
  </HeadingPairs>
  <TitlesOfParts>
    <vt:vector size="33" baseType="lpstr">
      <vt:lpstr>Arial</vt:lpstr>
      <vt:lpstr>Century Gothic</vt:lpstr>
      <vt:lpstr>Wingdings</vt:lpstr>
      <vt:lpstr>Wingdings 3</vt:lpstr>
      <vt:lpstr>Secteur</vt:lpstr>
      <vt:lpstr>                               Prévention de  l’infection   Compétence 8      </vt:lpstr>
      <vt:lpstr>COURS #1</vt:lpstr>
      <vt:lpstr>EFFECTUER L’ACTIVITÉ D’EXPLORATION p.10</vt:lpstr>
      <vt:lpstr>EFFECTUER L’EXERCICE 1.1 p.11</vt:lpstr>
      <vt:lpstr>UN ÉTERNEL COMBAT!!!</vt:lpstr>
      <vt:lpstr>Présentation PowerPoint</vt:lpstr>
      <vt:lpstr>SYSTÈME LYMPHATIQUE</vt:lpstr>
      <vt:lpstr>SYSTÈME LYMPHATIQUE</vt:lpstr>
      <vt:lpstr>PLASMA SANGUIN</vt:lpstr>
      <vt:lpstr>LE LIQUIDE INTERSTITIEL</vt:lpstr>
      <vt:lpstr>LE LIQUIDE INTERSTITIEL</vt:lpstr>
      <vt:lpstr>SYSTÈME LYMPHATIQUE</vt:lpstr>
      <vt:lpstr>SYSTÈME LYMPHATIQUE</vt:lpstr>
      <vt:lpstr>LA LYMPHE  (EN LATIN = EAU) </vt:lpstr>
      <vt:lpstr>LA LYMPHE (SUITE)</vt:lpstr>
      <vt:lpstr>VAISSEAUX LYMPHATIQUES</vt:lpstr>
      <vt:lpstr>NŒUDS LYMPHATIQUES</vt:lpstr>
      <vt:lpstr>Présentation PowerPoint</vt:lpstr>
      <vt:lpstr>LA CIRCULATION LYMPHATIQUE</vt:lpstr>
      <vt:lpstr>DISTINCTION ENTRE LE SANG ET LA LYMPHE</vt:lpstr>
      <vt:lpstr>Présentation PowerPoint</vt:lpstr>
      <vt:lpstr>LA CIRCULATION LYMPHATIQUE</vt:lpstr>
      <vt:lpstr>Suite…</vt:lpstr>
      <vt:lpstr>Suite…</vt:lpstr>
      <vt:lpstr>Présentation PowerPoint</vt:lpstr>
      <vt:lpstr>FACTEURS NUISIBLES</vt:lpstr>
      <vt:lpstr>FACTEURS NUISIBLES</vt:lpstr>
      <vt:lpstr>EXERCICES </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Prévention de l’infection Compétence 8 Sasi Par Sophie Dancause</dc:title>
  <dc:creator>Sophie</dc:creator>
  <cp:lastModifiedBy>Beaulieu, Daniel</cp:lastModifiedBy>
  <cp:revision>131</cp:revision>
  <dcterms:created xsi:type="dcterms:W3CDTF">2012-01-29T06:41:55Z</dcterms:created>
  <dcterms:modified xsi:type="dcterms:W3CDTF">2024-03-04T19:04:12Z</dcterms:modified>
</cp:coreProperties>
</file>