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p:regular r:id="rId28"/>
      <p:bold r:id="rId29"/>
      <p:italic r:id="rId30"/>
      <p:boldItalic r:id="rId31"/>
    </p:embeddedFont>
    <p:embeddedFont>
      <p:font typeface="Exo 2 SemiBold"/>
      <p:regular r:id="rId32"/>
      <p:bold r:id="rId33"/>
      <p:italic r:id="rId34"/>
      <p:boldItalic r:id="rId35"/>
    </p:embeddedFont>
    <p:embeddedFont>
      <p:font typeface="Exo 2"/>
      <p:regular r:id="rId36"/>
      <p:bold r:id="rId37"/>
      <p:italic r:id="rId38"/>
      <p:boldItalic r:id="rId39"/>
    </p:embeddedFont>
    <p:embeddedFont>
      <p:font typeface="Oswal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704676-0CEB-4A65-91FB-6694C148E8ED}">
  <a:tblStyle styleId="{3B704676-0CEB-4A65-91FB-6694C148E8E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slide" Target="slides/slide14.xml"/><Relationship Id="rId41" Type="http://schemas.openxmlformats.org/officeDocument/2006/relationships/font" Target="fonts/Oswald-bold.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Exo2SemiBold-bold.fntdata"/><Relationship Id="rId10" Type="http://schemas.openxmlformats.org/officeDocument/2006/relationships/slide" Target="slides/slide4.xml"/><Relationship Id="rId32" Type="http://schemas.openxmlformats.org/officeDocument/2006/relationships/font" Target="fonts/Exo2SemiBold-regular.fntdata"/><Relationship Id="rId13" Type="http://schemas.openxmlformats.org/officeDocument/2006/relationships/slide" Target="slides/slide7.xml"/><Relationship Id="rId35" Type="http://schemas.openxmlformats.org/officeDocument/2006/relationships/font" Target="fonts/Exo2SemiBold-boldItalic.fntdata"/><Relationship Id="rId12" Type="http://schemas.openxmlformats.org/officeDocument/2006/relationships/slide" Target="slides/slide6.xml"/><Relationship Id="rId34" Type="http://schemas.openxmlformats.org/officeDocument/2006/relationships/font" Target="fonts/Exo2SemiBold-italic.fntdata"/><Relationship Id="rId15" Type="http://schemas.openxmlformats.org/officeDocument/2006/relationships/slide" Target="slides/slide9.xml"/><Relationship Id="rId37" Type="http://schemas.openxmlformats.org/officeDocument/2006/relationships/font" Target="fonts/Exo2-bold.fntdata"/><Relationship Id="rId14" Type="http://schemas.openxmlformats.org/officeDocument/2006/relationships/slide" Target="slides/slide8.xml"/><Relationship Id="rId36" Type="http://schemas.openxmlformats.org/officeDocument/2006/relationships/font" Target="fonts/Exo2-regular.fntdata"/><Relationship Id="rId17" Type="http://schemas.openxmlformats.org/officeDocument/2006/relationships/slide" Target="slides/slide11.xml"/><Relationship Id="rId39" Type="http://schemas.openxmlformats.org/officeDocument/2006/relationships/font" Target="fonts/Exo2-boldItalic.fntdata"/><Relationship Id="rId16" Type="http://schemas.openxmlformats.org/officeDocument/2006/relationships/slide" Target="slides/slide10.xml"/><Relationship Id="rId38" Type="http://schemas.openxmlformats.org/officeDocument/2006/relationships/font" Target="fonts/Exo2-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Présentation faite par Alain Lévesque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893cd5d7a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893cd5d7a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a:solidFill>
                  <a:schemeClr val="dk1"/>
                </a:solidFill>
              </a:rPr>
              <a:t>Des ententes de réciprocité ont été développées afin de faciliter le travail des transporteurs canadiens et américains qui effectuent des transports de chaque côté des frontières canado-américaines.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highlight>
                <a:srgbClr val="FFFFFF"/>
              </a:highlight>
            </a:endParaRPr>
          </a:p>
          <a:p>
            <a:pPr indent="0" lvl="0" marL="0" rtl="0" algn="just">
              <a:lnSpc>
                <a:spcPct val="115000"/>
              </a:lnSpc>
              <a:spcBef>
                <a:spcPts val="0"/>
              </a:spcBef>
              <a:spcAft>
                <a:spcPts val="0"/>
              </a:spcAft>
              <a:buNone/>
            </a:pPr>
            <a:r>
              <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893cd5d7a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893cd5d7a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719999" lvl="0" marL="0" rtl="0" algn="just">
              <a:lnSpc>
                <a:spcPct val="115000"/>
              </a:lnSpc>
              <a:spcBef>
                <a:spcPts val="0"/>
              </a:spcBef>
              <a:spcAft>
                <a:spcPts val="0"/>
              </a:spcAft>
              <a:buNone/>
            </a:pPr>
            <a:r>
              <a:rPr lang="fr" sz="900">
                <a:solidFill>
                  <a:srgbClr val="363636"/>
                </a:solidFill>
                <a:highlight>
                  <a:srgbClr val="FFFFFF"/>
                </a:highlight>
              </a:rPr>
              <a:t>(CRQ) Contrôle routier Québec</a:t>
            </a:r>
            <a:endParaRPr sz="900">
              <a:solidFill>
                <a:srgbClr val="363636"/>
              </a:solidFill>
              <a:highlight>
                <a:srgbClr val="FFFFFF"/>
              </a:highlight>
            </a:endParaRPr>
          </a:p>
          <a:p>
            <a:pPr indent="719999" lvl="0" marL="0" rtl="0" algn="just">
              <a:lnSpc>
                <a:spcPct val="115000"/>
              </a:lnSpc>
              <a:spcBef>
                <a:spcPts val="0"/>
              </a:spcBef>
              <a:spcAft>
                <a:spcPts val="0"/>
              </a:spcAft>
              <a:buNone/>
            </a:pPr>
            <a:r>
              <a:rPr lang="fr" sz="900">
                <a:solidFill>
                  <a:srgbClr val="212529"/>
                </a:solidFill>
                <a:highlight>
                  <a:srgbClr val="FFFFFF"/>
                </a:highlight>
              </a:rPr>
              <a:t>(FMCSA) Federal Motor Carrier Safety Administration</a:t>
            </a:r>
            <a:endParaRPr sz="900">
              <a:solidFill>
                <a:srgbClr val="212529"/>
              </a:solidFill>
              <a:highlight>
                <a:srgbClr val="FFFFFF"/>
              </a:highlight>
            </a:endParaRPr>
          </a:p>
          <a:p>
            <a:pPr indent="719999" lvl="0" marL="0" rtl="0" algn="just">
              <a:lnSpc>
                <a:spcPct val="115000"/>
              </a:lnSpc>
              <a:spcBef>
                <a:spcPts val="0"/>
              </a:spcBef>
              <a:spcAft>
                <a:spcPts val="0"/>
              </a:spcAft>
              <a:buNone/>
            </a:pPr>
            <a:r>
              <a:rPr lang="fr" sz="900">
                <a:solidFill>
                  <a:srgbClr val="212529"/>
                </a:solidFill>
                <a:highlight>
                  <a:srgbClr val="FFFFFF"/>
                </a:highlight>
              </a:rPr>
              <a:t>(DGAF) Dirección General de Autotransporte Federal</a:t>
            </a:r>
            <a:endParaRPr sz="900">
              <a:solidFill>
                <a:srgbClr val="212529"/>
              </a:solidFill>
              <a:highlight>
                <a:srgbClr val="FFFFFF"/>
              </a:highlight>
            </a:endParaRPr>
          </a:p>
          <a:p>
            <a:pPr indent="719999" lvl="0" marL="0" rtl="0" algn="just">
              <a:lnSpc>
                <a:spcPct val="115000"/>
              </a:lnSpc>
              <a:spcBef>
                <a:spcPts val="0"/>
              </a:spcBef>
              <a:spcAft>
                <a:spcPts val="0"/>
              </a:spcAft>
              <a:buNone/>
            </a:pPr>
            <a:r>
              <a:rPr lang="fr" sz="900">
                <a:solidFill>
                  <a:srgbClr val="212529"/>
                </a:solidFill>
                <a:highlight>
                  <a:srgbClr val="FFFFFF"/>
                </a:highlight>
              </a:rPr>
              <a:t>(CCATM) Conseil canadien des administrateurs en transport motorisé</a:t>
            </a:r>
            <a:endParaRPr sz="900">
              <a:solidFill>
                <a:srgbClr val="212529"/>
              </a:solidFill>
              <a:highlight>
                <a:srgbClr val="FFFFFF"/>
              </a:highlight>
            </a:endParaRPr>
          </a:p>
          <a:p>
            <a:pPr indent="719999" lvl="0" marL="0" rtl="0" algn="just">
              <a:lnSpc>
                <a:spcPct val="115000"/>
              </a:lnSpc>
              <a:spcBef>
                <a:spcPts val="0"/>
              </a:spcBef>
              <a:spcAft>
                <a:spcPts val="0"/>
              </a:spcAft>
              <a:buNone/>
            </a:pPr>
            <a:r>
              <a:rPr lang="fr" sz="900">
                <a:solidFill>
                  <a:srgbClr val="333333"/>
                </a:solidFill>
                <a:highlight>
                  <a:srgbClr val="FFFFFF"/>
                </a:highlight>
                <a:latin typeface="Roboto"/>
                <a:ea typeface="Roboto"/>
                <a:cs typeface="Roboto"/>
                <a:sym typeface="Roboto"/>
              </a:rPr>
              <a:t>(CVSA) Alliance pour la sécurité des véhicules commerciaux </a:t>
            </a:r>
            <a:endParaRPr sz="900">
              <a:solidFill>
                <a:srgbClr val="333333"/>
              </a:solidFill>
              <a:highlight>
                <a:srgbClr val="FFFFFF"/>
              </a:highlight>
              <a:latin typeface="Roboto"/>
              <a:ea typeface="Roboto"/>
              <a:cs typeface="Roboto"/>
              <a:sym typeface="Roboto"/>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highlight>
                <a:srgbClr val="FFFFFF"/>
              </a:highlight>
            </a:endParaRPr>
          </a:p>
          <a:p>
            <a:pPr indent="0" lvl="0" marL="0" rtl="0" algn="just">
              <a:lnSpc>
                <a:spcPct val="115000"/>
              </a:lnSpc>
              <a:spcBef>
                <a:spcPts val="0"/>
              </a:spcBef>
              <a:spcAft>
                <a:spcPts val="0"/>
              </a:spcAft>
              <a:buNone/>
            </a:pPr>
            <a:r>
              <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893cd5d7a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893cd5d7a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1000">
                <a:solidFill>
                  <a:srgbClr val="212529"/>
                </a:solidFill>
                <a:highlight>
                  <a:srgbClr val="FFFFFF"/>
                </a:highlight>
              </a:rPr>
              <a:t>Les sources d’information sont les sources officielles afin d’obtenir des précisions sur les règlements ou sur les lois à mettre en application ou à respecter.</a:t>
            </a:r>
            <a:endParaRPr sz="1000">
              <a:solidFill>
                <a:srgbClr val="212529"/>
              </a:solidFill>
              <a:highlight>
                <a:srgbClr val="FFFFFF"/>
              </a:highlight>
            </a:endParaRPr>
          </a:p>
          <a:p>
            <a:pPr indent="0" lvl="0" marL="0" rtl="0" algn="just">
              <a:lnSpc>
                <a:spcPct val="115000"/>
              </a:lnSpc>
              <a:spcBef>
                <a:spcPts val="0"/>
              </a:spcBef>
              <a:spcAft>
                <a:spcPts val="0"/>
              </a:spcAft>
              <a:buNone/>
            </a:pPr>
            <a:r>
              <a:rPr lang="fr" sz="1000">
                <a:solidFill>
                  <a:srgbClr val="212529"/>
                </a:solidFill>
                <a:highlight>
                  <a:srgbClr val="FFFFFF"/>
                </a:highlight>
              </a:rPr>
              <a:t>1- Les </a:t>
            </a:r>
            <a:r>
              <a:rPr lang="fr" sz="900">
                <a:solidFill>
                  <a:schemeClr val="dk1"/>
                </a:solidFill>
              </a:rPr>
              <a:t>normes de charges et dimensions peuvent différer d’un état à l’autre, veuillez vous référer au site Web de chacun (ex: weights and dimensions Wyoming)</a:t>
            </a:r>
            <a:endParaRPr sz="1000">
              <a:solidFill>
                <a:srgbClr val="212529"/>
              </a:solidFill>
              <a:highlight>
                <a:srgbClr val="FFFFFF"/>
              </a:highlight>
            </a:endParaRPr>
          </a:p>
          <a:p>
            <a:pPr indent="0" lvl="0" marL="0" rtl="0" algn="just">
              <a:lnSpc>
                <a:spcPct val="115000"/>
              </a:lnSpc>
              <a:spcBef>
                <a:spcPts val="0"/>
              </a:spcBef>
              <a:spcAft>
                <a:spcPts val="0"/>
              </a:spcAft>
              <a:buNone/>
            </a:pPr>
            <a:r>
              <a:t/>
            </a:r>
            <a:endParaRPr>
              <a:solidFill>
                <a:schemeClr val="dk1"/>
              </a:solidFill>
              <a:highlight>
                <a:srgbClr val="FFFFFF"/>
              </a:highlight>
            </a:endParaRPr>
          </a:p>
          <a:p>
            <a:pPr indent="0" lvl="0" marL="0" rtl="0" algn="just">
              <a:lnSpc>
                <a:spcPct val="115000"/>
              </a:lnSpc>
              <a:spcBef>
                <a:spcPts val="0"/>
              </a:spcBef>
              <a:spcAft>
                <a:spcPts val="0"/>
              </a:spcAft>
              <a:buNone/>
            </a:pPr>
            <a:r>
              <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893cd5d7a8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893cd5d7a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a:solidFill>
                  <a:schemeClr val="dk1"/>
                </a:solidFill>
              </a:rPr>
              <a:t>Des ententes de réciprocité ont été développées afin de faciliter le travail des transporteurs canadiens et américains qui effectuent des transports de chaque côté des frontières canado-américaines.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highlight>
                <a:srgbClr val="FFFFFF"/>
              </a:highlight>
            </a:endParaRPr>
          </a:p>
          <a:p>
            <a:pPr indent="0" lvl="0" marL="0" rtl="0" algn="just">
              <a:lnSpc>
                <a:spcPct val="115000"/>
              </a:lnSpc>
              <a:spcBef>
                <a:spcPts val="0"/>
              </a:spcBef>
              <a:spcAft>
                <a:spcPts val="0"/>
              </a:spcAft>
              <a:buNone/>
            </a:pPr>
            <a:r>
              <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893cd5d7a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893cd5d7a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1500">
                <a:solidFill>
                  <a:schemeClr val="dk1"/>
                </a:solidFill>
              </a:rPr>
              <a:t>En ce qui concerne les États-Unis, nous pouvons nous référer à l’atlas routier qui comporte des sections concernant les maximums de poids et de dimensions pour chaque État. Toutes les normes inscrites dans l’atlas sont tirées des règlements de chaque État ainsi que du règlement fédéral, Federal motor carrier safety association, (FMCSA).</a:t>
            </a:r>
            <a:endParaRPr sz="1500">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highlight>
                <a:srgbClr val="FFFFFF"/>
              </a:highlight>
            </a:endParaRPr>
          </a:p>
          <a:p>
            <a:pPr indent="0" lvl="0" marL="0" rtl="0" algn="just">
              <a:lnSpc>
                <a:spcPct val="115000"/>
              </a:lnSpc>
              <a:spcBef>
                <a:spcPts val="0"/>
              </a:spcBef>
              <a:spcAft>
                <a:spcPts val="0"/>
              </a:spcAft>
              <a:buNone/>
            </a:pPr>
            <a:r>
              <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893cd5d7a8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893cd5d7a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a:solidFill>
                  <a:srgbClr val="363636"/>
                </a:solidFill>
                <a:highlight>
                  <a:srgbClr val="FFFFFF"/>
                </a:highlight>
              </a:rPr>
              <a:t>Au Mexique</a:t>
            </a:r>
            <a:r>
              <a:rPr lang="fr">
                <a:solidFill>
                  <a:srgbClr val="363636"/>
                </a:solidFill>
                <a:highlight>
                  <a:srgbClr val="FFFFFF"/>
                </a:highlight>
              </a:rPr>
              <a:t>, </a:t>
            </a:r>
            <a:r>
              <a:rPr lang="fr">
                <a:solidFill>
                  <a:schemeClr val="dk1"/>
                </a:solidFill>
                <a:highlight>
                  <a:srgbClr val="FFFFFF"/>
                </a:highlight>
              </a:rPr>
              <a:t>en 2018, les autorités mexicaines instaurent la toute première réglementation sur les heures de service et de repos. Celle-ci semble en grande partie calquée sur la réglementation américaine. Plusieurs similitudes sont observables entre les 2 règlements dont la période de pause obligatoire avant d’atteindre 8 heures de conduite consécutives depuis le début du poste de travail.</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highlight>
                <a:srgbClr val="FFFFFF"/>
              </a:highlight>
            </a:endParaRPr>
          </a:p>
          <a:p>
            <a:pPr indent="0" lvl="0" marL="0" rtl="0" algn="just">
              <a:lnSpc>
                <a:spcPct val="115000"/>
              </a:lnSpc>
              <a:spcBef>
                <a:spcPts val="0"/>
              </a:spcBef>
              <a:spcAft>
                <a:spcPts val="0"/>
              </a:spcAft>
              <a:buNone/>
            </a:pPr>
            <a:r>
              <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893cd5d7a8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893cd5d7a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893cd5d7a8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893cd5d7a8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342900" rtl="0" algn="l">
              <a:lnSpc>
                <a:spcPct val="90000"/>
              </a:lnSpc>
              <a:spcBef>
                <a:spcPts val="560"/>
              </a:spcBef>
              <a:spcAft>
                <a:spcPts val="0"/>
              </a:spcAft>
              <a:buClr>
                <a:schemeClr val="dk1"/>
              </a:buClr>
              <a:buSzPts val="2800"/>
              <a:buChar char="•"/>
            </a:pPr>
            <a:r>
              <a:rPr lang="fr" sz="2800">
                <a:solidFill>
                  <a:schemeClr val="dk1"/>
                </a:solidFill>
              </a:rPr>
              <a:t>Il peut ensuite continuer de conduire jusqu’à ce qu’il atteigne un maximum de 11 heures de conduite ou de 14 heures de travail.</a:t>
            </a:r>
            <a:endParaRPr sz="2800">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highlight>
                <a:srgbClr val="FFFFFF"/>
              </a:highlight>
            </a:endParaRPr>
          </a:p>
          <a:p>
            <a:pPr indent="0" lvl="0" marL="0" rtl="0" algn="just">
              <a:lnSpc>
                <a:spcPct val="115000"/>
              </a:lnSpc>
              <a:spcBef>
                <a:spcPts val="0"/>
              </a:spcBef>
              <a:spcAft>
                <a:spcPts val="0"/>
              </a:spcAft>
              <a:buNone/>
            </a:pPr>
            <a:r>
              <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893cd5d7a8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893cd5d7a8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560"/>
              </a:spcBef>
              <a:spcAft>
                <a:spcPts val="0"/>
              </a:spcAft>
              <a:buNone/>
            </a:pPr>
            <a:r>
              <a:t/>
            </a:r>
            <a:endParaRPr sz="2800">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highlight>
                <a:srgbClr val="FFFFFF"/>
              </a:highlight>
            </a:endParaRPr>
          </a:p>
          <a:p>
            <a:pPr indent="0" lvl="0" marL="0" rtl="0" algn="just">
              <a:lnSpc>
                <a:spcPct val="115000"/>
              </a:lnSpc>
              <a:spcBef>
                <a:spcPts val="0"/>
              </a:spcBef>
              <a:spcAft>
                <a:spcPts val="0"/>
              </a:spcAft>
              <a:buNone/>
            </a:pPr>
            <a:r>
              <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893cd5d7a8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893cd5d7a8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56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highlight>
                <a:srgbClr val="FFFFFF"/>
              </a:highlight>
            </a:endParaRPr>
          </a:p>
          <a:p>
            <a:pPr indent="0" lvl="0" marL="0" rtl="0" algn="just">
              <a:lnSpc>
                <a:spcPct val="115000"/>
              </a:lnSpc>
              <a:spcBef>
                <a:spcPts val="0"/>
              </a:spcBef>
              <a:spcAft>
                <a:spcPts val="0"/>
              </a:spcAft>
              <a:buNone/>
            </a:pPr>
            <a:r>
              <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42c10106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2c10106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fr">
                <a:solidFill>
                  <a:schemeClr val="dk1"/>
                </a:solidFill>
              </a:rPr>
              <a:t>Les transporteurs sont tenus de se conformer aux différentes législations des administrations qu’ils traversent, peu importe le règlement. L’entreprise a l’obligation de vérifier si des différences existent entre chaque province ou territoire au Canada et si des différences existent aux États-Unis et au Mexique afin de s’y conformer.</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893cd5d7a8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893cd5d7a8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46d7ac1b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6d7ac1b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893cd5d7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893cd5d7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a:solidFill>
                  <a:schemeClr val="dk1"/>
                </a:solidFill>
                <a:highlight>
                  <a:srgbClr val="FFFFFF"/>
                </a:highlight>
              </a:rPr>
              <a:t>C</a:t>
            </a:r>
            <a:r>
              <a:rPr lang="fr">
                <a:solidFill>
                  <a:schemeClr val="dk1"/>
                </a:solidFill>
                <a:highlight>
                  <a:srgbClr val="FFFFFF"/>
                </a:highlight>
              </a:rPr>
              <a:t>ontrôle </a:t>
            </a:r>
            <a:r>
              <a:rPr b="1" lang="fr">
                <a:solidFill>
                  <a:schemeClr val="dk1"/>
                </a:solidFill>
                <a:highlight>
                  <a:srgbClr val="FFFFFF"/>
                </a:highlight>
              </a:rPr>
              <a:t>R</a:t>
            </a:r>
            <a:r>
              <a:rPr lang="fr">
                <a:solidFill>
                  <a:schemeClr val="dk1"/>
                </a:solidFill>
                <a:highlight>
                  <a:srgbClr val="FFFFFF"/>
                </a:highlight>
              </a:rPr>
              <a:t>outier </a:t>
            </a:r>
            <a:r>
              <a:rPr b="1" lang="fr">
                <a:solidFill>
                  <a:schemeClr val="dk1"/>
                </a:solidFill>
                <a:highlight>
                  <a:srgbClr val="FFFFFF"/>
                </a:highlight>
              </a:rPr>
              <a:t>Q</a:t>
            </a:r>
            <a:r>
              <a:rPr lang="fr">
                <a:solidFill>
                  <a:schemeClr val="dk1"/>
                </a:solidFill>
                <a:highlight>
                  <a:srgbClr val="FFFFFF"/>
                </a:highlight>
              </a:rPr>
              <a:t>uébec (SAAQ): </a:t>
            </a:r>
            <a:r>
              <a:rPr lang="fr">
                <a:solidFill>
                  <a:schemeClr val="dk1"/>
                </a:solidFill>
                <a:highlight>
                  <a:srgbClr val="FFFFFF"/>
                </a:highlight>
              </a:rPr>
              <a:t>Elle a pour mission de réprimer les infractions aux lois et règlements régissant l’industrie du transport et à toute autre loi édictée par le gouvernement, d’améliorer la sécurité des usagers de la route et d’assurer la protection du réseau routier. Elle est chargée de faire appliquer les réglementations en transport au Québec. Évidemment, des organismes similaires ou équivalents existent dans chaque province ou territoire ailleurs au Canada</a:t>
            </a:r>
            <a:r>
              <a:rPr lang="fr">
                <a:solidFill>
                  <a:srgbClr val="363636"/>
                </a:solidFill>
                <a:highlight>
                  <a:srgbClr val="FFFFFF"/>
                </a:highlight>
              </a:rPr>
              <a:t>.</a:t>
            </a:r>
            <a:endParaRPr/>
          </a:p>
          <a:p>
            <a:pPr indent="0" lvl="0" marL="0" rtl="0" algn="l">
              <a:spcBef>
                <a:spcPts val="0"/>
              </a:spcBef>
              <a:spcAft>
                <a:spcPts val="0"/>
              </a:spcAft>
              <a:buNone/>
            </a:pPr>
            <a:r>
              <a:t/>
            </a:r>
            <a:endParaRPr/>
          </a:p>
          <a:p>
            <a:pPr indent="0" lvl="0" marL="0" rtl="0" algn="l">
              <a:spcBef>
                <a:spcPts val="0"/>
              </a:spcBef>
              <a:spcAft>
                <a:spcPts val="0"/>
              </a:spcAft>
              <a:buNone/>
            </a:pPr>
            <a:r>
              <a:rPr lang="fr" sz="1650">
                <a:solidFill>
                  <a:srgbClr val="040C28"/>
                </a:solidFill>
              </a:rPr>
              <a:t>Assurer, sur tout le territoire, la mobilité durable des personnes et des marchandises par des systèmes de transport efficaces et sécuritaires qui contribuent au développement du Québec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06d49c826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06d49c826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a:solidFill>
                  <a:schemeClr val="dk1"/>
                </a:solidFill>
                <a:highlight>
                  <a:srgbClr val="FFFFFF"/>
                </a:highlight>
              </a:rPr>
              <a:t>Le </a:t>
            </a:r>
            <a:r>
              <a:rPr b="1" lang="fr">
                <a:solidFill>
                  <a:schemeClr val="dk1"/>
                </a:solidFill>
                <a:highlight>
                  <a:srgbClr val="FFFFFF"/>
                </a:highlight>
              </a:rPr>
              <a:t>CCATM</a:t>
            </a:r>
            <a:r>
              <a:rPr lang="fr">
                <a:solidFill>
                  <a:schemeClr val="dk1"/>
                </a:solidFill>
                <a:highlight>
                  <a:srgbClr val="FFFFFF"/>
                </a:highlight>
              </a:rPr>
              <a:t> valorise la réciprocité et l’harmonisation des normes et des règlements dans l’intérêt des conducteurs et des véhicules et, en ce sens, il tient à jour le Code canadien de sécurité et soutient son application. </a:t>
            </a:r>
            <a:r>
              <a:rPr b="1" lang="fr">
                <a:solidFill>
                  <a:schemeClr val="dk1"/>
                </a:solidFill>
                <a:highlight>
                  <a:srgbClr val="FFFFFF"/>
                </a:highlight>
              </a:rPr>
              <a:t>Le Code canadien de sécurité (CCS)</a:t>
            </a:r>
            <a:r>
              <a:rPr lang="fr">
                <a:solidFill>
                  <a:schemeClr val="dk1"/>
                </a:solidFill>
                <a:highlight>
                  <a:srgbClr val="FFFFFF"/>
                </a:highlight>
              </a:rPr>
              <a:t> est constitué de plusieurs normes pour promouvoir la sécurité routière et le transport efficace et sûr de passagers et de marchandises au Canada. Ce code établit les normes minimales de sécurité pour le transport routier de passagers et de marchandises. Il fournit un cadre législatif, réglementaire et administratif comportant trois volets : les conducteurs, les véhicules et les transporteurs.</a:t>
            </a:r>
            <a:endParaRPr>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893cd5d7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893cd5d7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fr">
                <a:solidFill>
                  <a:schemeClr val="dk1"/>
                </a:solidFill>
                <a:highlight>
                  <a:srgbClr val="FFFFFF"/>
                </a:highlight>
              </a:rPr>
              <a:t>Ces normes découlent d’ententes de réciprocité entre les provinces et territoires canadiens et sont appliquées à l’échelle nationale, donc à travers tout le pays.</a:t>
            </a:r>
            <a:endParaRPr>
              <a:solidFill>
                <a:schemeClr val="dk1"/>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893cd5d7a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893cd5d7a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a:solidFill>
                  <a:srgbClr val="212529"/>
                </a:solidFill>
                <a:highlight>
                  <a:srgbClr val="FFFFFF"/>
                </a:highlight>
              </a:rPr>
              <a:t>La </a:t>
            </a:r>
            <a:r>
              <a:rPr b="1" lang="fr">
                <a:solidFill>
                  <a:srgbClr val="212529"/>
                </a:solidFill>
                <a:highlight>
                  <a:srgbClr val="FFFFFF"/>
                </a:highlight>
              </a:rPr>
              <a:t>FMCSA</a:t>
            </a:r>
            <a:r>
              <a:rPr lang="fr">
                <a:solidFill>
                  <a:srgbClr val="212529"/>
                </a:solidFill>
                <a:highlight>
                  <a:srgbClr val="FFFFFF"/>
                </a:highlight>
              </a:rPr>
              <a:t> a été créée en tant qu’administration distincte au sein du </a:t>
            </a:r>
            <a:r>
              <a:rPr b="1" lang="fr">
                <a:solidFill>
                  <a:srgbClr val="212529"/>
                </a:solidFill>
                <a:highlight>
                  <a:srgbClr val="FFFFFF"/>
                </a:highlight>
              </a:rPr>
              <a:t>Département américain des transports (US DOT)</a:t>
            </a:r>
            <a:r>
              <a:rPr lang="fr">
                <a:solidFill>
                  <a:srgbClr val="212529"/>
                </a:solidFill>
                <a:highlight>
                  <a:srgbClr val="FFFFFF"/>
                </a:highlight>
              </a:rPr>
              <a:t>. La FMCSA s’associe à l’industrie et aux gouvernements des états pour assurer la sécurité des routes et pour améliorer la sécurité des véhicules utilitaires grâce à la réglementation, à l’éducation, à la mise en application des règlements, à la recherche et à la technologie. La FMCSA et le DOT sont respectivement l’équivalent de Contrôle routier Québec et de la SAAQ au Québec.</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893cd5d7a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893cd5d7a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a:solidFill>
                  <a:srgbClr val="363636"/>
                </a:solidFill>
                <a:highlight>
                  <a:srgbClr val="FFFFFF"/>
                </a:highlight>
              </a:rPr>
              <a:t>Les limites mexicaines concernant le poids et les dimensions des véhicules commerciaux sont définies dans la norme </a:t>
            </a:r>
            <a:r>
              <a:rPr b="1" lang="fr">
                <a:solidFill>
                  <a:srgbClr val="363636"/>
                </a:solidFill>
                <a:highlight>
                  <a:srgbClr val="FFFFFF"/>
                </a:highlight>
              </a:rPr>
              <a:t>NOM-012-SCT-2</a:t>
            </a:r>
            <a:r>
              <a:rPr lang="fr">
                <a:solidFill>
                  <a:srgbClr val="363636"/>
                </a:solidFill>
                <a:highlight>
                  <a:srgbClr val="FFFFFF"/>
                </a:highlight>
              </a:rPr>
              <a:t> qui s’applique aux véhicules empruntant les routes fédérales au Mexique. Les dernières révisions de cette norme en 2014 sont entrées en vigueur en janvier 2015. En août 2018, les autorités mexicaines instaurent la toute première réglementation sur les heures de service et de repos.</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893cd5d7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893cd5d7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893cd5d7a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893cd5d7a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a:solidFill>
                  <a:schemeClr val="dk1"/>
                </a:solidFill>
                <a:highlight>
                  <a:srgbClr val="FFFFFF"/>
                </a:highlight>
              </a:rPr>
              <a:t>Leur mission est d’améliorer la sécurité et l’uniformité des véhicules utilitaires à travers le Canada, le Mexique et les États-Unis en fournissant des conseils et de l’éducation aux responsables de l’application de la loi, à l’industrie et aux décideurs.</a:t>
            </a:r>
            <a:endParaRPr>
              <a:solidFill>
                <a:schemeClr val="dk1"/>
              </a:solidFill>
              <a:highlight>
                <a:srgbClr val="FFFFFF"/>
              </a:highlight>
            </a:endParaRPr>
          </a:p>
          <a:p>
            <a:pPr indent="0" lvl="0" marL="0" rtl="0" algn="just">
              <a:lnSpc>
                <a:spcPct val="115000"/>
              </a:lnSpc>
              <a:spcBef>
                <a:spcPts val="0"/>
              </a:spcBef>
              <a:spcAft>
                <a:spcPts val="0"/>
              </a:spcAft>
              <a:buNone/>
            </a:pPr>
            <a:r>
              <a:t/>
            </a:r>
            <a:endParaRPr>
              <a:solidFill>
                <a:srgbClr val="212529"/>
              </a:solidFill>
              <a:highlight>
                <a:srgbClr val="FFFFFF"/>
              </a:highlight>
            </a:endParaRPr>
          </a:p>
          <a:p>
            <a:pPr indent="0" lvl="0" marL="0" rtl="0" algn="just">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grpSp>
        <p:nvGrpSpPr>
          <p:cNvPr id="16" name="Google Shape;16;p2"/>
          <p:cNvGrpSpPr/>
          <p:nvPr/>
        </p:nvGrpSpPr>
        <p:grpSpPr>
          <a:xfrm>
            <a:off x="3665700" y="4288500"/>
            <a:ext cx="2612400" cy="905600"/>
            <a:chOff x="3665700" y="4288500"/>
            <a:chExt cx="2612400" cy="905600"/>
          </a:xfrm>
        </p:grpSpPr>
        <p:sp>
          <p:nvSpPr>
            <p:cNvPr id="17" name="Google Shape;17;p2"/>
            <p:cNvSpPr txBox="1"/>
            <p:nvPr/>
          </p:nvSpPr>
          <p:spPr>
            <a:xfrm>
              <a:off x="3665700" y="4288500"/>
              <a:ext cx="2612400" cy="8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3600">
                  <a:solidFill>
                    <a:srgbClr val="FFFFFF"/>
                  </a:solidFill>
                  <a:latin typeface="Oswald"/>
                  <a:ea typeface="Oswald"/>
                  <a:cs typeface="Oswald"/>
                  <a:sym typeface="Oswald"/>
                </a:rPr>
                <a:t>ÇA ROULE !</a:t>
              </a:r>
              <a:endParaRPr b="1" i="1" sz="3600">
                <a:solidFill>
                  <a:srgbClr val="FFFFFF"/>
                </a:solidFill>
                <a:latin typeface="Oswald"/>
                <a:ea typeface="Oswald"/>
                <a:cs typeface="Oswald"/>
                <a:sym typeface="Oswald"/>
              </a:endParaRPr>
            </a:p>
          </p:txBody>
        </p:sp>
        <p:sp>
          <p:nvSpPr>
            <p:cNvPr id="18" name="Google Shape;18;p2"/>
            <p:cNvSpPr txBox="1"/>
            <p:nvPr/>
          </p:nvSpPr>
          <p:spPr>
            <a:xfrm>
              <a:off x="4166850" y="4800500"/>
              <a:ext cx="1610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a:solidFill>
                    <a:srgbClr val="FFFFFF"/>
                  </a:solidFill>
                  <a:latin typeface="Oswald"/>
                  <a:ea typeface="Oswald"/>
                  <a:cs typeface="Oswald"/>
                  <a:sym typeface="Oswald"/>
                </a:rPr>
                <a:t>DEPUIS 40 ANS</a:t>
              </a:r>
              <a:endParaRPr i="1">
                <a:solidFill>
                  <a:srgbClr val="FFFFFF"/>
                </a:solidFill>
                <a:latin typeface="Oswald"/>
                <a:ea typeface="Oswald"/>
                <a:cs typeface="Oswald"/>
                <a:sym typeface="Oswald"/>
              </a:endParaRPr>
            </a:p>
          </p:txBody>
        </p:sp>
      </p:grpSp>
      <p:grpSp>
        <p:nvGrpSpPr>
          <p:cNvPr id="19" name="Google Shape;19;p2"/>
          <p:cNvGrpSpPr/>
          <p:nvPr/>
        </p:nvGrpSpPr>
        <p:grpSpPr>
          <a:xfrm>
            <a:off x="7951650" y="177475"/>
            <a:ext cx="1069500" cy="730338"/>
            <a:chOff x="8027700" y="154187"/>
            <a:chExt cx="1069500" cy="730338"/>
          </a:xfrm>
        </p:grpSpPr>
        <p:pic>
          <p:nvPicPr>
            <p:cNvPr id="20" name="Google Shape;20;p2"/>
            <p:cNvPicPr preferRelativeResize="0"/>
            <p:nvPr/>
          </p:nvPicPr>
          <p:blipFill rotWithShape="1">
            <a:blip r:embed="rId4">
              <a:alphaModFix/>
            </a:blip>
            <a:srcRect b="29532" l="0" r="0" t="0"/>
            <a:stretch/>
          </p:blipFill>
          <p:spPr>
            <a:xfrm>
              <a:off x="8175563" y="154187"/>
              <a:ext cx="776800" cy="468575"/>
            </a:xfrm>
            <a:prstGeom prst="rect">
              <a:avLst/>
            </a:prstGeom>
            <a:noFill/>
            <a:ln>
              <a:noFill/>
            </a:ln>
          </p:spPr>
        </p:pic>
        <p:sp>
          <p:nvSpPr>
            <p:cNvPr id="21" name="Google Shape;21;p2"/>
            <p:cNvSpPr txBox="1"/>
            <p:nvPr/>
          </p:nvSpPr>
          <p:spPr>
            <a:xfrm>
              <a:off x="8027700" y="520025"/>
              <a:ext cx="10695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sp>
        <p:nvSpPr>
          <p:cNvPr id="22" name="Google Shape;22;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6" name="Google Shape;26;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7" name="Google Shape;27;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8" name="Google Shape;28;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3"/>
          <p:cNvGrpSpPr/>
          <p:nvPr/>
        </p:nvGrpSpPr>
        <p:grpSpPr>
          <a:xfrm>
            <a:off x="7984380" y="4487150"/>
            <a:ext cx="1159618" cy="497834"/>
            <a:chOff x="8446489" y="24981"/>
            <a:chExt cx="1421100" cy="664044"/>
          </a:xfrm>
        </p:grpSpPr>
        <p:pic>
          <p:nvPicPr>
            <p:cNvPr id="30" name="Google Shape;30;p3"/>
            <p:cNvPicPr preferRelativeResize="0"/>
            <p:nvPr/>
          </p:nvPicPr>
          <p:blipFill rotWithShape="1">
            <a:blip r:embed="rId3">
              <a:alphaModFix/>
            </a:blip>
            <a:srcRect b="29532" l="0" r="0" t="0"/>
            <a:stretch/>
          </p:blipFill>
          <p:spPr>
            <a:xfrm>
              <a:off x="8803070" y="24981"/>
              <a:ext cx="672427" cy="405622"/>
            </a:xfrm>
            <a:prstGeom prst="rect">
              <a:avLst/>
            </a:prstGeom>
            <a:noFill/>
            <a:ln>
              <a:noFill/>
            </a:ln>
          </p:spPr>
        </p:pic>
        <p:sp>
          <p:nvSpPr>
            <p:cNvPr id="31" name="Google Shape;31;p3"/>
            <p:cNvSpPr txBox="1"/>
            <p:nvPr/>
          </p:nvSpPr>
          <p:spPr>
            <a:xfrm>
              <a:off x="8446489" y="324525"/>
              <a:ext cx="14211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32" name="Google Shape;32;p3"/>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33" name="Google Shape;33;p3"/>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7" name="Google Shape;3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 name="Google Shape;41;p4"/>
          <p:cNvGrpSpPr/>
          <p:nvPr/>
        </p:nvGrpSpPr>
        <p:grpSpPr>
          <a:xfrm>
            <a:off x="7984380" y="4487150"/>
            <a:ext cx="1159618" cy="497834"/>
            <a:chOff x="8446489" y="24981"/>
            <a:chExt cx="1421100" cy="664044"/>
          </a:xfrm>
        </p:grpSpPr>
        <p:pic>
          <p:nvPicPr>
            <p:cNvPr id="42" name="Google Shape;42;p4"/>
            <p:cNvPicPr preferRelativeResize="0"/>
            <p:nvPr/>
          </p:nvPicPr>
          <p:blipFill rotWithShape="1">
            <a:blip r:embed="rId3">
              <a:alphaModFix/>
            </a:blip>
            <a:srcRect b="29532" l="0" r="0" t="0"/>
            <a:stretch/>
          </p:blipFill>
          <p:spPr>
            <a:xfrm>
              <a:off x="8803070" y="24981"/>
              <a:ext cx="672427" cy="405622"/>
            </a:xfrm>
            <a:prstGeom prst="rect">
              <a:avLst/>
            </a:prstGeom>
            <a:noFill/>
            <a:ln>
              <a:noFill/>
            </a:ln>
          </p:spPr>
        </p:pic>
        <p:sp>
          <p:nvSpPr>
            <p:cNvPr id="43" name="Google Shape;43;p4"/>
            <p:cNvSpPr txBox="1"/>
            <p:nvPr/>
          </p:nvSpPr>
          <p:spPr>
            <a:xfrm>
              <a:off x="8446489" y="324525"/>
              <a:ext cx="14211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44" name="Google Shape;44;p4"/>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45" name="Google Shape;45;p4"/>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9" name="Google Shape;49;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50" name="Google Shape;50;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1" name="Google Shape;51;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5"/>
          <p:cNvGrpSpPr/>
          <p:nvPr/>
        </p:nvGrpSpPr>
        <p:grpSpPr>
          <a:xfrm>
            <a:off x="7984380" y="4487150"/>
            <a:ext cx="1159618" cy="497834"/>
            <a:chOff x="8446489" y="24981"/>
            <a:chExt cx="1421100" cy="664044"/>
          </a:xfrm>
        </p:grpSpPr>
        <p:pic>
          <p:nvPicPr>
            <p:cNvPr id="53" name="Google Shape;53;p5"/>
            <p:cNvPicPr preferRelativeResize="0"/>
            <p:nvPr/>
          </p:nvPicPr>
          <p:blipFill rotWithShape="1">
            <a:blip r:embed="rId3">
              <a:alphaModFix/>
            </a:blip>
            <a:srcRect b="29532" l="0" r="0" t="0"/>
            <a:stretch/>
          </p:blipFill>
          <p:spPr>
            <a:xfrm>
              <a:off x="8803070" y="24981"/>
              <a:ext cx="672427" cy="405622"/>
            </a:xfrm>
            <a:prstGeom prst="rect">
              <a:avLst/>
            </a:prstGeom>
            <a:noFill/>
            <a:ln>
              <a:noFill/>
            </a:ln>
          </p:spPr>
        </p:pic>
        <p:sp>
          <p:nvSpPr>
            <p:cNvPr id="54" name="Google Shape;54;p5"/>
            <p:cNvSpPr txBox="1"/>
            <p:nvPr/>
          </p:nvSpPr>
          <p:spPr>
            <a:xfrm>
              <a:off x="8446489" y="324525"/>
              <a:ext cx="14211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55" name="Google Shape;55;p5"/>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56" name="Google Shape;56;p5"/>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7" name="Shape 57"/>
        <p:cNvGrpSpPr/>
        <p:nvPr/>
      </p:nvGrpSpPr>
      <p:grpSpPr>
        <a:xfrm>
          <a:off x="0" y="0"/>
          <a:ext cx="0" cy="0"/>
          <a:chOff x="0" y="0"/>
          <a:chExt cx="0" cy="0"/>
        </a:xfrm>
      </p:grpSpPr>
      <p:sp>
        <p:nvSpPr>
          <p:cNvPr id="58" name="Google Shape;58;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9" name="Google Shape;5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0" name="Google Shape;60;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1" name="Google Shape;61;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2" name="Google Shape;62;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3" name="Google Shape;63;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4" name="Google Shape;64;p6"/>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 name="Google Shape;65;p6"/>
          <p:cNvGrpSpPr/>
          <p:nvPr/>
        </p:nvGrpSpPr>
        <p:grpSpPr>
          <a:xfrm>
            <a:off x="7984380" y="4487150"/>
            <a:ext cx="1159618" cy="497834"/>
            <a:chOff x="8446489" y="24981"/>
            <a:chExt cx="1421100" cy="664044"/>
          </a:xfrm>
        </p:grpSpPr>
        <p:pic>
          <p:nvPicPr>
            <p:cNvPr id="66" name="Google Shape;66;p6"/>
            <p:cNvPicPr preferRelativeResize="0"/>
            <p:nvPr/>
          </p:nvPicPr>
          <p:blipFill rotWithShape="1">
            <a:blip r:embed="rId3">
              <a:alphaModFix/>
            </a:blip>
            <a:srcRect b="29532" l="0" r="0" t="0"/>
            <a:stretch/>
          </p:blipFill>
          <p:spPr>
            <a:xfrm>
              <a:off x="8803070" y="24981"/>
              <a:ext cx="672427" cy="405622"/>
            </a:xfrm>
            <a:prstGeom prst="rect">
              <a:avLst/>
            </a:prstGeom>
            <a:noFill/>
            <a:ln>
              <a:noFill/>
            </a:ln>
          </p:spPr>
        </p:pic>
        <p:sp>
          <p:nvSpPr>
            <p:cNvPr id="67" name="Google Shape;67;p6"/>
            <p:cNvSpPr txBox="1"/>
            <p:nvPr/>
          </p:nvSpPr>
          <p:spPr>
            <a:xfrm>
              <a:off x="8446489" y="324525"/>
              <a:ext cx="14211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68" name="Google Shape;68;p6"/>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69" name="Google Shape;69;p6"/>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0" name="Shape 70"/>
        <p:cNvGrpSpPr/>
        <p:nvPr/>
      </p:nvGrpSpPr>
      <p:grpSpPr>
        <a:xfrm>
          <a:off x="0" y="0"/>
          <a:ext cx="0" cy="0"/>
          <a:chOff x="0" y="0"/>
          <a:chExt cx="0" cy="0"/>
        </a:xfrm>
      </p:grpSpPr>
      <p:sp>
        <p:nvSpPr>
          <p:cNvPr id="71" name="Google Shape;71;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3" name="Google Shape;73;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4" name="Google Shape;74;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75" name="Google Shape;7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76" name="Google Shape;76;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77" name="Google Shape;77;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78" name="Google Shape;78;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 name="Google Shape;79;p7"/>
          <p:cNvGrpSpPr/>
          <p:nvPr/>
        </p:nvGrpSpPr>
        <p:grpSpPr>
          <a:xfrm>
            <a:off x="7984380" y="4487150"/>
            <a:ext cx="1159618" cy="497834"/>
            <a:chOff x="8446489" y="24981"/>
            <a:chExt cx="1421100" cy="664044"/>
          </a:xfrm>
        </p:grpSpPr>
        <p:pic>
          <p:nvPicPr>
            <p:cNvPr id="80" name="Google Shape;80;p7"/>
            <p:cNvPicPr preferRelativeResize="0"/>
            <p:nvPr/>
          </p:nvPicPr>
          <p:blipFill rotWithShape="1">
            <a:blip r:embed="rId3">
              <a:alphaModFix/>
            </a:blip>
            <a:srcRect b="29532" l="0" r="0" t="0"/>
            <a:stretch/>
          </p:blipFill>
          <p:spPr>
            <a:xfrm>
              <a:off x="8803070" y="24981"/>
              <a:ext cx="672427" cy="405622"/>
            </a:xfrm>
            <a:prstGeom prst="rect">
              <a:avLst/>
            </a:prstGeom>
            <a:noFill/>
            <a:ln>
              <a:noFill/>
            </a:ln>
          </p:spPr>
        </p:pic>
        <p:sp>
          <p:nvSpPr>
            <p:cNvPr id="81" name="Google Shape;81;p7"/>
            <p:cNvSpPr txBox="1"/>
            <p:nvPr/>
          </p:nvSpPr>
          <p:spPr>
            <a:xfrm>
              <a:off x="8446489" y="324525"/>
              <a:ext cx="14211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82" name="Google Shape;82;p7"/>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83" name="Google Shape;83;p7"/>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86" name="Google Shape;8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87" name="Google Shape;8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88" name="Google Shape;8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 name="Google Shape;89;p8"/>
          <p:cNvGrpSpPr/>
          <p:nvPr/>
        </p:nvGrpSpPr>
        <p:grpSpPr>
          <a:xfrm>
            <a:off x="7984380" y="4487150"/>
            <a:ext cx="1159618" cy="497834"/>
            <a:chOff x="8446489" y="24981"/>
            <a:chExt cx="1421100" cy="664044"/>
          </a:xfrm>
        </p:grpSpPr>
        <p:pic>
          <p:nvPicPr>
            <p:cNvPr id="90" name="Google Shape;90;p8"/>
            <p:cNvPicPr preferRelativeResize="0"/>
            <p:nvPr/>
          </p:nvPicPr>
          <p:blipFill rotWithShape="1">
            <a:blip r:embed="rId3">
              <a:alphaModFix/>
            </a:blip>
            <a:srcRect b="29532" l="0" r="0" t="0"/>
            <a:stretch/>
          </p:blipFill>
          <p:spPr>
            <a:xfrm>
              <a:off x="8803070" y="24981"/>
              <a:ext cx="672427" cy="405622"/>
            </a:xfrm>
            <a:prstGeom prst="rect">
              <a:avLst/>
            </a:prstGeom>
            <a:noFill/>
            <a:ln>
              <a:noFill/>
            </a:ln>
          </p:spPr>
        </p:pic>
        <p:sp>
          <p:nvSpPr>
            <p:cNvPr id="91" name="Google Shape;91;p8"/>
            <p:cNvSpPr txBox="1"/>
            <p:nvPr/>
          </p:nvSpPr>
          <p:spPr>
            <a:xfrm>
              <a:off x="8446489" y="324525"/>
              <a:ext cx="1421100" cy="36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indent="0" lvl="0" marL="0" rtl="0" algn="ctr">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92" name="Google Shape;92;p8"/>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93" name="Google Shape;93;p8"/>
          <p:cNvSpPr txBox="1"/>
          <p:nvPr/>
        </p:nvSpPr>
        <p:spPr>
          <a:xfrm>
            <a:off x="586991" y="4795225"/>
            <a:ext cx="7362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600">
                <a:solidFill>
                  <a:srgbClr val="FFFFFF"/>
                </a:solidFill>
                <a:latin typeface="Exo 2 SemiBold"/>
                <a:ea typeface="Exo 2 SemiBold"/>
                <a:cs typeface="Exo 2 SemiBold"/>
                <a:sym typeface="Exo 2 SemiBold"/>
              </a:rPr>
              <a:t>ÇA ROULE !</a:t>
            </a:r>
            <a:endParaRPr i="1" sz="600">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94" name="Shape 94"/>
        <p:cNvGrpSpPr/>
        <p:nvPr/>
      </p:nvGrpSpPr>
      <p:grpSpPr>
        <a:xfrm>
          <a:off x="0" y="0"/>
          <a:ext cx="0" cy="0"/>
          <a:chOff x="0" y="0"/>
          <a:chExt cx="0" cy="0"/>
        </a:xfrm>
      </p:grpSpPr>
      <p:sp>
        <p:nvSpPr>
          <p:cNvPr id="95" name="Google Shape;95;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hyperlink" Target="https://saaq.gouv.qc.ca/permis-conduire/etat-sante-permis" TargetMode="External"/><Relationship Id="rId5" Type="http://schemas.openxmlformats.org/officeDocument/2006/relationships/hyperlink" Target="https://saaq.gouv.qc.ca/transport-biens/conducteur/permis-conduire/etat-sant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0"/>
          <p:cNvSpPr txBox="1"/>
          <p:nvPr>
            <p:ph type="title"/>
          </p:nvPr>
        </p:nvSpPr>
        <p:spPr>
          <a:xfrm>
            <a:off x="5280300" y="1820800"/>
            <a:ext cx="3235200" cy="1927200"/>
          </a:xfrm>
          <a:prstGeom prst="rect">
            <a:avLst/>
          </a:prstGeom>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fr">
                <a:solidFill>
                  <a:schemeClr val="dk1"/>
                </a:solidFill>
                <a:latin typeface="Arial"/>
                <a:ea typeface="Arial"/>
                <a:cs typeface="Arial"/>
                <a:sym typeface="Arial"/>
              </a:rPr>
              <a:t>Différences réglementaire</a:t>
            </a:r>
            <a:endParaRPr>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lang="fr">
                <a:solidFill>
                  <a:schemeClr val="dk1"/>
                </a:solidFill>
                <a:latin typeface="Arial"/>
                <a:ea typeface="Arial"/>
                <a:cs typeface="Arial"/>
                <a:sym typeface="Arial"/>
              </a:rPr>
              <a:t>Québec</a:t>
            </a:r>
            <a:endParaRPr>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lang="fr">
                <a:solidFill>
                  <a:schemeClr val="dk1"/>
                </a:solidFill>
                <a:latin typeface="Arial"/>
                <a:ea typeface="Arial"/>
                <a:cs typeface="Arial"/>
                <a:sym typeface="Arial"/>
              </a:rPr>
              <a:t>Canada</a:t>
            </a:r>
            <a:endParaRPr>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lang="fr">
                <a:solidFill>
                  <a:schemeClr val="dk1"/>
                </a:solidFill>
                <a:latin typeface="Arial"/>
                <a:ea typeface="Arial"/>
                <a:cs typeface="Arial"/>
                <a:sym typeface="Arial"/>
              </a:rPr>
              <a:t>USA</a:t>
            </a:r>
            <a:endParaRPr>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fr">
                <a:solidFill>
                  <a:srgbClr val="333333"/>
                </a:solidFill>
                <a:highlight>
                  <a:srgbClr val="FFFFFF"/>
                </a:highlight>
              </a:rPr>
              <a:t>Quelles organisations ou quels organismes sont chargés de faire appliquer les réglementations?</a:t>
            </a:r>
            <a:endParaRPr b="1">
              <a:solidFill>
                <a:srgbClr val="333333"/>
              </a:solidFill>
              <a:highlight>
                <a:srgbClr val="FFFFFF"/>
              </a:highlight>
            </a:endParaRPr>
          </a:p>
          <a:p>
            <a:pPr indent="0" lvl="0" marL="0" rtl="0" algn="ctr">
              <a:spcBef>
                <a:spcPts val="0"/>
              </a:spcBef>
              <a:spcAft>
                <a:spcPts val="0"/>
              </a:spcAft>
              <a:buNone/>
            </a:pPr>
            <a:r>
              <a:t/>
            </a:r>
            <a:endParaRPr sz="3000"/>
          </a:p>
        </p:txBody>
      </p:sp>
      <p:sp>
        <p:nvSpPr>
          <p:cNvPr id="162" name="Google Shape;162;p19"/>
          <p:cNvSpPr txBox="1"/>
          <p:nvPr>
            <p:ph idx="1" type="body"/>
          </p:nvPr>
        </p:nvSpPr>
        <p:spPr>
          <a:xfrm>
            <a:off x="270450" y="1817625"/>
            <a:ext cx="8671200" cy="92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800">
                <a:solidFill>
                  <a:srgbClr val="0000FF"/>
                </a:solidFill>
              </a:rPr>
              <a:t>Les transporteurs sont tenus de se conformer aux différentes législations des administrations canadiennes, américaines et mexicaines</a:t>
            </a:r>
            <a:endParaRPr sz="3500">
              <a:solidFill>
                <a:srgbClr val="0000FF"/>
              </a:solidFill>
            </a:endParaRPr>
          </a:p>
        </p:txBody>
      </p:sp>
      <p:pic>
        <p:nvPicPr>
          <p:cNvPr id="163" name="Google Shape;163;p19"/>
          <p:cNvPicPr preferRelativeResize="0"/>
          <p:nvPr/>
        </p:nvPicPr>
        <p:blipFill>
          <a:blip r:embed="rId3">
            <a:alphaModFix/>
          </a:blip>
          <a:stretch>
            <a:fillRect/>
          </a:stretch>
        </p:blipFill>
        <p:spPr>
          <a:xfrm>
            <a:off x="3459900" y="4101200"/>
            <a:ext cx="1435400" cy="108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0"/>
          <p:cNvSpPr txBox="1"/>
          <p:nvPr>
            <p:ph type="title"/>
          </p:nvPr>
        </p:nvSpPr>
        <p:spPr>
          <a:xfrm>
            <a:off x="311700" y="197475"/>
            <a:ext cx="85206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2000"/>
              <a:t>Voici un tableau représentant certaines ententes de réciprocité au plan national et international.</a:t>
            </a:r>
            <a:endParaRPr b="1" sz="3700">
              <a:solidFill>
                <a:srgbClr val="333333"/>
              </a:solidFill>
              <a:highlight>
                <a:srgbClr val="FFFFFF"/>
              </a:highlight>
            </a:endParaRPr>
          </a:p>
          <a:p>
            <a:pPr indent="0" lvl="0" marL="0" rtl="0" algn="ctr">
              <a:spcBef>
                <a:spcPts val="0"/>
              </a:spcBef>
              <a:spcAft>
                <a:spcPts val="0"/>
              </a:spcAft>
              <a:buNone/>
            </a:pPr>
            <a:r>
              <a:t/>
            </a:r>
            <a:endParaRPr sz="1500"/>
          </a:p>
        </p:txBody>
      </p:sp>
      <p:pic>
        <p:nvPicPr>
          <p:cNvPr id="169" name="Google Shape;169;p20"/>
          <p:cNvPicPr preferRelativeResize="0"/>
          <p:nvPr/>
        </p:nvPicPr>
        <p:blipFill>
          <a:blip r:embed="rId3">
            <a:alphaModFix/>
          </a:blip>
          <a:stretch>
            <a:fillRect/>
          </a:stretch>
        </p:blipFill>
        <p:spPr>
          <a:xfrm>
            <a:off x="3459900" y="4101200"/>
            <a:ext cx="1435400" cy="1080700"/>
          </a:xfrm>
          <a:prstGeom prst="rect">
            <a:avLst/>
          </a:prstGeom>
          <a:noFill/>
          <a:ln>
            <a:noFill/>
          </a:ln>
        </p:spPr>
      </p:pic>
      <p:graphicFrame>
        <p:nvGraphicFramePr>
          <p:cNvPr id="170" name="Google Shape;170;p20"/>
          <p:cNvGraphicFramePr/>
          <p:nvPr/>
        </p:nvGraphicFramePr>
        <p:xfrm>
          <a:off x="952500" y="1047750"/>
          <a:ext cx="3000000" cy="3000000"/>
        </p:xfrm>
        <a:graphic>
          <a:graphicData uri="http://schemas.openxmlformats.org/drawingml/2006/table">
            <a:tbl>
              <a:tblPr>
                <a:noFill/>
                <a:tableStyleId>{3B704676-0CEB-4A65-91FB-6694C148E8ED}</a:tableStyleId>
              </a:tblPr>
              <a:tblGrid>
                <a:gridCol w="1447800"/>
                <a:gridCol w="1447800"/>
                <a:gridCol w="1447800"/>
                <a:gridCol w="1447800"/>
                <a:gridCol w="1447800"/>
              </a:tblGrid>
              <a:tr h="381000">
                <a:tc rowSpan="3">
                  <a:txBody>
                    <a:bodyPr/>
                    <a:lstStyle/>
                    <a:p>
                      <a:pPr indent="0" lvl="0" marL="0" rtl="0" algn="l">
                        <a:spcBef>
                          <a:spcPts val="0"/>
                        </a:spcBef>
                        <a:spcAft>
                          <a:spcPts val="0"/>
                        </a:spcAft>
                        <a:buNone/>
                      </a:pPr>
                      <a:r>
                        <a:t/>
                      </a:r>
                      <a:endParaRPr/>
                    </a:p>
                  </a:txBody>
                  <a:tcPr marT="91425" marB="91425" marR="91425" marL="91425">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c gridSpan="4">
                  <a:txBody>
                    <a:bodyPr/>
                    <a:lstStyle/>
                    <a:p>
                      <a:pPr indent="0" lvl="0" marL="0" rtl="0" algn="ctr">
                        <a:spcBef>
                          <a:spcPts val="0"/>
                        </a:spcBef>
                        <a:spcAft>
                          <a:spcPts val="0"/>
                        </a:spcAft>
                        <a:buNone/>
                      </a:pPr>
                      <a:r>
                        <a:rPr b="1" lang="fr" sz="1300"/>
                        <a:t>Ententes de réciprocité nationales ou internationales</a:t>
                      </a:r>
                      <a:endParaRPr sz="13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r>
              <a:tr h="381000">
                <a:tc vMerge="1"/>
                <a:tc>
                  <a:txBody>
                    <a:bodyPr/>
                    <a:lstStyle/>
                    <a:p>
                      <a:pPr indent="0" lvl="0" marL="0" rtl="0" algn="ctr">
                        <a:spcBef>
                          <a:spcPts val="0"/>
                        </a:spcBef>
                        <a:spcAft>
                          <a:spcPts val="0"/>
                        </a:spcAft>
                        <a:buNone/>
                      </a:pPr>
                      <a:r>
                        <a:rPr lang="fr" sz="900"/>
                        <a:t>Nationale</a:t>
                      </a:r>
                      <a:endParaRPr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None/>
                      </a:pPr>
                      <a:r>
                        <a:rPr lang="fr" sz="900"/>
                        <a:t>Internationale</a:t>
                      </a:r>
                      <a:endParaRPr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None/>
                      </a:pPr>
                      <a:r>
                        <a:rPr lang="fr" sz="900"/>
                        <a:t>Internationale</a:t>
                      </a:r>
                      <a:endParaRPr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rowSpan="2">
                  <a:txBody>
                    <a:bodyPr/>
                    <a:lstStyle/>
                    <a:p>
                      <a:pPr indent="0" lvl="0" marL="0" rtl="0" algn="ctr">
                        <a:spcBef>
                          <a:spcPts val="0"/>
                        </a:spcBef>
                        <a:spcAft>
                          <a:spcPts val="0"/>
                        </a:spcAft>
                        <a:buNone/>
                      </a:pPr>
                      <a:r>
                        <a:rPr lang="fr" sz="900"/>
                        <a:t>Organismes concernés par les normes, les règlements ou les ententes de réciprocité</a:t>
                      </a:r>
                      <a:endParaRPr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r>
              <a:tr h="381000">
                <a:tc vMerge="1"/>
                <a:tc>
                  <a:txBody>
                    <a:bodyPr/>
                    <a:lstStyle/>
                    <a:p>
                      <a:pPr indent="0" lvl="0" marL="0" rtl="0" algn="ctr">
                        <a:spcBef>
                          <a:spcPts val="0"/>
                        </a:spcBef>
                        <a:spcAft>
                          <a:spcPts val="0"/>
                        </a:spcAft>
                        <a:buNone/>
                      </a:pPr>
                      <a:r>
                        <a:rPr lang="fr" sz="900"/>
                        <a:t>Canada</a:t>
                      </a:r>
                      <a:endParaRPr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None/>
                      </a:pPr>
                      <a:r>
                        <a:rPr lang="fr" sz="900"/>
                        <a:t>Can/Usa</a:t>
                      </a:r>
                      <a:endParaRPr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None/>
                      </a:pPr>
                      <a:r>
                        <a:rPr lang="fr" sz="900"/>
                        <a:t>Can/Usa/Mex</a:t>
                      </a:r>
                      <a:endParaRPr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CCCC"/>
                    </a:solidFill>
                  </a:tcPr>
                </a:tc>
                <a:tc vMerge="1"/>
              </a:tr>
              <a:tr h="381000">
                <a:tc>
                  <a:txBody>
                    <a:bodyPr/>
                    <a:lstStyle/>
                    <a:p>
                      <a:pPr indent="0" lvl="0" marL="0" rtl="0" algn="l">
                        <a:spcBef>
                          <a:spcPts val="0"/>
                        </a:spcBef>
                        <a:spcAft>
                          <a:spcPts val="0"/>
                        </a:spcAft>
                        <a:buNone/>
                      </a:pPr>
                      <a:r>
                        <a:rPr b="1" lang="fr" sz="900"/>
                        <a:t>Ronde de sécurité</a:t>
                      </a:r>
                      <a:endParaRPr b="1"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0000FF"/>
                          </a:solidFill>
                        </a:rPr>
                        <a:t>Oui</a:t>
                      </a:r>
                      <a:endParaRPr sz="900">
                        <a:solidFill>
                          <a:srgbClr val="0000F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0000FF"/>
                          </a:solidFill>
                        </a:rPr>
                        <a:t>Oui</a:t>
                      </a:r>
                      <a:endParaRPr sz="900">
                        <a:solidFill>
                          <a:srgbClr val="0000F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0000FF"/>
                          </a:solidFill>
                        </a:rPr>
                        <a:t>Oui</a:t>
                      </a:r>
                      <a:endParaRPr b="1" sz="900">
                        <a:solidFill>
                          <a:srgbClr val="0000F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800"/>
                        <a:t>CRQ, CCATM, CVSA, FMCSA, DGAF</a:t>
                      </a:r>
                      <a:endParaRPr sz="8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fr" sz="900"/>
                        <a:t>Arrimage des cargaisons</a:t>
                      </a:r>
                      <a:endParaRPr b="1"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0000FF"/>
                          </a:solidFill>
                        </a:rPr>
                        <a:t>Oui</a:t>
                      </a:r>
                      <a:endParaRPr sz="900">
                        <a:solidFill>
                          <a:srgbClr val="0000F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0000FF"/>
                          </a:solidFill>
                        </a:rPr>
                        <a:t>Oui</a:t>
                      </a:r>
                      <a:endParaRPr sz="900">
                        <a:solidFill>
                          <a:srgbClr val="0000F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0000FF"/>
                          </a:solidFill>
                        </a:rPr>
                        <a:t>Oui</a:t>
                      </a:r>
                      <a:endParaRPr sz="900">
                        <a:solidFill>
                          <a:srgbClr val="0000F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800"/>
                        <a:t>CRQ, CCATM, FMCSA, DGAF</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fr" sz="900"/>
                        <a:t>Heures de conduite et de repos</a:t>
                      </a:r>
                      <a:endParaRPr b="1"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0000FF"/>
                          </a:solidFill>
                        </a:rPr>
                        <a:t>Oui</a:t>
                      </a:r>
                      <a:endParaRPr sz="900">
                        <a:solidFill>
                          <a:srgbClr val="0000F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FF0000"/>
                          </a:solidFill>
                        </a:rPr>
                        <a:t>Non</a:t>
                      </a:r>
                      <a:endParaRPr b="1" sz="900">
                        <a:solidFill>
                          <a:srgbClr val="FF0000"/>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FF0000"/>
                          </a:solidFill>
                        </a:rPr>
                        <a:t>Non</a:t>
                      </a:r>
                      <a:endParaRPr sz="900">
                        <a:solidFill>
                          <a:srgbClr val="FF0000"/>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800"/>
                        <a:t>CRQ, CCATM, FMCSA, DGAF</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fr" sz="900"/>
                        <a:t>Normes de charges et dimensions</a:t>
                      </a:r>
                      <a:endParaRPr b="1"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0000FF"/>
                          </a:solidFill>
                        </a:rPr>
                        <a:t>Oui</a:t>
                      </a:r>
                      <a:endParaRPr sz="900">
                        <a:solidFill>
                          <a:srgbClr val="0000F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FF0000"/>
                          </a:solidFill>
                        </a:rPr>
                        <a:t>Non</a:t>
                      </a:r>
                      <a:endParaRPr b="1" sz="900">
                        <a:solidFill>
                          <a:srgbClr val="FF0000"/>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FF0000"/>
                          </a:solidFill>
                        </a:rPr>
                        <a:t>Non</a:t>
                      </a:r>
                      <a:endParaRPr sz="900">
                        <a:solidFill>
                          <a:srgbClr val="FF0000"/>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800"/>
                        <a:t>CRQ, CCATM, FMCSA, DGAF</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b="1" lang="fr" sz="900"/>
                        <a:t>Transport de matières dangereuses</a:t>
                      </a:r>
                      <a:endParaRPr b="1"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0000FF"/>
                          </a:solidFill>
                        </a:rPr>
                        <a:t>Oui</a:t>
                      </a:r>
                      <a:endParaRPr sz="900">
                        <a:solidFill>
                          <a:srgbClr val="0000F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0000FF"/>
                          </a:solidFill>
                        </a:rPr>
                        <a:t>Oui</a:t>
                      </a:r>
                      <a:endParaRPr sz="900">
                        <a:solidFill>
                          <a:srgbClr val="0000F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fr" sz="900">
                          <a:solidFill>
                            <a:srgbClr val="0000FF"/>
                          </a:solidFill>
                        </a:rPr>
                        <a:t>Oui</a:t>
                      </a:r>
                      <a:endParaRPr sz="900">
                        <a:solidFill>
                          <a:srgbClr val="0000FF"/>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800"/>
                        <a:t>CRQ, FMCSA, DGAF</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txBox="1"/>
          <p:nvPr>
            <p:ph type="title"/>
          </p:nvPr>
        </p:nvSpPr>
        <p:spPr>
          <a:xfrm>
            <a:off x="311700" y="197475"/>
            <a:ext cx="85206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2600"/>
              <a:t>Sources d’informations à consulter</a:t>
            </a:r>
            <a:endParaRPr b="1" sz="4300">
              <a:solidFill>
                <a:srgbClr val="333333"/>
              </a:solidFill>
              <a:highlight>
                <a:srgbClr val="FFFFFF"/>
              </a:highlight>
            </a:endParaRPr>
          </a:p>
          <a:p>
            <a:pPr indent="0" lvl="0" marL="0" rtl="0" algn="ctr">
              <a:spcBef>
                <a:spcPts val="0"/>
              </a:spcBef>
              <a:spcAft>
                <a:spcPts val="0"/>
              </a:spcAft>
              <a:buNone/>
            </a:pPr>
            <a:r>
              <a:t/>
            </a:r>
            <a:endParaRPr sz="1500"/>
          </a:p>
        </p:txBody>
      </p:sp>
      <p:pic>
        <p:nvPicPr>
          <p:cNvPr id="176" name="Google Shape;176;p21"/>
          <p:cNvPicPr preferRelativeResize="0"/>
          <p:nvPr/>
        </p:nvPicPr>
        <p:blipFill>
          <a:blip r:embed="rId3">
            <a:alphaModFix/>
          </a:blip>
          <a:stretch>
            <a:fillRect/>
          </a:stretch>
        </p:blipFill>
        <p:spPr>
          <a:xfrm>
            <a:off x="3459900" y="4101200"/>
            <a:ext cx="1435400" cy="1080700"/>
          </a:xfrm>
          <a:prstGeom prst="rect">
            <a:avLst/>
          </a:prstGeom>
          <a:noFill/>
          <a:ln>
            <a:noFill/>
          </a:ln>
        </p:spPr>
      </p:pic>
      <p:graphicFrame>
        <p:nvGraphicFramePr>
          <p:cNvPr id="177" name="Google Shape;177;p21"/>
          <p:cNvGraphicFramePr/>
          <p:nvPr/>
        </p:nvGraphicFramePr>
        <p:xfrm>
          <a:off x="849350" y="974925"/>
          <a:ext cx="3000000" cy="3000000"/>
        </p:xfrm>
        <a:graphic>
          <a:graphicData uri="http://schemas.openxmlformats.org/drawingml/2006/table">
            <a:tbl>
              <a:tblPr>
                <a:noFill/>
                <a:tableStyleId>{3B704676-0CEB-4A65-91FB-6694C148E8ED}</a:tableStyleId>
              </a:tblPr>
              <a:tblGrid>
                <a:gridCol w="1493425"/>
                <a:gridCol w="2126075"/>
                <a:gridCol w="1809750"/>
                <a:gridCol w="1809750"/>
              </a:tblGrid>
              <a:tr h="236875">
                <a:tc>
                  <a:txBody>
                    <a:bodyPr/>
                    <a:lstStyle/>
                    <a:p>
                      <a:pPr indent="0" lvl="0" marL="0" rtl="0" algn="ctr">
                        <a:spcBef>
                          <a:spcPts val="0"/>
                        </a:spcBef>
                        <a:spcAft>
                          <a:spcPts val="0"/>
                        </a:spcAft>
                        <a:buClr>
                          <a:schemeClr val="dk1"/>
                        </a:buClr>
                        <a:buSzPts val="1100"/>
                        <a:buFont typeface="Arial"/>
                        <a:buNone/>
                      </a:pPr>
                      <a:r>
                        <a:rPr b="1" lang="fr" sz="1000">
                          <a:solidFill>
                            <a:schemeClr val="dk1"/>
                          </a:solidFill>
                        </a:rPr>
                        <a:t>Règlements</a:t>
                      </a:r>
                      <a:endParaRPr/>
                    </a:p>
                  </a:txBody>
                  <a:tcPr marT="91425" marB="91425" marR="91425" marL="91425">
                    <a:lnB cap="flat" cmpd="sng" w="12700">
                      <a:solidFill>
                        <a:srgbClr val="000000"/>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Clr>
                          <a:schemeClr val="dk1"/>
                        </a:buClr>
                        <a:buSzPts val="1100"/>
                        <a:buFont typeface="Arial"/>
                        <a:buNone/>
                      </a:pPr>
                      <a:r>
                        <a:rPr b="1" lang="fr" sz="1000">
                          <a:solidFill>
                            <a:schemeClr val="dk1"/>
                          </a:solidFill>
                        </a:rPr>
                        <a:t>Au Québec</a:t>
                      </a:r>
                      <a:endParaRPr/>
                    </a:p>
                  </a:txBody>
                  <a:tcPr marT="91425" marB="91425" marR="91425" marL="91425">
                    <a:lnB cap="flat" cmpd="sng" w="12700">
                      <a:solidFill>
                        <a:srgbClr val="000000"/>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Clr>
                          <a:schemeClr val="dk1"/>
                        </a:buClr>
                        <a:buSzPts val="1100"/>
                        <a:buFont typeface="Arial"/>
                        <a:buNone/>
                      </a:pPr>
                      <a:r>
                        <a:rPr b="1" lang="fr" sz="1000">
                          <a:solidFill>
                            <a:schemeClr val="dk1"/>
                          </a:solidFill>
                        </a:rPr>
                        <a:t>Ailleurs au Canada</a:t>
                      </a:r>
                      <a:endParaRPr/>
                    </a:p>
                  </a:txBody>
                  <a:tcPr marT="91425" marB="91425" marR="91425" marL="91425">
                    <a:lnB cap="flat" cmpd="sng" w="12700">
                      <a:solidFill>
                        <a:srgbClr val="000000"/>
                      </a:solidFill>
                      <a:prstDash val="solid"/>
                      <a:round/>
                      <a:headEnd len="sm" w="sm" type="none"/>
                      <a:tailEnd len="sm" w="sm" type="none"/>
                    </a:lnB>
                    <a:solidFill>
                      <a:srgbClr val="CCCCCC"/>
                    </a:solidFill>
                  </a:tcPr>
                </a:tc>
                <a:tc>
                  <a:txBody>
                    <a:bodyPr/>
                    <a:lstStyle/>
                    <a:p>
                      <a:pPr indent="0" lvl="0" marL="0" rtl="0" algn="ctr">
                        <a:spcBef>
                          <a:spcPts val="0"/>
                        </a:spcBef>
                        <a:spcAft>
                          <a:spcPts val="0"/>
                        </a:spcAft>
                        <a:buClr>
                          <a:schemeClr val="dk1"/>
                        </a:buClr>
                        <a:buSzPts val="1100"/>
                        <a:buFont typeface="Arial"/>
                        <a:buNone/>
                      </a:pPr>
                      <a:r>
                        <a:rPr b="1" lang="fr" sz="1000">
                          <a:solidFill>
                            <a:schemeClr val="dk1"/>
                          </a:solidFill>
                        </a:rPr>
                        <a:t>Aux États-Unis</a:t>
                      </a:r>
                      <a:endParaRPr/>
                    </a:p>
                  </a:txBody>
                  <a:tcPr marT="91425" marB="91425" marR="91425" marL="91425">
                    <a:lnB cap="flat" cmpd="sng" w="12700">
                      <a:solidFill>
                        <a:srgbClr val="000000"/>
                      </a:solidFill>
                      <a:prstDash val="solid"/>
                      <a:round/>
                      <a:headEnd len="sm" w="sm" type="none"/>
                      <a:tailEnd len="sm" w="sm" type="none"/>
                    </a:lnB>
                    <a:solidFill>
                      <a:srgbClr val="CCCCCC"/>
                    </a:solidFill>
                  </a:tcPr>
                </a:tc>
              </a:tr>
              <a:tr h="381000">
                <a:tc>
                  <a:txBody>
                    <a:bodyPr/>
                    <a:lstStyle/>
                    <a:p>
                      <a:pPr indent="0" lvl="0" marL="0" rtl="0" algn="ctr">
                        <a:spcBef>
                          <a:spcPts val="0"/>
                        </a:spcBef>
                        <a:spcAft>
                          <a:spcPts val="0"/>
                        </a:spcAft>
                        <a:buNone/>
                      </a:pPr>
                      <a:r>
                        <a:t/>
                      </a:r>
                      <a:endParaRPr b="1" sz="900">
                        <a:solidFill>
                          <a:srgbClr val="212529"/>
                        </a:solidFill>
                        <a:highlight>
                          <a:srgbClr val="FFFFFF"/>
                        </a:highlight>
                      </a:endParaRPr>
                    </a:p>
                    <a:p>
                      <a:pPr indent="0" lvl="0" marL="0" rtl="0" algn="ctr">
                        <a:spcBef>
                          <a:spcPts val="0"/>
                        </a:spcBef>
                        <a:spcAft>
                          <a:spcPts val="0"/>
                        </a:spcAft>
                        <a:buNone/>
                      </a:pPr>
                      <a:r>
                        <a:rPr b="1" lang="fr" sz="900">
                          <a:solidFill>
                            <a:srgbClr val="212529"/>
                          </a:solidFill>
                          <a:highlight>
                            <a:srgbClr val="FFFFFF"/>
                          </a:highlight>
                        </a:rPr>
                        <a:t>R</a:t>
                      </a:r>
                      <a:r>
                        <a:rPr b="1" lang="fr" sz="900">
                          <a:solidFill>
                            <a:srgbClr val="212529"/>
                          </a:solidFill>
                          <a:highlight>
                            <a:srgbClr val="FFFFFF"/>
                          </a:highlight>
                        </a:rPr>
                        <a:t>onde de sécurité</a:t>
                      </a:r>
                      <a:endParaRPr b="1" sz="900">
                        <a:solidFill>
                          <a:srgbClr val="212529"/>
                        </a:solidFill>
                        <a:highlight>
                          <a:srgbClr val="FFFFFF"/>
                        </a:highlight>
                      </a:endParaRPr>
                    </a:p>
                    <a:p>
                      <a:pPr indent="0" lvl="0" marL="0" rtl="0" algn="ctr">
                        <a:spcBef>
                          <a:spcPts val="0"/>
                        </a:spcBef>
                        <a:spcAft>
                          <a:spcPts val="0"/>
                        </a:spcAft>
                        <a:buNone/>
                      </a:pPr>
                      <a:r>
                        <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highlight>
                            <a:srgbClr val="FFFFFF"/>
                          </a:highlight>
                        </a:rPr>
                        <a:t>Guide ronde de sécurité</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Guide CVL</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Source SAAQ</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highlight>
                            <a:srgbClr val="FFFFFF"/>
                          </a:highlight>
                        </a:rPr>
                        <a:t>Norme 13 </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Source CCATM</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rPr>
                        <a:t>FMCSR Part 396</a:t>
                      </a:r>
                      <a:endParaRPr sz="900">
                        <a:solidFill>
                          <a:srgbClr val="212529"/>
                        </a:solidFill>
                      </a:endParaRPr>
                    </a:p>
                    <a:p>
                      <a:pPr indent="0" lvl="0" marL="0" rtl="0" algn="ctr">
                        <a:spcBef>
                          <a:spcPts val="0"/>
                        </a:spcBef>
                        <a:spcAft>
                          <a:spcPts val="0"/>
                        </a:spcAft>
                        <a:buNone/>
                      </a:pPr>
                      <a:r>
                        <a:rPr lang="fr" sz="900">
                          <a:solidFill>
                            <a:srgbClr val="212529"/>
                          </a:solidFill>
                        </a:rPr>
                        <a:t>Source: FMCSA</a:t>
                      </a:r>
                      <a:endParaRPr sz="900">
                        <a:solidFill>
                          <a:srgbClr val="212529"/>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fr" sz="900">
                          <a:solidFill>
                            <a:schemeClr val="dk1"/>
                          </a:solidFill>
                        </a:rPr>
                        <a:t>Arrimage des </a:t>
                      </a:r>
                      <a:endParaRPr b="1" sz="900">
                        <a:solidFill>
                          <a:schemeClr val="dk1"/>
                        </a:solidFill>
                      </a:endParaRPr>
                    </a:p>
                    <a:p>
                      <a:pPr indent="0" lvl="0" marL="0" rtl="0" algn="ctr">
                        <a:spcBef>
                          <a:spcPts val="0"/>
                        </a:spcBef>
                        <a:spcAft>
                          <a:spcPts val="0"/>
                        </a:spcAft>
                        <a:buClr>
                          <a:schemeClr val="dk1"/>
                        </a:buClr>
                        <a:buSzPts val="1100"/>
                        <a:buFont typeface="Arial"/>
                        <a:buNone/>
                      </a:pPr>
                      <a:r>
                        <a:rPr b="1" lang="fr" sz="900">
                          <a:solidFill>
                            <a:schemeClr val="dk1"/>
                          </a:solidFill>
                        </a:rPr>
                        <a:t>cargaisons</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highlight>
                            <a:srgbClr val="FFFFFF"/>
                          </a:highlight>
                        </a:rPr>
                        <a:t>Guide arrimage des cargaisons</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Guide CVL</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Source SAAQ ou MTQ</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highlight>
                            <a:srgbClr val="FFFFFF"/>
                          </a:highlight>
                        </a:rPr>
                        <a:t>Norme 10</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Source CCATM</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rPr>
                        <a:t>FMCSR article 393</a:t>
                      </a:r>
                      <a:endParaRPr sz="900">
                        <a:solidFill>
                          <a:srgbClr val="212529"/>
                        </a:solidFill>
                      </a:endParaRPr>
                    </a:p>
                    <a:p>
                      <a:pPr indent="0" lvl="0" marL="0" rtl="0" algn="ctr">
                        <a:spcBef>
                          <a:spcPts val="0"/>
                        </a:spcBef>
                        <a:spcAft>
                          <a:spcPts val="0"/>
                        </a:spcAft>
                        <a:buNone/>
                      </a:pPr>
                      <a:r>
                        <a:rPr lang="fr" sz="900">
                          <a:solidFill>
                            <a:srgbClr val="212529"/>
                          </a:solidFill>
                        </a:rPr>
                        <a:t>Source: FMCSA</a:t>
                      </a:r>
                      <a:endParaRPr sz="900">
                        <a:solidFill>
                          <a:srgbClr val="212529"/>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fr" sz="900">
                          <a:solidFill>
                            <a:schemeClr val="dk1"/>
                          </a:solidFill>
                        </a:rPr>
                        <a:t>Heures de conduite </a:t>
                      </a:r>
                      <a:endParaRPr b="1" sz="900">
                        <a:solidFill>
                          <a:schemeClr val="dk1"/>
                        </a:solidFill>
                      </a:endParaRPr>
                    </a:p>
                    <a:p>
                      <a:pPr indent="0" lvl="0" marL="0" rtl="0" algn="ctr">
                        <a:spcBef>
                          <a:spcPts val="0"/>
                        </a:spcBef>
                        <a:spcAft>
                          <a:spcPts val="0"/>
                        </a:spcAft>
                        <a:buClr>
                          <a:schemeClr val="dk1"/>
                        </a:buClr>
                        <a:buSzPts val="1100"/>
                        <a:buFont typeface="Arial"/>
                        <a:buNone/>
                      </a:pPr>
                      <a:r>
                        <a:rPr b="1" lang="fr" sz="900">
                          <a:solidFill>
                            <a:schemeClr val="dk1"/>
                          </a:solidFill>
                        </a:rPr>
                        <a:t>et de repos</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highlight>
                            <a:srgbClr val="FFFFFF"/>
                          </a:highlight>
                        </a:rPr>
                        <a:t>Guide heures de conduite</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Guide CVL</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Source SAAQ</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highlight>
                            <a:srgbClr val="FFFFFF"/>
                          </a:highlight>
                        </a:rPr>
                        <a:t>Norme 9</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Source CCATM</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rPr>
                        <a:t>FMCSR  article  395</a:t>
                      </a:r>
                      <a:endParaRPr sz="900">
                        <a:solidFill>
                          <a:srgbClr val="212529"/>
                        </a:solidFill>
                      </a:endParaRPr>
                    </a:p>
                    <a:p>
                      <a:pPr indent="0" lvl="0" marL="0" rtl="0" algn="ctr">
                        <a:spcBef>
                          <a:spcPts val="0"/>
                        </a:spcBef>
                        <a:spcAft>
                          <a:spcPts val="0"/>
                        </a:spcAft>
                        <a:buNone/>
                      </a:pPr>
                      <a:r>
                        <a:rPr lang="fr" sz="900">
                          <a:solidFill>
                            <a:srgbClr val="212529"/>
                          </a:solidFill>
                          <a:highlight>
                            <a:srgbClr val="FFFFFF"/>
                          </a:highlight>
                        </a:rPr>
                        <a:t>Source: FMCSA</a:t>
                      </a:r>
                      <a:endParaRPr sz="900">
                        <a:solidFill>
                          <a:srgbClr val="212529"/>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fr" sz="900">
                          <a:solidFill>
                            <a:schemeClr val="dk1"/>
                          </a:solidFill>
                        </a:rPr>
                        <a:t>Normes de charges </a:t>
                      </a:r>
                      <a:endParaRPr b="1" sz="900">
                        <a:solidFill>
                          <a:schemeClr val="dk1"/>
                        </a:solidFill>
                      </a:endParaRPr>
                    </a:p>
                    <a:p>
                      <a:pPr indent="0" lvl="0" marL="0" rtl="0" algn="ctr">
                        <a:spcBef>
                          <a:spcPts val="0"/>
                        </a:spcBef>
                        <a:spcAft>
                          <a:spcPts val="0"/>
                        </a:spcAft>
                        <a:buClr>
                          <a:schemeClr val="dk1"/>
                        </a:buClr>
                        <a:buSzPts val="1100"/>
                        <a:buFont typeface="Arial"/>
                        <a:buNone/>
                      </a:pPr>
                      <a:r>
                        <a:rPr b="1" lang="fr" sz="900">
                          <a:solidFill>
                            <a:schemeClr val="dk1"/>
                          </a:solidFill>
                        </a:rPr>
                        <a:t>et dimensions</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highlight>
                            <a:srgbClr val="FFFFFF"/>
                          </a:highlight>
                        </a:rPr>
                        <a:t>Guide des charges et dimensions</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Source SAAQ ou MTQ</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fr" sz="900">
                          <a:solidFill>
                            <a:srgbClr val="212529"/>
                          </a:solidFill>
                          <a:highlight>
                            <a:srgbClr val="FFFFFF"/>
                          </a:highlight>
                        </a:rPr>
                        <a:t>Protocole d’entente (MOU)</a:t>
                      </a:r>
                      <a:endParaRPr sz="900">
                        <a:solidFill>
                          <a:srgbClr val="212529"/>
                        </a:solidFill>
                        <a:highlight>
                          <a:srgbClr val="FFFFFF"/>
                        </a:highlight>
                      </a:endParaRPr>
                    </a:p>
                    <a:p>
                      <a:pPr indent="0" lvl="0" marL="0" rtl="0" algn="ctr">
                        <a:spcBef>
                          <a:spcPts val="0"/>
                        </a:spcBef>
                        <a:spcAft>
                          <a:spcPts val="0"/>
                        </a:spcAft>
                        <a:buClr>
                          <a:schemeClr val="dk1"/>
                        </a:buClr>
                        <a:buSzPts val="1100"/>
                        <a:buFont typeface="Arial"/>
                        <a:buNone/>
                      </a:pPr>
                      <a:r>
                        <a:rPr lang="fr" sz="900">
                          <a:solidFill>
                            <a:srgbClr val="212529"/>
                          </a:solidFill>
                          <a:highlight>
                            <a:srgbClr val="FFFFFF"/>
                          </a:highlight>
                        </a:rPr>
                        <a:t>Source Conseil des ministres responsables des transports</a:t>
                      </a:r>
                      <a:endParaRPr/>
                    </a:p>
                  </a:txBody>
                  <a:tcPr marT="91425" marB="91425"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highlight>
                            <a:srgbClr val="FFFFFF"/>
                          </a:highlight>
                        </a:rPr>
                        <a:t>Source: site Web de chaque état</a:t>
                      </a:r>
                      <a:r>
                        <a:rPr baseline="30000" lang="fr" sz="900">
                          <a:solidFill>
                            <a:srgbClr val="212529"/>
                          </a:solidFill>
                          <a:highlight>
                            <a:srgbClr val="FFFFFF"/>
                          </a:highlight>
                        </a:rPr>
                        <a:t>1</a:t>
                      </a:r>
                      <a:endParaRPr baseline="30000" sz="900">
                        <a:solidFill>
                          <a:srgbClr val="212529"/>
                        </a:solidFill>
                        <a:highlight>
                          <a:srgbClr val="FFFFFF"/>
                        </a:highlight>
                      </a:endParaRPr>
                    </a:p>
                    <a:p>
                      <a:pPr indent="0" lvl="0" marL="0" rtl="0" algn="ctr">
                        <a:spcBef>
                          <a:spcPts val="0"/>
                        </a:spcBef>
                        <a:spcAft>
                          <a:spcPts val="0"/>
                        </a:spcAft>
                        <a:buNone/>
                      </a:pPr>
                      <a:r>
                        <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Clr>
                          <a:schemeClr val="dk1"/>
                        </a:buClr>
                        <a:buSzPts val="1100"/>
                        <a:buFont typeface="Arial"/>
                        <a:buNone/>
                      </a:pPr>
                      <a:r>
                        <a:rPr b="1" lang="fr" sz="900">
                          <a:solidFill>
                            <a:schemeClr val="dk1"/>
                          </a:solidFill>
                        </a:rPr>
                        <a:t>Transport de matières dangereuses</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highlight>
                            <a:srgbClr val="FFFFFF"/>
                          </a:highlight>
                        </a:rPr>
                        <a:t>Guide matières dangereuses</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Source Alliance canadienne du camionnage</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highlight>
                            <a:srgbClr val="FFFFFF"/>
                          </a:highlight>
                        </a:rPr>
                        <a:t>Guide matières dangereuses</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Source Alliance canadienne du camionnage</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highlight>
                            <a:srgbClr val="FFFFFF"/>
                          </a:highlight>
                        </a:rPr>
                        <a:t>FMCSR </a:t>
                      </a:r>
                      <a:r>
                        <a:rPr lang="fr" sz="900">
                          <a:solidFill>
                            <a:srgbClr val="212529"/>
                          </a:solidFill>
                        </a:rPr>
                        <a:t> article </a:t>
                      </a:r>
                      <a:r>
                        <a:rPr lang="fr" sz="900">
                          <a:solidFill>
                            <a:srgbClr val="212529"/>
                          </a:solidFill>
                          <a:highlight>
                            <a:srgbClr val="FFFFFF"/>
                          </a:highlight>
                        </a:rPr>
                        <a:t> 397</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49 CFR 105 à 199</a:t>
                      </a:r>
                      <a:endParaRPr sz="900">
                        <a:solidFill>
                          <a:srgbClr val="212529"/>
                        </a:solidFill>
                        <a:highlight>
                          <a:srgbClr val="FFFFFF"/>
                        </a:highlight>
                      </a:endParaRPr>
                    </a:p>
                    <a:p>
                      <a:pPr indent="0" lvl="0" marL="0" rtl="0" algn="ctr">
                        <a:spcBef>
                          <a:spcPts val="0"/>
                        </a:spcBef>
                        <a:spcAft>
                          <a:spcPts val="0"/>
                        </a:spcAft>
                        <a:buNone/>
                      </a:pPr>
                      <a:r>
                        <a:rPr lang="fr" sz="900">
                          <a:solidFill>
                            <a:srgbClr val="212529"/>
                          </a:solidFill>
                          <a:highlight>
                            <a:srgbClr val="FFFFFF"/>
                          </a:highlight>
                        </a:rPr>
                        <a:t>Source:FMCSA</a:t>
                      </a:r>
                      <a:endParaRPr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2400"/>
              <a:t>Réglementation des charges et dimensions des véhicules lourds utilisés pour le transport interprovincial ou territorial - </a:t>
            </a:r>
            <a:r>
              <a:rPr b="1" lang="fr" sz="2300"/>
              <a:t>Memorandum of understanding (MOU)</a:t>
            </a:r>
            <a:endParaRPr b="1" sz="2300">
              <a:solidFill>
                <a:srgbClr val="57595D"/>
              </a:solidFill>
            </a:endParaRPr>
          </a:p>
          <a:p>
            <a:pPr indent="0" lvl="0" marL="0" rtl="0" algn="just">
              <a:lnSpc>
                <a:spcPct val="115000"/>
              </a:lnSpc>
              <a:spcBef>
                <a:spcPts val="0"/>
              </a:spcBef>
              <a:spcAft>
                <a:spcPts val="0"/>
              </a:spcAft>
              <a:buNone/>
            </a:pPr>
            <a:r>
              <a:t/>
            </a:r>
            <a:endParaRPr b="1">
              <a:solidFill>
                <a:srgbClr val="333333"/>
              </a:solidFill>
              <a:highlight>
                <a:srgbClr val="FFFFFF"/>
              </a:highlight>
            </a:endParaRPr>
          </a:p>
          <a:p>
            <a:pPr indent="0" lvl="0" marL="0" rtl="0" algn="ctr">
              <a:spcBef>
                <a:spcPts val="0"/>
              </a:spcBef>
              <a:spcAft>
                <a:spcPts val="0"/>
              </a:spcAft>
              <a:buNone/>
            </a:pPr>
            <a:r>
              <a:t/>
            </a:r>
            <a:endParaRPr sz="3000"/>
          </a:p>
        </p:txBody>
      </p:sp>
      <p:sp>
        <p:nvSpPr>
          <p:cNvPr id="183" name="Google Shape;183;p22"/>
          <p:cNvSpPr txBox="1"/>
          <p:nvPr>
            <p:ph idx="1" type="body"/>
          </p:nvPr>
        </p:nvSpPr>
        <p:spPr>
          <a:xfrm>
            <a:off x="270450" y="2107650"/>
            <a:ext cx="8671200" cy="928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fr" sz="2200">
                <a:solidFill>
                  <a:srgbClr val="0000FF"/>
                </a:solidFill>
              </a:rPr>
              <a:t>Le Memorandum of understanding (MOU) </a:t>
            </a:r>
            <a:r>
              <a:rPr lang="fr" sz="2200">
                <a:solidFill>
                  <a:srgbClr val="0000FF"/>
                </a:solidFill>
              </a:rPr>
              <a:t>visant à améliorer l’uniformité des règlements provinciaux et territoriaux régissant les poids et les dimensions des véhicules commerciaux utilisés pour le transport entre les provinces et les territoires sur le réseau national.</a:t>
            </a:r>
            <a:endParaRPr sz="2200">
              <a:solidFill>
                <a:srgbClr val="0000FF"/>
              </a:solidFill>
            </a:endParaRPr>
          </a:p>
          <a:p>
            <a:pPr indent="0" lvl="0" marL="0" rtl="0" algn="l">
              <a:spcBef>
                <a:spcPts val="0"/>
              </a:spcBef>
              <a:spcAft>
                <a:spcPts val="0"/>
              </a:spcAft>
              <a:buNone/>
            </a:pPr>
            <a:r>
              <a:t/>
            </a:r>
            <a:endParaRPr sz="2800">
              <a:solidFill>
                <a:srgbClr val="0000FF"/>
              </a:solidFill>
            </a:endParaRPr>
          </a:p>
        </p:txBody>
      </p:sp>
      <p:pic>
        <p:nvPicPr>
          <p:cNvPr id="184" name="Google Shape;184;p22"/>
          <p:cNvPicPr preferRelativeResize="0"/>
          <p:nvPr/>
        </p:nvPicPr>
        <p:blipFill>
          <a:blip r:embed="rId3">
            <a:alphaModFix/>
          </a:blip>
          <a:stretch>
            <a:fillRect/>
          </a:stretch>
        </p:blipFill>
        <p:spPr>
          <a:xfrm>
            <a:off x="3459900" y="4101200"/>
            <a:ext cx="1435400" cy="108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type="title"/>
          </p:nvPr>
        </p:nvSpPr>
        <p:spPr>
          <a:xfrm>
            <a:off x="270450" y="280000"/>
            <a:ext cx="85206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2400"/>
              <a:t>Prenez votre guide des normes de charges et dimensions au tableau 2, </a:t>
            </a:r>
            <a:r>
              <a:rPr i="1" lang="fr" sz="2400">
                <a:solidFill>
                  <a:srgbClr val="0000FF"/>
                </a:solidFill>
              </a:rPr>
              <a:t>(p.19)</a:t>
            </a:r>
            <a:r>
              <a:rPr lang="fr" sz="2400"/>
              <a:t> regardons les masses totales en charges.</a:t>
            </a:r>
            <a:endParaRPr b="1" sz="3200">
              <a:solidFill>
                <a:srgbClr val="57595D"/>
              </a:solidFill>
            </a:endParaRPr>
          </a:p>
          <a:p>
            <a:pPr indent="0" lvl="0" marL="0" rtl="0" algn="just">
              <a:lnSpc>
                <a:spcPct val="115000"/>
              </a:lnSpc>
              <a:spcBef>
                <a:spcPts val="0"/>
              </a:spcBef>
              <a:spcAft>
                <a:spcPts val="0"/>
              </a:spcAft>
              <a:buNone/>
            </a:pPr>
            <a:r>
              <a:t/>
            </a:r>
            <a:endParaRPr b="1" sz="700">
              <a:solidFill>
                <a:srgbClr val="333333"/>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fr" sz="1500"/>
              <a:t>camion semi-remorque de 5 essieux ?_____________________________________________</a:t>
            </a:r>
            <a:endParaRPr sz="1500"/>
          </a:p>
          <a:p>
            <a:pPr indent="0" lvl="0" marL="0" rtl="0" algn="just">
              <a:lnSpc>
                <a:spcPct val="115000"/>
              </a:lnSpc>
              <a:spcBef>
                <a:spcPts val="0"/>
              </a:spcBef>
              <a:spcAft>
                <a:spcPts val="0"/>
              </a:spcAft>
              <a:buClr>
                <a:schemeClr val="dk1"/>
              </a:buClr>
              <a:buSzPts val="1100"/>
              <a:buFont typeface="Arial"/>
              <a:buNone/>
            </a:pPr>
            <a:r>
              <a:t/>
            </a:r>
            <a:endParaRPr sz="1500"/>
          </a:p>
          <a:p>
            <a:pPr indent="0" lvl="0" marL="0" rtl="0" algn="just">
              <a:lnSpc>
                <a:spcPct val="115000"/>
              </a:lnSpc>
              <a:spcBef>
                <a:spcPts val="0"/>
              </a:spcBef>
              <a:spcAft>
                <a:spcPts val="0"/>
              </a:spcAft>
              <a:buClr>
                <a:schemeClr val="dk1"/>
              </a:buClr>
              <a:buSzPts val="1100"/>
              <a:buFont typeface="Arial"/>
              <a:buNone/>
            </a:pPr>
            <a:r>
              <a:rPr lang="fr" sz="1500"/>
              <a:t>camion semi-remorque de 5 essieux dans le MOU ? __________________________________</a:t>
            </a:r>
            <a:endParaRPr sz="1500"/>
          </a:p>
          <a:p>
            <a:pPr indent="0" lvl="0" marL="0" rtl="0" algn="just">
              <a:lnSpc>
                <a:spcPct val="115000"/>
              </a:lnSpc>
              <a:spcBef>
                <a:spcPts val="0"/>
              </a:spcBef>
              <a:spcAft>
                <a:spcPts val="0"/>
              </a:spcAft>
              <a:buClr>
                <a:schemeClr val="dk1"/>
              </a:buClr>
              <a:buSzPts val="1100"/>
              <a:buFont typeface="Arial"/>
              <a:buNone/>
            </a:pPr>
            <a:r>
              <a:t/>
            </a:r>
            <a:endParaRPr sz="1500"/>
          </a:p>
          <a:p>
            <a:pPr indent="0" lvl="0" marL="0" rtl="0" algn="just">
              <a:lnSpc>
                <a:spcPct val="115000"/>
              </a:lnSpc>
              <a:spcBef>
                <a:spcPts val="0"/>
              </a:spcBef>
              <a:spcAft>
                <a:spcPts val="0"/>
              </a:spcAft>
              <a:buClr>
                <a:schemeClr val="dk1"/>
              </a:buClr>
              <a:buSzPts val="1100"/>
              <a:buFont typeface="Arial"/>
              <a:buNone/>
            </a:pPr>
            <a:r>
              <a:rPr lang="fr" sz="1500"/>
              <a:t>camion semi-remorque de 6 essieux ? _____________________________________________</a:t>
            </a:r>
            <a:endParaRPr sz="1500"/>
          </a:p>
          <a:p>
            <a:pPr indent="0" lvl="0" marL="0" rtl="0" algn="just">
              <a:lnSpc>
                <a:spcPct val="115000"/>
              </a:lnSpc>
              <a:spcBef>
                <a:spcPts val="0"/>
              </a:spcBef>
              <a:spcAft>
                <a:spcPts val="0"/>
              </a:spcAft>
              <a:buClr>
                <a:schemeClr val="dk1"/>
              </a:buClr>
              <a:buSzPts val="1100"/>
              <a:buFont typeface="Arial"/>
              <a:buNone/>
            </a:pPr>
            <a:r>
              <a:t/>
            </a:r>
            <a:endParaRPr sz="1500"/>
          </a:p>
          <a:p>
            <a:pPr indent="0" lvl="0" marL="0" rtl="0" algn="just">
              <a:lnSpc>
                <a:spcPct val="115000"/>
              </a:lnSpc>
              <a:spcBef>
                <a:spcPts val="0"/>
              </a:spcBef>
              <a:spcAft>
                <a:spcPts val="0"/>
              </a:spcAft>
              <a:buClr>
                <a:schemeClr val="dk1"/>
              </a:buClr>
              <a:buSzPts val="1100"/>
              <a:buFont typeface="Arial"/>
              <a:buNone/>
            </a:pPr>
            <a:r>
              <a:rPr lang="fr" sz="1500"/>
              <a:t>camion semi-remorque de 6 essieux dans le MOU ? __________________________________</a:t>
            </a:r>
            <a:endParaRPr sz="1500"/>
          </a:p>
          <a:p>
            <a:pPr indent="0" lvl="0" marL="0" rtl="0" algn="just">
              <a:lnSpc>
                <a:spcPct val="115000"/>
              </a:lnSpc>
              <a:spcBef>
                <a:spcPts val="0"/>
              </a:spcBef>
              <a:spcAft>
                <a:spcPts val="0"/>
              </a:spcAft>
              <a:buClr>
                <a:schemeClr val="dk1"/>
              </a:buClr>
              <a:buSzPts val="1100"/>
              <a:buFont typeface="Arial"/>
              <a:buNone/>
            </a:pPr>
            <a:r>
              <a:t/>
            </a:r>
            <a:endParaRPr sz="1500"/>
          </a:p>
          <a:p>
            <a:pPr indent="0" lvl="0" marL="0" rtl="0" algn="just">
              <a:lnSpc>
                <a:spcPct val="115000"/>
              </a:lnSpc>
              <a:spcBef>
                <a:spcPts val="0"/>
              </a:spcBef>
              <a:spcAft>
                <a:spcPts val="0"/>
              </a:spcAft>
              <a:buClr>
                <a:schemeClr val="dk1"/>
              </a:buClr>
              <a:buSzPts val="1100"/>
              <a:buFont typeface="Arial"/>
              <a:buNone/>
            </a:pPr>
            <a:r>
              <a:rPr lang="fr" sz="1500"/>
              <a:t>camion de 8 essieux ? __________________________________________________________</a:t>
            </a:r>
            <a:endParaRPr sz="1500"/>
          </a:p>
          <a:p>
            <a:pPr indent="0" lvl="0" marL="0" rtl="0" algn="just">
              <a:lnSpc>
                <a:spcPct val="115000"/>
              </a:lnSpc>
              <a:spcBef>
                <a:spcPts val="0"/>
              </a:spcBef>
              <a:spcAft>
                <a:spcPts val="0"/>
              </a:spcAft>
              <a:buClr>
                <a:schemeClr val="dk1"/>
              </a:buClr>
              <a:buSzPts val="1100"/>
              <a:buFont typeface="Arial"/>
              <a:buNone/>
            </a:pPr>
            <a:r>
              <a:t/>
            </a:r>
            <a:endParaRPr sz="1500"/>
          </a:p>
          <a:p>
            <a:pPr indent="0" lvl="0" marL="0" rtl="0" algn="just">
              <a:lnSpc>
                <a:spcPct val="115000"/>
              </a:lnSpc>
              <a:spcBef>
                <a:spcPts val="0"/>
              </a:spcBef>
              <a:spcAft>
                <a:spcPts val="0"/>
              </a:spcAft>
              <a:buClr>
                <a:schemeClr val="dk1"/>
              </a:buClr>
              <a:buSzPts val="1100"/>
              <a:buFont typeface="Arial"/>
              <a:buNone/>
            </a:pPr>
            <a:r>
              <a:rPr lang="fr" sz="1500"/>
              <a:t>camion de 8 essieux dans le MOU ? _______________________________________________</a:t>
            </a:r>
            <a:endParaRPr sz="1500"/>
          </a:p>
          <a:p>
            <a:pPr indent="0" lvl="0" marL="0" rtl="0" algn="ctr">
              <a:spcBef>
                <a:spcPts val="0"/>
              </a:spcBef>
              <a:spcAft>
                <a:spcPts val="0"/>
              </a:spcAft>
              <a:buNone/>
            </a:pPr>
            <a:r>
              <a:t/>
            </a:r>
            <a:endParaRPr sz="3000"/>
          </a:p>
        </p:txBody>
      </p:sp>
      <p:pic>
        <p:nvPicPr>
          <p:cNvPr id="190" name="Google Shape;190;p23"/>
          <p:cNvPicPr preferRelativeResize="0"/>
          <p:nvPr/>
        </p:nvPicPr>
        <p:blipFill>
          <a:blip r:embed="rId3">
            <a:alphaModFix/>
          </a:blip>
          <a:stretch>
            <a:fillRect/>
          </a:stretch>
        </p:blipFill>
        <p:spPr>
          <a:xfrm>
            <a:off x="3459900" y="4344615"/>
            <a:ext cx="1112100" cy="837285"/>
          </a:xfrm>
          <a:prstGeom prst="rect">
            <a:avLst/>
          </a:prstGeom>
          <a:noFill/>
          <a:ln>
            <a:noFill/>
          </a:ln>
        </p:spPr>
      </p:pic>
      <p:sp>
        <p:nvSpPr>
          <p:cNvPr id="191" name="Google Shape;191;p23"/>
          <p:cNvSpPr txBox="1"/>
          <p:nvPr/>
        </p:nvSpPr>
        <p:spPr>
          <a:xfrm>
            <a:off x="4070150" y="1166400"/>
            <a:ext cx="1416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0000FF"/>
                </a:solidFill>
              </a:rPr>
              <a:t>41500 kg</a:t>
            </a:r>
            <a:endParaRPr sz="2000">
              <a:solidFill>
                <a:srgbClr val="0000FF"/>
              </a:solidFill>
            </a:endParaRPr>
          </a:p>
        </p:txBody>
      </p:sp>
      <p:sp>
        <p:nvSpPr>
          <p:cNvPr id="192" name="Google Shape;192;p23"/>
          <p:cNvSpPr txBox="1"/>
          <p:nvPr/>
        </p:nvSpPr>
        <p:spPr>
          <a:xfrm>
            <a:off x="4937675" y="1659000"/>
            <a:ext cx="1416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0000FF"/>
                </a:solidFill>
              </a:rPr>
              <a:t>39</a:t>
            </a:r>
            <a:r>
              <a:rPr lang="fr" sz="2000">
                <a:solidFill>
                  <a:srgbClr val="0000FF"/>
                </a:solidFill>
              </a:rPr>
              <a:t>500 kg</a:t>
            </a:r>
            <a:endParaRPr sz="2000">
              <a:solidFill>
                <a:srgbClr val="0000FF"/>
              </a:solidFill>
            </a:endParaRPr>
          </a:p>
        </p:txBody>
      </p:sp>
      <p:sp>
        <p:nvSpPr>
          <p:cNvPr id="193" name="Google Shape;193;p23"/>
          <p:cNvSpPr txBox="1"/>
          <p:nvPr/>
        </p:nvSpPr>
        <p:spPr>
          <a:xfrm>
            <a:off x="4132025" y="2193225"/>
            <a:ext cx="1416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0000FF"/>
                </a:solidFill>
              </a:rPr>
              <a:t>47500 kg</a:t>
            </a:r>
            <a:endParaRPr sz="2000">
              <a:solidFill>
                <a:srgbClr val="0000FF"/>
              </a:solidFill>
            </a:endParaRPr>
          </a:p>
        </p:txBody>
      </p:sp>
      <p:sp>
        <p:nvSpPr>
          <p:cNvPr id="194" name="Google Shape;194;p23"/>
          <p:cNvSpPr txBox="1"/>
          <p:nvPr/>
        </p:nvSpPr>
        <p:spPr>
          <a:xfrm>
            <a:off x="4793275" y="2785725"/>
            <a:ext cx="1416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0000FF"/>
                </a:solidFill>
              </a:rPr>
              <a:t>43500 kg</a:t>
            </a:r>
            <a:endParaRPr sz="2000">
              <a:solidFill>
                <a:srgbClr val="0000FF"/>
              </a:solidFill>
            </a:endParaRPr>
          </a:p>
        </p:txBody>
      </p:sp>
      <p:sp>
        <p:nvSpPr>
          <p:cNvPr id="195" name="Google Shape;195;p23"/>
          <p:cNvSpPr txBox="1"/>
          <p:nvPr/>
        </p:nvSpPr>
        <p:spPr>
          <a:xfrm>
            <a:off x="2449575" y="3316325"/>
            <a:ext cx="1416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0000FF"/>
                </a:solidFill>
              </a:rPr>
              <a:t>62</a:t>
            </a:r>
            <a:r>
              <a:rPr lang="fr" sz="2000">
                <a:solidFill>
                  <a:srgbClr val="0000FF"/>
                </a:solidFill>
              </a:rPr>
              <a:t>500 kg</a:t>
            </a:r>
            <a:endParaRPr sz="2000">
              <a:solidFill>
                <a:srgbClr val="0000FF"/>
              </a:solidFill>
            </a:endParaRPr>
          </a:p>
        </p:txBody>
      </p:sp>
      <p:sp>
        <p:nvSpPr>
          <p:cNvPr id="196" name="Google Shape;196;p23"/>
          <p:cNvSpPr txBox="1"/>
          <p:nvPr/>
        </p:nvSpPr>
        <p:spPr>
          <a:xfrm>
            <a:off x="3681550" y="3830475"/>
            <a:ext cx="1416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000">
                <a:solidFill>
                  <a:srgbClr val="0000FF"/>
                </a:solidFill>
              </a:rPr>
              <a:t>53</a:t>
            </a:r>
            <a:r>
              <a:rPr lang="fr" sz="2000">
                <a:solidFill>
                  <a:srgbClr val="0000FF"/>
                </a:solidFill>
              </a:rPr>
              <a:t>500 kg</a:t>
            </a:r>
            <a:endParaRPr sz="20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311700" y="266225"/>
            <a:ext cx="85206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2400"/>
              <a:t>Limites applicables entre la norme fédérale canadienne et la réglementation américaine concernant les heures de conduite et de repos.</a:t>
            </a:r>
            <a:endParaRPr sz="2400"/>
          </a:p>
          <a:p>
            <a:pPr indent="0" lvl="0" marL="0" rtl="0" algn="just">
              <a:lnSpc>
                <a:spcPct val="115000"/>
              </a:lnSpc>
              <a:spcBef>
                <a:spcPts val="0"/>
              </a:spcBef>
              <a:spcAft>
                <a:spcPts val="0"/>
              </a:spcAft>
              <a:buNone/>
            </a:pPr>
            <a:r>
              <a:t/>
            </a:r>
            <a:endParaRPr sz="2400"/>
          </a:p>
          <a:p>
            <a:pPr indent="0" lvl="0" marL="0" rtl="0" algn="just">
              <a:lnSpc>
                <a:spcPct val="115000"/>
              </a:lnSpc>
              <a:spcBef>
                <a:spcPts val="0"/>
              </a:spcBef>
              <a:spcAft>
                <a:spcPts val="0"/>
              </a:spcAft>
              <a:buNone/>
            </a:pPr>
            <a:r>
              <a:rPr lang="fr" sz="2400"/>
              <a:t>Tableau ci-joint</a:t>
            </a:r>
            <a:endParaRPr sz="2400"/>
          </a:p>
          <a:p>
            <a:pPr indent="0" lvl="0" marL="0" rtl="0" algn="just">
              <a:lnSpc>
                <a:spcPct val="115000"/>
              </a:lnSpc>
              <a:spcBef>
                <a:spcPts val="0"/>
              </a:spcBef>
              <a:spcAft>
                <a:spcPts val="0"/>
              </a:spcAft>
              <a:buNone/>
            </a:pPr>
            <a:r>
              <a:t/>
            </a:r>
            <a:endParaRPr sz="1100"/>
          </a:p>
          <a:p>
            <a:pPr indent="0" lvl="0" marL="0" rtl="0" algn="just">
              <a:lnSpc>
                <a:spcPct val="115000"/>
              </a:lnSpc>
              <a:spcBef>
                <a:spcPts val="0"/>
              </a:spcBef>
              <a:spcAft>
                <a:spcPts val="0"/>
              </a:spcAft>
              <a:buNone/>
            </a:pPr>
            <a:r>
              <a:t/>
            </a:r>
            <a:endParaRPr b="1" sz="2400"/>
          </a:p>
          <a:p>
            <a:pPr indent="0" lvl="0" marL="0" rtl="0" algn="just">
              <a:lnSpc>
                <a:spcPct val="115000"/>
              </a:lnSpc>
              <a:spcBef>
                <a:spcPts val="0"/>
              </a:spcBef>
              <a:spcAft>
                <a:spcPts val="0"/>
              </a:spcAft>
              <a:buNone/>
            </a:pPr>
            <a:r>
              <a:t/>
            </a:r>
            <a:endParaRPr b="1">
              <a:solidFill>
                <a:srgbClr val="333333"/>
              </a:solidFill>
              <a:highlight>
                <a:srgbClr val="FFFFFF"/>
              </a:highlight>
            </a:endParaRPr>
          </a:p>
          <a:p>
            <a:pPr indent="0" lvl="0" marL="0" rtl="0" algn="ctr">
              <a:spcBef>
                <a:spcPts val="0"/>
              </a:spcBef>
              <a:spcAft>
                <a:spcPts val="0"/>
              </a:spcAft>
              <a:buNone/>
            </a:pPr>
            <a:r>
              <a:t/>
            </a:r>
            <a:endParaRPr sz="3000"/>
          </a:p>
        </p:txBody>
      </p:sp>
      <p:pic>
        <p:nvPicPr>
          <p:cNvPr id="202" name="Google Shape;202;p24"/>
          <p:cNvPicPr preferRelativeResize="0"/>
          <p:nvPr/>
        </p:nvPicPr>
        <p:blipFill>
          <a:blip r:embed="rId3">
            <a:alphaModFix/>
          </a:blip>
          <a:stretch>
            <a:fillRect/>
          </a:stretch>
        </p:blipFill>
        <p:spPr>
          <a:xfrm>
            <a:off x="3459900" y="4101200"/>
            <a:ext cx="1435400" cy="1080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aphicFrame>
        <p:nvGraphicFramePr>
          <p:cNvPr id="207" name="Google Shape;207;p25"/>
          <p:cNvGraphicFramePr/>
          <p:nvPr/>
        </p:nvGraphicFramePr>
        <p:xfrm>
          <a:off x="911250" y="173675"/>
          <a:ext cx="3000000" cy="3000000"/>
        </p:xfrm>
        <a:graphic>
          <a:graphicData uri="http://schemas.openxmlformats.org/drawingml/2006/table">
            <a:tbl>
              <a:tblPr>
                <a:noFill/>
                <a:tableStyleId>{3B704676-0CEB-4A65-91FB-6694C148E8ED}</a:tableStyleId>
              </a:tblPr>
              <a:tblGrid>
                <a:gridCol w="3619500"/>
                <a:gridCol w="3619500"/>
              </a:tblGrid>
              <a:tr h="381000">
                <a:tc>
                  <a:txBody>
                    <a:bodyPr/>
                    <a:lstStyle/>
                    <a:p>
                      <a:pPr indent="0" lvl="0" marL="0" rtl="0" algn="ctr">
                        <a:spcBef>
                          <a:spcPts val="0"/>
                        </a:spcBef>
                        <a:spcAft>
                          <a:spcPts val="0"/>
                        </a:spcAft>
                        <a:buNone/>
                      </a:pPr>
                      <a:r>
                        <a:rPr b="1" lang="fr" sz="1100"/>
                        <a:t>Heures de service au Canada</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fr" sz="1100"/>
                        <a:t>Heures de service aux États-Unis</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381000">
                <a:tc>
                  <a:txBody>
                    <a:bodyPr/>
                    <a:lstStyle/>
                    <a:p>
                      <a:pPr indent="0" lvl="0" marL="0" rtl="0" algn="ctr">
                        <a:spcBef>
                          <a:spcPts val="0"/>
                        </a:spcBef>
                        <a:spcAft>
                          <a:spcPts val="0"/>
                        </a:spcAft>
                        <a:buNone/>
                      </a:pPr>
                      <a:r>
                        <a:rPr lang="fr" sz="1100"/>
                        <a:t>Heures de repos consécutives : 8 heures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fr" sz="1100"/>
                        <a:t>Heures de repos consécutives : 10 heures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81000">
                <a:tc>
                  <a:txBody>
                    <a:bodyPr/>
                    <a:lstStyle/>
                    <a:p>
                      <a:pPr indent="0" lvl="0" marL="0" rtl="0" algn="ctr">
                        <a:spcBef>
                          <a:spcPts val="0"/>
                        </a:spcBef>
                        <a:spcAft>
                          <a:spcPts val="0"/>
                        </a:spcAft>
                        <a:buNone/>
                      </a:pPr>
                      <a:r>
                        <a:rPr lang="fr" sz="1100"/>
                        <a:t>Heures de repos quotidiennes : 10 heures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81000">
                <a:tc>
                  <a:txBody>
                    <a:bodyPr/>
                    <a:lstStyle/>
                    <a:p>
                      <a:pPr indent="0" lvl="0" marL="0" rtl="0" algn="ctr">
                        <a:spcBef>
                          <a:spcPts val="0"/>
                        </a:spcBef>
                        <a:spcAft>
                          <a:spcPts val="0"/>
                        </a:spcAft>
                        <a:buNone/>
                      </a:pPr>
                      <a:r>
                        <a:rPr lang="fr" sz="1100"/>
                        <a:t>Heures de conduite : 13 heures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fr" sz="1100"/>
                        <a:t>Heures de conduite : 11 heures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81000">
                <a:tc>
                  <a:txBody>
                    <a:bodyPr/>
                    <a:lstStyle/>
                    <a:p>
                      <a:pPr indent="0" lvl="0" marL="0" rtl="0" algn="ctr">
                        <a:spcBef>
                          <a:spcPts val="0"/>
                        </a:spcBef>
                        <a:spcAft>
                          <a:spcPts val="0"/>
                        </a:spcAft>
                        <a:buNone/>
                      </a:pPr>
                      <a:r>
                        <a:rPr lang="fr" sz="1100"/>
                        <a:t>Heures de service : 14 heures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fr" sz="1100"/>
                        <a:t>Heures de service : 14 heures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81000">
                <a:tc>
                  <a:txBody>
                    <a:bodyPr/>
                    <a:lstStyle/>
                    <a:p>
                      <a:pPr indent="0" lvl="0" marL="0" rtl="0" algn="ctr">
                        <a:spcBef>
                          <a:spcPts val="0"/>
                        </a:spcBef>
                        <a:spcAft>
                          <a:spcPts val="0"/>
                        </a:spcAft>
                        <a:buNone/>
                      </a:pPr>
                      <a:r>
                        <a:rPr lang="fr" sz="1100"/>
                        <a:t>Temps écoulé : 16 heures cumulées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fr" sz="1100"/>
                        <a:t>Temps écoulé : 14 heures cumulées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81000">
                <a:tc>
                  <a:txBody>
                    <a:bodyPr/>
                    <a:lstStyle/>
                    <a:p>
                      <a:pPr indent="0" lvl="0" marL="0" rtl="0" algn="ctr">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fr" sz="1100"/>
                        <a:t>Pause de conduite : 30 minutes avant 8 heures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81000">
                <a:tc>
                  <a:txBody>
                    <a:bodyPr/>
                    <a:lstStyle/>
                    <a:p>
                      <a:pPr indent="0" lvl="0" marL="0" rtl="0" algn="ctr">
                        <a:spcBef>
                          <a:spcPts val="0"/>
                        </a:spcBef>
                        <a:spcAft>
                          <a:spcPts val="0"/>
                        </a:spcAft>
                        <a:buNone/>
                      </a:pPr>
                      <a:r>
                        <a:rPr lang="fr" sz="1100"/>
                        <a:t>Cycle 1 : 70 heures / 7 jours consécutifs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fr" sz="1100"/>
                        <a:t> 60 heures / 7 jours consécutifs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81000">
                <a:tc>
                  <a:txBody>
                    <a:bodyPr/>
                    <a:lstStyle/>
                    <a:p>
                      <a:pPr indent="0" lvl="0" marL="0" rtl="0" algn="ctr">
                        <a:spcBef>
                          <a:spcPts val="0"/>
                        </a:spcBef>
                        <a:spcAft>
                          <a:spcPts val="0"/>
                        </a:spcAft>
                        <a:buNone/>
                      </a:pPr>
                      <a:r>
                        <a:rPr lang="fr" sz="1100"/>
                        <a:t>Cycle 2 : 120 heures / 14 jours consécutifs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fr" sz="1100"/>
                        <a:t> 70 heures / 8 jours consécutifs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81000">
                <a:tc>
                  <a:txBody>
                    <a:bodyPr/>
                    <a:lstStyle/>
                    <a:p>
                      <a:pPr indent="0" lvl="0" marL="0" marR="0" rtl="0" algn="ctr">
                        <a:spcBef>
                          <a:spcPts val="0"/>
                        </a:spcBef>
                        <a:spcAft>
                          <a:spcPts val="0"/>
                        </a:spcAft>
                        <a:buNone/>
                      </a:pPr>
                      <a:r>
                        <a:rPr lang="fr" sz="1100"/>
                        <a:t>Remise à zéro : 36 heures consécutives cycle 1</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rowSpan="2">
                  <a:txBody>
                    <a:bodyPr/>
                    <a:lstStyle/>
                    <a:p>
                      <a:pPr indent="0" lvl="0" marL="0" rtl="0" algn="ctr">
                        <a:spcBef>
                          <a:spcPts val="0"/>
                        </a:spcBef>
                        <a:spcAft>
                          <a:spcPts val="0"/>
                        </a:spcAft>
                        <a:buNone/>
                      </a:pPr>
                      <a:r>
                        <a:t/>
                      </a:r>
                      <a:endParaRPr sz="1100"/>
                    </a:p>
                    <a:p>
                      <a:pPr indent="0" lvl="0" marL="0" rtl="0" algn="ctr">
                        <a:spcBef>
                          <a:spcPts val="0"/>
                        </a:spcBef>
                        <a:spcAft>
                          <a:spcPts val="0"/>
                        </a:spcAft>
                        <a:buNone/>
                      </a:pPr>
                      <a:r>
                        <a:rPr lang="fr" sz="1100"/>
                        <a:t>Remise à zéro : 34 heures consécutives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81000">
                <a:tc>
                  <a:txBody>
                    <a:bodyPr/>
                    <a:lstStyle/>
                    <a:p>
                      <a:pPr indent="0" lvl="0" marL="0" marR="0" rtl="0" algn="ctr">
                        <a:spcBef>
                          <a:spcPts val="0"/>
                        </a:spcBef>
                        <a:spcAft>
                          <a:spcPts val="0"/>
                        </a:spcAft>
                        <a:buNone/>
                      </a:pPr>
                      <a:r>
                        <a:rPr lang="fr" sz="1100"/>
                        <a:t>Remise à zéro : 72 heures consécutives cycle 2</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vMerge="1"/>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2400"/>
              <a:t>La conduite aux États-Unis</a:t>
            </a:r>
            <a:endParaRPr b="1" sz="2300">
              <a:solidFill>
                <a:srgbClr val="57595D"/>
              </a:solidFill>
            </a:endParaRPr>
          </a:p>
          <a:p>
            <a:pPr indent="0" lvl="0" marL="0" rtl="0" algn="just">
              <a:lnSpc>
                <a:spcPct val="115000"/>
              </a:lnSpc>
              <a:spcBef>
                <a:spcPts val="0"/>
              </a:spcBef>
              <a:spcAft>
                <a:spcPts val="0"/>
              </a:spcAft>
              <a:buNone/>
            </a:pPr>
            <a:r>
              <a:t/>
            </a:r>
            <a:endParaRPr b="1">
              <a:solidFill>
                <a:srgbClr val="333333"/>
              </a:solidFill>
              <a:highlight>
                <a:srgbClr val="FFFFFF"/>
              </a:highlight>
            </a:endParaRPr>
          </a:p>
          <a:p>
            <a:pPr indent="0" lvl="0" marL="0" rtl="0" algn="ctr">
              <a:spcBef>
                <a:spcPts val="0"/>
              </a:spcBef>
              <a:spcAft>
                <a:spcPts val="0"/>
              </a:spcAft>
              <a:buNone/>
            </a:pPr>
            <a:r>
              <a:t/>
            </a:r>
            <a:endParaRPr sz="3000"/>
          </a:p>
        </p:txBody>
      </p:sp>
      <p:sp>
        <p:nvSpPr>
          <p:cNvPr id="213" name="Google Shape;213;p26"/>
          <p:cNvSpPr txBox="1"/>
          <p:nvPr>
            <p:ph idx="1" type="body"/>
          </p:nvPr>
        </p:nvSpPr>
        <p:spPr>
          <a:xfrm>
            <a:off x="161100" y="1303125"/>
            <a:ext cx="8671200" cy="928200"/>
          </a:xfrm>
          <a:prstGeom prst="rect">
            <a:avLst/>
          </a:prstGeom>
        </p:spPr>
        <p:txBody>
          <a:bodyPr anchorCtr="0" anchor="t" bIns="91425" lIns="91425" spcFirstLastPara="1" rIns="91425" wrap="square" tIns="91425">
            <a:noAutofit/>
          </a:bodyPr>
          <a:lstStyle/>
          <a:p>
            <a:pPr indent="-317500" lvl="0" marL="342900" rtl="0" algn="l">
              <a:lnSpc>
                <a:spcPct val="90000"/>
              </a:lnSpc>
              <a:spcBef>
                <a:spcPts val="0"/>
              </a:spcBef>
              <a:spcAft>
                <a:spcPts val="0"/>
              </a:spcAft>
              <a:buClr>
                <a:schemeClr val="dk1"/>
              </a:buClr>
              <a:buSzPts val="2400"/>
              <a:buChar char="•"/>
            </a:pPr>
            <a:r>
              <a:rPr lang="fr" sz="2400">
                <a:solidFill>
                  <a:schemeClr val="dk1"/>
                </a:solidFill>
              </a:rPr>
              <a:t>Une pause de </a:t>
            </a:r>
            <a:r>
              <a:rPr lang="fr" sz="2400">
                <a:solidFill>
                  <a:srgbClr val="0000FF"/>
                </a:solidFill>
              </a:rPr>
              <a:t>30 minutes</a:t>
            </a:r>
            <a:r>
              <a:rPr lang="fr" sz="2400">
                <a:solidFill>
                  <a:schemeClr val="dk1"/>
                </a:solidFill>
              </a:rPr>
              <a:t> est obligatoire lorsque le conducteur </a:t>
            </a:r>
            <a:r>
              <a:rPr lang="fr" sz="2400">
                <a:solidFill>
                  <a:srgbClr val="0000FF"/>
                </a:solidFill>
              </a:rPr>
              <a:t>a atteint 8 heures de conduite</a:t>
            </a:r>
            <a:r>
              <a:rPr b="1" lang="fr" sz="2400">
                <a:solidFill>
                  <a:schemeClr val="dk1"/>
                </a:solidFill>
              </a:rPr>
              <a:t>;</a:t>
            </a:r>
            <a:endParaRPr b="1" sz="2400">
              <a:solidFill>
                <a:schemeClr val="dk1"/>
              </a:solidFill>
            </a:endParaRPr>
          </a:p>
          <a:p>
            <a:pPr indent="0" lvl="0" marL="342900" rtl="0" algn="l">
              <a:lnSpc>
                <a:spcPct val="90000"/>
              </a:lnSpc>
              <a:spcBef>
                <a:spcPts val="0"/>
              </a:spcBef>
              <a:spcAft>
                <a:spcPts val="0"/>
              </a:spcAft>
              <a:buNone/>
            </a:pPr>
            <a:r>
              <a:t/>
            </a:r>
            <a:endParaRPr b="1" sz="2400">
              <a:solidFill>
                <a:schemeClr val="dk1"/>
              </a:solidFill>
            </a:endParaRPr>
          </a:p>
          <a:p>
            <a:pPr indent="-317500" lvl="0" marL="342900" rtl="0" algn="l">
              <a:lnSpc>
                <a:spcPct val="90000"/>
              </a:lnSpc>
              <a:spcBef>
                <a:spcPts val="0"/>
              </a:spcBef>
              <a:spcAft>
                <a:spcPts val="0"/>
              </a:spcAft>
              <a:buClr>
                <a:schemeClr val="dk1"/>
              </a:buClr>
              <a:buSzPts val="2400"/>
              <a:buChar char="•"/>
            </a:pPr>
            <a:r>
              <a:rPr lang="fr" sz="2400">
                <a:solidFill>
                  <a:schemeClr val="dk1"/>
                </a:solidFill>
              </a:rPr>
              <a:t>La pause (ou l’interruption de conduite) peut être satisfaite par toute </a:t>
            </a:r>
            <a:r>
              <a:rPr b="1" lang="fr" sz="2400">
                <a:solidFill>
                  <a:schemeClr val="dk1"/>
                </a:solidFill>
              </a:rPr>
              <a:t>activité sans conduite</a:t>
            </a:r>
            <a:r>
              <a:rPr lang="fr" sz="2400">
                <a:solidFill>
                  <a:schemeClr val="dk1"/>
                </a:solidFill>
              </a:rPr>
              <a:t> ou par une </a:t>
            </a:r>
            <a:r>
              <a:rPr b="1" lang="fr" sz="2400">
                <a:solidFill>
                  <a:schemeClr val="dk1"/>
                </a:solidFill>
              </a:rPr>
              <a:t>combinaison d’activités sans conduite</a:t>
            </a:r>
            <a:r>
              <a:rPr lang="fr" sz="2400">
                <a:solidFill>
                  <a:schemeClr val="dk1"/>
                </a:solidFill>
              </a:rPr>
              <a:t> de 30 minutes consécutive</a:t>
            </a:r>
            <a:endParaRPr b="1">
              <a:solidFill>
                <a:srgbClr val="0000FF"/>
              </a:solidFill>
            </a:endParaRPr>
          </a:p>
          <a:p>
            <a:pPr indent="0" lvl="0" marL="0" rtl="0" algn="l">
              <a:spcBef>
                <a:spcPts val="0"/>
              </a:spcBef>
              <a:spcAft>
                <a:spcPts val="0"/>
              </a:spcAft>
              <a:buNone/>
            </a:pPr>
            <a:r>
              <a:t/>
            </a:r>
            <a:endParaRPr sz="2500">
              <a:solidFill>
                <a:srgbClr val="0000FF"/>
              </a:solidFill>
            </a:endParaRPr>
          </a:p>
        </p:txBody>
      </p:sp>
      <p:pic>
        <p:nvPicPr>
          <p:cNvPr id="214" name="Google Shape;214;p26"/>
          <p:cNvPicPr preferRelativeResize="0"/>
          <p:nvPr/>
        </p:nvPicPr>
        <p:blipFill>
          <a:blip r:embed="rId3">
            <a:alphaModFix/>
          </a:blip>
          <a:stretch>
            <a:fillRect/>
          </a:stretch>
        </p:blipFill>
        <p:spPr>
          <a:xfrm>
            <a:off x="3459900" y="4101200"/>
            <a:ext cx="1435400" cy="108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fr" sz="2400"/>
              <a:t>La traversée de la frontière vers les États-Unis</a:t>
            </a:r>
            <a:endParaRPr b="1" sz="2300">
              <a:solidFill>
                <a:srgbClr val="57595D"/>
              </a:solidFill>
            </a:endParaRPr>
          </a:p>
          <a:p>
            <a:pPr indent="0" lvl="0" marL="0" rtl="0" algn="just">
              <a:lnSpc>
                <a:spcPct val="115000"/>
              </a:lnSpc>
              <a:spcBef>
                <a:spcPts val="0"/>
              </a:spcBef>
              <a:spcAft>
                <a:spcPts val="0"/>
              </a:spcAft>
              <a:buNone/>
            </a:pPr>
            <a:r>
              <a:t/>
            </a:r>
            <a:endParaRPr b="1">
              <a:solidFill>
                <a:srgbClr val="333333"/>
              </a:solidFill>
              <a:highlight>
                <a:srgbClr val="FFFFFF"/>
              </a:highlight>
            </a:endParaRPr>
          </a:p>
          <a:p>
            <a:pPr indent="0" lvl="0" marL="0" rtl="0" algn="ctr">
              <a:spcBef>
                <a:spcPts val="0"/>
              </a:spcBef>
              <a:spcAft>
                <a:spcPts val="0"/>
              </a:spcAft>
              <a:buNone/>
            </a:pPr>
            <a:r>
              <a:t/>
            </a:r>
            <a:endParaRPr sz="3000"/>
          </a:p>
        </p:txBody>
      </p:sp>
      <p:sp>
        <p:nvSpPr>
          <p:cNvPr id="220" name="Google Shape;220;p27"/>
          <p:cNvSpPr txBox="1"/>
          <p:nvPr>
            <p:ph idx="1" type="body"/>
          </p:nvPr>
        </p:nvSpPr>
        <p:spPr>
          <a:xfrm>
            <a:off x="161100" y="1303125"/>
            <a:ext cx="8671200" cy="928200"/>
          </a:xfrm>
          <a:prstGeom prst="rect">
            <a:avLst/>
          </a:prstGeom>
        </p:spPr>
        <p:txBody>
          <a:bodyPr anchorCtr="0" anchor="t" bIns="91425" lIns="91425" spcFirstLastPara="1" rIns="91425" wrap="square" tIns="91425">
            <a:noAutofit/>
          </a:bodyPr>
          <a:lstStyle/>
          <a:p>
            <a:pPr indent="-368300" lvl="0" marL="342900" rtl="0" algn="l">
              <a:lnSpc>
                <a:spcPct val="100000"/>
              </a:lnSpc>
              <a:spcBef>
                <a:spcPts val="0"/>
              </a:spcBef>
              <a:spcAft>
                <a:spcPts val="0"/>
              </a:spcAft>
              <a:buClr>
                <a:schemeClr val="dk1"/>
              </a:buClr>
              <a:buSzPts val="2200"/>
              <a:buChar char="•"/>
            </a:pPr>
            <a:r>
              <a:rPr lang="fr" sz="2500">
                <a:solidFill>
                  <a:schemeClr val="dk1"/>
                </a:solidFill>
              </a:rPr>
              <a:t>S’assurer d’avoir pris </a:t>
            </a:r>
            <a:r>
              <a:rPr lang="fr" sz="2500">
                <a:solidFill>
                  <a:srgbClr val="0000FF"/>
                </a:solidFill>
              </a:rPr>
              <a:t>__________</a:t>
            </a:r>
            <a:r>
              <a:rPr lang="fr" sz="2500">
                <a:solidFill>
                  <a:schemeClr val="dk1"/>
                </a:solidFill>
              </a:rPr>
              <a:t> de repos avant d’avoir commencé</a:t>
            </a:r>
            <a:r>
              <a:rPr lang="fr" sz="1900">
                <a:solidFill>
                  <a:schemeClr val="dk1"/>
                </a:solidFill>
              </a:rPr>
              <a:t> </a:t>
            </a:r>
            <a:r>
              <a:rPr lang="fr" sz="2500">
                <a:solidFill>
                  <a:schemeClr val="dk1"/>
                </a:solidFill>
              </a:rPr>
              <a:t>son quart de travail;</a:t>
            </a:r>
            <a:endParaRPr sz="2500">
              <a:solidFill>
                <a:schemeClr val="dk1"/>
              </a:solidFill>
            </a:endParaRPr>
          </a:p>
          <a:p>
            <a:pPr indent="-387350" lvl="0" marL="342900" rtl="0" algn="l">
              <a:lnSpc>
                <a:spcPct val="100000"/>
              </a:lnSpc>
              <a:spcBef>
                <a:spcPts val="0"/>
              </a:spcBef>
              <a:spcAft>
                <a:spcPts val="0"/>
              </a:spcAft>
              <a:buClr>
                <a:schemeClr val="dk1"/>
              </a:buClr>
              <a:buSzPts val="2500"/>
              <a:buChar char="•"/>
            </a:pPr>
            <a:r>
              <a:rPr lang="fr" sz="2300">
                <a:solidFill>
                  <a:schemeClr val="dk1"/>
                </a:solidFill>
              </a:rPr>
              <a:t>Avoir travaillé moins de ___________;</a:t>
            </a:r>
            <a:endParaRPr sz="2300">
              <a:solidFill>
                <a:schemeClr val="dk1"/>
              </a:solidFill>
            </a:endParaRPr>
          </a:p>
          <a:p>
            <a:pPr indent="-374650" lvl="0" marL="342900" rtl="0" algn="l">
              <a:lnSpc>
                <a:spcPct val="100000"/>
              </a:lnSpc>
              <a:spcBef>
                <a:spcPts val="0"/>
              </a:spcBef>
              <a:spcAft>
                <a:spcPts val="0"/>
              </a:spcAft>
              <a:buClr>
                <a:schemeClr val="dk1"/>
              </a:buClr>
              <a:buSzPts val="2300"/>
              <a:buChar char="•"/>
            </a:pPr>
            <a:r>
              <a:rPr lang="fr" sz="2300">
                <a:solidFill>
                  <a:schemeClr val="dk1"/>
                </a:solidFill>
              </a:rPr>
              <a:t>Avoir conduit moins de ________ réparties dans son quart </a:t>
            </a:r>
            <a:endParaRPr sz="1700">
              <a:solidFill>
                <a:schemeClr val="dk1"/>
              </a:solidFill>
            </a:endParaRPr>
          </a:p>
          <a:p>
            <a:pPr indent="0" lvl="0" marL="0" rtl="0" algn="l">
              <a:lnSpc>
                <a:spcPct val="100000"/>
              </a:lnSpc>
              <a:spcBef>
                <a:spcPts val="0"/>
              </a:spcBef>
              <a:spcAft>
                <a:spcPts val="0"/>
              </a:spcAft>
              <a:buNone/>
            </a:pPr>
            <a:r>
              <a:rPr lang="fr" sz="2300">
                <a:solidFill>
                  <a:schemeClr val="dk1"/>
                </a:solidFill>
              </a:rPr>
              <a:t>     de travail;</a:t>
            </a:r>
            <a:endParaRPr sz="1700">
              <a:solidFill>
                <a:schemeClr val="dk1"/>
              </a:solidFill>
            </a:endParaRPr>
          </a:p>
          <a:p>
            <a:pPr indent="-374650" lvl="0" marL="342900" rtl="0" algn="l">
              <a:lnSpc>
                <a:spcPct val="100000"/>
              </a:lnSpc>
              <a:spcBef>
                <a:spcPts val="0"/>
              </a:spcBef>
              <a:spcAft>
                <a:spcPts val="0"/>
              </a:spcAft>
              <a:buClr>
                <a:schemeClr val="dk1"/>
              </a:buClr>
              <a:buSzPts val="2300"/>
              <a:buChar char="•"/>
            </a:pPr>
            <a:r>
              <a:rPr lang="fr" sz="2300">
                <a:solidFill>
                  <a:schemeClr val="dk1"/>
                </a:solidFill>
              </a:rPr>
              <a:t>Respecter le cumulatif de _________/ 7 jours ou_________ / 8 jours.</a:t>
            </a:r>
            <a:endParaRPr sz="1700">
              <a:solidFill>
                <a:schemeClr val="dk1"/>
              </a:solidFill>
            </a:endParaRPr>
          </a:p>
          <a:p>
            <a:pPr indent="0" lvl="0" marL="342900" rtl="0" algn="l">
              <a:lnSpc>
                <a:spcPct val="100000"/>
              </a:lnSpc>
              <a:spcBef>
                <a:spcPts val="0"/>
              </a:spcBef>
              <a:spcAft>
                <a:spcPts val="0"/>
              </a:spcAft>
              <a:buNone/>
            </a:pPr>
            <a:r>
              <a:t/>
            </a:r>
            <a:endParaRPr sz="2000">
              <a:solidFill>
                <a:schemeClr val="dk1"/>
              </a:solidFill>
            </a:endParaRPr>
          </a:p>
          <a:p>
            <a:pPr indent="0" lvl="0" marL="342900" rtl="0" algn="l">
              <a:lnSpc>
                <a:spcPct val="90000"/>
              </a:lnSpc>
              <a:spcBef>
                <a:spcPts val="0"/>
              </a:spcBef>
              <a:spcAft>
                <a:spcPts val="0"/>
              </a:spcAft>
              <a:buNone/>
            </a:pPr>
            <a:r>
              <a:t/>
            </a:r>
            <a:endParaRPr sz="2500">
              <a:solidFill>
                <a:srgbClr val="0000FF"/>
              </a:solidFill>
            </a:endParaRPr>
          </a:p>
        </p:txBody>
      </p:sp>
      <p:pic>
        <p:nvPicPr>
          <p:cNvPr id="221" name="Google Shape;221;p27"/>
          <p:cNvPicPr preferRelativeResize="0"/>
          <p:nvPr/>
        </p:nvPicPr>
        <p:blipFill>
          <a:blip r:embed="rId3">
            <a:alphaModFix/>
          </a:blip>
          <a:stretch>
            <a:fillRect/>
          </a:stretch>
        </p:blipFill>
        <p:spPr>
          <a:xfrm>
            <a:off x="3459900" y="4101200"/>
            <a:ext cx="1435400" cy="1080700"/>
          </a:xfrm>
          <a:prstGeom prst="rect">
            <a:avLst/>
          </a:prstGeom>
          <a:noFill/>
          <a:ln>
            <a:noFill/>
          </a:ln>
        </p:spPr>
      </p:pic>
      <p:sp>
        <p:nvSpPr>
          <p:cNvPr id="222" name="Google Shape;222;p27"/>
          <p:cNvSpPr txBox="1"/>
          <p:nvPr/>
        </p:nvSpPr>
        <p:spPr>
          <a:xfrm>
            <a:off x="3774300" y="1303125"/>
            <a:ext cx="1595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200">
                <a:solidFill>
                  <a:srgbClr val="0000FF"/>
                </a:solidFill>
              </a:rPr>
              <a:t>10 heures</a:t>
            </a:r>
            <a:endParaRPr sz="2200">
              <a:solidFill>
                <a:srgbClr val="0000FF"/>
              </a:solidFill>
            </a:endParaRPr>
          </a:p>
        </p:txBody>
      </p:sp>
      <p:sp>
        <p:nvSpPr>
          <p:cNvPr id="223" name="Google Shape;223;p27"/>
          <p:cNvSpPr txBox="1"/>
          <p:nvPr/>
        </p:nvSpPr>
        <p:spPr>
          <a:xfrm>
            <a:off x="3885450" y="2081250"/>
            <a:ext cx="1595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200">
                <a:solidFill>
                  <a:srgbClr val="0000FF"/>
                </a:solidFill>
              </a:rPr>
              <a:t>14 heures</a:t>
            </a:r>
            <a:endParaRPr sz="2200">
              <a:solidFill>
                <a:srgbClr val="0000FF"/>
              </a:solidFill>
            </a:endParaRPr>
          </a:p>
        </p:txBody>
      </p:sp>
      <p:sp>
        <p:nvSpPr>
          <p:cNvPr id="224" name="Google Shape;224;p27"/>
          <p:cNvSpPr txBox="1"/>
          <p:nvPr/>
        </p:nvSpPr>
        <p:spPr>
          <a:xfrm>
            <a:off x="3604650" y="2453700"/>
            <a:ext cx="1595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200">
                <a:solidFill>
                  <a:srgbClr val="0000FF"/>
                </a:solidFill>
              </a:rPr>
              <a:t>11 heures</a:t>
            </a:r>
            <a:endParaRPr sz="2200">
              <a:solidFill>
                <a:srgbClr val="0000FF"/>
              </a:solidFill>
            </a:endParaRPr>
          </a:p>
        </p:txBody>
      </p:sp>
      <p:sp>
        <p:nvSpPr>
          <p:cNvPr id="225" name="Google Shape;225;p27"/>
          <p:cNvSpPr txBox="1"/>
          <p:nvPr/>
        </p:nvSpPr>
        <p:spPr>
          <a:xfrm>
            <a:off x="6844500" y="3149375"/>
            <a:ext cx="1595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200">
                <a:solidFill>
                  <a:srgbClr val="0000FF"/>
                </a:solidFill>
              </a:rPr>
              <a:t>7</a:t>
            </a:r>
            <a:r>
              <a:rPr lang="fr" sz="2200">
                <a:solidFill>
                  <a:srgbClr val="0000FF"/>
                </a:solidFill>
              </a:rPr>
              <a:t>0 heures</a:t>
            </a:r>
            <a:endParaRPr sz="2200">
              <a:solidFill>
                <a:srgbClr val="0000FF"/>
              </a:solidFill>
            </a:endParaRPr>
          </a:p>
        </p:txBody>
      </p:sp>
      <p:sp>
        <p:nvSpPr>
          <p:cNvPr id="226" name="Google Shape;226;p27"/>
          <p:cNvSpPr txBox="1"/>
          <p:nvPr/>
        </p:nvSpPr>
        <p:spPr>
          <a:xfrm>
            <a:off x="3885450" y="3199275"/>
            <a:ext cx="1595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2200">
                <a:solidFill>
                  <a:srgbClr val="0000FF"/>
                </a:solidFill>
              </a:rPr>
              <a:t>6</a:t>
            </a:r>
            <a:r>
              <a:rPr lang="fr" sz="2200">
                <a:solidFill>
                  <a:srgbClr val="0000FF"/>
                </a:solidFill>
              </a:rPr>
              <a:t>0 heures</a:t>
            </a:r>
            <a:endParaRPr sz="22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298450" lvl="0" marL="342900" rtl="0" algn="l">
              <a:spcBef>
                <a:spcPts val="0"/>
              </a:spcBef>
              <a:spcAft>
                <a:spcPts val="0"/>
              </a:spcAft>
              <a:buSzPts val="2500"/>
              <a:buChar char="•"/>
            </a:pPr>
            <a:r>
              <a:rPr lang="fr" sz="2500"/>
              <a:t>Une infraction au Règlement américain sur les heures de conduite stipule que </a:t>
            </a:r>
            <a:r>
              <a:rPr b="1" lang="fr" sz="2500"/>
              <a:t>le</a:t>
            </a:r>
            <a:r>
              <a:rPr lang="fr" sz="2500"/>
              <a:t> </a:t>
            </a:r>
            <a:r>
              <a:rPr b="1" lang="fr" sz="2500"/>
              <a:t>fait de conduire ou de permettre de conduire plus de trois heures au-delà de la limite permise constitue une violation flagrante. </a:t>
            </a:r>
            <a:endParaRPr b="1" sz="2500"/>
          </a:p>
          <a:p>
            <a:pPr indent="0" lvl="0" marL="342900" rtl="0" algn="l">
              <a:spcBef>
                <a:spcPts val="0"/>
              </a:spcBef>
              <a:spcAft>
                <a:spcPts val="0"/>
              </a:spcAft>
              <a:buNone/>
            </a:pPr>
            <a:r>
              <a:t/>
            </a:r>
            <a:endParaRPr b="1" sz="2500"/>
          </a:p>
          <a:p>
            <a:pPr indent="-323850" lvl="0" marL="342900" rtl="0" algn="l">
              <a:spcBef>
                <a:spcPts val="880"/>
              </a:spcBef>
              <a:spcAft>
                <a:spcPts val="0"/>
              </a:spcAft>
              <a:buSzPts val="2900"/>
              <a:buChar char="•"/>
            </a:pPr>
            <a:r>
              <a:rPr lang="fr" sz="2500"/>
              <a:t>Cette violation est passible de peines </a:t>
            </a:r>
            <a:endParaRPr sz="2500"/>
          </a:p>
          <a:p>
            <a:pPr indent="0" lvl="0" marL="342900" rtl="0" algn="l">
              <a:spcBef>
                <a:spcPts val="880"/>
              </a:spcBef>
              <a:spcAft>
                <a:spcPts val="0"/>
              </a:spcAft>
              <a:buNone/>
            </a:pPr>
            <a:r>
              <a:rPr lang="fr" sz="2500"/>
              <a:t>civiles maximums.</a:t>
            </a:r>
            <a:endParaRPr sz="2500"/>
          </a:p>
          <a:p>
            <a:pPr indent="0" lvl="0" marL="0" rtl="0" algn="just">
              <a:lnSpc>
                <a:spcPct val="115000"/>
              </a:lnSpc>
              <a:spcBef>
                <a:spcPts val="0"/>
              </a:spcBef>
              <a:spcAft>
                <a:spcPts val="0"/>
              </a:spcAft>
              <a:buNone/>
            </a:pPr>
            <a:r>
              <a:t/>
            </a:r>
            <a:endParaRPr b="1" sz="2400"/>
          </a:p>
          <a:p>
            <a:pPr indent="0" lvl="0" marL="0" rtl="0" algn="just">
              <a:lnSpc>
                <a:spcPct val="115000"/>
              </a:lnSpc>
              <a:spcBef>
                <a:spcPts val="0"/>
              </a:spcBef>
              <a:spcAft>
                <a:spcPts val="0"/>
              </a:spcAft>
              <a:buNone/>
            </a:pPr>
            <a:r>
              <a:t/>
            </a:r>
            <a:endParaRPr b="1">
              <a:solidFill>
                <a:srgbClr val="333333"/>
              </a:solidFill>
              <a:highlight>
                <a:srgbClr val="FFFFFF"/>
              </a:highlight>
            </a:endParaRPr>
          </a:p>
          <a:p>
            <a:pPr indent="0" lvl="0" marL="0" rtl="0" algn="ctr">
              <a:spcBef>
                <a:spcPts val="0"/>
              </a:spcBef>
              <a:spcAft>
                <a:spcPts val="0"/>
              </a:spcAft>
              <a:buNone/>
            </a:pPr>
            <a:r>
              <a:t/>
            </a:r>
            <a:endParaRPr sz="3000"/>
          </a:p>
        </p:txBody>
      </p:sp>
      <p:pic>
        <p:nvPicPr>
          <p:cNvPr id="232" name="Google Shape;232;p28"/>
          <p:cNvPicPr preferRelativeResize="0"/>
          <p:nvPr/>
        </p:nvPicPr>
        <p:blipFill>
          <a:blip r:embed="rId3">
            <a:alphaModFix/>
          </a:blip>
          <a:stretch>
            <a:fillRect/>
          </a:stretch>
        </p:blipFill>
        <p:spPr>
          <a:xfrm>
            <a:off x="3459900" y="4101200"/>
            <a:ext cx="1435400" cy="1080700"/>
          </a:xfrm>
          <a:prstGeom prst="rect">
            <a:avLst/>
          </a:prstGeom>
          <a:noFill/>
          <a:ln>
            <a:noFill/>
          </a:ln>
        </p:spPr>
      </p:pic>
      <p:pic>
        <p:nvPicPr>
          <p:cNvPr id="233" name="Google Shape;233;p28"/>
          <p:cNvPicPr preferRelativeResize="0"/>
          <p:nvPr/>
        </p:nvPicPr>
        <p:blipFill>
          <a:blip r:embed="rId4">
            <a:alphaModFix/>
          </a:blip>
          <a:stretch>
            <a:fillRect/>
          </a:stretch>
        </p:blipFill>
        <p:spPr>
          <a:xfrm>
            <a:off x="6478625" y="2414750"/>
            <a:ext cx="2619375" cy="174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1"/>
          <p:cNvSpPr txBox="1"/>
          <p:nvPr/>
        </p:nvSpPr>
        <p:spPr>
          <a:xfrm>
            <a:off x="4104075" y="816900"/>
            <a:ext cx="4770000" cy="2493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3000"/>
              <a:t>Objectif de la leçon</a:t>
            </a:r>
            <a:endParaRPr sz="3000"/>
          </a:p>
          <a:p>
            <a:pPr indent="-381000" lvl="0" marL="457200" rtl="0" algn="l">
              <a:spcBef>
                <a:spcPts val="0"/>
              </a:spcBef>
              <a:spcAft>
                <a:spcPts val="0"/>
              </a:spcAft>
              <a:buSzPts val="2400"/>
              <a:buChar char="●"/>
            </a:pPr>
            <a:r>
              <a:rPr lang="fr" sz="2400"/>
              <a:t>Résoudre les problèmes d’application de la réglementation référant aux règlements des autres provinces et les États-Unis</a:t>
            </a:r>
            <a:endParaRPr sz="2400"/>
          </a:p>
        </p:txBody>
      </p:sp>
      <p:sp>
        <p:nvSpPr>
          <p:cNvPr id="106" name="Google Shape;106;p11"/>
          <p:cNvSpPr txBox="1"/>
          <p:nvPr/>
        </p:nvSpPr>
        <p:spPr>
          <a:xfrm>
            <a:off x="152400" y="1608150"/>
            <a:ext cx="3544800" cy="1927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b="1" lang="fr" sz="3600"/>
              <a:t>Compétence 3</a:t>
            </a:r>
            <a:endParaRPr b="1" sz="3600"/>
          </a:p>
          <a:p>
            <a:pPr indent="0" lvl="0" marL="0" marR="0" rtl="0" algn="l">
              <a:spcBef>
                <a:spcPts val="0"/>
              </a:spcBef>
              <a:spcAft>
                <a:spcPts val="0"/>
              </a:spcAft>
              <a:buNone/>
            </a:pPr>
            <a:r>
              <a:rPr lang="fr" sz="2000"/>
              <a:t>Différences réglementaire entre le Québec, le Canada et les États-Unis</a:t>
            </a:r>
            <a:endParaRPr sz="2000"/>
          </a:p>
        </p:txBody>
      </p:sp>
      <p:pic>
        <p:nvPicPr>
          <p:cNvPr id="107" name="Google Shape;107;p11"/>
          <p:cNvPicPr preferRelativeResize="0"/>
          <p:nvPr/>
        </p:nvPicPr>
        <p:blipFill>
          <a:blip r:embed="rId3">
            <a:alphaModFix/>
          </a:blip>
          <a:stretch>
            <a:fillRect/>
          </a:stretch>
        </p:blipFill>
        <p:spPr>
          <a:xfrm>
            <a:off x="91975" y="79950"/>
            <a:ext cx="2296476" cy="1528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9"/>
          <p:cNvSpPr txBox="1"/>
          <p:nvPr>
            <p:ph type="title"/>
          </p:nvPr>
        </p:nvSpPr>
        <p:spPr>
          <a:xfrm>
            <a:off x="311700" y="266225"/>
            <a:ext cx="85206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400"/>
              </a:spcBef>
              <a:spcAft>
                <a:spcPts val="0"/>
              </a:spcAft>
              <a:buNone/>
            </a:pPr>
            <a:r>
              <a:rPr lang="fr" sz="2600">
                <a:solidFill>
                  <a:srgbClr val="363636"/>
                </a:solidFill>
              </a:rPr>
              <a:t>Conditions à respecter pour conduire un véhicule lourd.</a:t>
            </a:r>
            <a:endParaRPr sz="3100"/>
          </a:p>
          <a:p>
            <a:pPr indent="0" lvl="0" marL="0" rtl="0" algn="just">
              <a:lnSpc>
                <a:spcPct val="115000"/>
              </a:lnSpc>
              <a:spcBef>
                <a:spcPts val="1200"/>
              </a:spcBef>
              <a:spcAft>
                <a:spcPts val="0"/>
              </a:spcAft>
              <a:buNone/>
            </a:pPr>
            <a:r>
              <a:t/>
            </a:r>
            <a:endParaRPr sz="2400"/>
          </a:p>
          <a:p>
            <a:pPr indent="0" lvl="0" marL="0" rtl="0" algn="just">
              <a:lnSpc>
                <a:spcPct val="115000"/>
              </a:lnSpc>
              <a:spcBef>
                <a:spcPts val="0"/>
              </a:spcBef>
              <a:spcAft>
                <a:spcPts val="0"/>
              </a:spcAft>
              <a:buNone/>
            </a:pPr>
            <a:r>
              <a:t/>
            </a:r>
            <a:endParaRPr sz="2400"/>
          </a:p>
          <a:p>
            <a:pPr indent="0" lvl="0" marL="0" rtl="0" algn="just">
              <a:lnSpc>
                <a:spcPct val="115000"/>
              </a:lnSpc>
              <a:spcBef>
                <a:spcPts val="0"/>
              </a:spcBef>
              <a:spcAft>
                <a:spcPts val="0"/>
              </a:spcAft>
              <a:buNone/>
            </a:pPr>
            <a:r>
              <a:t/>
            </a:r>
            <a:endParaRPr sz="1100"/>
          </a:p>
          <a:p>
            <a:pPr indent="0" lvl="0" marL="0" rtl="0" algn="just">
              <a:lnSpc>
                <a:spcPct val="115000"/>
              </a:lnSpc>
              <a:spcBef>
                <a:spcPts val="0"/>
              </a:spcBef>
              <a:spcAft>
                <a:spcPts val="0"/>
              </a:spcAft>
              <a:buNone/>
            </a:pPr>
            <a:r>
              <a:t/>
            </a:r>
            <a:endParaRPr b="1" sz="2400"/>
          </a:p>
          <a:p>
            <a:pPr indent="0" lvl="0" marL="0" rtl="0" algn="just">
              <a:lnSpc>
                <a:spcPct val="115000"/>
              </a:lnSpc>
              <a:spcBef>
                <a:spcPts val="0"/>
              </a:spcBef>
              <a:spcAft>
                <a:spcPts val="0"/>
              </a:spcAft>
              <a:buNone/>
            </a:pPr>
            <a:r>
              <a:t/>
            </a:r>
            <a:endParaRPr b="1">
              <a:solidFill>
                <a:srgbClr val="333333"/>
              </a:solidFill>
              <a:highlight>
                <a:srgbClr val="FFFFFF"/>
              </a:highlight>
            </a:endParaRPr>
          </a:p>
          <a:p>
            <a:pPr indent="0" lvl="0" marL="0" rtl="0" algn="ctr">
              <a:spcBef>
                <a:spcPts val="0"/>
              </a:spcBef>
              <a:spcAft>
                <a:spcPts val="0"/>
              </a:spcAft>
              <a:buNone/>
            </a:pPr>
            <a:r>
              <a:t/>
            </a:r>
            <a:endParaRPr sz="3000"/>
          </a:p>
        </p:txBody>
      </p:sp>
      <p:pic>
        <p:nvPicPr>
          <p:cNvPr id="239" name="Google Shape;239;p29"/>
          <p:cNvPicPr preferRelativeResize="0"/>
          <p:nvPr/>
        </p:nvPicPr>
        <p:blipFill>
          <a:blip r:embed="rId3">
            <a:alphaModFix/>
          </a:blip>
          <a:stretch>
            <a:fillRect/>
          </a:stretch>
        </p:blipFill>
        <p:spPr>
          <a:xfrm>
            <a:off x="3459900" y="4101200"/>
            <a:ext cx="1435400" cy="1080700"/>
          </a:xfrm>
          <a:prstGeom prst="rect">
            <a:avLst/>
          </a:prstGeom>
          <a:noFill/>
          <a:ln>
            <a:noFill/>
          </a:ln>
        </p:spPr>
      </p:pic>
      <p:graphicFrame>
        <p:nvGraphicFramePr>
          <p:cNvPr id="240" name="Google Shape;240;p29"/>
          <p:cNvGraphicFramePr/>
          <p:nvPr/>
        </p:nvGraphicFramePr>
        <p:xfrm>
          <a:off x="808100" y="1154450"/>
          <a:ext cx="3000000" cy="3000000"/>
        </p:xfrm>
        <a:graphic>
          <a:graphicData uri="http://schemas.openxmlformats.org/drawingml/2006/table">
            <a:tbl>
              <a:tblPr>
                <a:noFill/>
                <a:tableStyleId>{3B704676-0CEB-4A65-91FB-6694C148E8ED}</a:tableStyleId>
              </a:tblPr>
              <a:tblGrid>
                <a:gridCol w="1809750"/>
                <a:gridCol w="1809750"/>
                <a:gridCol w="1809750"/>
                <a:gridCol w="1809750"/>
              </a:tblGrid>
              <a:tr h="381000">
                <a:tc>
                  <a:txBody>
                    <a:bodyPr/>
                    <a:lstStyle/>
                    <a:p>
                      <a:pPr indent="0" lvl="0" marL="0" rtl="0" algn="ctr">
                        <a:spcBef>
                          <a:spcPts val="0"/>
                        </a:spcBef>
                        <a:spcAft>
                          <a:spcPts val="0"/>
                        </a:spcAft>
                        <a:buNone/>
                      </a:pPr>
                      <a:r>
                        <a:rPr b="1" lang="fr" sz="1000"/>
                        <a:t>Exigences</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fr" sz="1000"/>
                        <a:t>Au Québec</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fr" sz="1000"/>
                        <a:t>Ailleurs au Canada</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fr" sz="1000"/>
                        <a:t>Aux États-Unis</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EFEF"/>
                    </a:solidFill>
                  </a:tcPr>
                </a:tc>
              </a:tr>
              <a:tr h="381000">
                <a:tc>
                  <a:txBody>
                    <a:bodyPr/>
                    <a:lstStyle/>
                    <a:p>
                      <a:pPr indent="0" lvl="0" marL="0" rtl="0" algn="ctr">
                        <a:spcBef>
                          <a:spcPts val="0"/>
                        </a:spcBef>
                        <a:spcAft>
                          <a:spcPts val="0"/>
                        </a:spcAft>
                        <a:buNone/>
                      </a:pPr>
                      <a:r>
                        <a:rPr b="1" lang="fr" sz="900">
                          <a:solidFill>
                            <a:srgbClr val="212529"/>
                          </a:solidFill>
                          <a:highlight>
                            <a:srgbClr val="FFFFFF"/>
                          </a:highlight>
                        </a:rPr>
                        <a:t>Organismes</a:t>
                      </a:r>
                      <a:endParaRPr b="1"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fr" sz="900">
                          <a:solidFill>
                            <a:srgbClr val="212529"/>
                          </a:solidFill>
                          <a:highlight>
                            <a:srgbClr val="FFFFFF"/>
                          </a:highlight>
                        </a:rPr>
                        <a:t>Société de l’assurance automobile du Québec </a:t>
                      </a:r>
                      <a:r>
                        <a:rPr b="1" lang="fr" sz="900">
                          <a:solidFill>
                            <a:srgbClr val="212529"/>
                          </a:solidFill>
                          <a:highlight>
                            <a:srgbClr val="FFFFFF"/>
                          </a:highlight>
                        </a:rPr>
                        <a:t>(SAAQ)</a:t>
                      </a:r>
                      <a:endParaRPr b="1" sz="9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fr" sz="900">
                          <a:solidFill>
                            <a:srgbClr val="212529"/>
                          </a:solidFill>
                        </a:rPr>
                        <a:t>FMCSR article 391</a:t>
                      </a:r>
                      <a:endParaRPr sz="900">
                        <a:solidFill>
                          <a:srgbClr val="212529"/>
                        </a:solidFill>
                      </a:endParaRPr>
                    </a:p>
                    <a:p>
                      <a:pPr indent="0" lvl="0" marL="0" rtl="0" algn="ctr">
                        <a:spcBef>
                          <a:spcPts val="0"/>
                        </a:spcBef>
                        <a:spcAft>
                          <a:spcPts val="0"/>
                        </a:spcAft>
                        <a:buNone/>
                      </a:pPr>
                      <a:r>
                        <a:rPr lang="fr" sz="900">
                          <a:solidFill>
                            <a:srgbClr val="212529"/>
                          </a:solidFill>
                        </a:rPr>
                        <a:t>Source: FMCSA</a:t>
                      </a:r>
                      <a:endParaRPr sz="900">
                        <a:solidFill>
                          <a:srgbClr val="212529"/>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fr" sz="900">
                          <a:solidFill>
                            <a:srgbClr val="212529"/>
                          </a:solidFill>
                          <a:highlight>
                            <a:srgbClr val="FFFFFF"/>
                          </a:highlight>
                        </a:rPr>
                        <a:t>Ex: Conditions physiques</a:t>
                      </a:r>
                      <a:endParaRPr b="1"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fr" sz="900">
                          <a:solidFill>
                            <a:srgbClr val="363636"/>
                          </a:solidFill>
                          <a:highlight>
                            <a:srgbClr val="FFFFFF"/>
                          </a:highlight>
                        </a:rPr>
                        <a:t>La condition W inscrite sur un permis de conduire de la classe 1, 2, 3 ou 4B n'empêche pas son titulaire de conduire un véhicule lourd partout au Canada.</a:t>
                      </a:r>
                      <a:endParaRPr sz="600">
                        <a:solidFill>
                          <a:srgbClr val="212529"/>
                        </a:solidFill>
                        <a:highlight>
                          <a:srgbClr val="FFFFFF"/>
                        </a:highlight>
                      </a:endParaRPr>
                    </a:p>
                    <a:p>
                      <a:pPr indent="0" lvl="0" marL="0" rtl="0" algn="ctr">
                        <a:spcBef>
                          <a:spcPts val="0"/>
                        </a:spcBef>
                        <a:spcAft>
                          <a:spcPts val="0"/>
                        </a:spcAft>
                        <a:buNone/>
                      </a:pPr>
                      <a:r>
                        <a:t/>
                      </a:r>
                      <a:endParaRPr sz="900">
                        <a:solidFill>
                          <a:srgbClr val="212529"/>
                        </a:solidFill>
                        <a:highlight>
                          <a:srgbClr val="FFFFFF"/>
                        </a:highlight>
                      </a:endParaRPr>
                    </a:p>
                    <a:p>
                      <a:pPr indent="0" lvl="0" marL="0" rtl="0" algn="just">
                        <a:spcBef>
                          <a:spcPts val="0"/>
                        </a:spcBef>
                        <a:spcAft>
                          <a:spcPts val="0"/>
                        </a:spcAft>
                        <a:buNone/>
                      </a:pPr>
                      <a:r>
                        <a:rPr lang="fr" sz="900">
                          <a:solidFill>
                            <a:srgbClr val="363636"/>
                          </a:solidFill>
                          <a:highlight>
                            <a:srgbClr val="FFFFFF"/>
                          </a:highlight>
                        </a:rPr>
                        <a:t>Toute maladie ou tout déficit fonctionnel doit être déclaré dans les </a:t>
                      </a:r>
                      <a:r>
                        <a:rPr b="1" lang="fr" sz="900">
                          <a:solidFill>
                            <a:srgbClr val="363636"/>
                          </a:solidFill>
                          <a:highlight>
                            <a:srgbClr val="FFFFFF"/>
                          </a:highlight>
                        </a:rPr>
                        <a:t>30 jours</a:t>
                      </a:r>
                      <a:r>
                        <a:rPr lang="fr" sz="900">
                          <a:solidFill>
                            <a:srgbClr val="363636"/>
                          </a:solidFill>
                          <a:highlight>
                            <a:srgbClr val="FFFFFF"/>
                          </a:highlight>
                        </a:rPr>
                        <a:t> suivant le </a:t>
                      </a:r>
                      <a:r>
                        <a:rPr lang="fr" sz="900" u="sng">
                          <a:solidFill>
                            <a:srgbClr val="007475"/>
                          </a:solidFill>
                          <a:highlight>
                            <a:srgbClr val="FFFFFF"/>
                          </a:highlight>
                          <a:hlinkClick r:id="rId4">
                            <a:extLst>
                              <a:ext uri="{A12FA001-AC4F-418D-AE19-62706E023703}">
                                <ahyp:hlinkClr val="tx"/>
                              </a:ext>
                            </a:extLst>
                          </a:hlinkClick>
                        </a:rPr>
                        <a:t>changement de l'état de santé</a:t>
                      </a:r>
                      <a:r>
                        <a:rPr lang="fr" sz="900">
                          <a:solidFill>
                            <a:srgbClr val="363636"/>
                          </a:solidFill>
                          <a:highlight>
                            <a:srgbClr val="FFFFFF"/>
                          </a:highlight>
                        </a:rPr>
                        <a:t>.</a:t>
                      </a:r>
                      <a:endParaRPr sz="600">
                        <a:solidFill>
                          <a:srgbClr val="212529"/>
                        </a:solidFill>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rtl="0" algn="just">
                        <a:spcBef>
                          <a:spcPts val="0"/>
                        </a:spcBef>
                        <a:spcAft>
                          <a:spcPts val="0"/>
                        </a:spcAft>
                        <a:buNone/>
                      </a:pPr>
                      <a:r>
                        <a:rPr lang="fr" sz="900">
                          <a:solidFill>
                            <a:srgbClr val="202124"/>
                          </a:solidFill>
                          <a:highlight>
                            <a:srgbClr val="FFFFFF"/>
                          </a:highlight>
                        </a:rPr>
                        <a:t>La </a:t>
                      </a:r>
                      <a:r>
                        <a:rPr b="1" lang="fr" sz="900">
                          <a:solidFill>
                            <a:srgbClr val="202124"/>
                          </a:solidFill>
                          <a:highlight>
                            <a:srgbClr val="FFFFFF"/>
                          </a:highlight>
                        </a:rPr>
                        <a:t>condition W</a:t>
                      </a:r>
                      <a:r>
                        <a:rPr lang="fr" sz="900">
                          <a:solidFill>
                            <a:srgbClr val="202124"/>
                          </a:solidFill>
                          <a:highlight>
                            <a:srgbClr val="FFFFFF"/>
                          </a:highlight>
                        </a:rPr>
                        <a:t> est inscrite sur un permis de conduire si son titulaire : souffre ou a déjà souffert d'épilepsie. présente une perte auditive modérée ou totale qui ne peut pas être corrigée par un appareil. a obtenu une des classes de permis 1, 2, 3 ou 4B en vertu de notre pouvoir discrétionnaire. Il </a:t>
                      </a:r>
                      <a:r>
                        <a:rPr lang="fr" sz="900">
                          <a:solidFill>
                            <a:srgbClr val="363636"/>
                          </a:solidFill>
                          <a:highlight>
                            <a:srgbClr val="FFFFFF"/>
                          </a:highlight>
                        </a:rPr>
                        <a:t>a refusé de se soumettre aux examens médicaux à la fréquence prévue par la réglementation américaine. Il ne s'est pas soumis à un </a:t>
                      </a:r>
                      <a:r>
                        <a:rPr lang="fr" sz="900" u="sng">
                          <a:solidFill>
                            <a:srgbClr val="007475"/>
                          </a:solidFill>
                          <a:highlight>
                            <a:srgbClr val="FFFFFF"/>
                          </a:highlight>
                          <a:hlinkClick r:id="rId5">
                            <a:extLst>
                              <a:ext uri="{A12FA001-AC4F-418D-AE19-62706E023703}">
                                <ahyp:hlinkClr val="tx"/>
                              </a:ext>
                            </a:extLst>
                          </a:hlinkClick>
                        </a:rPr>
                        <a:t>examen médical</a:t>
                      </a:r>
                      <a:r>
                        <a:rPr lang="fr" sz="900">
                          <a:solidFill>
                            <a:srgbClr val="363636"/>
                          </a:solidFill>
                          <a:highlight>
                            <a:srgbClr val="FFFFFF"/>
                          </a:highlight>
                        </a:rPr>
                        <a:t>  exigé.</a:t>
                      </a:r>
                      <a:endParaRPr sz="600">
                        <a:solidFill>
                          <a:srgbClr val="212529"/>
                        </a:solidFill>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0"/>
          <p:cNvSpPr txBox="1"/>
          <p:nvPr/>
        </p:nvSpPr>
        <p:spPr>
          <a:xfrm>
            <a:off x="4387175" y="1875500"/>
            <a:ext cx="3235200" cy="192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600">
                <a:latin typeface="Oswald"/>
                <a:ea typeface="Oswald"/>
                <a:cs typeface="Oswald"/>
                <a:sym typeface="Oswald"/>
              </a:rPr>
              <a:t>Merci de votre attention</a:t>
            </a:r>
            <a:endParaRPr b="1" sz="3600">
              <a:latin typeface="Oswald"/>
              <a:ea typeface="Oswald"/>
              <a:cs typeface="Oswald"/>
              <a:sym typeface="Oswald"/>
            </a:endParaRPr>
          </a:p>
          <a:p>
            <a:pPr indent="0" lvl="0" marL="0" rtl="0" algn="ctr">
              <a:spcBef>
                <a:spcPts val="0"/>
              </a:spcBef>
              <a:spcAft>
                <a:spcPts val="0"/>
              </a:spcAft>
              <a:buNone/>
            </a:pPr>
            <a:r>
              <a:t/>
            </a:r>
            <a:endParaRPr b="1" sz="3600">
              <a:latin typeface="Oswald"/>
              <a:ea typeface="Oswald"/>
              <a:cs typeface="Oswald"/>
              <a:sym typeface="Oswald"/>
            </a:endParaRPr>
          </a:p>
          <a:p>
            <a:pPr indent="0" lvl="0" marL="0" rtl="0" algn="ctr">
              <a:spcBef>
                <a:spcPts val="0"/>
              </a:spcBef>
              <a:spcAft>
                <a:spcPts val="0"/>
              </a:spcAft>
              <a:buNone/>
            </a:pPr>
            <a:r>
              <a:t/>
            </a:r>
            <a:endParaRPr b="1" sz="3600">
              <a:latin typeface="Oswald"/>
              <a:ea typeface="Oswald"/>
              <a:cs typeface="Oswald"/>
              <a:sym typeface="Oswald"/>
            </a:endParaRPr>
          </a:p>
          <a:p>
            <a:pPr indent="0" lvl="0" marL="0" rtl="0" algn="ctr">
              <a:spcBef>
                <a:spcPts val="0"/>
              </a:spcBef>
              <a:spcAft>
                <a:spcPts val="0"/>
              </a:spcAft>
              <a:buNone/>
            </a:pPr>
            <a:r>
              <a:rPr b="1" lang="fr" sz="2100">
                <a:solidFill>
                  <a:srgbClr val="FFFFFF"/>
                </a:solidFill>
                <a:latin typeface="Oswald"/>
                <a:ea typeface="Oswald"/>
                <a:cs typeface="Oswald"/>
                <a:sym typeface="Oswald"/>
              </a:rPr>
              <a:t>Conception: Alain Lévesque 2023</a:t>
            </a:r>
            <a:endParaRPr b="1" sz="2100">
              <a:solidFill>
                <a:srgbClr val="FFFFFF"/>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000"/>
              <a:t>Autorités gouvernementales en transport en Amérique du Nord</a:t>
            </a:r>
            <a:endParaRPr i="1" sz="2000"/>
          </a:p>
        </p:txBody>
      </p:sp>
      <p:sp>
        <p:nvSpPr>
          <p:cNvPr id="113" name="Google Shape;113;p12"/>
          <p:cNvSpPr txBox="1"/>
          <p:nvPr>
            <p:ph idx="1" type="body"/>
          </p:nvPr>
        </p:nvSpPr>
        <p:spPr>
          <a:xfrm>
            <a:off x="347175" y="1762600"/>
            <a:ext cx="8520600" cy="92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0000FF"/>
                </a:solidFill>
              </a:rPr>
              <a:t>CRQ (SAAQ)</a:t>
            </a:r>
            <a:r>
              <a:rPr lang="fr" sz="2800">
                <a:solidFill>
                  <a:srgbClr val="0000FF"/>
                </a:solidFill>
              </a:rPr>
              <a:t>:</a:t>
            </a:r>
            <a:r>
              <a:rPr lang="fr" sz="2800"/>
              <a:t> </a:t>
            </a:r>
            <a:r>
              <a:rPr lang="fr" sz="2800">
                <a:solidFill>
                  <a:srgbClr val="363636"/>
                </a:solidFill>
                <a:highlight>
                  <a:srgbClr val="FFFFFF"/>
                </a:highlight>
              </a:rPr>
              <a:t>mandat de surveiller et de contrôler le transport routier des personnes et des biens au Québec.</a:t>
            </a:r>
            <a:endParaRPr sz="2800">
              <a:solidFill>
                <a:schemeClr val="dk1"/>
              </a:solidFill>
              <a:highlight>
                <a:srgbClr val="FFFFFF"/>
              </a:highlight>
            </a:endParaRPr>
          </a:p>
          <a:p>
            <a:pPr indent="0" lvl="0" marL="0" rtl="0" algn="l">
              <a:spcBef>
                <a:spcPts val="1600"/>
              </a:spcBef>
              <a:spcAft>
                <a:spcPts val="0"/>
              </a:spcAft>
              <a:buNone/>
            </a:pPr>
            <a:r>
              <a:t/>
            </a:r>
            <a:endParaRPr sz="28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14" name="Google Shape;114;p12"/>
          <p:cNvPicPr preferRelativeResize="0"/>
          <p:nvPr/>
        </p:nvPicPr>
        <p:blipFill>
          <a:blip r:embed="rId3">
            <a:alphaModFix/>
          </a:blip>
          <a:stretch>
            <a:fillRect/>
          </a:stretch>
        </p:blipFill>
        <p:spPr>
          <a:xfrm>
            <a:off x="3459900" y="4101200"/>
            <a:ext cx="1435400" cy="1080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000"/>
              <a:t>Autorités gouvernementales en transport en Amérique du Nord</a:t>
            </a:r>
            <a:endParaRPr i="1" sz="2000"/>
          </a:p>
        </p:txBody>
      </p:sp>
      <p:sp>
        <p:nvSpPr>
          <p:cNvPr id="120" name="Google Shape;120;p13"/>
          <p:cNvSpPr txBox="1"/>
          <p:nvPr>
            <p:ph idx="1" type="body"/>
          </p:nvPr>
        </p:nvSpPr>
        <p:spPr>
          <a:xfrm>
            <a:off x="340225" y="1672375"/>
            <a:ext cx="8520600" cy="92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0000FF"/>
                </a:solidFill>
              </a:rPr>
              <a:t>CCATM:</a:t>
            </a:r>
            <a:r>
              <a:rPr lang="fr" sz="2800"/>
              <a:t> </a:t>
            </a:r>
            <a:r>
              <a:rPr lang="fr" sz="2500">
                <a:solidFill>
                  <a:schemeClr val="dk1"/>
                </a:solidFill>
                <a:highlight>
                  <a:srgbClr val="FFFFFF"/>
                </a:highlight>
              </a:rPr>
              <a:t>est responsable de la coordination de tous les aspects de l’administration, de la réglementation et du contrôle du transport par véhicule automobile ainsi que de la sécurité routière au pays. Parmi ses membres il y a des représentants des gouvernements fédéral, provinciaux et territoriaux.</a:t>
            </a:r>
            <a:endParaRPr sz="2500">
              <a:solidFill>
                <a:schemeClr val="dk1"/>
              </a:solidFill>
              <a:highlight>
                <a:srgbClr val="FFFFFF"/>
              </a:highlight>
            </a:endParaRPr>
          </a:p>
          <a:p>
            <a:pPr indent="0" lvl="0" marL="0" rtl="0" algn="l">
              <a:spcBef>
                <a:spcPts val="1600"/>
              </a:spcBef>
              <a:spcAft>
                <a:spcPts val="0"/>
              </a:spcAft>
              <a:buNone/>
            </a:pPr>
            <a:r>
              <a:t/>
            </a:r>
            <a:endParaRPr sz="2800">
              <a:solidFill>
                <a:srgbClr val="363636"/>
              </a:solidFill>
              <a:highlight>
                <a:srgbClr val="FFFFFF"/>
              </a:highlight>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21" name="Google Shape;121;p13"/>
          <p:cNvPicPr preferRelativeResize="0"/>
          <p:nvPr/>
        </p:nvPicPr>
        <p:blipFill>
          <a:blip r:embed="rId3">
            <a:alphaModFix/>
          </a:blip>
          <a:stretch>
            <a:fillRect/>
          </a:stretch>
        </p:blipFill>
        <p:spPr>
          <a:xfrm>
            <a:off x="3459900" y="4101200"/>
            <a:ext cx="1435400" cy="1080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4"/>
          <p:cNvSpPr txBox="1"/>
          <p:nvPr>
            <p:ph type="title"/>
          </p:nvPr>
        </p:nvSpPr>
        <p:spPr>
          <a:xfrm>
            <a:off x="311700" y="2786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000"/>
              <a:t>Autorités gouvernementales en transport en Amérique du Nord</a:t>
            </a:r>
            <a:endParaRPr i="1" sz="2000"/>
          </a:p>
        </p:txBody>
      </p:sp>
      <p:sp>
        <p:nvSpPr>
          <p:cNvPr id="127" name="Google Shape;127;p14"/>
          <p:cNvSpPr txBox="1"/>
          <p:nvPr>
            <p:ph idx="1" type="body"/>
          </p:nvPr>
        </p:nvSpPr>
        <p:spPr>
          <a:xfrm>
            <a:off x="311700" y="1484125"/>
            <a:ext cx="8520600" cy="92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0000FF"/>
                </a:solidFill>
              </a:rPr>
              <a:t>CCS</a:t>
            </a:r>
            <a:r>
              <a:rPr lang="fr" sz="2800">
                <a:solidFill>
                  <a:srgbClr val="0000FF"/>
                </a:solidFill>
              </a:rPr>
              <a:t>:</a:t>
            </a:r>
            <a:r>
              <a:rPr lang="fr" sz="2800"/>
              <a:t> </a:t>
            </a:r>
            <a:r>
              <a:rPr lang="fr" sz="1100">
                <a:solidFill>
                  <a:srgbClr val="212529"/>
                </a:solidFill>
                <a:highlight>
                  <a:srgbClr val="FFFFFF"/>
                </a:highlight>
              </a:rPr>
              <a:t> </a:t>
            </a:r>
            <a:r>
              <a:rPr lang="fr" sz="2600">
                <a:solidFill>
                  <a:srgbClr val="212529"/>
                </a:solidFill>
                <a:highlight>
                  <a:srgbClr val="FFFFFF"/>
                </a:highlight>
              </a:rPr>
              <a:t>on retrouve, entre autres, les normes ci-dessous :</a:t>
            </a:r>
            <a:endParaRPr sz="2600">
              <a:solidFill>
                <a:srgbClr val="212529"/>
              </a:solidFill>
              <a:highlight>
                <a:srgbClr val="FFFFFF"/>
              </a:highlight>
            </a:endParaRPr>
          </a:p>
          <a:p>
            <a:pPr indent="-361950" lvl="0" marL="457200" rtl="0" algn="just">
              <a:spcBef>
                <a:spcPts val="1600"/>
              </a:spcBef>
              <a:spcAft>
                <a:spcPts val="0"/>
              </a:spcAft>
              <a:buClr>
                <a:srgbClr val="212529"/>
              </a:buClr>
              <a:buSzPts val="2100"/>
              <a:buChar char="●"/>
            </a:pPr>
            <a:r>
              <a:rPr lang="fr" sz="2100">
                <a:solidFill>
                  <a:srgbClr val="212529"/>
                </a:solidFill>
                <a:highlight>
                  <a:srgbClr val="FFFFFF"/>
                </a:highlight>
              </a:rPr>
              <a:t>Norme 9: Heures de service des conducteurs de véhicules utilitaires</a:t>
            </a:r>
            <a:endParaRPr sz="2100">
              <a:solidFill>
                <a:srgbClr val="212529"/>
              </a:solidFill>
              <a:highlight>
                <a:srgbClr val="FFFFFF"/>
              </a:highlight>
            </a:endParaRPr>
          </a:p>
          <a:p>
            <a:pPr indent="-361950" lvl="0" marL="457200" rtl="0" algn="just">
              <a:spcBef>
                <a:spcPts val="0"/>
              </a:spcBef>
              <a:spcAft>
                <a:spcPts val="0"/>
              </a:spcAft>
              <a:buClr>
                <a:srgbClr val="212529"/>
              </a:buClr>
              <a:buSzPts val="2100"/>
              <a:buChar char="●"/>
            </a:pPr>
            <a:r>
              <a:rPr lang="fr" sz="2100">
                <a:solidFill>
                  <a:srgbClr val="212529"/>
                </a:solidFill>
                <a:highlight>
                  <a:srgbClr val="FFFFFF"/>
                </a:highlight>
              </a:rPr>
              <a:t>Norme 10:   L'arrimage des cargaisons</a:t>
            </a:r>
            <a:endParaRPr sz="2100">
              <a:solidFill>
                <a:srgbClr val="212529"/>
              </a:solidFill>
              <a:highlight>
                <a:srgbClr val="FFFFFF"/>
              </a:highlight>
            </a:endParaRPr>
          </a:p>
          <a:p>
            <a:pPr indent="-361950" lvl="0" marL="457200" rtl="0" algn="just">
              <a:spcBef>
                <a:spcPts val="0"/>
              </a:spcBef>
              <a:spcAft>
                <a:spcPts val="0"/>
              </a:spcAft>
              <a:buClr>
                <a:srgbClr val="212529"/>
              </a:buClr>
              <a:buSzPts val="2100"/>
              <a:buChar char="●"/>
            </a:pPr>
            <a:r>
              <a:rPr lang="fr" sz="2100">
                <a:solidFill>
                  <a:srgbClr val="212529"/>
                </a:solidFill>
                <a:highlight>
                  <a:srgbClr val="FFFFFF"/>
                </a:highlight>
              </a:rPr>
              <a:t>Norme 13:   Ronde de sécurité</a:t>
            </a:r>
            <a:endParaRPr sz="2100">
              <a:solidFill>
                <a:srgbClr val="212529"/>
              </a:solidFill>
              <a:highlight>
                <a:srgbClr val="FFFFFF"/>
              </a:highlight>
            </a:endParaRPr>
          </a:p>
          <a:p>
            <a:pPr indent="-361950" lvl="0" marL="457200" rtl="0" algn="just">
              <a:spcBef>
                <a:spcPts val="0"/>
              </a:spcBef>
              <a:spcAft>
                <a:spcPts val="0"/>
              </a:spcAft>
              <a:buClr>
                <a:srgbClr val="212529"/>
              </a:buClr>
              <a:buSzPts val="2100"/>
              <a:buChar char="●"/>
            </a:pPr>
            <a:r>
              <a:rPr lang="fr" sz="2100">
                <a:solidFill>
                  <a:srgbClr val="212529"/>
                </a:solidFill>
                <a:highlight>
                  <a:srgbClr val="FFFFFF"/>
                </a:highlight>
              </a:rPr>
              <a:t>Norme 16:  Formation de base préalable à l’obtention du permis   de classe 1</a:t>
            </a:r>
            <a:endParaRPr sz="2100">
              <a:solidFill>
                <a:schemeClr val="dk1"/>
              </a:solidFill>
            </a:endParaRPr>
          </a:p>
          <a:p>
            <a:pPr indent="0" lvl="0" marL="0" rtl="0" algn="l">
              <a:spcBef>
                <a:spcPts val="0"/>
              </a:spcBef>
              <a:spcAft>
                <a:spcPts val="0"/>
              </a:spcAft>
              <a:buNone/>
            </a:pPr>
            <a:r>
              <a:t/>
            </a:r>
            <a:endParaRPr sz="2600">
              <a:solidFill>
                <a:srgbClr val="212529"/>
              </a:solidFill>
              <a:highlight>
                <a:srgbClr val="FFFFFF"/>
              </a:highlight>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28" name="Google Shape;128;p14"/>
          <p:cNvPicPr preferRelativeResize="0"/>
          <p:nvPr/>
        </p:nvPicPr>
        <p:blipFill>
          <a:blip r:embed="rId3">
            <a:alphaModFix/>
          </a:blip>
          <a:stretch>
            <a:fillRect/>
          </a:stretch>
        </p:blipFill>
        <p:spPr>
          <a:xfrm>
            <a:off x="3459900" y="4101200"/>
            <a:ext cx="1435400" cy="1080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000"/>
              <a:t>Autorités gouvernementales aux États-Unis</a:t>
            </a:r>
            <a:endParaRPr i="1" sz="2000"/>
          </a:p>
        </p:txBody>
      </p:sp>
      <p:sp>
        <p:nvSpPr>
          <p:cNvPr id="134" name="Google Shape;134;p15"/>
          <p:cNvSpPr txBox="1"/>
          <p:nvPr>
            <p:ph idx="1" type="body"/>
          </p:nvPr>
        </p:nvSpPr>
        <p:spPr>
          <a:xfrm>
            <a:off x="347175" y="1762600"/>
            <a:ext cx="8671200" cy="92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0000FF"/>
                </a:solidFill>
              </a:rPr>
              <a:t>FMCSA</a:t>
            </a:r>
            <a:r>
              <a:rPr lang="fr" sz="2800">
                <a:solidFill>
                  <a:srgbClr val="0000FF"/>
                </a:solidFill>
              </a:rPr>
              <a:t>:</a:t>
            </a:r>
            <a:r>
              <a:rPr lang="fr" sz="2800"/>
              <a:t> </a:t>
            </a:r>
            <a:r>
              <a:rPr lang="fr" sz="2500">
                <a:solidFill>
                  <a:srgbClr val="212529"/>
                </a:solidFill>
                <a:highlight>
                  <a:srgbClr val="FFFFFF"/>
                </a:highlight>
              </a:rPr>
              <a:t>est le principal organisme responsable de la réglementation et de la surveillance de la sécurité des véhicules utilitaires. La mission est de réduire les accidents, les blessures et les décès impliquant des camions et des autobus.</a:t>
            </a:r>
            <a:endParaRPr sz="2500">
              <a:solidFill>
                <a:srgbClr val="212529"/>
              </a:solidFill>
              <a:highlight>
                <a:srgbClr val="FFFFFF"/>
              </a:highlight>
            </a:endParaRPr>
          </a:p>
          <a:p>
            <a:pPr indent="0" lvl="0" marL="0" rtl="0" algn="l">
              <a:spcBef>
                <a:spcPts val="1600"/>
              </a:spcBef>
              <a:spcAft>
                <a:spcPts val="0"/>
              </a:spcAft>
              <a:buNone/>
            </a:pPr>
            <a:r>
              <a:t/>
            </a:r>
            <a:endParaRPr sz="2800">
              <a:solidFill>
                <a:srgbClr val="363636"/>
              </a:solidFill>
              <a:highlight>
                <a:srgbClr val="FFFFFF"/>
              </a:highlight>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5" name="Google Shape;135;p15"/>
          <p:cNvPicPr preferRelativeResize="0"/>
          <p:nvPr/>
        </p:nvPicPr>
        <p:blipFill>
          <a:blip r:embed="rId3">
            <a:alphaModFix/>
          </a:blip>
          <a:stretch>
            <a:fillRect/>
          </a:stretch>
        </p:blipFill>
        <p:spPr>
          <a:xfrm>
            <a:off x="3459900" y="4101200"/>
            <a:ext cx="1435400" cy="1080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000"/>
              <a:t>Autorités gouvernementales aux </a:t>
            </a:r>
            <a:r>
              <a:rPr lang="fr" sz="3000"/>
              <a:t>Mexique</a:t>
            </a:r>
            <a:endParaRPr i="1" sz="2000"/>
          </a:p>
        </p:txBody>
      </p:sp>
      <p:sp>
        <p:nvSpPr>
          <p:cNvPr id="141" name="Google Shape;141;p16"/>
          <p:cNvSpPr txBox="1"/>
          <p:nvPr>
            <p:ph idx="1" type="body"/>
          </p:nvPr>
        </p:nvSpPr>
        <p:spPr>
          <a:xfrm>
            <a:off x="347175" y="1762600"/>
            <a:ext cx="8671200" cy="92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0000FF"/>
                </a:solidFill>
              </a:rPr>
              <a:t>DGAF</a:t>
            </a:r>
            <a:r>
              <a:rPr lang="fr" sz="2800">
                <a:solidFill>
                  <a:srgbClr val="0000FF"/>
                </a:solidFill>
              </a:rPr>
              <a:t>:</a:t>
            </a:r>
            <a:r>
              <a:rPr lang="fr" sz="2800"/>
              <a:t> </a:t>
            </a:r>
            <a:r>
              <a:rPr lang="fr" sz="2800">
                <a:solidFill>
                  <a:srgbClr val="212529"/>
                </a:solidFill>
                <a:highlight>
                  <a:srgbClr val="FFFFFF"/>
                </a:highlight>
              </a:rPr>
              <a:t>travaillent à mettre en place des réglementations afin d’encadrer </a:t>
            </a:r>
            <a:r>
              <a:rPr lang="fr" sz="2800">
                <a:solidFill>
                  <a:srgbClr val="363636"/>
                </a:solidFill>
                <a:highlight>
                  <a:srgbClr val="FFFFFF"/>
                </a:highlight>
              </a:rPr>
              <a:t>l’industrie du transport, d’améliorer la sécurité des usagers de la route et d’assurer la protection du réseau routier. </a:t>
            </a:r>
            <a:endParaRPr sz="2800">
              <a:solidFill>
                <a:srgbClr val="363636"/>
              </a:solidFill>
              <a:highlight>
                <a:srgbClr val="FFFFFF"/>
              </a:highlight>
            </a:endParaRPr>
          </a:p>
          <a:p>
            <a:pPr indent="0" lvl="0" marL="0" rtl="0" algn="l">
              <a:spcBef>
                <a:spcPts val="1600"/>
              </a:spcBef>
              <a:spcAft>
                <a:spcPts val="0"/>
              </a:spcAft>
              <a:buNone/>
            </a:pPr>
            <a:r>
              <a:t/>
            </a:r>
            <a:endParaRPr sz="2500">
              <a:solidFill>
                <a:srgbClr val="212529"/>
              </a:solidFill>
              <a:highlight>
                <a:srgbClr val="FFFFFF"/>
              </a:highlight>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42" name="Google Shape;142;p16"/>
          <p:cNvPicPr preferRelativeResize="0"/>
          <p:nvPr/>
        </p:nvPicPr>
        <p:blipFill>
          <a:blip r:embed="rId3">
            <a:alphaModFix/>
          </a:blip>
          <a:stretch>
            <a:fillRect/>
          </a:stretch>
        </p:blipFill>
        <p:spPr>
          <a:xfrm>
            <a:off x="3459900" y="4101200"/>
            <a:ext cx="1435400" cy="1080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000"/>
              <a:t>Organisation internationale</a:t>
            </a:r>
            <a:endParaRPr i="1" sz="2000"/>
          </a:p>
        </p:txBody>
      </p:sp>
      <p:sp>
        <p:nvSpPr>
          <p:cNvPr id="148" name="Google Shape;148;p17"/>
          <p:cNvSpPr txBox="1"/>
          <p:nvPr>
            <p:ph idx="1" type="body"/>
          </p:nvPr>
        </p:nvSpPr>
        <p:spPr>
          <a:xfrm>
            <a:off x="347175" y="1762600"/>
            <a:ext cx="8671200" cy="92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0000FF"/>
                </a:solidFill>
              </a:rPr>
              <a:t>OCDE: </a:t>
            </a:r>
            <a:r>
              <a:rPr lang="fr" sz="2800">
                <a:solidFill>
                  <a:srgbClr val="212529"/>
                </a:solidFill>
              </a:rPr>
              <a:t>a p</a:t>
            </a:r>
            <a:r>
              <a:rPr lang="fr" sz="2800">
                <a:solidFill>
                  <a:srgbClr val="212529"/>
                </a:solidFill>
                <a:highlight>
                  <a:srgbClr val="FFFFFF"/>
                </a:highlight>
              </a:rPr>
              <a:t>our objectif de promouvoir des politiques publiques qui favorisent la prospérité, l’égalité des chances et le bien-être pour tous. Près de 40 pays sont membres de l’OCDE, dont le Canada, les États-Unis et le Mexique.</a:t>
            </a:r>
            <a:endParaRPr sz="2800">
              <a:solidFill>
                <a:srgbClr val="212529"/>
              </a:solidFill>
              <a:highlight>
                <a:srgbClr val="FFFFFF"/>
              </a:highlight>
            </a:endParaRPr>
          </a:p>
          <a:p>
            <a:pPr indent="0" lvl="0" marL="0" rtl="0" algn="l">
              <a:spcBef>
                <a:spcPts val="1600"/>
              </a:spcBef>
              <a:spcAft>
                <a:spcPts val="0"/>
              </a:spcAft>
              <a:buNone/>
            </a:pPr>
            <a:r>
              <a:t/>
            </a:r>
            <a:endParaRPr sz="2800">
              <a:solidFill>
                <a:srgbClr val="212529"/>
              </a:solidFill>
              <a:highlight>
                <a:srgbClr val="FFFFFF"/>
              </a:highlight>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49" name="Google Shape;149;p17"/>
          <p:cNvPicPr preferRelativeResize="0"/>
          <p:nvPr/>
        </p:nvPicPr>
        <p:blipFill>
          <a:blip r:embed="rId3">
            <a:alphaModFix/>
          </a:blip>
          <a:stretch>
            <a:fillRect/>
          </a:stretch>
        </p:blipFill>
        <p:spPr>
          <a:xfrm>
            <a:off x="3459900" y="4253700"/>
            <a:ext cx="1435400" cy="92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000"/>
              <a:t>Organisation internationale</a:t>
            </a:r>
            <a:endParaRPr i="1" sz="2000"/>
          </a:p>
        </p:txBody>
      </p:sp>
      <p:sp>
        <p:nvSpPr>
          <p:cNvPr id="155" name="Google Shape;155;p18"/>
          <p:cNvSpPr txBox="1"/>
          <p:nvPr>
            <p:ph idx="1" type="body"/>
          </p:nvPr>
        </p:nvSpPr>
        <p:spPr>
          <a:xfrm>
            <a:off x="360925" y="1466925"/>
            <a:ext cx="8671200" cy="92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0000FF"/>
                </a:solidFill>
              </a:rPr>
              <a:t>CVSA</a:t>
            </a:r>
            <a:r>
              <a:rPr lang="fr" sz="2800">
                <a:solidFill>
                  <a:srgbClr val="0000FF"/>
                </a:solidFill>
              </a:rPr>
              <a:t>: </a:t>
            </a:r>
            <a:r>
              <a:rPr lang="fr" sz="2600">
                <a:solidFill>
                  <a:schemeClr val="dk1"/>
                </a:solidFill>
                <a:highlight>
                  <a:srgbClr val="FFFFFF"/>
                </a:highlight>
              </a:rPr>
              <a:t>est une association à but non lucratif composée d’agents de la sécurité des véhicules commerciaux locaux, étatiques, provinciaux, territoriaux et fédéraux et de représentants de l’industrie. </a:t>
            </a:r>
            <a:r>
              <a:rPr lang="fr" sz="2600">
                <a:solidFill>
                  <a:srgbClr val="0000FF"/>
                </a:solidFill>
                <a:highlight>
                  <a:srgbClr val="FFFFFF"/>
                </a:highlight>
              </a:rPr>
              <a:t>L’Alliance vise à assurer l’uniformité, la compatibilité et la réciprocité des inspections des véhicules utilitaires.</a:t>
            </a:r>
            <a:endParaRPr sz="4300">
              <a:solidFill>
                <a:srgbClr val="0000FF"/>
              </a:solidFill>
              <a:highlight>
                <a:srgbClr val="FFFFFF"/>
              </a:highlight>
            </a:endParaRPr>
          </a:p>
          <a:p>
            <a:pPr indent="0" lvl="0" marL="0" rtl="0" algn="l">
              <a:spcBef>
                <a:spcPts val="1600"/>
              </a:spcBef>
              <a:spcAft>
                <a:spcPts val="0"/>
              </a:spcAft>
              <a:buNone/>
            </a:pPr>
            <a:r>
              <a:t/>
            </a:r>
            <a:endParaRPr sz="2800">
              <a:solidFill>
                <a:srgbClr val="212529"/>
              </a:solidFill>
              <a:highlight>
                <a:srgbClr val="FFFFFF"/>
              </a:highlight>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6" name="Google Shape;156;p18"/>
          <p:cNvPicPr preferRelativeResize="0"/>
          <p:nvPr/>
        </p:nvPicPr>
        <p:blipFill>
          <a:blip r:embed="rId3">
            <a:alphaModFix/>
          </a:blip>
          <a:stretch>
            <a:fillRect/>
          </a:stretch>
        </p:blipFill>
        <p:spPr>
          <a:xfrm>
            <a:off x="3459900" y="4315000"/>
            <a:ext cx="1435400" cy="866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