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287" r:id="rId4"/>
    <p:sldId id="288" r:id="rId5"/>
    <p:sldId id="289" r:id="rId6"/>
    <p:sldId id="303" r:id="rId7"/>
    <p:sldId id="291" r:id="rId8"/>
    <p:sldId id="300" r:id="rId9"/>
    <p:sldId id="304" r:id="rId10"/>
    <p:sldId id="257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593A32-29C8-43DC-86E6-F4E5E3199B7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E0CD78-8BC5-4EB3-800D-F1DCB8D96609}">
      <dgm:prSet/>
      <dgm:spPr/>
      <dgm:t>
        <a:bodyPr/>
        <a:lstStyle/>
        <a:p>
          <a:r>
            <a:rPr lang="fr-CA"/>
            <a:t>Rapport interservices</a:t>
          </a:r>
          <a:endParaRPr lang="en-US"/>
        </a:p>
      </dgm:t>
    </dgm:pt>
    <dgm:pt modelId="{0F6A821F-B0F1-4C29-BE28-863DA907F7EF}" type="parTrans" cxnId="{13B59EBB-1325-40F7-9A3F-4828FDB02D36}">
      <dgm:prSet/>
      <dgm:spPr/>
      <dgm:t>
        <a:bodyPr/>
        <a:lstStyle/>
        <a:p>
          <a:endParaRPr lang="en-US"/>
        </a:p>
      </dgm:t>
    </dgm:pt>
    <dgm:pt modelId="{BE1B5FD9-DB23-4FA7-BA10-1AAAF80E1F23}" type="sibTrans" cxnId="{13B59EBB-1325-40F7-9A3F-4828FDB02D36}">
      <dgm:prSet/>
      <dgm:spPr/>
      <dgm:t>
        <a:bodyPr/>
        <a:lstStyle/>
        <a:p>
          <a:endParaRPr lang="en-US"/>
        </a:p>
      </dgm:t>
    </dgm:pt>
    <dgm:pt modelId="{519EB5B3-464D-449D-99AC-167FF87D6CEE}">
      <dgm:prSet/>
      <dgm:spPr/>
      <dgm:t>
        <a:bodyPr/>
        <a:lstStyle/>
        <a:p>
          <a:r>
            <a:rPr lang="fr-CA"/>
            <a:t>Feuille de route</a:t>
          </a:r>
          <a:endParaRPr lang="en-US"/>
        </a:p>
      </dgm:t>
    </dgm:pt>
    <dgm:pt modelId="{5A9B132C-19FA-4DC8-8C46-DCE9A0A309E1}" type="parTrans" cxnId="{96C2B783-003F-4C2F-8ACD-5F18A16A10E2}">
      <dgm:prSet/>
      <dgm:spPr/>
      <dgm:t>
        <a:bodyPr/>
        <a:lstStyle/>
        <a:p>
          <a:endParaRPr lang="en-US"/>
        </a:p>
      </dgm:t>
    </dgm:pt>
    <dgm:pt modelId="{B67ABFA8-F555-458D-9FA3-3475609388B3}" type="sibTrans" cxnId="{96C2B783-003F-4C2F-8ACD-5F18A16A10E2}">
      <dgm:prSet/>
      <dgm:spPr/>
      <dgm:t>
        <a:bodyPr/>
        <a:lstStyle/>
        <a:p>
          <a:endParaRPr lang="en-US"/>
        </a:p>
      </dgm:t>
    </dgm:pt>
    <dgm:pt modelId="{88AA78CF-AE0C-4B1D-B27E-8C3F0C473236}" type="pres">
      <dgm:prSet presAssocID="{A1593A32-29C8-43DC-86E6-F4E5E3199B7C}" presName="root" presStyleCnt="0">
        <dgm:presLayoutVars>
          <dgm:dir/>
          <dgm:resizeHandles val="exact"/>
        </dgm:presLayoutVars>
      </dgm:prSet>
      <dgm:spPr/>
    </dgm:pt>
    <dgm:pt modelId="{D364C5A2-019C-45E5-9BCC-54E4AC91A8E8}" type="pres">
      <dgm:prSet presAssocID="{FEE0CD78-8BC5-4EB3-800D-F1DCB8D96609}" presName="compNode" presStyleCnt="0"/>
      <dgm:spPr/>
    </dgm:pt>
    <dgm:pt modelId="{B631821F-C434-4D62-A6F9-BA8FE1324FBA}" type="pres">
      <dgm:prSet presAssocID="{FEE0CD78-8BC5-4EB3-800D-F1DCB8D96609}" presName="bgRect" presStyleLbl="bgShp" presStyleIdx="0" presStyleCnt="2"/>
      <dgm:spPr/>
    </dgm:pt>
    <dgm:pt modelId="{867DB037-47EC-4AD6-A4C7-F963089EA9D7}" type="pres">
      <dgm:prSet presAssocID="{FEE0CD78-8BC5-4EB3-800D-F1DCB8D9660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571A27BF-4146-473D-91A9-EABAAE0B5A6E}" type="pres">
      <dgm:prSet presAssocID="{FEE0CD78-8BC5-4EB3-800D-F1DCB8D96609}" presName="spaceRect" presStyleCnt="0"/>
      <dgm:spPr/>
    </dgm:pt>
    <dgm:pt modelId="{261E9416-98AF-4FDE-9283-E98E94447B73}" type="pres">
      <dgm:prSet presAssocID="{FEE0CD78-8BC5-4EB3-800D-F1DCB8D96609}" presName="parTx" presStyleLbl="revTx" presStyleIdx="0" presStyleCnt="2">
        <dgm:presLayoutVars>
          <dgm:chMax val="0"/>
          <dgm:chPref val="0"/>
        </dgm:presLayoutVars>
      </dgm:prSet>
      <dgm:spPr/>
    </dgm:pt>
    <dgm:pt modelId="{50B021A9-3FF5-4A7F-B50C-0ACBD505DE53}" type="pres">
      <dgm:prSet presAssocID="{BE1B5FD9-DB23-4FA7-BA10-1AAAF80E1F23}" presName="sibTrans" presStyleCnt="0"/>
      <dgm:spPr/>
    </dgm:pt>
    <dgm:pt modelId="{2C496B34-616F-49B6-90FC-87CE400333C0}" type="pres">
      <dgm:prSet presAssocID="{519EB5B3-464D-449D-99AC-167FF87D6CEE}" presName="compNode" presStyleCnt="0"/>
      <dgm:spPr/>
    </dgm:pt>
    <dgm:pt modelId="{D13782D8-942F-42DD-B034-CC825A8AD506}" type="pres">
      <dgm:prSet presAssocID="{519EB5B3-464D-449D-99AC-167FF87D6CEE}" presName="bgRect" presStyleLbl="bgShp" presStyleIdx="1" presStyleCnt="2"/>
      <dgm:spPr/>
    </dgm:pt>
    <dgm:pt modelId="{5A5D9C03-123F-414B-822D-A25BF0C15C54}" type="pres">
      <dgm:prSet presAssocID="{519EB5B3-464D-449D-99AC-167FF87D6CE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iture"/>
        </a:ext>
      </dgm:extLst>
    </dgm:pt>
    <dgm:pt modelId="{867DFB48-58BF-4761-866D-A3D34E0BA016}" type="pres">
      <dgm:prSet presAssocID="{519EB5B3-464D-449D-99AC-167FF87D6CEE}" presName="spaceRect" presStyleCnt="0"/>
      <dgm:spPr/>
    </dgm:pt>
    <dgm:pt modelId="{58B72443-F168-4572-900C-C51378664746}" type="pres">
      <dgm:prSet presAssocID="{519EB5B3-464D-449D-99AC-167FF87D6CE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A8ED372-7D12-4C1F-A740-B7CBFE1CDCE6}" type="presOf" srcId="{519EB5B3-464D-449D-99AC-167FF87D6CEE}" destId="{58B72443-F168-4572-900C-C51378664746}" srcOrd="0" destOrd="0" presId="urn:microsoft.com/office/officeart/2018/2/layout/IconVerticalSolidList"/>
    <dgm:cxn modelId="{96C2B783-003F-4C2F-8ACD-5F18A16A10E2}" srcId="{A1593A32-29C8-43DC-86E6-F4E5E3199B7C}" destId="{519EB5B3-464D-449D-99AC-167FF87D6CEE}" srcOrd="1" destOrd="0" parTransId="{5A9B132C-19FA-4DC8-8C46-DCE9A0A309E1}" sibTransId="{B67ABFA8-F555-458D-9FA3-3475609388B3}"/>
    <dgm:cxn modelId="{1FEB8A85-7AE7-4F30-8D0E-1AD4E471BA36}" type="presOf" srcId="{FEE0CD78-8BC5-4EB3-800D-F1DCB8D96609}" destId="{261E9416-98AF-4FDE-9283-E98E94447B73}" srcOrd="0" destOrd="0" presId="urn:microsoft.com/office/officeart/2018/2/layout/IconVerticalSolidList"/>
    <dgm:cxn modelId="{BD2EDC9F-C6D0-4924-BE6F-D5793C656DE7}" type="presOf" srcId="{A1593A32-29C8-43DC-86E6-F4E5E3199B7C}" destId="{88AA78CF-AE0C-4B1D-B27E-8C3F0C473236}" srcOrd="0" destOrd="0" presId="urn:microsoft.com/office/officeart/2018/2/layout/IconVerticalSolidList"/>
    <dgm:cxn modelId="{13B59EBB-1325-40F7-9A3F-4828FDB02D36}" srcId="{A1593A32-29C8-43DC-86E6-F4E5E3199B7C}" destId="{FEE0CD78-8BC5-4EB3-800D-F1DCB8D96609}" srcOrd="0" destOrd="0" parTransId="{0F6A821F-B0F1-4C29-BE28-863DA907F7EF}" sibTransId="{BE1B5FD9-DB23-4FA7-BA10-1AAAF80E1F23}"/>
    <dgm:cxn modelId="{757351CC-4189-417E-A8FE-60226CF5909E}" type="presParOf" srcId="{88AA78CF-AE0C-4B1D-B27E-8C3F0C473236}" destId="{D364C5A2-019C-45E5-9BCC-54E4AC91A8E8}" srcOrd="0" destOrd="0" presId="urn:microsoft.com/office/officeart/2018/2/layout/IconVerticalSolidList"/>
    <dgm:cxn modelId="{8182722C-B1AD-4CAE-9297-4759808C4F3A}" type="presParOf" srcId="{D364C5A2-019C-45E5-9BCC-54E4AC91A8E8}" destId="{B631821F-C434-4D62-A6F9-BA8FE1324FBA}" srcOrd="0" destOrd="0" presId="urn:microsoft.com/office/officeart/2018/2/layout/IconVerticalSolidList"/>
    <dgm:cxn modelId="{52BD0C4A-DD4B-422F-8D90-DFBD2ADB34E8}" type="presParOf" srcId="{D364C5A2-019C-45E5-9BCC-54E4AC91A8E8}" destId="{867DB037-47EC-4AD6-A4C7-F963089EA9D7}" srcOrd="1" destOrd="0" presId="urn:microsoft.com/office/officeart/2018/2/layout/IconVerticalSolidList"/>
    <dgm:cxn modelId="{7116B330-1244-44F0-A53A-146612E613FC}" type="presParOf" srcId="{D364C5A2-019C-45E5-9BCC-54E4AC91A8E8}" destId="{571A27BF-4146-473D-91A9-EABAAE0B5A6E}" srcOrd="2" destOrd="0" presId="urn:microsoft.com/office/officeart/2018/2/layout/IconVerticalSolidList"/>
    <dgm:cxn modelId="{2A3C990E-9A54-4A2F-9B5C-D71E3B6CDDF5}" type="presParOf" srcId="{D364C5A2-019C-45E5-9BCC-54E4AC91A8E8}" destId="{261E9416-98AF-4FDE-9283-E98E94447B73}" srcOrd="3" destOrd="0" presId="urn:microsoft.com/office/officeart/2018/2/layout/IconVerticalSolidList"/>
    <dgm:cxn modelId="{A52ABA25-468B-41F2-A16C-E93329E60F76}" type="presParOf" srcId="{88AA78CF-AE0C-4B1D-B27E-8C3F0C473236}" destId="{50B021A9-3FF5-4A7F-B50C-0ACBD505DE53}" srcOrd="1" destOrd="0" presId="urn:microsoft.com/office/officeart/2018/2/layout/IconVerticalSolidList"/>
    <dgm:cxn modelId="{86DF2345-2EDA-48B0-A515-C9ED34E79108}" type="presParOf" srcId="{88AA78CF-AE0C-4B1D-B27E-8C3F0C473236}" destId="{2C496B34-616F-49B6-90FC-87CE400333C0}" srcOrd="2" destOrd="0" presId="urn:microsoft.com/office/officeart/2018/2/layout/IconVerticalSolidList"/>
    <dgm:cxn modelId="{CEFABC4F-C4F3-4D59-B05D-B36EBF31DCA5}" type="presParOf" srcId="{2C496B34-616F-49B6-90FC-87CE400333C0}" destId="{D13782D8-942F-42DD-B034-CC825A8AD506}" srcOrd="0" destOrd="0" presId="urn:microsoft.com/office/officeart/2018/2/layout/IconVerticalSolidList"/>
    <dgm:cxn modelId="{81DEEBBF-0A6C-4018-83F9-7802BCF747E7}" type="presParOf" srcId="{2C496B34-616F-49B6-90FC-87CE400333C0}" destId="{5A5D9C03-123F-414B-822D-A25BF0C15C54}" srcOrd="1" destOrd="0" presId="urn:microsoft.com/office/officeart/2018/2/layout/IconVerticalSolidList"/>
    <dgm:cxn modelId="{BCB9841A-D7A5-4794-BE06-EC2DD5969A52}" type="presParOf" srcId="{2C496B34-616F-49B6-90FC-87CE400333C0}" destId="{867DFB48-58BF-4761-866D-A3D34E0BA016}" srcOrd="2" destOrd="0" presId="urn:microsoft.com/office/officeart/2018/2/layout/IconVerticalSolidList"/>
    <dgm:cxn modelId="{53860FD2-7A1D-4D38-A994-9206F0629E51}" type="presParOf" srcId="{2C496B34-616F-49B6-90FC-87CE400333C0}" destId="{58B72443-F168-4572-900C-C513786647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1821F-C434-4D62-A6F9-BA8FE1324FBA}">
      <dsp:nvSpPr>
        <dsp:cNvPr id="0" name=""/>
        <dsp:cNvSpPr/>
      </dsp:nvSpPr>
      <dsp:spPr>
        <a:xfrm>
          <a:off x="0" y="879157"/>
          <a:ext cx="5638800" cy="16230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DB037-47EC-4AD6-A4C7-F963089EA9D7}">
      <dsp:nvSpPr>
        <dsp:cNvPr id="0" name=""/>
        <dsp:cNvSpPr/>
      </dsp:nvSpPr>
      <dsp:spPr>
        <a:xfrm>
          <a:off x="490975" y="1244345"/>
          <a:ext cx="892683" cy="8926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E9416-98AF-4FDE-9283-E98E94447B73}">
      <dsp:nvSpPr>
        <dsp:cNvPr id="0" name=""/>
        <dsp:cNvSpPr/>
      </dsp:nvSpPr>
      <dsp:spPr>
        <a:xfrm>
          <a:off x="1874634" y="879157"/>
          <a:ext cx="3764165" cy="1623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774" tIns="171774" rIns="171774" bIns="17177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/>
            <a:t>Rapport interservices</a:t>
          </a:r>
          <a:endParaRPr lang="en-US" sz="2500" kern="1200"/>
        </a:p>
      </dsp:txBody>
      <dsp:txXfrm>
        <a:off x="1874634" y="879157"/>
        <a:ext cx="3764165" cy="1623060"/>
      </dsp:txXfrm>
    </dsp:sp>
    <dsp:sp modelId="{D13782D8-942F-42DD-B034-CC825A8AD506}">
      <dsp:nvSpPr>
        <dsp:cNvPr id="0" name=""/>
        <dsp:cNvSpPr/>
      </dsp:nvSpPr>
      <dsp:spPr>
        <a:xfrm>
          <a:off x="0" y="2907982"/>
          <a:ext cx="5638800" cy="16230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D9C03-123F-414B-822D-A25BF0C15C54}">
      <dsp:nvSpPr>
        <dsp:cNvPr id="0" name=""/>
        <dsp:cNvSpPr/>
      </dsp:nvSpPr>
      <dsp:spPr>
        <a:xfrm>
          <a:off x="490975" y="3273171"/>
          <a:ext cx="892683" cy="8926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72443-F168-4572-900C-C51378664746}">
      <dsp:nvSpPr>
        <dsp:cNvPr id="0" name=""/>
        <dsp:cNvSpPr/>
      </dsp:nvSpPr>
      <dsp:spPr>
        <a:xfrm>
          <a:off x="1874634" y="2907982"/>
          <a:ext cx="3764165" cy="1623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774" tIns="171774" rIns="171774" bIns="17177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/>
            <a:t>Feuille de route</a:t>
          </a:r>
          <a:endParaRPr lang="en-US" sz="2500" kern="1200"/>
        </a:p>
      </dsp:txBody>
      <dsp:txXfrm>
        <a:off x="1874634" y="2907982"/>
        <a:ext cx="3764165" cy="1623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2CAA-9F0D-48E2-A69C-862BBAB5A772}" type="datetimeFigureOut">
              <a:rPr lang="fr-CA" smtClean="0"/>
              <a:t>2023-09-13</a:t>
            </a:fld>
            <a:endParaRPr lang="fr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4BB8AB-A1A6-475B-9089-CE25C11A9393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2CAA-9F0D-48E2-A69C-862BBAB5A772}" type="datetimeFigureOut">
              <a:rPr lang="fr-CA" smtClean="0"/>
              <a:t>2023-09-13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B8AB-A1A6-475B-9089-CE25C11A939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2CAA-9F0D-48E2-A69C-862BBAB5A772}" type="datetimeFigureOut">
              <a:rPr lang="fr-CA" smtClean="0"/>
              <a:t>2023-09-13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B8AB-A1A6-475B-9089-CE25C11A939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2CAA-9F0D-48E2-A69C-862BBAB5A772}" type="datetimeFigureOut">
              <a:rPr lang="fr-CA" smtClean="0"/>
              <a:t>2023-09-13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B8AB-A1A6-475B-9089-CE25C11A939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2CAA-9F0D-48E2-A69C-862BBAB5A772}" type="datetimeFigureOut">
              <a:rPr lang="fr-CA" smtClean="0"/>
              <a:t>2023-09-13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B8AB-A1A6-475B-9089-CE25C11A9393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2CAA-9F0D-48E2-A69C-862BBAB5A772}" type="datetimeFigureOut">
              <a:rPr lang="fr-CA" smtClean="0"/>
              <a:t>2023-09-13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B8AB-A1A6-475B-9089-CE25C11A9393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2CAA-9F0D-48E2-A69C-862BBAB5A772}" type="datetimeFigureOut">
              <a:rPr lang="fr-CA" smtClean="0"/>
              <a:t>2023-09-13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B8AB-A1A6-475B-9089-CE25C11A9393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2CAA-9F0D-48E2-A69C-862BBAB5A772}" type="datetimeFigureOut">
              <a:rPr lang="fr-CA" smtClean="0"/>
              <a:t>2023-09-13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B8AB-A1A6-475B-9089-CE25C11A939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2CAA-9F0D-48E2-A69C-862BBAB5A772}" type="datetimeFigureOut">
              <a:rPr lang="fr-CA" smtClean="0"/>
              <a:t>2023-09-13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B8AB-A1A6-475B-9089-CE25C11A939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2CAA-9F0D-48E2-A69C-862BBAB5A772}" type="datetimeFigureOut">
              <a:rPr lang="fr-CA" smtClean="0"/>
              <a:t>2023-09-13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B8AB-A1A6-475B-9089-CE25C11A939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2CAA-9F0D-48E2-A69C-862BBAB5A772}" type="datetimeFigureOut">
              <a:rPr lang="fr-CA" smtClean="0"/>
              <a:t>2023-09-13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B8AB-A1A6-475B-9089-CE25C11A939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26F2CAA-9F0D-48E2-A69C-862BBAB5A772}" type="datetimeFigureOut">
              <a:rPr lang="fr-CA" smtClean="0"/>
              <a:t>2023-09-13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4BB8AB-A1A6-475B-9089-CE25C11A9393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Cours #8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199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40" y="0"/>
            <a:ext cx="8183880" cy="1051560"/>
          </a:xfrm>
        </p:spPr>
        <p:txBody>
          <a:bodyPr/>
          <a:lstStyle/>
          <a:p>
            <a:pPr algn="ctr"/>
            <a:r>
              <a:rPr lang="fr-CA" dirty="0"/>
              <a:t>Fiche de travail #4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456384" cy="44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635896" y="19888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minutes</a:t>
            </a:r>
          </a:p>
        </p:txBody>
      </p:sp>
    </p:spTree>
    <p:extLst>
      <p:ext uri="{BB962C8B-B14F-4D97-AF65-F5344CB8AC3E}">
        <p14:creationId xmlns:p14="http://schemas.microsoft.com/office/powerpoint/2010/main" val="209365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vert="horz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CA" sz="1900"/>
              <a:t>Et si on planifiait notre quart de travail… p.108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E530BE-9C43-536F-81C3-F777F3D05B3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ZoneTexte 2">
            <a:extLst>
              <a:ext uri="{FF2B5EF4-FFF2-40B4-BE49-F238E27FC236}">
                <a16:creationId xmlns:a16="http://schemas.microsoft.com/office/drawing/2014/main" id="{8BE36C5E-75BB-3884-513F-C4DEA58C5A80}"/>
              </a:ext>
            </a:extLst>
          </p:cNvPr>
          <p:cNvGraphicFramePr/>
          <p:nvPr/>
        </p:nvGraphicFramePr>
        <p:xfrm>
          <a:off x="3124200" y="685800"/>
          <a:ext cx="5638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451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27576" y="404664"/>
            <a:ext cx="3816424" cy="2057400"/>
          </a:xfrm>
        </p:spPr>
        <p:txBody>
          <a:bodyPr>
            <a:normAutofit/>
          </a:bodyPr>
          <a:lstStyle/>
          <a:p>
            <a:pPr algn="ctr"/>
            <a:r>
              <a:rPr lang="fr-CA" sz="3200" dirty="0"/>
              <a:t>Le rapport interservices alias le «rapport» p.109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5148064" y="2852936"/>
            <a:ext cx="3760823" cy="5257800"/>
          </a:xfrm>
        </p:spPr>
        <p:txBody>
          <a:bodyPr>
            <a:noAutofit/>
          </a:bodyPr>
          <a:lstStyle/>
          <a:p>
            <a:r>
              <a:rPr lang="fr-CA" sz="2800" dirty="0">
                <a:solidFill>
                  <a:schemeClr val="tx1"/>
                </a:solidFill>
              </a:rPr>
              <a:t>Rencontre faite au début de chaque quart de travail entre les membres du quart de travail se terminant et celui qui débute.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5" t="20951" r="22415" b="12556"/>
          <a:stretch/>
        </p:blipFill>
        <p:spPr bwMode="auto">
          <a:xfrm rot="214359">
            <a:off x="306832" y="299891"/>
            <a:ext cx="4183577" cy="652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14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642918"/>
            <a:ext cx="8229600" cy="4325112"/>
          </a:xfrm>
        </p:spPr>
        <p:txBody>
          <a:bodyPr/>
          <a:lstStyle/>
          <a:p>
            <a:pPr algn="ctr">
              <a:buNone/>
            </a:pPr>
            <a:r>
              <a:rPr lang="fr-CA" dirty="0"/>
              <a:t>Feuille d’attribution de l’équipe de soins</a:t>
            </a:r>
          </a:p>
          <a:p>
            <a:pPr>
              <a:buNone/>
            </a:pPr>
            <a:endParaRPr lang="fr-CA" dirty="0"/>
          </a:p>
          <a:p>
            <a:pPr>
              <a:buNone/>
            </a:pPr>
            <a:endParaRPr lang="fr-CA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857224" y="1857364"/>
          <a:ext cx="6786612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6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6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Sections/</a:t>
                      </a:r>
                      <a:r>
                        <a:rPr lang="fr-CA" baseline="0" dirty="0"/>
                        <a:t> patients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Infirmière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Inf. aux.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Section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 Julie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Alexandre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Sylvie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Section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Martine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Maude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Luc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221-222-223-224-225-226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Annick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Volante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Jade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7/12</a:t>
                      </a:r>
                      <a:r>
                        <a:rPr lang="fr-CA" baseline="0" dirty="0"/>
                        <a:t> (bain)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Aline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857224" y="1428736"/>
            <a:ext cx="479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Ass</a:t>
            </a:r>
            <a:r>
              <a:rPr lang="fr-CA" dirty="0"/>
              <a:t>. Inf. chef (AIC): Yan Ouimet-grill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285852" y="5517232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u="sng" dirty="0" err="1"/>
              <a:t>Inf.chef</a:t>
            </a:r>
            <a:r>
              <a:rPr lang="fr-CA" b="1" u="sng" dirty="0"/>
              <a:t> d’équipe: </a:t>
            </a:r>
          </a:p>
          <a:p>
            <a:pPr>
              <a:buFont typeface="Wingdings" pitchFamily="2" charset="2"/>
              <a:buChar char="§"/>
            </a:pPr>
            <a:r>
              <a:rPr lang="fr-CA" dirty="0"/>
              <a:t>Prime de supervision et gestion de son équipe </a:t>
            </a:r>
          </a:p>
          <a:p>
            <a:pPr>
              <a:buFont typeface="Wingdings" pitchFamily="2" charset="2"/>
              <a:buChar char="§"/>
            </a:pPr>
            <a:r>
              <a:rPr lang="fr-CA" dirty="0"/>
              <a:t>Travaille en triade ( </a:t>
            </a:r>
            <a:r>
              <a:rPr lang="fr-CA" dirty="0" err="1"/>
              <a:t>inf</a:t>
            </a:r>
            <a:r>
              <a:rPr lang="fr-CA" dirty="0"/>
              <a:t>, inf.aux, </a:t>
            </a:r>
            <a:r>
              <a:rPr lang="fr-CA" dirty="0" err="1"/>
              <a:t>pab</a:t>
            </a:r>
            <a:r>
              <a:rPr lang="fr-C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6691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7239000" cy="698336"/>
          </a:xfrm>
        </p:spPr>
        <p:txBody>
          <a:bodyPr/>
          <a:lstStyle/>
          <a:p>
            <a:pPr algn="ctr"/>
            <a:r>
              <a:rPr lang="fr-CA" dirty="0"/>
              <a:t>1-Le rapport interservices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899592" y="980728"/>
          <a:ext cx="7239000" cy="47084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7188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La personne</a:t>
                      </a:r>
                      <a:r>
                        <a:rPr lang="fr-CA" sz="2400" baseline="0" dirty="0"/>
                        <a:t> responsable du quart de travail qui se termine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Les</a:t>
                      </a:r>
                      <a:r>
                        <a:rPr lang="fr-CA" sz="2400" baseline="0" dirty="0"/>
                        <a:t> membres de l’équipe du quart de travail qui débute</a:t>
                      </a:r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746">
                <a:tc>
                  <a:txBody>
                    <a:bodyPr/>
                    <a:lstStyle/>
                    <a:p>
                      <a:pPr algn="l"/>
                      <a:r>
                        <a:rPr lang="fr-CA" sz="2400" dirty="0"/>
                        <a:t>-Donne le rapport sur</a:t>
                      </a:r>
                      <a:r>
                        <a:rPr lang="fr-CA" sz="2400" baseline="0" dirty="0"/>
                        <a:t> ce qui s’est passé au cours de son service pour chaque usager.</a:t>
                      </a:r>
                    </a:p>
                    <a:p>
                      <a:pPr algn="l"/>
                      <a:r>
                        <a:rPr lang="fr-CA" sz="2400" baseline="0" dirty="0"/>
                        <a:t>-Précise les particularités du quart de travail qui débute.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2400" dirty="0"/>
                        <a:t>-Notent ce qui</a:t>
                      </a:r>
                      <a:r>
                        <a:rPr lang="fr-CA" sz="2400" baseline="0" dirty="0"/>
                        <a:t> concerne les usagers dont ils ont la responsabilité.</a:t>
                      </a:r>
                    </a:p>
                    <a:p>
                      <a:pPr algn="l"/>
                      <a:r>
                        <a:rPr lang="fr-CA" sz="2400" baseline="0" dirty="0"/>
                        <a:t>-Planifient leur quart de travail.</a:t>
                      </a:r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40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6BFB9-073C-8838-0DD3-4CD19BDE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Correction de la mise en situation de Mme Bastien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5AF742-9081-97F5-6949-C20C5066A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Ensuite compléter votre rapport inter service discussion en groupe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6D3B020-B84B-F5D1-DF47-B7BB8B9F5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75049"/>
            <a:ext cx="288879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85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92080" y="91380"/>
            <a:ext cx="3429000" cy="1897460"/>
          </a:xfrm>
        </p:spPr>
        <p:txBody>
          <a:bodyPr>
            <a:normAutofit/>
          </a:bodyPr>
          <a:lstStyle/>
          <a:p>
            <a:pPr algn="ctr"/>
            <a:r>
              <a:rPr lang="fr-CA" sz="3200" dirty="0"/>
              <a:t>La feuille de route ou plan de travail p.110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5220072" y="2132856"/>
            <a:ext cx="3600400" cy="1153478"/>
          </a:xfrm>
        </p:spPr>
        <p:txBody>
          <a:bodyPr>
            <a:noAutofit/>
          </a:bodyPr>
          <a:lstStyle/>
          <a:p>
            <a:pPr algn="ctr"/>
            <a:r>
              <a:rPr lang="fr-CA" sz="2800" dirty="0">
                <a:solidFill>
                  <a:schemeClr val="tx1"/>
                </a:solidFill>
              </a:rPr>
              <a:t>À l’aide du PTI, du plan de soins(</a:t>
            </a:r>
            <a:r>
              <a:rPr lang="fr-CA" sz="2800" dirty="0" err="1">
                <a:solidFill>
                  <a:schemeClr val="tx1"/>
                </a:solidFill>
              </a:rPr>
              <a:t>cardex</a:t>
            </a:r>
            <a:r>
              <a:rPr lang="fr-CA" sz="2800" dirty="0">
                <a:solidFill>
                  <a:schemeClr val="tx1"/>
                </a:solidFill>
              </a:rPr>
              <a:t>) et des données reçues au rapport interservices, vous devrez rédiger une feuille de route incluant chacun des patients attitrés pour votre quart de travail.</a:t>
            </a: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idx="1"/>
          </p:nvPr>
        </p:nvSpPr>
        <p:spPr>
          <a:xfrm>
            <a:off x="683568" y="980728"/>
            <a:ext cx="4206240" cy="4206240"/>
          </a:xfrm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9" t="36299" r="22028" b="11211"/>
          <a:stretch/>
        </p:blipFill>
        <p:spPr bwMode="auto">
          <a:xfrm rot="239441">
            <a:off x="475310" y="231251"/>
            <a:ext cx="4248810" cy="657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584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6003990" cy="68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770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F0A0E-DA35-1B57-BEF6-1C0E1F43E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 feuille de route Mme Bastien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DC01BF5-6266-273E-84EB-BFCECBDCB0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2891631"/>
            <a:ext cx="2362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326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247</TotalTime>
  <Words>276</Words>
  <Application>Microsoft Office PowerPoint</Application>
  <PresentationFormat>Affichage à l'écran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Courier New</vt:lpstr>
      <vt:lpstr>Palatino Linotype</vt:lpstr>
      <vt:lpstr>Wingdings</vt:lpstr>
      <vt:lpstr>Exécutif</vt:lpstr>
      <vt:lpstr>Cours #8</vt:lpstr>
      <vt:lpstr>Et si on planifiait notre quart de travail… p.108</vt:lpstr>
      <vt:lpstr>Le rapport interservices alias le «rapport» p.109</vt:lpstr>
      <vt:lpstr>Présentation PowerPoint</vt:lpstr>
      <vt:lpstr>1-Le rapport interservices</vt:lpstr>
      <vt:lpstr>Correction de la mise en situation de Mme Bastien</vt:lpstr>
      <vt:lpstr>La feuille de route ou plan de travail p.110</vt:lpstr>
      <vt:lpstr>Présentation PowerPoint</vt:lpstr>
      <vt:lpstr>Exercice feuille de route Mme Bastien</vt:lpstr>
      <vt:lpstr>Fiche de travail #4</vt:lpstr>
    </vt:vector>
  </TitlesOfParts>
  <Company>CSRDN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#8</dc:title>
  <dc:creator>David, Stéphanie</dc:creator>
  <cp:lastModifiedBy>Petit, Anne-Gabrielle</cp:lastModifiedBy>
  <cp:revision>3</cp:revision>
  <dcterms:created xsi:type="dcterms:W3CDTF">2021-04-12T18:26:43Z</dcterms:created>
  <dcterms:modified xsi:type="dcterms:W3CDTF">2023-09-13T19:18:04Z</dcterms:modified>
</cp:coreProperties>
</file>