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5143500" cx="9144000"/>
  <p:notesSz cx="6858000" cy="9144000"/>
  <p:embeddedFontLst>
    <p:embeddedFont>
      <p:font typeface="Exo 2 SemiBold"/>
      <p:regular r:id="rId45"/>
      <p:bold r:id="rId46"/>
      <p:italic r:id="rId47"/>
      <p:boldItalic r:id="rId48"/>
    </p:embeddedFont>
    <p:embeddedFont>
      <p:font typeface="Exo 2"/>
      <p:regular r:id="rId49"/>
      <p:bold r:id="rId50"/>
      <p:italic r:id="rId51"/>
      <p:boldItalic r:id="rId52"/>
    </p:embeddedFont>
    <p:embeddedFont>
      <p:font typeface="Oswald"/>
      <p:regular r:id="rId53"/>
      <p:bold r:id="rId5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font" Target="fonts/Exo2SemiBold-bold.fntdata"/><Relationship Id="rId45" Type="http://schemas.openxmlformats.org/officeDocument/2006/relationships/font" Target="fonts/Exo2SemiBold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Exo2SemiBold-boldItalic.fntdata"/><Relationship Id="rId47" Type="http://schemas.openxmlformats.org/officeDocument/2006/relationships/font" Target="fonts/Exo2SemiBold-italic.fntdata"/><Relationship Id="rId49" Type="http://schemas.openxmlformats.org/officeDocument/2006/relationships/font" Target="fonts/Exo2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Exo2-italic.fntdata"/><Relationship Id="rId50" Type="http://schemas.openxmlformats.org/officeDocument/2006/relationships/font" Target="fonts/Exo2-bold.fntdata"/><Relationship Id="rId53" Type="http://schemas.openxmlformats.org/officeDocument/2006/relationships/font" Target="fonts/Oswald-regular.fntdata"/><Relationship Id="rId52" Type="http://schemas.openxmlformats.org/officeDocument/2006/relationships/font" Target="fonts/Exo2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54" Type="http://schemas.openxmlformats.org/officeDocument/2006/relationships/font" Target="fonts/Oswald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47c94205e3_1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47c94205e3_1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06d49c8269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206d49c8269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06d49c8269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206d49c8269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06d49c8269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206d49c8269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06d49c8269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206d49c8269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06d49c8269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206d49c8269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06d49c8269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206d49c8269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06d49c8269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206d49c8269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06d49c8269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206d49c8269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06d49c8269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206d49c8269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06d49c8269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206d49c8269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42c101062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42c101062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Le transport des marchandises dangereuses relève de la Loi de 1992 sur le transport des marchandises dangereuses. Il s’agit d’une loi fédérale qui nous mène au </a:t>
            </a:r>
            <a:r>
              <a:rPr i="1" lang="fr">
                <a:solidFill>
                  <a:schemeClr val="dk1"/>
                </a:solidFill>
              </a:rPr>
              <a:t>RÈGLEMENT SUR LE TRANSPORT DES MARCHANDISES DANGEREUSES.  </a:t>
            </a:r>
            <a:endParaRPr i="1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La SAAQ met à la disposition des conducteurs de véhicule lourd un document qui les guide dans les actions et la prise de décisions relatives au transport des matières dangereuses.</a:t>
            </a:r>
            <a:endParaRPr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Voici une série d’exercices et de mises en situation qui vous familiarisera avec l’utilisation du guide.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06d49c8269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206d49c8269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06e6670ed6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206e6670ed6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206d49c8269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206d49c8269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206e6670ed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206e6670ed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206e6670ed6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206e6670ed6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206e6670ed6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206e6670ed6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206e6670ed6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206e6670ed6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206e6670ed6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206e6670ed6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206e6670ed6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206e6670ed6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206e6670ed6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206e6670ed6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200">
                <a:solidFill>
                  <a:srgbClr val="F79646"/>
                </a:solidFill>
              </a:rPr>
              <a:t>Transports Québec</a:t>
            </a:r>
            <a:endParaRPr sz="1200">
              <a:solidFill>
                <a:srgbClr val="F7964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200">
                <a:solidFill>
                  <a:schemeClr val="dk1"/>
                </a:solidFill>
              </a:rPr>
              <a:t>43.  Il est interdit de circuler dans le tunnel Louis-Hippolyte-Lafontaine, dans les tunnels Ville-Marie et Viger à Montréal, dans le tunnel Joseph-Samson à Québec ou dans la partie de la voie d'accès au tunnel de Melocheville qui est parallèle à la voie réservée aux véhicules transportant des matières dangereuses: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06d49c8269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06d49c8269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206e6670ed6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206e6670ed6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206e6670ed6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206e6670ed6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206e6670ed6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206e6670ed6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206e6670ed6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206e6670ed6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206e6670ed6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206e6670ed6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206e6670ed6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206e6670ed6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206e6670ed6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206e6670ed6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206e6670ed6_0_1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206e6670ed6_0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206e6670ed6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" name="Google Shape;411;g206e6670ed6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46d7ac1b3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46d7ac1b3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fc703f975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fc703f975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800">
                <a:solidFill>
                  <a:schemeClr val="dk1"/>
                </a:solidFill>
              </a:rPr>
              <a:t>–</a:t>
            </a:r>
            <a:r>
              <a:rPr lang="fr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Augmenter la sécurité du public pendant le transport.</a:t>
            </a:r>
            <a:endParaRPr sz="28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06e6670ed6_0_3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206e6670ed6_0_3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8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06e6670ed6_0_4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206e6670ed6_0_4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8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5b89d645fa_1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5b89d645fa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06d49c8269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06d49c8269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06e6670ed6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206e6670ed6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2.jpg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2.jpg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2.jpg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2.jpg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2.jpg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2.jpg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Présentation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b="0" l="0" r="27933" t="0"/>
          <a:stretch/>
        </p:blipFill>
        <p:spPr>
          <a:xfrm>
            <a:off x="-53150" y="425300"/>
            <a:ext cx="9214800" cy="476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/>
          <p:nvPr/>
        </p:nvSpPr>
        <p:spPr>
          <a:xfrm rot="10800000">
            <a:off x="-58250" y="-106150"/>
            <a:ext cx="9225000" cy="1297575"/>
          </a:xfrm>
          <a:prstGeom prst="flowChartManualInput">
            <a:avLst/>
          </a:prstGeom>
          <a:solidFill>
            <a:srgbClr val="43434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76200" y="76204"/>
            <a:ext cx="2449718" cy="819858"/>
            <a:chOff x="-58250" y="-38001"/>
            <a:chExt cx="3035209" cy="1148421"/>
          </a:xfrm>
        </p:grpSpPr>
        <p:pic>
          <p:nvPicPr>
            <p:cNvPr id="14" name="Google Shape;14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58250" y="-38001"/>
              <a:ext cx="2324650" cy="1020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15;p2"/>
            <p:cNvSpPr txBox="1"/>
            <p:nvPr/>
          </p:nvSpPr>
          <p:spPr>
            <a:xfrm>
              <a:off x="652259" y="596220"/>
              <a:ext cx="2324700" cy="51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CENTRE DE FORMATION 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DU TRANSPORT ROUTIER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DE SAINT-JÉRÔME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grpSp>
        <p:nvGrpSpPr>
          <p:cNvPr id="16" name="Google Shape;16;p2"/>
          <p:cNvGrpSpPr/>
          <p:nvPr/>
        </p:nvGrpSpPr>
        <p:grpSpPr>
          <a:xfrm>
            <a:off x="3665700" y="4288500"/>
            <a:ext cx="2612400" cy="905600"/>
            <a:chOff x="3665700" y="4288500"/>
            <a:chExt cx="2612400" cy="905600"/>
          </a:xfrm>
        </p:grpSpPr>
        <p:sp>
          <p:nvSpPr>
            <p:cNvPr id="17" name="Google Shape;17;p2"/>
            <p:cNvSpPr txBox="1"/>
            <p:nvPr/>
          </p:nvSpPr>
          <p:spPr>
            <a:xfrm>
              <a:off x="3665700" y="4288500"/>
              <a:ext cx="2612400" cy="85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fr" sz="3600">
                  <a:solidFill>
                    <a:srgbClr val="FFFFFF"/>
                  </a:solidFill>
                  <a:latin typeface="Oswald"/>
                  <a:ea typeface="Oswald"/>
                  <a:cs typeface="Oswald"/>
                  <a:sym typeface="Oswald"/>
                </a:rPr>
                <a:t>ÇA ROULE !</a:t>
              </a:r>
              <a:endParaRPr b="1" i="1" sz="36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  <p:sp>
          <p:nvSpPr>
            <p:cNvPr id="18" name="Google Shape;18;p2"/>
            <p:cNvSpPr txBox="1"/>
            <p:nvPr/>
          </p:nvSpPr>
          <p:spPr>
            <a:xfrm>
              <a:off x="4166850" y="4800500"/>
              <a:ext cx="16101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>
                  <a:solidFill>
                    <a:srgbClr val="FFFFFF"/>
                  </a:solidFill>
                  <a:latin typeface="Oswald"/>
                  <a:ea typeface="Oswald"/>
                  <a:cs typeface="Oswald"/>
                  <a:sym typeface="Oswald"/>
                </a:rPr>
                <a:t>DEPUIS 40 ANS</a:t>
              </a:r>
              <a:endParaRPr i="1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</p:grpSp>
      <p:grpSp>
        <p:nvGrpSpPr>
          <p:cNvPr id="19" name="Google Shape;19;p2"/>
          <p:cNvGrpSpPr/>
          <p:nvPr/>
        </p:nvGrpSpPr>
        <p:grpSpPr>
          <a:xfrm>
            <a:off x="7951650" y="177475"/>
            <a:ext cx="1069500" cy="730338"/>
            <a:chOff x="8027700" y="154187"/>
            <a:chExt cx="1069500" cy="730338"/>
          </a:xfrm>
        </p:grpSpPr>
        <p:pic>
          <p:nvPicPr>
            <p:cNvPr id="20" name="Google Shape;20;p2"/>
            <p:cNvPicPr preferRelativeResize="0"/>
            <p:nvPr/>
          </p:nvPicPr>
          <p:blipFill rotWithShape="1">
            <a:blip r:embed="rId4">
              <a:alphaModFix/>
            </a:blip>
            <a:srcRect b="29532" l="0" r="0" t="0"/>
            <a:stretch/>
          </p:blipFill>
          <p:spPr>
            <a:xfrm>
              <a:off x="8175563" y="154187"/>
              <a:ext cx="776800" cy="4685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Google Shape;21;p2"/>
            <p:cNvSpPr txBox="1"/>
            <p:nvPr/>
          </p:nvSpPr>
          <p:spPr>
            <a:xfrm>
              <a:off x="8027700" y="520025"/>
              <a:ext cx="10695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22" name="Google Shape;22;p2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Oswald"/>
              <a:buNone/>
              <a:defRPr b="1" sz="36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/>
          <p:nvPr>
            <p:ph type="title"/>
          </p:nvPr>
        </p:nvSpPr>
        <p:spPr>
          <a:xfrm>
            <a:off x="1165375" y="1055800"/>
            <a:ext cx="70113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5" name="Google Shape;2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26" name="Google Shape;26;p3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27" name="Google Shape;27;p3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28" name="Google Shape;28;p3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" name="Google Shape;29;p3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30" name="Google Shape;30;p3"/>
            <p:cNvPicPr preferRelativeResize="0"/>
            <p:nvPr/>
          </p:nvPicPr>
          <p:blipFill rotWithShape="1">
            <a:blip r:embed="rId3">
              <a:alphaModFix/>
            </a:blip>
            <a:srcRect b="29532" l="0" r="0" t="0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" name="Google Shape;31;p3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32" name="Google Shape;32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3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8" name="Google Shape;38;p4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39" name="Google Shape;39;p4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40" name="Google Shape;40;p4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" name="Google Shape;41;p4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42" name="Google Shape;42;p4"/>
            <p:cNvPicPr preferRelativeResize="0"/>
            <p:nvPr/>
          </p:nvPicPr>
          <p:blipFill rotWithShape="1">
            <a:blip r:embed="rId3">
              <a:alphaModFix/>
            </a:blip>
            <a:srcRect b="29532" l="0" r="0" t="0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" name="Google Shape;43;p4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44" name="Google Shape;44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4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8" name="Google Shape;4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9" name="Google Shape;49;p5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50" name="Google Shape;50;p5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51" name="Google Shape;51;p5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" name="Google Shape;52;p5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53" name="Google Shape;53;p5"/>
            <p:cNvPicPr preferRelativeResize="0"/>
            <p:nvPr/>
          </p:nvPicPr>
          <p:blipFill rotWithShape="1">
            <a:blip r:embed="rId3">
              <a:alphaModFix/>
            </a:blip>
            <a:srcRect b="29532" l="0" r="0" t="0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" name="Google Shape;54;p5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55" name="Google Shape;55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5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59" name="Google Shape;59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60" name="Google Shape;60;p6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61" name="Google Shape;61;p6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62" name="Google Shape;62;p6"/>
          <p:cNvSpPr txBox="1"/>
          <p:nvPr>
            <p:ph idx="4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63" name="Google Shape;63;p6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64" name="Google Shape;64;p6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5" name="Google Shape;65;p6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66" name="Google Shape;66;p6"/>
            <p:cNvPicPr preferRelativeResize="0"/>
            <p:nvPr/>
          </p:nvPicPr>
          <p:blipFill rotWithShape="1">
            <a:blip r:embed="rId3">
              <a:alphaModFix/>
            </a:blip>
            <a:srcRect b="29532" l="0" r="0" t="0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7" name="Google Shape;67;p6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68" name="Google Shape;68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6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73" name="Google Shape;73;p7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74" name="Google Shape;74;p7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5" name="Google Shape;75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76" name="Google Shape;76;p7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77" name="Google Shape;77;p7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78" name="Google Shape;78;p7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9" name="Google Shape;79;p7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80" name="Google Shape;80;p7"/>
            <p:cNvPicPr preferRelativeResize="0"/>
            <p:nvPr/>
          </p:nvPicPr>
          <p:blipFill rotWithShape="1">
            <a:blip r:embed="rId3">
              <a:alphaModFix/>
            </a:blip>
            <a:srcRect b="29532" l="0" r="0" t="0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" name="Google Shape;81;p7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82" name="Google Shape;82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7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86" name="Google Shape;86;p8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87" name="Google Shape;87;p8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88" name="Google Shape;88;p8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9" name="Google Shape;89;p8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90" name="Google Shape;90;p8"/>
            <p:cNvPicPr preferRelativeResize="0"/>
            <p:nvPr/>
          </p:nvPicPr>
          <p:blipFill rotWithShape="1">
            <a:blip r:embed="rId3">
              <a:alphaModFix/>
            </a:blip>
            <a:srcRect b="29532" l="0" r="0" t="0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" name="Google Shape;91;p8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92" name="Google Shape;92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8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 2">
  <p:cSld name="CUSTOM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2.png"/><Relationship Id="rId4" Type="http://schemas.openxmlformats.org/officeDocument/2006/relationships/image" Target="../media/image1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0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4.png"/><Relationship Id="rId4" Type="http://schemas.openxmlformats.org/officeDocument/2006/relationships/image" Target="../media/image28.png"/><Relationship Id="rId5" Type="http://schemas.openxmlformats.org/officeDocument/2006/relationships/image" Target="../media/image3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4.png"/><Relationship Id="rId4" Type="http://schemas.openxmlformats.org/officeDocument/2006/relationships/image" Target="../media/image33.png"/><Relationship Id="rId5" Type="http://schemas.openxmlformats.org/officeDocument/2006/relationships/image" Target="../media/image26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2.png"/><Relationship Id="rId4" Type="http://schemas.openxmlformats.org/officeDocument/2006/relationships/image" Target="../media/image36.png"/><Relationship Id="rId5" Type="http://schemas.openxmlformats.org/officeDocument/2006/relationships/image" Target="../media/image39.png"/><Relationship Id="rId6" Type="http://schemas.openxmlformats.org/officeDocument/2006/relationships/image" Target="../media/image41.png"/><Relationship Id="rId7" Type="http://schemas.openxmlformats.org/officeDocument/2006/relationships/image" Target="../media/image37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5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8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40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0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</a:t>
            </a:r>
            <a:r>
              <a:rPr lang="fr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transport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 matières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dangereuses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9"/>
          <p:cNvSpPr txBox="1"/>
          <p:nvPr>
            <p:ph type="title"/>
          </p:nvPr>
        </p:nvSpPr>
        <p:spPr>
          <a:xfrm>
            <a:off x="311700" y="3111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000"/>
              <a:t>RANGEMENT ET EMPLACEMENT</a:t>
            </a:r>
            <a:r>
              <a:rPr lang="fr" sz="3000"/>
              <a:t> </a:t>
            </a:r>
            <a:endParaRPr i="1" sz="2000"/>
          </a:p>
        </p:txBody>
      </p:sp>
      <p:sp>
        <p:nvSpPr>
          <p:cNvPr id="167" name="Google Shape;167;p19"/>
          <p:cNvSpPr txBox="1"/>
          <p:nvPr>
            <p:ph idx="1" type="body"/>
          </p:nvPr>
        </p:nvSpPr>
        <p:spPr>
          <a:xfrm>
            <a:off x="381300" y="955175"/>
            <a:ext cx="8762700" cy="7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fr" sz="3200">
                <a:solidFill>
                  <a:srgbClr val="666666"/>
                </a:solidFill>
              </a:rPr>
              <a:t>•</a:t>
            </a: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Le document doit être rangé dans une pochette fixée à la portière du conducteur;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fr" sz="2800">
                <a:solidFill>
                  <a:srgbClr val="666666"/>
                </a:solidFill>
              </a:rPr>
              <a:t>•</a:t>
            </a: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Ou demeurer à portée de la main, soit 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sur le siège ou à la vue,côté conducteur.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9"/>
          <p:cNvSpPr txBox="1"/>
          <p:nvPr/>
        </p:nvSpPr>
        <p:spPr>
          <a:xfrm>
            <a:off x="7647425" y="3865150"/>
            <a:ext cx="1513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13  guide</a:t>
            </a:r>
            <a:endParaRPr i="1">
              <a:solidFill>
                <a:srgbClr val="FF0000"/>
              </a:solidFill>
            </a:endParaRPr>
          </a:p>
        </p:txBody>
      </p:sp>
      <p:pic>
        <p:nvPicPr>
          <p:cNvPr id="169" name="Google Shape;16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66050" y="1866075"/>
            <a:ext cx="1838200" cy="1612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0"/>
          <p:cNvSpPr txBox="1"/>
          <p:nvPr>
            <p:ph type="title"/>
          </p:nvPr>
        </p:nvSpPr>
        <p:spPr>
          <a:xfrm>
            <a:off x="311700" y="3111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000"/>
              <a:t>CONTENANTS</a:t>
            </a:r>
            <a:r>
              <a:rPr lang="fr" sz="3000"/>
              <a:t> </a:t>
            </a:r>
            <a:endParaRPr i="1" sz="2000"/>
          </a:p>
        </p:txBody>
      </p:sp>
      <p:sp>
        <p:nvSpPr>
          <p:cNvPr id="175" name="Google Shape;175;p20"/>
          <p:cNvSpPr txBox="1"/>
          <p:nvPr>
            <p:ph idx="1" type="body"/>
          </p:nvPr>
        </p:nvSpPr>
        <p:spPr>
          <a:xfrm>
            <a:off x="311700" y="1468200"/>
            <a:ext cx="8762700" cy="7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Cylindres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Jerricans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Seaux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Tonneaux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Fûts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Bouteilles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20"/>
          <p:cNvSpPr txBox="1"/>
          <p:nvPr/>
        </p:nvSpPr>
        <p:spPr>
          <a:xfrm>
            <a:off x="7770850" y="3865150"/>
            <a:ext cx="138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14 guide</a:t>
            </a:r>
            <a:endParaRPr i="1">
              <a:solidFill>
                <a:srgbClr val="FF0000"/>
              </a:solidFill>
            </a:endParaRPr>
          </a:p>
        </p:txBody>
      </p:sp>
      <p:sp>
        <p:nvSpPr>
          <p:cNvPr id="177" name="Google Shape;177;p20"/>
          <p:cNvSpPr txBox="1"/>
          <p:nvPr/>
        </p:nvSpPr>
        <p:spPr>
          <a:xfrm>
            <a:off x="311700" y="656800"/>
            <a:ext cx="8984700" cy="90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900"/>
              <a:t>Petits contenant (capacité de 450 litres et moins)</a:t>
            </a:r>
            <a:endParaRPr sz="2900"/>
          </a:p>
        </p:txBody>
      </p:sp>
      <p:pic>
        <p:nvPicPr>
          <p:cNvPr id="178" name="Google Shape;17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92213" y="1689650"/>
            <a:ext cx="1849014" cy="240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1"/>
          <p:cNvSpPr txBox="1"/>
          <p:nvPr>
            <p:ph type="title"/>
          </p:nvPr>
        </p:nvSpPr>
        <p:spPr>
          <a:xfrm>
            <a:off x="311700" y="3111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000"/>
              <a:t>CONTENANTS </a:t>
            </a:r>
            <a:endParaRPr i="1" sz="2000"/>
          </a:p>
        </p:txBody>
      </p:sp>
      <p:sp>
        <p:nvSpPr>
          <p:cNvPr id="184" name="Google Shape;184;p21"/>
          <p:cNvSpPr txBox="1"/>
          <p:nvPr>
            <p:ph idx="1" type="body"/>
          </p:nvPr>
        </p:nvSpPr>
        <p:spPr>
          <a:xfrm>
            <a:off x="311700" y="1560700"/>
            <a:ext cx="8762700" cy="7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Citernes routières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Grands récipients pour le vrac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Citernes amovibles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21"/>
          <p:cNvSpPr txBox="1"/>
          <p:nvPr/>
        </p:nvSpPr>
        <p:spPr>
          <a:xfrm>
            <a:off x="7770850" y="3865150"/>
            <a:ext cx="138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14 guide</a:t>
            </a:r>
            <a:endParaRPr i="1">
              <a:solidFill>
                <a:srgbClr val="FF0000"/>
              </a:solidFill>
            </a:endParaRPr>
          </a:p>
        </p:txBody>
      </p:sp>
      <p:sp>
        <p:nvSpPr>
          <p:cNvPr id="186" name="Google Shape;186;p21"/>
          <p:cNvSpPr txBox="1"/>
          <p:nvPr/>
        </p:nvSpPr>
        <p:spPr>
          <a:xfrm>
            <a:off x="90400" y="785750"/>
            <a:ext cx="9053700" cy="90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/>
              <a:t>Grands</a:t>
            </a:r>
            <a:r>
              <a:rPr b="1" lang="fr" sz="2800"/>
              <a:t> contenant (capacité supérieure à 450 litres.</a:t>
            </a:r>
            <a:endParaRPr sz="2800"/>
          </a:p>
        </p:txBody>
      </p:sp>
      <p:pic>
        <p:nvPicPr>
          <p:cNvPr id="187" name="Google Shape;18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71125" y="1689650"/>
            <a:ext cx="1666475" cy="123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92725" y="2677375"/>
            <a:ext cx="2051375" cy="112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2"/>
          <p:cNvSpPr txBox="1"/>
          <p:nvPr>
            <p:ph type="title"/>
          </p:nvPr>
        </p:nvSpPr>
        <p:spPr>
          <a:xfrm>
            <a:off x="311700" y="151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000"/>
              <a:t>CAMION-CITERNES</a:t>
            </a:r>
            <a:r>
              <a:rPr lang="fr" sz="3000"/>
              <a:t> </a:t>
            </a:r>
            <a:endParaRPr i="1" sz="2000"/>
          </a:p>
        </p:txBody>
      </p:sp>
      <p:sp>
        <p:nvSpPr>
          <p:cNvPr id="194" name="Google Shape;194;p22"/>
          <p:cNvSpPr txBox="1"/>
          <p:nvPr>
            <p:ph idx="1" type="body"/>
          </p:nvPr>
        </p:nvSpPr>
        <p:spPr>
          <a:xfrm>
            <a:off x="311700" y="1897663"/>
            <a:ext cx="8762700" cy="7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Une plaque signalétique 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Un appareil permettant de faire le suivi de comportement du conducteur ou;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Un système électronique de stabilisation dynamique du véhicule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22"/>
          <p:cNvSpPr txBox="1"/>
          <p:nvPr/>
        </p:nvSpPr>
        <p:spPr>
          <a:xfrm>
            <a:off x="7770850" y="3865150"/>
            <a:ext cx="138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15 guide</a:t>
            </a:r>
            <a:endParaRPr i="1">
              <a:solidFill>
                <a:srgbClr val="FF0000"/>
              </a:solidFill>
            </a:endParaRPr>
          </a:p>
        </p:txBody>
      </p:sp>
      <p:sp>
        <p:nvSpPr>
          <p:cNvPr id="196" name="Google Shape;196;p22"/>
          <p:cNvSpPr txBox="1"/>
          <p:nvPr/>
        </p:nvSpPr>
        <p:spPr>
          <a:xfrm>
            <a:off x="90400" y="785750"/>
            <a:ext cx="9053700" cy="90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/>
              <a:t>Tout camion-citerne contenants des </a:t>
            </a:r>
            <a:endParaRPr b="1" sz="28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/>
              <a:t>matières dangereuses doit être muni:</a:t>
            </a:r>
            <a:endParaRPr b="1" sz="28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(véhicule après 14 août 2006)</a:t>
            </a:r>
            <a:endParaRPr b="1"/>
          </a:p>
        </p:txBody>
      </p:sp>
      <p:pic>
        <p:nvPicPr>
          <p:cNvPr id="197" name="Google Shape;19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38375" y="785751"/>
            <a:ext cx="2365450" cy="157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3"/>
          <p:cNvSpPr txBox="1"/>
          <p:nvPr>
            <p:ph type="title"/>
          </p:nvPr>
        </p:nvSpPr>
        <p:spPr>
          <a:xfrm>
            <a:off x="311700" y="151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000"/>
              <a:t>CAMION-CITERNES </a:t>
            </a:r>
            <a:endParaRPr i="1" sz="2000"/>
          </a:p>
        </p:txBody>
      </p:sp>
      <p:sp>
        <p:nvSpPr>
          <p:cNvPr id="203" name="Google Shape;203;p23"/>
          <p:cNvSpPr txBox="1"/>
          <p:nvPr>
            <p:ph idx="1" type="body"/>
          </p:nvPr>
        </p:nvSpPr>
        <p:spPr>
          <a:xfrm>
            <a:off x="311700" y="1689638"/>
            <a:ext cx="8762700" cy="7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Capacité des compartiments d’une citerne ne doit pas excéder 17000 litres;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Doit être muni de 2 cales de roues;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D’un ou deux extincteurs chimiques de 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plus de 40 BC.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23"/>
          <p:cNvSpPr txBox="1"/>
          <p:nvPr/>
        </p:nvSpPr>
        <p:spPr>
          <a:xfrm>
            <a:off x="7770850" y="3865150"/>
            <a:ext cx="138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17 guide</a:t>
            </a:r>
            <a:endParaRPr i="1">
              <a:solidFill>
                <a:srgbClr val="FF0000"/>
              </a:solidFill>
            </a:endParaRPr>
          </a:p>
        </p:txBody>
      </p:sp>
      <p:sp>
        <p:nvSpPr>
          <p:cNvPr id="205" name="Google Shape;205;p23"/>
          <p:cNvSpPr txBox="1"/>
          <p:nvPr/>
        </p:nvSpPr>
        <p:spPr>
          <a:xfrm>
            <a:off x="90300" y="820350"/>
            <a:ext cx="9053700" cy="90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/>
              <a:t>Règle concernant le </a:t>
            </a:r>
            <a:r>
              <a:rPr b="1" lang="fr" sz="2800"/>
              <a:t>camion-citerne </a:t>
            </a:r>
            <a:endParaRPr sz="2800"/>
          </a:p>
        </p:txBody>
      </p:sp>
      <p:pic>
        <p:nvPicPr>
          <p:cNvPr id="206" name="Google Shape;20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75875" y="692900"/>
            <a:ext cx="2668123" cy="90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33000" y="2483444"/>
            <a:ext cx="1811000" cy="1226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4"/>
          <p:cNvSpPr txBox="1"/>
          <p:nvPr>
            <p:ph idx="1" type="body"/>
          </p:nvPr>
        </p:nvSpPr>
        <p:spPr>
          <a:xfrm>
            <a:off x="311700" y="1689638"/>
            <a:ext cx="8762700" cy="7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Utiliser le frein de stationnement pendant le déchargement de gaz </a:t>
            </a: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liquéfiés</a:t>
            </a: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Poser les 2 cales de roues pour le déchargement;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S’assurer que toutes les soupapes du camion-citerne reliées au contenant sont fermées.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24"/>
          <p:cNvSpPr txBox="1"/>
          <p:nvPr/>
        </p:nvSpPr>
        <p:spPr>
          <a:xfrm>
            <a:off x="7770850" y="3865150"/>
            <a:ext cx="138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18 guide</a:t>
            </a:r>
            <a:endParaRPr i="1">
              <a:solidFill>
                <a:srgbClr val="FF0000"/>
              </a:solidFill>
            </a:endParaRPr>
          </a:p>
        </p:txBody>
      </p:sp>
      <p:sp>
        <p:nvSpPr>
          <p:cNvPr id="214" name="Google Shape;214;p24"/>
          <p:cNvSpPr txBox="1"/>
          <p:nvPr/>
        </p:nvSpPr>
        <p:spPr>
          <a:xfrm>
            <a:off x="45150" y="44025"/>
            <a:ext cx="9053700" cy="90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/>
              <a:t>Règle concernant le conducteur d’un camion-citerne </a:t>
            </a:r>
            <a:endParaRPr sz="2800"/>
          </a:p>
        </p:txBody>
      </p:sp>
      <p:sp>
        <p:nvSpPr>
          <p:cNvPr id="215" name="Google Shape;215;p24"/>
          <p:cNvSpPr txBox="1"/>
          <p:nvPr/>
        </p:nvSpPr>
        <p:spPr>
          <a:xfrm>
            <a:off x="45150" y="785750"/>
            <a:ext cx="9053700" cy="90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/>
              <a:t>Le conducteur doit:</a:t>
            </a:r>
            <a:r>
              <a:rPr b="1" lang="fr" sz="2800"/>
              <a:t> </a:t>
            </a:r>
            <a:endParaRPr sz="2800"/>
          </a:p>
        </p:txBody>
      </p:sp>
      <p:pic>
        <p:nvPicPr>
          <p:cNvPr id="216" name="Google Shape;21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42725" y="1020125"/>
            <a:ext cx="1319450" cy="115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5"/>
          <p:cNvSpPr txBox="1"/>
          <p:nvPr>
            <p:ph type="title"/>
          </p:nvPr>
        </p:nvSpPr>
        <p:spPr>
          <a:xfrm>
            <a:off x="311700" y="151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000"/>
              <a:t>INDICATIONS DE DANGER</a:t>
            </a:r>
            <a:r>
              <a:rPr lang="fr" sz="3000"/>
              <a:t> </a:t>
            </a:r>
            <a:endParaRPr i="1" sz="2000"/>
          </a:p>
        </p:txBody>
      </p:sp>
      <p:sp>
        <p:nvSpPr>
          <p:cNvPr id="222" name="Google Shape;222;p25"/>
          <p:cNvSpPr txBox="1"/>
          <p:nvPr>
            <p:ph idx="1" type="body"/>
          </p:nvPr>
        </p:nvSpPr>
        <p:spPr>
          <a:xfrm>
            <a:off x="311700" y="1992763"/>
            <a:ext cx="8762700" cy="7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Les étiquettes;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Les plaques;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Les marques et les signes.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25"/>
          <p:cNvSpPr txBox="1"/>
          <p:nvPr/>
        </p:nvSpPr>
        <p:spPr>
          <a:xfrm>
            <a:off x="7770850" y="3865150"/>
            <a:ext cx="138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22 guide</a:t>
            </a:r>
            <a:endParaRPr i="1">
              <a:solidFill>
                <a:srgbClr val="FF0000"/>
              </a:solidFill>
            </a:endParaRPr>
          </a:p>
        </p:txBody>
      </p:sp>
      <p:sp>
        <p:nvSpPr>
          <p:cNvPr id="224" name="Google Shape;224;p25"/>
          <p:cNvSpPr txBox="1"/>
          <p:nvPr/>
        </p:nvSpPr>
        <p:spPr>
          <a:xfrm>
            <a:off x="45150" y="951175"/>
            <a:ext cx="9053700" cy="90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/>
              <a:t>Les indications de danger doivent être apposées sur les contenants.</a:t>
            </a:r>
            <a:r>
              <a:rPr b="1" lang="fr" sz="2800"/>
              <a:t> </a:t>
            </a:r>
            <a:endParaRPr sz="2800"/>
          </a:p>
        </p:txBody>
      </p:sp>
      <p:pic>
        <p:nvPicPr>
          <p:cNvPr id="225" name="Google Shape;22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10375" y="1924575"/>
            <a:ext cx="1503475" cy="1503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6"/>
          <p:cNvSpPr txBox="1"/>
          <p:nvPr>
            <p:ph type="title"/>
          </p:nvPr>
        </p:nvSpPr>
        <p:spPr>
          <a:xfrm>
            <a:off x="311700" y="151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000"/>
              <a:t>INDICATIONS DE DANGER </a:t>
            </a:r>
            <a:endParaRPr i="1" sz="2000"/>
          </a:p>
        </p:txBody>
      </p:sp>
      <p:sp>
        <p:nvSpPr>
          <p:cNvPr id="231" name="Google Shape;231;p26"/>
          <p:cNvSpPr txBox="1"/>
          <p:nvPr>
            <p:ph idx="1" type="body"/>
          </p:nvPr>
        </p:nvSpPr>
        <p:spPr>
          <a:xfrm>
            <a:off x="311700" y="1992763"/>
            <a:ext cx="8762700" cy="7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L’expéditeur a la responsabilité d’apposer ou de faire apposer l’étiquette de la classe primaire et subsidiaire;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Le transporteur doit veiller à ce que les étiquettes demeurent en place durant le trajet.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26"/>
          <p:cNvSpPr txBox="1"/>
          <p:nvPr/>
        </p:nvSpPr>
        <p:spPr>
          <a:xfrm>
            <a:off x="7770850" y="3865150"/>
            <a:ext cx="138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22 guide</a:t>
            </a:r>
            <a:endParaRPr i="1">
              <a:solidFill>
                <a:srgbClr val="FF0000"/>
              </a:solidFill>
            </a:endParaRPr>
          </a:p>
        </p:txBody>
      </p:sp>
      <p:sp>
        <p:nvSpPr>
          <p:cNvPr id="233" name="Google Shape;233;p26"/>
          <p:cNvSpPr txBox="1"/>
          <p:nvPr/>
        </p:nvSpPr>
        <p:spPr>
          <a:xfrm>
            <a:off x="45150" y="951175"/>
            <a:ext cx="9053700" cy="90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/>
              <a:t>Petits contenants</a:t>
            </a:r>
            <a:r>
              <a:rPr b="1" lang="fr" sz="2800"/>
              <a:t> </a:t>
            </a:r>
            <a:endParaRPr sz="2800"/>
          </a:p>
        </p:txBody>
      </p:sp>
      <p:pic>
        <p:nvPicPr>
          <p:cNvPr id="234" name="Google Shape;23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33600" y="892549"/>
            <a:ext cx="3037645" cy="1131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7"/>
          <p:cNvSpPr txBox="1"/>
          <p:nvPr>
            <p:ph type="title"/>
          </p:nvPr>
        </p:nvSpPr>
        <p:spPr>
          <a:xfrm>
            <a:off x="311700" y="151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000"/>
              <a:t>INDICATIONS DE DANGER </a:t>
            </a:r>
            <a:endParaRPr i="1" sz="2000"/>
          </a:p>
        </p:txBody>
      </p:sp>
      <p:sp>
        <p:nvSpPr>
          <p:cNvPr id="240" name="Google Shape;240;p27"/>
          <p:cNvSpPr txBox="1"/>
          <p:nvPr>
            <p:ph idx="1" type="body"/>
          </p:nvPr>
        </p:nvSpPr>
        <p:spPr>
          <a:xfrm>
            <a:off x="311700" y="1992763"/>
            <a:ext cx="8762700" cy="7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Sur un côté du contenant autre que celui sur lequel est reposer;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Une bouteille de gaz, l’étiquette doit être sur l’épaule ou tout près.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27"/>
          <p:cNvSpPr txBox="1"/>
          <p:nvPr/>
        </p:nvSpPr>
        <p:spPr>
          <a:xfrm>
            <a:off x="7770850" y="3865150"/>
            <a:ext cx="138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22 guide</a:t>
            </a:r>
            <a:endParaRPr i="1">
              <a:solidFill>
                <a:srgbClr val="FF0000"/>
              </a:solidFill>
            </a:endParaRPr>
          </a:p>
        </p:txBody>
      </p:sp>
      <p:sp>
        <p:nvSpPr>
          <p:cNvPr id="242" name="Google Shape;242;p27"/>
          <p:cNvSpPr txBox="1"/>
          <p:nvPr/>
        </p:nvSpPr>
        <p:spPr>
          <a:xfrm>
            <a:off x="45150" y="951175"/>
            <a:ext cx="9053700" cy="90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/>
              <a:t>L’étiquette doit être apposée:</a:t>
            </a:r>
            <a:r>
              <a:rPr b="1" lang="fr" sz="2800"/>
              <a:t> </a:t>
            </a:r>
            <a:endParaRPr sz="2800"/>
          </a:p>
        </p:txBody>
      </p:sp>
      <p:pic>
        <p:nvPicPr>
          <p:cNvPr id="243" name="Google Shape;24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33600" y="892549"/>
            <a:ext cx="3037645" cy="1131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8"/>
          <p:cNvSpPr txBox="1"/>
          <p:nvPr>
            <p:ph type="title"/>
          </p:nvPr>
        </p:nvSpPr>
        <p:spPr>
          <a:xfrm>
            <a:off x="311700" y="151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000"/>
              <a:t>INDICATIONS DE DANGER </a:t>
            </a:r>
            <a:endParaRPr i="1" sz="2000"/>
          </a:p>
        </p:txBody>
      </p:sp>
      <p:sp>
        <p:nvSpPr>
          <p:cNvPr id="249" name="Google Shape;249;p28"/>
          <p:cNvSpPr txBox="1"/>
          <p:nvPr>
            <p:ph idx="1" type="body"/>
          </p:nvPr>
        </p:nvSpPr>
        <p:spPr>
          <a:xfrm>
            <a:off x="311700" y="1992763"/>
            <a:ext cx="8762700" cy="7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Étiquette(s)</a:t>
            </a: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Numéro UN.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28"/>
          <p:cNvSpPr txBox="1"/>
          <p:nvPr/>
        </p:nvSpPr>
        <p:spPr>
          <a:xfrm>
            <a:off x="7770850" y="3865150"/>
            <a:ext cx="138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23 guide</a:t>
            </a:r>
            <a:endParaRPr i="1">
              <a:solidFill>
                <a:srgbClr val="FF0000"/>
              </a:solidFill>
            </a:endParaRPr>
          </a:p>
        </p:txBody>
      </p:sp>
      <p:sp>
        <p:nvSpPr>
          <p:cNvPr id="251" name="Google Shape;251;p28"/>
          <p:cNvSpPr txBox="1"/>
          <p:nvPr/>
        </p:nvSpPr>
        <p:spPr>
          <a:xfrm>
            <a:off x="45150" y="951175"/>
            <a:ext cx="9053700" cy="90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/>
              <a:t>Appellation</a:t>
            </a:r>
            <a:r>
              <a:rPr b="1" lang="fr" sz="2800"/>
              <a:t> réglementaire</a:t>
            </a:r>
            <a:r>
              <a:rPr b="1" lang="fr" sz="2800"/>
              <a:t>: </a:t>
            </a:r>
            <a:endParaRPr sz="2800"/>
          </a:p>
        </p:txBody>
      </p:sp>
      <p:pic>
        <p:nvPicPr>
          <p:cNvPr id="252" name="Google Shape;25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3071" y="1683350"/>
            <a:ext cx="4011330" cy="149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1"/>
          <p:cNvSpPr txBox="1"/>
          <p:nvPr/>
        </p:nvSpPr>
        <p:spPr>
          <a:xfrm>
            <a:off x="4104075" y="816900"/>
            <a:ext cx="4770000" cy="249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/>
              <a:t>Objectif de la leçon</a:t>
            </a:r>
            <a:endParaRPr sz="30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fr" sz="2400"/>
              <a:t>Résoudre les problèmes d’application </a:t>
            </a:r>
            <a:r>
              <a:rPr lang="fr" sz="2400"/>
              <a:t>de la réglementation référant au règlement sur le transport des matières dangereuses</a:t>
            </a:r>
            <a:endParaRPr sz="2400"/>
          </a:p>
        </p:txBody>
      </p:sp>
      <p:pic>
        <p:nvPicPr>
          <p:cNvPr id="106" name="Google Shape;106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069075" cy="142727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1"/>
          <p:cNvSpPr txBox="1"/>
          <p:nvPr/>
        </p:nvSpPr>
        <p:spPr>
          <a:xfrm>
            <a:off x="152400" y="1608150"/>
            <a:ext cx="3544800" cy="192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3600"/>
              <a:t>Compétence 3</a:t>
            </a:r>
            <a:endParaRPr b="1" sz="36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/>
              <a:t>Le transport des matières dangereuses</a:t>
            </a:r>
            <a:endParaRPr sz="20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9"/>
          <p:cNvSpPr txBox="1"/>
          <p:nvPr>
            <p:ph type="title"/>
          </p:nvPr>
        </p:nvSpPr>
        <p:spPr>
          <a:xfrm>
            <a:off x="311700" y="151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000"/>
              <a:t>INDICATIONS DE DANGER </a:t>
            </a:r>
            <a:endParaRPr i="1" sz="2000"/>
          </a:p>
        </p:txBody>
      </p:sp>
      <p:sp>
        <p:nvSpPr>
          <p:cNvPr id="258" name="Google Shape;258;p29"/>
          <p:cNvSpPr txBox="1"/>
          <p:nvPr>
            <p:ph idx="1" type="body"/>
          </p:nvPr>
        </p:nvSpPr>
        <p:spPr>
          <a:xfrm>
            <a:off x="311700" y="1992763"/>
            <a:ext cx="8762700" cy="7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4 plaques</a:t>
            </a: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Numéro UN.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29"/>
          <p:cNvSpPr txBox="1"/>
          <p:nvPr/>
        </p:nvSpPr>
        <p:spPr>
          <a:xfrm>
            <a:off x="7770850" y="3865150"/>
            <a:ext cx="138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23 guide</a:t>
            </a:r>
            <a:endParaRPr i="1">
              <a:solidFill>
                <a:srgbClr val="FF0000"/>
              </a:solidFill>
            </a:endParaRPr>
          </a:p>
        </p:txBody>
      </p:sp>
      <p:sp>
        <p:nvSpPr>
          <p:cNvPr id="260" name="Google Shape;260;p29"/>
          <p:cNvSpPr txBox="1"/>
          <p:nvPr/>
        </p:nvSpPr>
        <p:spPr>
          <a:xfrm>
            <a:off x="45150" y="951175"/>
            <a:ext cx="9053700" cy="90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/>
              <a:t>Grands</a:t>
            </a:r>
            <a:r>
              <a:rPr b="1" lang="fr" sz="2800"/>
              <a:t> contenants </a:t>
            </a:r>
            <a:endParaRPr sz="2800"/>
          </a:p>
        </p:txBody>
      </p:sp>
      <p:pic>
        <p:nvPicPr>
          <p:cNvPr id="261" name="Google Shape;26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6400" y="1639338"/>
            <a:ext cx="3413118" cy="20521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0"/>
          <p:cNvSpPr txBox="1"/>
          <p:nvPr>
            <p:ph type="title"/>
          </p:nvPr>
        </p:nvSpPr>
        <p:spPr>
          <a:xfrm>
            <a:off x="311700" y="151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000"/>
              <a:t>INDICATIONS DE DANGER </a:t>
            </a:r>
            <a:endParaRPr i="1" sz="2000"/>
          </a:p>
        </p:txBody>
      </p:sp>
      <p:sp>
        <p:nvSpPr>
          <p:cNvPr id="267" name="Google Shape;267;p30"/>
          <p:cNvSpPr txBox="1"/>
          <p:nvPr/>
        </p:nvSpPr>
        <p:spPr>
          <a:xfrm>
            <a:off x="7770850" y="3865150"/>
            <a:ext cx="138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24 guide</a:t>
            </a:r>
            <a:endParaRPr i="1">
              <a:solidFill>
                <a:srgbClr val="FF0000"/>
              </a:solidFill>
            </a:endParaRPr>
          </a:p>
        </p:txBody>
      </p:sp>
      <p:sp>
        <p:nvSpPr>
          <p:cNvPr id="268" name="Google Shape;268;p30"/>
          <p:cNvSpPr txBox="1"/>
          <p:nvPr/>
        </p:nvSpPr>
        <p:spPr>
          <a:xfrm>
            <a:off x="139575" y="1667850"/>
            <a:ext cx="8037900" cy="90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/>
              <a:t>Grands contenants </a:t>
            </a:r>
            <a:endParaRPr b="1" sz="28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/>
              <a:t>GRV supérieur à </a:t>
            </a:r>
            <a:endParaRPr b="1" sz="28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/>
              <a:t>450 litres</a:t>
            </a:r>
            <a:endParaRPr b="1" sz="28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/>
              <a:t>mais inférieur </a:t>
            </a:r>
            <a:endParaRPr b="1" sz="28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/>
              <a:t>à 3000 litres </a:t>
            </a:r>
            <a:endParaRPr sz="2800"/>
          </a:p>
        </p:txBody>
      </p:sp>
      <p:pic>
        <p:nvPicPr>
          <p:cNvPr id="269" name="Google Shape;26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92000" y="938200"/>
            <a:ext cx="5198235" cy="2983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1"/>
          <p:cNvSpPr txBox="1"/>
          <p:nvPr>
            <p:ph type="title"/>
          </p:nvPr>
        </p:nvSpPr>
        <p:spPr>
          <a:xfrm>
            <a:off x="311700" y="151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000"/>
              <a:t>APPOSITION DES PLAQUES</a:t>
            </a:r>
            <a:r>
              <a:rPr lang="fr" sz="3000"/>
              <a:t> </a:t>
            </a:r>
            <a:endParaRPr i="1" sz="2000"/>
          </a:p>
        </p:txBody>
      </p:sp>
      <p:sp>
        <p:nvSpPr>
          <p:cNvPr id="275" name="Google Shape;275;p31"/>
          <p:cNvSpPr txBox="1"/>
          <p:nvPr>
            <p:ph idx="1" type="body"/>
          </p:nvPr>
        </p:nvSpPr>
        <p:spPr>
          <a:xfrm>
            <a:off x="311700" y="2054625"/>
            <a:ext cx="5916600" cy="7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Apposer ou enlever les plaques lorsques les quantités ou le type des matières changent pendant le trajet</a:t>
            </a: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Les retirer lorsqu’elles ne sont plus exigées.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31"/>
          <p:cNvSpPr txBox="1"/>
          <p:nvPr/>
        </p:nvSpPr>
        <p:spPr>
          <a:xfrm>
            <a:off x="7770850" y="3865150"/>
            <a:ext cx="138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24 guide</a:t>
            </a:r>
            <a:endParaRPr i="1">
              <a:solidFill>
                <a:srgbClr val="FF0000"/>
              </a:solidFill>
            </a:endParaRPr>
          </a:p>
        </p:txBody>
      </p:sp>
      <p:sp>
        <p:nvSpPr>
          <p:cNvPr id="277" name="Google Shape;277;p31"/>
          <p:cNvSpPr txBox="1"/>
          <p:nvPr/>
        </p:nvSpPr>
        <p:spPr>
          <a:xfrm>
            <a:off x="45150" y="1088700"/>
            <a:ext cx="9053700" cy="90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/>
              <a:t>Le transporteur doit:</a:t>
            </a:r>
            <a:r>
              <a:rPr b="1" lang="fr" sz="2800"/>
              <a:t> </a:t>
            </a:r>
            <a:endParaRPr sz="2800"/>
          </a:p>
        </p:txBody>
      </p:sp>
      <p:pic>
        <p:nvPicPr>
          <p:cNvPr id="278" name="Google Shape;27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13643" y="1550200"/>
            <a:ext cx="2750558" cy="159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2600" y="0"/>
            <a:ext cx="79714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32"/>
          <p:cNvSpPr txBox="1"/>
          <p:nvPr/>
        </p:nvSpPr>
        <p:spPr>
          <a:xfrm>
            <a:off x="7754400" y="4743300"/>
            <a:ext cx="138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25 guide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3"/>
          <p:cNvSpPr txBox="1"/>
          <p:nvPr>
            <p:ph type="title"/>
          </p:nvPr>
        </p:nvSpPr>
        <p:spPr>
          <a:xfrm>
            <a:off x="311700" y="151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000"/>
              <a:t>FORMATION</a:t>
            </a:r>
            <a:r>
              <a:rPr lang="fr" sz="3000"/>
              <a:t> </a:t>
            </a:r>
            <a:endParaRPr i="1" sz="2000"/>
          </a:p>
        </p:txBody>
      </p:sp>
      <p:sp>
        <p:nvSpPr>
          <p:cNvPr id="290" name="Google Shape;290;p33"/>
          <p:cNvSpPr txBox="1"/>
          <p:nvPr>
            <p:ph idx="1" type="body"/>
          </p:nvPr>
        </p:nvSpPr>
        <p:spPr>
          <a:xfrm>
            <a:off x="311700" y="1992775"/>
            <a:ext cx="6136200" cy="7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Avoir reçu une formation appropriée</a:t>
            </a: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Être titulaire d’un certificat de formation.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33"/>
          <p:cNvSpPr txBox="1"/>
          <p:nvPr/>
        </p:nvSpPr>
        <p:spPr>
          <a:xfrm>
            <a:off x="7770850" y="3865150"/>
            <a:ext cx="138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27 guide</a:t>
            </a:r>
            <a:endParaRPr i="1">
              <a:solidFill>
                <a:srgbClr val="FF0000"/>
              </a:solidFill>
            </a:endParaRPr>
          </a:p>
        </p:txBody>
      </p:sp>
      <p:sp>
        <p:nvSpPr>
          <p:cNvPr id="292" name="Google Shape;292;p33"/>
          <p:cNvSpPr txBox="1"/>
          <p:nvPr/>
        </p:nvSpPr>
        <p:spPr>
          <a:xfrm>
            <a:off x="348450" y="944850"/>
            <a:ext cx="8269800" cy="90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/>
              <a:t>Exigences:</a:t>
            </a:r>
            <a:r>
              <a:rPr b="1" lang="fr" sz="2800"/>
              <a:t> </a:t>
            </a:r>
            <a:endParaRPr sz="2800"/>
          </a:p>
        </p:txBody>
      </p:sp>
      <p:pic>
        <p:nvPicPr>
          <p:cNvPr id="293" name="Google Shape;29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10900" y="1218498"/>
            <a:ext cx="2387950" cy="156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4"/>
          <p:cNvSpPr txBox="1"/>
          <p:nvPr>
            <p:ph type="title"/>
          </p:nvPr>
        </p:nvSpPr>
        <p:spPr>
          <a:xfrm>
            <a:off x="311700" y="151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000"/>
              <a:t>FORMATION </a:t>
            </a:r>
            <a:endParaRPr i="1" sz="2000"/>
          </a:p>
        </p:txBody>
      </p:sp>
      <p:sp>
        <p:nvSpPr>
          <p:cNvPr id="299" name="Google Shape;299;p34"/>
          <p:cNvSpPr txBox="1"/>
          <p:nvPr>
            <p:ph idx="1" type="body"/>
          </p:nvPr>
        </p:nvSpPr>
        <p:spPr>
          <a:xfrm>
            <a:off x="311700" y="1992775"/>
            <a:ext cx="6136200" cy="7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Le certificat expire 36 mois après la date de délivrance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34"/>
          <p:cNvSpPr txBox="1"/>
          <p:nvPr/>
        </p:nvSpPr>
        <p:spPr>
          <a:xfrm>
            <a:off x="7770850" y="3865150"/>
            <a:ext cx="138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28 guide</a:t>
            </a:r>
            <a:endParaRPr i="1">
              <a:solidFill>
                <a:srgbClr val="FF0000"/>
              </a:solidFill>
            </a:endParaRPr>
          </a:p>
        </p:txBody>
      </p:sp>
      <p:sp>
        <p:nvSpPr>
          <p:cNvPr id="301" name="Google Shape;301;p34"/>
          <p:cNvSpPr txBox="1"/>
          <p:nvPr/>
        </p:nvSpPr>
        <p:spPr>
          <a:xfrm>
            <a:off x="311700" y="957525"/>
            <a:ext cx="8165400" cy="90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/>
              <a:t>Certificat</a:t>
            </a:r>
            <a:r>
              <a:rPr b="1" lang="fr" sz="2800"/>
              <a:t>: </a:t>
            </a:r>
            <a:endParaRPr sz="2800"/>
          </a:p>
        </p:txBody>
      </p:sp>
      <p:pic>
        <p:nvPicPr>
          <p:cNvPr id="302" name="Google Shape;30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13149" y="1785125"/>
            <a:ext cx="1889125" cy="144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5"/>
          <p:cNvSpPr txBox="1"/>
          <p:nvPr>
            <p:ph type="title"/>
          </p:nvPr>
        </p:nvSpPr>
        <p:spPr>
          <a:xfrm>
            <a:off x="311700" y="151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000"/>
              <a:t>REJET ACCIDENTEL</a:t>
            </a:r>
            <a:r>
              <a:rPr lang="fr" sz="3000"/>
              <a:t> </a:t>
            </a:r>
            <a:endParaRPr i="1" sz="2000"/>
          </a:p>
        </p:txBody>
      </p:sp>
      <p:sp>
        <p:nvSpPr>
          <p:cNvPr id="308" name="Google Shape;308;p35"/>
          <p:cNvSpPr txBox="1"/>
          <p:nvPr>
            <p:ph idx="1" type="body"/>
          </p:nvPr>
        </p:nvSpPr>
        <p:spPr>
          <a:xfrm>
            <a:off x="405800" y="1083250"/>
            <a:ext cx="8613600" cy="7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Police locale;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Votre employeur;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L’expéditeur des marchandises;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Le propriétaire, locataire, affréteur du véhicule;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Matières infectieuses: CANUTEC au 613-996-6666;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Catastrophique: CANUTEC 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Urgence environnement: 1-866-694-5454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35"/>
          <p:cNvSpPr txBox="1"/>
          <p:nvPr/>
        </p:nvSpPr>
        <p:spPr>
          <a:xfrm>
            <a:off x="7770850" y="3865150"/>
            <a:ext cx="138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30 guide</a:t>
            </a:r>
            <a:endParaRPr i="1">
              <a:solidFill>
                <a:srgbClr val="FF0000"/>
              </a:solidFill>
            </a:endParaRPr>
          </a:p>
        </p:txBody>
      </p:sp>
      <p:pic>
        <p:nvPicPr>
          <p:cNvPr id="310" name="Google Shape;31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61925" y="372865"/>
            <a:ext cx="1389601" cy="19678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6"/>
          <p:cNvSpPr txBox="1"/>
          <p:nvPr>
            <p:ph type="title"/>
          </p:nvPr>
        </p:nvSpPr>
        <p:spPr>
          <a:xfrm>
            <a:off x="311700" y="151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000"/>
              <a:t>PIU - Plan d’intervention d’urgence</a:t>
            </a:r>
            <a:r>
              <a:rPr lang="fr" sz="3000"/>
              <a:t> </a:t>
            </a:r>
            <a:endParaRPr i="1" sz="2000"/>
          </a:p>
        </p:txBody>
      </p:sp>
      <p:sp>
        <p:nvSpPr>
          <p:cNvPr id="316" name="Google Shape;316;p36"/>
          <p:cNvSpPr txBox="1"/>
          <p:nvPr>
            <p:ph idx="1" type="body"/>
          </p:nvPr>
        </p:nvSpPr>
        <p:spPr>
          <a:xfrm>
            <a:off x="405800" y="1083250"/>
            <a:ext cx="8613600" cy="7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Le plan d’intervention d’urgence 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ou PIU (Emergency response 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assistance plan) - ERAP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36"/>
          <p:cNvSpPr txBox="1"/>
          <p:nvPr/>
        </p:nvSpPr>
        <p:spPr>
          <a:xfrm>
            <a:off x="7770850" y="3865150"/>
            <a:ext cx="138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30 guide</a:t>
            </a:r>
            <a:endParaRPr i="1">
              <a:solidFill>
                <a:srgbClr val="FF0000"/>
              </a:solidFill>
            </a:endParaRPr>
          </a:p>
        </p:txBody>
      </p:sp>
      <p:pic>
        <p:nvPicPr>
          <p:cNvPr id="318" name="Google Shape;318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57575" y="1757325"/>
            <a:ext cx="3166876" cy="210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7"/>
          <p:cNvSpPr txBox="1"/>
          <p:nvPr>
            <p:ph type="title"/>
          </p:nvPr>
        </p:nvSpPr>
        <p:spPr>
          <a:xfrm>
            <a:off x="311700" y="151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000"/>
              <a:t>TUNNELS</a:t>
            </a:r>
            <a:r>
              <a:rPr lang="fr" sz="3000"/>
              <a:t> </a:t>
            </a:r>
            <a:endParaRPr i="1" sz="2000"/>
          </a:p>
        </p:txBody>
      </p:sp>
      <p:sp>
        <p:nvSpPr>
          <p:cNvPr id="324" name="Google Shape;324;p37"/>
          <p:cNvSpPr txBox="1"/>
          <p:nvPr>
            <p:ph idx="1" type="body"/>
          </p:nvPr>
        </p:nvSpPr>
        <p:spPr>
          <a:xfrm>
            <a:off x="412050" y="1897663"/>
            <a:ext cx="8613600" cy="7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Pont-tunnel Louis-Hippolyte-La-Fontaine</a:t>
            </a: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Ville-Marie;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Viger;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Joseph-Samson;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Melocheville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37"/>
          <p:cNvSpPr txBox="1"/>
          <p:nvPr/>
        </p:nvSpPr>
        <p:spPr>
          <a:xfrm>
            <a:off x="7770850" y="3865150"/>
            <a:ext cx="138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31 guide</a:t>
            </a:r>
            <a:endParaRPr i="1">
              <a:solidFill>
                <a:srgbClr val="FF0000"/>
              </a:solidFill>
            </a:endParaRPr>
          </a:p>
        </p:txBody>
      </p:sp>
      <p:sp>
        <p:nvSpPr>
          <p:cNvPr id="326" name="Google Shape;326;p37"/>
          <p:cNvSpPr txBox="1"/>
          <p:nvPr/>
        </p:nvSpPr>
        <p:spPr>
          <a:xfrm>
            <a:off x="90300" y="858875"/>
            <a:ext cx="9053700" cy="90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/>
              <a:t>Règles de circulation dans les tunnels.</a:t>
            </a:r>
            <a:endParaRPr b="1" sz="28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/>
              <a:t>Interdiction de circuler dans le tunnel :</a:t>
            </a:r>
            <a:r>
              <a:rPr b="1" lang="fr" sz="2800"/>
              <a:t> </a:t>
            </a:r>
            <a:endParaRPr sz="2800"/>
          </a:p>
        </p:txBody>
      </p:sp>
      <p:pic>
        <p:nvPicPr>
          <p:cNvPr id="327" name="Google Shape;32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2225" y="723975"/>
            <a:ext cx="1280075" cy="1280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8"/>
          <p:cNvSpPr txBox="1"/>
          <p:nvPr>
            <p:ph type="title"/>
          </p:nvPr>
        </p:nvSpPr>
        <p:spPr>
          <a:xfrm>
            <a:off x="311700" y="151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000"/>
              <a:t>TUNNELS </a:t>
            </a:r>
            <a:endParaRPr i="1" sz="2000"/>
          </a:p>
        </p:txBody>
      </p:sp>
      <p:sp>
        <p:nvSpPr>
          <p:cNvPr id="333" name="Google Shape;333;p38"/>
          <p:cNvSpPr txBox="1"/>
          <p:nvPr/>
        </p:nvSpPr>
        <p:spPr>
          <a:xfrm>
            <a:off x="7770850" y="3865150"/>
            <a:ext cx="138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31 guide</a:t>
            </a:r>
            <a:endParaRPr i="1">
              <a:solidFill>
                <a:srgbClr val="FF0000"/>
              </a:solidFill>
            </a:endParaRPr>
          </a:p>
        </p:txBody>
      </p:sp>
      <p:pic>
        <p:nvPicPr>
          <p:cNvPr id="334" name="Google Shape;33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76375"/>
            <a:ext cx="5989599" cy="101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2048050"/>
            <a:ext cx="7466051" cy="1926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58098" y="65823"/>
            <a:ext cx="1855400" cy="185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/>
              <a:t>AVERTISSEMENT</a:t>
            </a:r>
            <a:endParaRPr i="1" sz="2000"/>
          </a:p>
        </p:txBody>
      </p:sp>
      <p:sp>
        <p:nvSpPr>
          <p:cNvPr id="113" name="Google Shape;113;p12"/>
          <p:cNvSpPr txBox="1"/>
          <p:nvPr>
            <p:ph idx="1" type="body"/>
          </p:nvPr>
        </p:nvSpPr>
        <p:spPr>
          <a:xfrm>
            <a:off x="311700" y="1152475"/>
            <a:ext cx="8520600" cy="92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Fournir le l’information relative au Règlement sur le transport des matières dangereuses du ministère des Transports du Québec</a:t>
            </a:r>
            <a:endParaRPr sz="2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2"/>
          <p:cNvSpPr txBox="1"/>
          <p:nvPr/>
        </p:nvSpPr>
        <p:spPr>
          <a:xfrm>
            <a:off x="7670100" y="3865150"/>
            <a:ext cx="149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5 du guide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9"/>
          <p:cNvSpPr txBox="1"/>
          <p:nvPr>
            <p:ph type="title"/>
          </p:nvPr>
        </p:nvSpPr>
        <p:spPr>
          <a:xfrm>
            <a:off x="311700" y="151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000"/>
              <a:t>TUNNELS </a:t>
            </a:r>
            <a:endParaRPr i="1" sz="2000"/>
          </a:p>
        </p:txBody>
      </p:sp>
      <p:sp>
        <p:nvSpPr>
          <p:cNvPr id="342" name="Google Shape;342;p39"/>
          <p:cNvSpPr txBox="1"/>
          <p:nvPr/>
        </p:nvSpPr>
        <p:spPr>
          <a:xfrm>
            <a:off x="7770850" y="3865150"/>
            <a:ext cx="138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31 guide</a:t>
            </a:r>
            <a:endParaRPr i="1">
              <a:solidFill>
                <a:srgbClr val="FF0000"/>
              </a:solidFill>
            </a:endParaRPr>
          </a:p>
        </p:txBody>
      </p:sp>
      <p:pic>
        <p:nvPicPr>
          <p:cNvPr id="343" name="Google Shape;343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76375"/>
            <a:ext cx="5989599" cy="101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050" y="1974925"/>
            <a:ext cx="6236300" cy="23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86825" y="265175"/>
            <a:ext cx="2095500" cy="209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40"/>
          <p:cNvSpPr txBox="1"/>
          <p:nvPr>
            <p:ph type="title"/>
          </p:nvPr>
        </p:nvSpPr>
        <p:spPr>
          <a:xfrm>
            <a:off x="311700" y="151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000"/>
              <a:t>PASSAGE À NIVEAU</a:t>
            </a:r>
            <a:r>
              <a:rPr lang="fr" sz="3000"/>
              <a:t> </a:t>
            </a:r>
            <a:endParaRPr i="1" sz="2000"/>
          </a:p>
        </p:txBody>
      </p:sp>
      <p:sp>
        <p:nvSpPr>
          <p:cNvPr id="351" name="Google Shape;351;p40"/>
          <p:cNvSpPr txBox="1"/>
          <p:nvPr/>
        </p:nvSpPr>
        <p:spPr>
          <a:xfrm>
            <a:off x="7770850" y="3865150"/>
            <a:ext cx="138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33 guide</a:t>
            </a:r>
            <a:endParaRPr i="1">
              <a:solidFill>
                <a:srgbClr val="FF0000"/>
              </a:solidFill>
            </a:endParaRPr>
          </a:p>
        </p:txBody>
      </p:sp>
      <p:sp>
        <p:nvSpPr>
          <p:cNvPr id="352" name="Google Shape;352;p40"/>
          <p:cNvSpPr txBox="1"/>
          <p:nvPr>
            <p:ph idx="1" type="body"/>
          </p:nvPr>
        </p:nvSpPr>
        <p:spPr>
          <a:xfrm>
            <a:off x="42575" y="991100"/>
            <a:ext cx="5994600" cy="7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Le conducteur d’un véhicule routier 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qui contient des matières 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dangereuses avec des plaques 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doit immobiliser celui-ci à 5m du passage à niveau.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353" name="Google Shape;35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69625" y="1404301"/>
            <a:ext cx="3004475" cy="168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1"/>
          <p:cNvSpPr txBox="1"/>
          <p:nvPr>
            <p:ph type="title"/>
          </p:nvPr>
        </p:nvSpPr>
        <p:spPr>
          <a:xfrm>
            <a:off x="311700" y="151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000"/>
              <a:t>Exemptions</a:t>
            </a:r>
            <a:r>
              <a:rPr lang="fr" sz="3000"/>
              <a:t> </a:t>
            </a:r>
            <a:endParaRPr i="1" sz="2000"/>
          </a:p>
        </p:txBody>
      </p:sp>
      <p:sp>
        <p:nvSpPr>
          <p:cNvPr id="359" name="Google Shape;359;p41"/>
          <p:cNvSpPr txBox="1"/>
          <p:nvPr/>
        </p:nvSpPr>
        <p:spPr>
          <a:xfrm>
            <a:off x="7770850" y="3865150"/>
            <a:ext cx="138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34 guide</a:t>
            </a:r>
            <a:endParaRPr i="1">
              <a:solidFill>
                <a:srgbClr val="FF0000"/>
              </a:solidFill>
            </a:endParaRPr>
          </a:p>
        </p:txBody>
      </p:sp>
      <p:sp>
        <p:nvSpPr>
          <p:cNvPr id="360" name="Google Shape;360;p41"/>
          <p:cNvSpPr txBox="1"/>
          <p:nvPr>
            <p:ph idx="1" type="body"/>
          </p:nvPr>
        </p:nvSpPr>
        <p:spPr>
          <a:xfrm>
            <a:off x="42575" y="991100"/>
            <a:ext cx="5994600" cy="7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Particularité page 34 à 47 </a:t>
            </a: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361" name="Google Shape;361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13925" y="991100"/>
            <a:ext cx="1425826" cy="171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65925" y="2754900"/>
            <a:ext cx="1792325" cy="111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10025" y="2627475"/>
            <a:ext cx="1530675" cy="153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03900" y="1680675"/>
            <a:ext cx="833275" cy="83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4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20250" y="2573175"/>
            <a:ext cx="2622850" cy="1473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42"/>
          <p:cNvSpPr txBox="1"/>
          <p:nvPr>
            <p:ph type="title"/>
          </p:nvPr>
        </p:nvSpPr>
        <p:spPr>
          <a:xfrm>
            <a:off x="311700" y="151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000"/>
              <a:t>NORMES ET RÈGLES DE SÉCURITÉ</a:t>
            </a:r>
            <a:r>
              <a:rPr lang="fr" sz="3000"/>
              <a:t> </a:t>
            </a:r>
            <a:endParaRPr i="1" sz="2000"/>
          </a:p>
        </p:txBody>
      </p:sp>
      <p:sp>
        <p:nvSpPr>
          <p:cNvPr id="371" name="Google Shape;371;p42"/>
          <p:cNvSpPr txBox="1"/>
          <p:nvPr>
            <p:ph idx="1" type="body"/>
          </p:nvPr>
        </p:nvSpPr>
        <p:spPr>
          <a:xfrm>
            <a:off x="461375" y="2310863"/>
            <a:ext cx="8613600" cy="7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Sur ou devant le pare-choc avant du véhicule</a:t>
            </a: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Sur l’extrémité extérieure avant, ni dans le gobet ou sur une partie d’un véhicule-outil.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42"/>
          <p:cNvSpPr txBox="1"/>
          <p:nvPr/>
        </p:nvSpPr>
        <p:spPr>
          <a:xfrm>
            <a:off x="7770850" y="3865150"/>
            <a:ext cx="138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48 guide</a:t>
            </a:r>
            <a:endParaRPr i="1">
              <a:solidFill>
                <a:srgbClr val="FF0000"/>
              </a:solidFill>
            </a:endParaRPr>
          </a:p>
        </p:txBody>
      </p:sp>
      <p:sp>
        <p:nvSpPr>
          <p:cNvPr id="373" name="Google Shape;373;p42"/>
          <p:cNvSpPr txBox="1"/>
          <p:nvPr/>
        </p:nvSpPr>
        <p:spPr>
          <a:xfrm>
            <a:off x="90300" y="1099400"/>
            <a:ext cx="9053700" cy="90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/>
              <a:t>Aucun contenant de matières dangereuses ne doit être installé</a:t>
            </a:r>
            <a:r>
              <a:rPr b="1" lang="fr" sz="2800"/>
              <a:t> : </a:t>
            </a:r>
            <a:endParaRPr sz="28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43"/>
          <p:cNvSpPr txBox="1"/>
          <p:nvPr>
            <p:ph type="title"/>
          </p:nvPr>
        </p:nvSpPr>
        <p:spPr>
          <a:xfrm>
            <a:off x="311700" y="151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000"/>
              <a:t>TRANSPORT INTER-FRONTALIER</a:t>
            </a:r>
            <a:r>
              <a:rPr lang="fr" sz="3000"/>
              <a:t> </a:t>
            </a:r>
            <a:endParaRPr i="1" sz="2000"/>
          </a:p>
        </p:txBody>
      </p:sp>
      <p:sp>
        <p:nvSpPr>
          <p:cNvPr id="379" name="Google Shape;379;p43"/>
          <p:cNvSpPr txBox="1"/>
          <p:nvPr>
            <p:ph idx="1" type="body"/>
          </p:nvPr>
        </p:nvSpPr>
        <p:spPr>
          <a:xfrm>
            <a:off x="473700" y="2064188"/>
            <a:ext cx="8613600" cy="7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Avoir une copie du FMCS;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Détenir la carte EXPRES;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L’expédition doit être conforme au règlement RTMD;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Le transporteur doit prouver que le personnel a reçu une formation appropriée.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43"/>
          <p:cNvSpPr txBox="1"/>
          <p:nvPr/>
        </p:nvSpPr>
        <p:spPr>
          <a:xfrm>
            <a:off x="7770850" y="3865150"/>
            <a:ext cx="138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50 guide</a:t>
            </a:r>
            <a:endParaRPr i="1">
              <a:solidFill>
                <a:srgbClr val="FF0000"/>
              </a:solidFill>
            </a:endParaRPr>
          </a:p>
        </p:txBody>
      </p:sp>
      <p:sp>
        <p:nvSpPr>
          <p:cNvPr id="381" name="Google Shape;381;p43"/>
          <p:cNvSpPr txBox="1"/>
          <p:nvPr/>
        </p:nvSpPr>
        <p:spPr>
          <a:xfrm>
            <a:off x="90300" y="1099400"/>
            <a:ext cx="9053700" cy="90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/>
              <a:t>Transport vers les États-Unis</a:t>
            </a:r>
            <a:r>
              <a:rPr b="1" lang="fr" sz="2800"/>
              <a:t>: </a:t>
            </a:r>
            <a:endParaRPr sz="28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44"/>
          <p:cNvSpPr txBox="1"/>
          <p:nvPr>
            <p:ph type="title"/>
          </p:nvPr>
        </p:nvSpPr>
        <p:spPr>
          <a:xfrm>
            <a:off x="311700" y="151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000"/>
              <a:t>MESURES DE SÉCURITÉ ET DE SÛRETÉ</a:t>
            </a:r>
            <a:r>
              <a:rPr lang="fr" sz="3000"/>
              <a:t> </a:t>
            </a:r>
            <a:endParaRPr i="1" sz="2000"/>
          </a:p>
        </p:txBody>
      </p:sp>
      <p:sp>
        <p:nvSpPr>
          <p:cNvPr id="387" name="Google Shape;387;p44"/>
          <p:cNvSpPr txBox="1"/>
          <p:nvPr>
            <p:ph idx="1" type="body"/>
          </p:nvPr>
        </p:nvSpPr>
        <p:spPr>
          <a:xfrm>
            <a:off x="365875" y="1182313"/>
            <a:ext cx="8613600" cy="7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Certificat TMD</a:t>
            </a: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Document d’expédition;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Indications de danger bien en place;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Connaissances des procédures d’urgences;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8 heures de repos;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Effectuer la RDS et vérifier l’arrimage;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Respect des normes de charges et dimensions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44"/>
          <p:cNvSpPr txBox="1"/>
          <p:nvPr/>
        </p:nvSpPr>
        <p:spPr>
          <a:xfrm>
            <a:off x="7770850" y="3865150"/>
            <a:ext cx="138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53 guide</a:t>
            </a:r>
            <a:endParaRPr i="1">
              <a:solidFill>
                <a:srgbClr val="FF0000"/>
              </a:solidFill>
            </a:endParaRPr>
          </a:p>
        </p:txBody>
      </p:sp>
      <p:sp>
        <p:nvSpPr>
          <p:cNvPr id="389" name="Google Shape;389;p44"/>
          <p:cNvSpPr txBox="1"/>
          <p:nvPr/>
        </p:nvSpPr>
        <p:spPr>
          <a:xfrm>
            <a:off x="90300" y="636100"/>
            <a:ext cx="9053700" cy="90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/>
              <a:t>Avant le départ</a:t>
            </a:r>
            <a:r>
              <a:rPr b="1" lang="fr" sz="2800"/>
              <a:t>: </a:t>
            </a:r>
            <a:endParaRPr sz="2800"/>
          </a:p>
        </p:txBody>
      </p:sp>
      <p:sp>
        <p:nvSpPr>
          <p:cNvPr id="390" name="Google Shape;390;p44"/>
          <p:cNvSpPr txBox="1"/>
          <p:nvPr/>
        </p:nvSpPr>
        <p:spPr>
          <a:xfrm>
            <a:off x="807300" y="1853350"/>
            <a:ext cx="18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45"/>
          <p:cNvSpPr txBox="1"/>
          <p:nvPr>
            <p:ph type="title"/>
          </p:nvPr>
        </p:nvSpPr>
        <p:spPr>
          <a:xfrm>
            <a:off x="311700" y="151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000"/>
              <a:t>MESURES DE SÉCURITÉ ET DE SÛRETÉ </a:t>
            </a:r>
            <a:endParaRPr i="1" sz="2000"/>
          </a:p>
        </p:txBody>
      </p:sp>
      <p:sp>
        <p:nvSpPr>
          <p:cNvPr id="396" name="Google Shape;396;p45"/>
          <p:cNvSpPr txBox="1"/>
          <p:nvPr>
            <p:ph idx="1" type="body"/>
          </p:nvPr>
        </p:nvSpPr>
        <p:spPr>
          <a:xfrm>
            <a:off x="365875" y="1182313"/>
            <a:ext cx="8613600" cy="7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S’abstenir de fumer</a:t>
            </a: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Conduite sécuritaire et conditions routières;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Respect des limites de vitesse;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Distance de freinage;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Vérifier</a:t>
            </a: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 l’arrimage et l’état des pneus;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Respect des heures de conduite et de repos;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Éviter de consommer de l’acool et drogues.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45"/>
          <p:cNvSpPr txBox="1"/>
          <p:nvPr/>
        </p:nvSpPr>
        <p:spPr>
          <a:xfrm>
            <a:off x="7770850" y="3865150"/>
            <a:ext cx="138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53 guide</a:t>
            </a:r>
            <a:endParaRPr i="1">
              <a:solidFill>
                <a:srgbClr val="FF0000"/>
              </a:solidFill>
            </a:endParaRPr>
          </a:p>
        </p:txBody>
      </p:sp>
      <p:sp>
        <p:nvSpPr>
          <p:cNvPr id="398" name="Google Shape;398;p45"/>
          <p:cNvSpPr txBox="1"/>
          <p:nvPr/>
        </p:nvSpPr>
        <p:spPr>
          <a:xfrm>
            <a:off x="90300" y="636100"/>
            <a:ext cx="9053700" cy="90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/>
              <a:t>PENDANT LE TRANSPORT</a:t>
            </a:r>
            <a:r>
              <a:rPr b="1" lang="fr" sz="2800"/>
              <a:t>: </a:t>
            </a:r>
            <a:endParaRPr sz="2800"/>
          </a:p>
        </p:txBody>
      </p:sp>
      <p:pic>
        <p:nvPicPr>
          <p:cNvPr id="399" name="Google Shape;399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26025" y="2253010"/>
            <a:ext cx="2096100" cy="1335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6"/>
          <p:cNvSpPr txBox="1"/>
          <p:nvPr>
            <p:ph type="title"/>
          </p:nvPr>
        </p:nvSpPr>
        <p:spPr>
          <a:xfrm>
            <a:off x="311700" y="151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000"/>
              <a:t>MESURES DE SÉCURITÉ ET DE SÛRETÉ </a:t>
            </a:r>
            <a:endParaRPr i="1" sz="2000"/>
          </a:p>
        </p:txBody>
      </p:sp>
      <p:sp>
        <p:nvSpPr>
          <p:cNvPr id="405" name="Google Shape;405;p46"/>
          <p:cNvSpPr txBox="1"/>
          <p:nvPr>
            <p:ph idx="1" type="body"/>
          </p:nvPr>
        </p:nvSpPr>
        <p:spPr>
          <a:xfrm>
            <a:off x="365875" y="1182325"/>
            <a:ext cx="6516300" cy="7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Système de </a:t>
            </a: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communication</a:t>
            </a: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 fiable;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Transmission des documents de sûreté;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Favoriser les systèmes de localisation;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Bouton d’alerte de détresse;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●"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Maintien</a:t>
            </a: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 d’un réseau d’échange de communication.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46"/>
          <p:cNvSpPr txBox="1"/>
          <p:nvPr/>
        </p:nvSpPr>
        <p:spPr>
          <a:xfrm>
            <a:off x="7770850" y="3865150"/>
            <a:ext cx="138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55 guide</a:t>
            </a:r>
            <a:endParaRPr i="1">
              <a:solidFill>
                <a:srgbClr val="FF0000"/>
              </a:solidFill>
            </a:endParaRPr>
          </a:p>
        </p:txBody>
      </p:sp>
      <p:sp>
        <p:nvSpPr>
          <p:cNvPr id="407" name="Google Shape;407;p46"/>
          <p:cNvSpPr txBox="1"/>
          <p:nvPr/>
        </p:nvSpPr>
        <p:spPr>
          <a:xfrm>
            <a:off x="90300" y="636100"/>
            <a:ext cx="9053700" cy="90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/>
              <a:t>MOYEN DE COMMUNICATION</a:t>
            </a:r>
            <a:r>
              <a:rPr b="1" lang="fr" sz="2800"/>
              <a:t>: </a:t>
            </a:r>
            <a:endParaRPr sz="2800"/>
          </a:p>
        </p:txBody>
      </p:sp>
      <p:pic>
        <p:nvPicPr>
          <p:cNvPr id="408" name="Google Shape;408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17347" y="2571750"/>
            <a:ext cx="2643103" cy="9571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47"/>
          <p:cNvSpPr txBox="1"/>
          <p:nvPr>
            <p:ph type="title"/>
          </p:nvPr>
        </p:nvSpPr>
        <p:spPr>
          <a:xfrm>
            <a:off x="311700" y="151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000"/>
              <a:t>Retour sur la théorie </a:t>
            </a:r>
            <a:r>
              <a:rPr i="1" lang="fr" sz="1500"/>
              <a:t>EXERCICE</a:t>
            </a:r>
            <a:r>
              <a:rPr lang="fr" sz="3000"/>
              <a:t> </a:t>
            </a:r>
            <a:endParaRPr i="1" sz="2000"/>
          </a:p>
        </p:txBody>
      </p:sp>
      <p:pic>
        <p:nvPicPr>
          <p:cNvPr id="414" name="Google Shape;414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9500" y="723975"/>
            <a:ext cx="5845734" cy="4384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48"/>
          <p:cNvSpPr txBox="1"/>
          <p:nvPr/>
        </p:nvSpPr>
        <p:spPr>
          <a:xfrm>
            <a:off x="4387175" y="1875500"/>
            <a:ext cx="3235200" cy="192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3600">
                <a:latin typeface="Oswald"/>
                <a:ea typeface="Oswald"/>
                <a:cs typeface="Oswald"/>
                <a:sym typeface="Oswald"/>
              </a:rPr>
              <a:t>Merci de votre attention</a:t>
            </a:r>
            <a:endParaRPr b="1" sz="3600"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1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Conception: Alain Lévesque   2023</a:t>
            </a:r>
            <a:endParaRPr b="1" sz="21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/>
              <a:t>INTRODUCTION</a:t>
            </a:r>
            <a:endParaRPr i="1" sz="2000"/>
          </a:p>
        </p:txBody>
      </p:sp>
      <p:sp>
        <p:nvSpPr>
          <p:cNvPr id="120" name="Google Shape;120;p13"/>
          <p:cNvSpPr txBox="1"/>
          <p:nvPr>
            <p:ph idx="1" type="body"/>
          </p:nvPr>
        </p:nvSpPr>
        <p:spPr>
          <a:xfrm>
            <a:off x="311700" y="1152475"/>
            <a:ext cx="8520600" cy="92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Quel est l’objectif principal du Règlement sur le transport des matières dangereuses ?</a:t>
            </a:r>
            <a:endParaRPr sz="2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13"/>
          <p:cNvSpPr txBox="1"/>
          <p:nvPr/>
        </p:nvSpPr>
        <p:spPr>
          <a:xfrm>
            <a:off x="276125" y="2571750"/>
            <a:ext cx="81678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500"/>
              <a:buChar char="➔"/>
            </a:pPr>
            <a:r>
              <a:rPr lang="fr" sz="2800">
                <a:solidFill>
                  <a:srgbClr val="0000FF"/>
                </a:solidFill>
              </a:rPr>
              <a:t>Respecter les règles de sécurité relatives au transport de marchandise sur la route.</a:t>
            </a:r>
            <a:endParaRPr sz="2800">
              <a:solidFill>
                <a:srgbClr val="0000FF"/>
              </a:solidFill>
            </a:endParaRPr>
          </a:p>
        </p:txBody>
      </p:sp>
      <p:sp>
        <p:nvSpPr>
          <p:cNvPr id="122" name="Google Shape;122;p13"/>
          <p:cNvSpPr txBox="1"/>
          <p:nvPr/>
        </p:nvSpPr>
        <p:spPr>
          <a:xfrm>
            <a:off x="7670100" y="3865150"/>
            <a:ext cx="149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5 du guide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/>
              <a:t>CLASSIFICATION</a:t>
            </a:r>
            <a:endParaRPr i="1" sz="2000"/>
          </a:p>
        </p:txBody>
      </p:sp>
      <p:sp>
        <p:nvSpPr>
          <p:cNvPr id="128" name="Google Shape;128;p14"/>
          <p:cNvSpPr txBox="1"/>
          <p:nvPr>
            <p:ph idx="1" type="body"/>
          </p:nvPr>
        </p:nvSpPr>
        <p:spPr>
          <a:xfrm>
            <a:off x="0" y="1152475"/>
            <a:ext cx="9144000" cy="92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Il existe combien de classes de matières dangereuses</a:t>
            </a:r>
            <a:r>
              <a:rPr lang="fr" sz="2800"/>
              <a:t> ?</a:t>
            </a:r>
            <a:endParaRPr sz="2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14"/>
          <p:cNvSpPr txBox="1"/>
          <p:nvPr/>
        </p:nvSpPr>
        <p:spPr>
          <a:xfrm>
            <a:off x="311700" y="2281900"/>
            <a:ext cx="81678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rgbClr val="0000FF"/>
                </a:solidFill>
              </a:rPr>
              <a:t>9 classes qui sont subdivisées selon les caractéristiques du produit donné.</a:t>
            </a:r>
            <a:endParaRPr sz="2800">
              <a:solidFill>
                <a:srgbClr val="0000FF"/>
              </a:solidFill>
            </a:endParaRPr>
          </a:p>
        </p:txBody>
      </p:sp>
      <p:sp>
        <p:nvSpPr>
          <p:cNvPr id="130" name="Google Shape;130;p14"/>
          <p:cNvSpPr txBox="1"/>
          <p:nvPr/>
        </p:nvSpPr>
        <p:spPr>
          <a:xfrm>
            <a:off x="7670100" y="3865150"/>
            <a:ext cx="149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6 du guide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/>
              <a:t>CLASSIFICATION</a:t>
            </a:r>
            <a:endParaRPr i="1" sz="2000"/>
          </a:p>
        </p:txBody>
      </p:sp>
      <p:sp>
        <p:nvSpPr>
          <p:cNvPr id="136" name="Google Shape;136;p15"/>
          <p:cNvSpPr txBox="1"/>
          <p:nvPr>
            <p:ph idx="1" type="body"/>
          </p:nvPr>
        </p:nvSpPr>
        <p:spPr>
          <a:xfrm>
            <a:off x="261000" y="1152475"/>
            <a:ext cx="8520600" cy="92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Qui est tenu de déterminer la classification d’une matière dangereuse avant de permettre à un transporteur d’en prendre possession?</a:t>
            </a:r>
            <a:endParaRPr sz="2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5"/>
          <p:cNvSpPr txBox="1"/>
          <p:nvPr/>
        </p:nvSpPr>
        <p:spPr>
          <a:xfrm>
            <a:off x="2487375" y="2972625"/>
            <a:ext cx="3605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rgbClr val="0000FF"/>
                </a:solidFill>
              </a:rPr>
              <a:t>L’expéditeur</a:t>
            </a:r>
            <a:r>
              <a:rPr lang="fr" sz="2800">
                <a:solidFill>
                  <a:srgbClr val="0000FF"/>
                </a:solidFill>
              </a:rPr>
              <a:t>.</a:t>
            </a:r>
            <a:endParaRPr sz="2800">
              <a:solidFill>
                <a:srgbClr val="0000FF"/>
              </a:solidFill>
            </a:endParaRPr>
          </a:p>
        </p:txBody>
      </p:sp>
      <p:sp>
        <p:nvSpPr>
          <p:cNvPr id="138" name="Google Shape;138;p15"/>
          <p:cNvSpPr txBox="1"/>
          <p:nvPr/>
        </p:nvSpPr>
        <p:spPr>
          <a:xfrm>
            <a:off x="7670100" y="3865150"/>
            <a:ext cx="149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6 du guide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6"/>
          <p:cNvSpPr txBox="1"/>
          <p:nvPr/>
        </p:nvSpPr>
        <p:spPr>
          <a:xfrm>
            <a:off x="7380750" y="3865150"/>
            <a:ext cx="1779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6 à 10  guide</a:t>
            </a:r>
            <a:endParaRPr i="1">
              <a:solidFill>
                <a:srgbClr val="FF0000"/>
              </a:solidFill>
            </a:endParaRPr>
          </a:p>
        </p:txBody>
      </p:sp>
      <p:pic>
        <p:nvPicPr>
          <p:cNvPr id="144" name="Google Shape;14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2800" y="49575"/>
            <a:ext cx="6246675" cy="4312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6"/>
          <p:cNvSpPr txBox="1"/>
          <p:nvPr/>
        </p:nvSpPr>
        <p:spPr>
          <a:xfrm>
            <a:off x="6668550" y="1615825"/>
            <a:ext cx="2236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rgbClr val="0000FF"/>
                </a:solidFill>
              </a:rPr>
              <a:t>9 classes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/>
          <p:nvPr>
            <p:ph type="title"/>
          </p:nvPr>
        </p:nvSpPr>
        <p:spPr>
          <a:xfrm>
            <a:off x="311700" y="3111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000"/>
              <a:t>DOCUMENTATION</a:t>
            </a:r>
            <a:r>
              <a:rPr lang="fr" sz="3000"/>
              <a:t> </a:t>
            </a:r>
            <a:endParaRPr i="1" sz="2000"/>
          </a:p>
        </p:txBody>
      </p:sp>
      <p:sp>
        <p:nvSpPr>
          <p:cNvPr id="151" name="Google Shape;151;p17"/>
          <p:cNvSpPr txBox="1"/>
          <p:nvPr>
            <p:ph idx="1" type="body"/>
          </p:nvPr>
        </p:nvSpPr>
        <p:spPr>
          <a:xfrm>
            <a:off x="381300" y="955175"/>
            <a:ext cx="7578000" cy="7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200">
                <a:solidFill>
                  <a:srgbClr val="666666"/>
                </a:solidFill>
              </a:rPr>
              <a:t>•</a:t>
            </a: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L’expéditeur doit obligatoirement établir et remettre (au transporteur) un document d’expédition;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800">
                <a:solidFill>
                  <a:srgbClr val="666666"/>
                </a:solidFill>
              </a:rPr>
              <a:t>•</a:t>
            </a: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Au moment du transport, le transporteur doit avoir en sa possession un document papier.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7"/>
          <p:cNvSpPr txBox="1"/>
          <p:nvPr/>
        </p:nvSpPr>
        <p:spPr>
          <a:xfrm>
            <a:off x="7647425" y="3865150"/>
            <a:ext cx="1513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11  guide</a:t>
            </a:r>
            <a:endParaRPr i="1">
              <a:solidFill>
                <a:srgbClr val="FF0000"/>
              </a:solidFill>
            </a:endParaRPr>
          </a:p>
        </p:txBody>
      </p:sp>
      <p:pic>
        <p:nvPicPr>
          <p:cNvPr id="153" name="Google Shape;15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59250" y="1553700"/>
            <a:ext cx="1135675" cy="145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8"/>
          <p:cNvSpPr txBox="1"/>
          <p:nvPr>
            <p:ph type="title"/>
          </p:nvPr>
        </p:nvSpPr>
        <p:spPr>
          <a:xfrm>
            <a:off x="311700" y="3111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000"/>
              <a:t>EXEMPLE DE DOCUMENT</a:t>
            </a:r>
            <a:r>
              <a:rPr lang="fr" sz="3000"/>
              <a:t> </a:t>
            </a:r>
            <a:endParaRPr i="1" sz="2000"/>
          </a:p>
        </p:txBody>
      </p:sp>
      <p:sp>
        <p:nvSpPr>
          <p:cNvPr id="159" name="Google Shape;159;p18"/>
          <p:cNvSpPr txBox="1"/>
          <p:nvPr/>
        </p:nvSpPr>
        <p:spPr>
          <a:xfrm>
            <a:off x="7647425" y="3865150"/>
            <a:ext cx="1513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12  guide</a:t>
            </a:r>
            <a:endParaRPr i="1">
              <a:solidFill>
                <a:srgbClr val="FF0000"/>
              </a:solidFill>
            </a:endParaRPr>
          </a:p>
        </p:txBody>
      </p:sp>
      <p:pic>
        <p:nvPicPr>
          <p:cNvPr id="160" name="Google Shape;16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6200" y="918213"/>
            <a:ext cx="4316476" cy="3307075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8"/>
          <p:cNvSpPr txBox="1"/>
          <p:nvPr>
            <p:ph idx="1" type="body"/>
          </p:nvPr>
        </p:nvSpPr>
        <p:spPr>
          <a:xfrm>
            <a:off x="5513825" y="973700"/>
            <a:ext cx="3588000" cy="7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Le document papier peut-être manuscrit ou </a:t>
            </a:r>
            <a:r>
              <a:rPr lang="fr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imprimé</a:t>
            </a:r>
            <a:r>
              <a:rPr lang="fr" sz="22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2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fr"/>
              <a:t>l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