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69" r:id="rId7"/>
    <p:sldId id="257" r:id="rId8"/>
    <p:sldId id="270" r:id="rId9"/>
    <p:sldId id="258" r:id="rId10"/>
    <p:sldId id="271" r:id="rId11"/>
    <p:sldId id="272" r:id="rId12"/>
    <p:sldId id="273" r:id="rId13"/>
    <p:sldId id="274" r:id="rId14"/>
    <p:sldId id="25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B0A04-93B1-4649-BC3F-EE7381801DB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DBAD58B-F4A1-4A05-B029-20E78E75B741}">
      <dgm:prSet/>
      <dgm:spPr/>
      <dgm:t>
        <a:bodyPr/>
        <a:lstStyle/>
        <a:p>
          <a:pPr>
            <a:lnSpc>
              <a:spcPct val="100000"/>
            </a:lnSpc>
            <a:defRPr cap="all"/>
          </a:pPr>
          <a:r>
            <a:rPr lang="fr-CA" i="1" dirty="0"/>
            <a:t>Carcinome </a:t>
          </a:r>
          <a:endParaRPr lang="en-US" dirty="0"/>
        </a:p>
      </dgm:t>
    </dgm:pt>
    <dgm:pt modelId="{0C3031B4-CF59-42E5-9999-4F7286142B39}" type="parTrans" cxnId="{9C407007-72C9-40DC-8622-41B1124E859B}">
      <dgm:prSet/>
      <dgm:spPr/>
      <dgm:t>
        <a:bodyPr/>
        <a:lstStyle/>
        <a:p>
          <a:endParaRPr lang="en-US"/>
        </a:p>
      </dgm:t>
    </dgm:pt>
    <dgm:pt modelId="{537A2B36-9EC4-450F-9BEA-1B46A0136D72}" type="sibTrans" cxnId="{9C407007-72C9-40DC-8622-41B1124E859B}">
      <dgm:prSet/>
      <dgm:spPr/>
      <dgm:t>
        <a:bodyPr/>
        <a:lstStyle/>
        <a:p>
          <a:endParaRPr lang="en-US"/>
        </a:p>
      </dgm:t>
    </dgm:pt>
    <dgm:pt modelId="{86A09AD3-4633-4B25-B3F6-03E9C9903D4F}">
      <dgm:prSet/>
      <dgm:spPr/>
      <dgm:t>
        <a:bodyPr/>
        <a:lstStyle/>
        <a:p>
          <a:pPr>
            <a:lnSpc>
              <a:spcPct val="100000"/>
            </a:lnSpc>
            <a:defRPr cap="all"/>
          </a:pPr>
          <a:r>
            <a:rPr lang="fr-CA" i="1" dirty="0"/>
            <a:t>Lymphome</a:t>
          </a:r>
          <a:endParaRPr lang="en-US" dirty="0"/>
        </a:p>
      </dgm:t>
    </dgm:pt>
    <dgm:pt modelId="{15EBCD4E-D967-4E52-B479-44CE5163BAF6}" type="parTrans" cxnId="{17B59675-1896-4140-A1E9-95D1C0FC6E7F}">
      <dgm:prSet/>
      <dgm:spPr/>
      <dgm:t>
        <a:bodyPr/>
        <a:lstStyle/>
        <a:p>
          <a:endParaRPr lang="en-US"/>
        </a:p>
      </dgm:t>
    </dgm:pt>
    <dgm:pt modelId="{307C3D7B-F641-4BCE-A98F-4087F8714ECF}" type="sibTrans" cxnId="{17B59675-1896-4140-A1E9-95D1C0FC6E7F}">
      <dgm:prSet/>
      <dgm:spPr/>
      <dgm:t>
        <a:bodyPr/>
        <a:lstStyle/>
        <a:p>
          <a:endParaRPr lang="en-US"/>
        </a:p>
      </dgm:t>
    </dgm:pt>
    <dgm:pt modelId="{0B9698CF-BFD0-4247-902A-5075DF698E6C}">
      <dgm:prSet/>
      <dgm:spPr/>
      <dgm:t>
        <a:bodyPr/>
        <a:lstStyle/>
        <a:p>
          <a:pPr>
            <a:lnSpc>
              <a:spcPct val="100000"/>
            </a:lnSpc>
            <a:defRPr cap="all"/>
          </a:pPr>
          <a:r>
            <a:rPr lang="fr-CA" i="1"/>
            <a:t>Sarcome</a:t>
          </a:r>
          <a:endParaRPr lang="en-US"/>
        </a:p>
      </dgm:t>
    </dgm:pt>
    <dgm:pt modelId="{7200D896-7E34-4E9E-A63B-9C3BA63EC159}" type="parTrans" cxnId="{3C4EB634-9F07-4939-A661-83FACDC5809F}">
      <dgm:prSet/>
      <dgm:spPr/>
      <dgm:t>
        <a:bodyPr/>
        <a:lstStyle/>
        <a:p>
          <a:endParaRPr lang="en-US"/>
        </a:p>
      </dgm:t>
    </dgm:pt>
    <dgm:pt modelId="{B7486C60-C697-4235-BD47-0C91843F7840}" type="sibTrans" cxnId="{3C4EB634-9F07-4939-A661-83FACDC5809F}">
      <dgm:prSet/>
      <dgm:spPr/>
      <dgm:t>
        <a:bodyPr/>
        <a:lstStyle/>
        <a:p>
          <a:endParaRPr lang="en-US"/>
        </a:p>
      </dgm:t>
    </dgm:pt>
    <dgm:pt modelId="{CB6D7AE7-75EE-44EC-8A4F-FACA81D4CEF7}">
      <dgm:prSet/>
      <dgm:spPr/>
      <dgm:t>
        <a:bodyPr/>
        <a:lstStyle/>
        <a:p>
          <a:pPr>
            <a:lnSpc>
              <a:spcPct val="100000"/>
            </a:lnSpc>
            <a:defRPr cap="all"/>
          </a:pPr>
          <a:r>
            <a:rPr lang="fr-CA" i="1" dirty="0"/>
            <a:t>Leucémie</a:t>
          </a:r>
          <a:endParaRPr lang="en-US" dirty="0"/>
        </a:p>
      </dgm:t>
    </dgm:pt>
    <dgm:pt modelId="{20FB5D39-84DB-4E81-A295-E3723C522E75}" type="parTrans" cxnId="{37AB38CB-82DC-4B60-981B-843B808FCE45}">
      <dgm:prSet/>
      <dgm:spPr/>
      <dgm:t>
        <a:bodyPr/>
        <a:lstStyle/>
        <a:p>
          <a:endParaRPr lang="en-US"/>
        </a:p>
      </dgm:t>
    </dgm:pt>
    <dgm:pt modelId="{413D50B9-ED43-4F52-BD31-B49DABB65768}" type="sibTrans" cxnId="{37AB38CB-82DC-4B60-981B-843B808FCE45}">
      <dgm:prSet/>
      <dgm:spPr/>
      <dgm:t>
        <a:bodyPr/>
        <a:lstStyle/>
        <a:p>
          <a:endParaRPr lang="en-US"/>
        </a:p>
      </dgm:t>
    </dgm:pt>
    <dgm:pt modelId="{438CCD7B-BAF4-4EA4-85F2-0C4027DC1A21}" type="pres">
      <dgm:prSet presAssocID="{DA7B0A04-93B1-4649-BC3F-EE7381801DBC}" presName="Name0" presStyleCnt="0">
        <dgm:presLayoutVars>
          <dgm:chMax/>
          <dgm:chPref/>
          <dgm:dir/>
          <dgm:animLvl val="lvl"/>
        </dgm:presLayoutVars>
      </dgm:prSet>
      <dgm:spPr/>
    </dgm:pt>
    <dgm:pt modelId="{4CC2E3D6-9183-459A-8E18-AF249739B432}" type="pres">
      <dgm:prSet presAssocID="{ADBAD58B-F4A1-4A05-B029-20E78E75B741}" presName="composite" presStyleCnt="0"/>
      <dgm:spPr/>
    </dgm:pt>
    <dgm:pt modelId="{52A71C1D-B7FF-4BE4-B2DA-E6D8BEB92A50}" type="pres">
      <dgm:prSet presAssocID="{ADBAD58B-F4A1-4A05-B029-20E78E75B741}" presName="Parent1" presStyleLbl="node1" presStyleIdx="0" presStyleCnt="8" custScaleX="159288" custScaleY="120341" custLinFactNeighborX="-4034" custLinFactNeighborY="7924">
        <dgm:presLayoutVars>
          <dgm:chMax val="1"/>
          <dgm:chPref val="1"/>
          <dgm:bulletEnabled val="1"/>
        </dgm:presLayoutVars>
      </dgm:prSet>
      <dgm:spPr/>
    </dgm:pt>
    <dgm:pt modelId="{62F59B59-36A6-4D0B-8CDD-E65FF0EC1167}" type="pres">
      <dgm:prSet presAssocID="{ADBAD58B-F4A1-4A05-B029-20E78E75B741}" presName="Childtext1" presStyleLbl="revTx" presStyleIdx="0" presStyleCnt="4">
        <dgm:presLayoutVars>
          <dgm:chMax val="0"/>
          <dgm:chPref val="0"/>
          <dgm:bulletEnabled val="1"/>
        </dgm:presLayoutVars>
      </dgm:prSet>
      <dgm:spPr/>
    </dgm:pt>
    <dgm:pt modelId="{9B87233A-A30B-4480-9CF0-E3350B4F2A01}" type="pres">
      <dgm:prSet presAssocID="{ADBAD58B-F4A1-4A05-B029-20E78E75B741}" presName="BalanceSpacing" presStyleCnt="0"/>
      <dgm:spPr/>
    </dgm:pt>
    <dgm:pt modelId="{D4D50D36-C325-47B3-92E4-44CB838AEBA8}" type="pres">
      <dgm:prSet presAssocID="{ADBAD58B-F4A1-4A05-B029-20E78E75B741}" presName="BalanceSpacing1" presStyleCnt="0"/>
      <dgm:spPr/>
    </dgm:pt>
    <dgm:pt modelId="{41C1A71F-3369-45C5-9E92-9D316461C8B6}" type="pres">
      <dgm:prSet presAssocID="{537A2B36-9EC4-450F-9BEA-1B46A0136D72}" presName="Accent1Text" presStyleLbl="node1" presStyleIdx="1" presStyleCnt="8" custScaleX="34913" custScaleY="40263"/>
      <dgm:spPr/>
    </dgm:pt>
    <dgm:pt modelId="{0E581E28-616D-4986-A1F0-7A6F93B45A77}" type="pres">
      <dgm:prSet presAssocID="{537A2B36-9EC4-450F-9BEA-1B46A0136D72}" presName="spaceBetweenRectangles" presStyleCnt="0"/>
      <dgm:spPr/>
    </dgm:pt>
    <dgm:pt modelId="{4DB85684-9413-4919-809D-35DEA9CCE42C}" type="pres">
      <dgm:prSet presAssocID="{86A09AD3-4633-4B25-B3F6-03E9C9903D4F}" presName="composite" presStyleCnt="0"/>
      <dgm:spPr/>
    </dgm:pt>
    <dgm:pt modelId="{52A52989-DD6D-4781-8F85-C870A95D4127}" type="pres">
      <dgm:prSet presAssocID="{86A09AD3-4633-4B25-B3F6-03E9C9903D4F}" presName="Parent1" presStyleLbl="node1" presStyleIdx="2" presStyleCnt="8" custScaleX="198999" custScaleY="133493" custLinFactNeighborX="-23559" custLinFactNeighborY="1408">
        <dgm:presLayoutVars>
          <dgm:chMax val="1"/>
          <dgm:chPref val="1"/>
          <dgm:bulletEnabled val="1"/>
        </dgm:presLayoutVars>
      </dgm:prSet>
      <dgm:spPr/>
    </dgm:pt>
    <dgm:pt modelId="{92E0EAA8-EF83-43E9-80F3-60A6413C4872}" type="pres">
      <dgm:prSet presAssocID="{86A09AD3-4633-4B25-B3F6-03E9C9903D4F}" presName="Childtext1" presStyleLbl="revTx" presStyleIdx="1" presStyleCnt="4">
        <dgm:presLayoutVars>
          <dgm:chMax val="0"/>
          <dgm:chPref val="0"/>
          <dgm:bulletEnabled val="1"/>
        </dgm:presLayoutVars>
      </dgm:prSet>
      <dgm:spPr/>
    </dgm:pt>
    <dgm:pt modelId="{208E92E5-D9B9-41DE-9EB4-087B252E2EA3}" type="pres">
      <dgm:prSet presAssocID="{86A09AD3-4633-4B25-B3F6-03E9C9903D4F}" presName="BalanceSpacing" presStyleCnt="0"/>
      <dgm:spPr/>
    </dgm:pt>
    <dgm:pt modelId="{9B885EDA-AD42-4577-9A57-F9B66E13AC39}" type="pres">
      <dgm:prSet presAssocID="{86A09AD3-4633-4B25-B3F6-03E9C9903D4F}" presName="BalanceSpacing1" presStyleCnt="0"/>
      <dgm:spPr/>
    </dgm:pt>
    <dgm:pt modelId="{4F32C53D-9380-492E-BAFF-5E1559AEAB5C}" type="pres">
      <dgm:prSet presAssocID="{307C3D7B-F641-4BCE-A98F-4087F8714ECF}" presName="Accent1Text" presStyleLbl="node1" presStyleIdx="3" presStyleCnt="8" custScaleX="35674" custScaleY="44714"/>
      <dgm:spPr/>
    </dgm:pt>
    <dgm:pt modelId="{4134B78C-840C-4E37-AD38-408D65C5EE3D}" type="pres">
      <dgm:prSet presAssocID="{307C3D7B-F641-4BCE-A98F-4087F8714ECF}" presName="spaceBetweenRectangles" presStyleCnt="0"/>
      <dgm:spPr/>
    </dgm:pt>
    <dgm:pt modelId="{88BC954A-10E2-412A-A73B-7A872FD41FBA}" type="pres">
      <dgm:prSet presAssocID="{0B9698CF-BFD0-4247-902A-5075DF698E6C}" presName="composite" presStyleCnt="0"/>
      <dgm:spPr/>
    </dgm:pt>
    <dgm:pt modelId="{F8329F94-3273-40CA-9B5D-D62A94696296}" type="pres">
      <dgm:prSet presAssocID="{0B9698CF-BFD0-4247-902A-5075DF698E6C}" presName="Parent1" presStyleLbl="node1" presStyleIdx="4" presStyleCnt="8" custScaleX="216573" custScaleY="101749" custLinFactNeighborX="35944" custLinFactNeighborY="-2030">
        <dgm:presLayoutVars>
          <dgm:chMax val="1"/>
          <dgm:chPref val="1"/>
          <dgm:bulletEnabled val="1"/>
        </dgm:presLayoutVars>
      </dgm:prSet>
      <dgm:spPr/>
    </dgm:pt>
    <dgm:pt modelId="{0ED67884-FF64-484F-A0C6-3A18788B7737}" type="pres">
      <dgm:prSet presAssocID="{0B9698CF-BFD0-4247-902A-5075DF698E6C}" presName="Childtext1" presStyleLbl="revTx" presStyleIdx="2" presStyleCnt="4">
        <dgm:presLayoutVars>
          <dgm:chMax val="0"/>
          <dgm:chPref val="0"/>
          <dgm:bulletEnabled val="1"/>
        </dgm:presLayoutVars>
      </dgm:prSet>
      <dgm:spPr/>
    </dgm:pt>
    <dgm:pt modelId="{B0296E1D-16B4-4062-BF8D-69E0D1D5B55C}" type="pres">
      <dgm:prSet presAssocID="{0B9698CF-BFD0-4247-902A-5075DF698E6C}" presName="BalanceSpacing" presStyleCnt="0"/>
      <dgm:spPr/>
    </dgm:pt>
    <dgm:pt modelId="{BDE551ED-A6DD-425F-91F0-951A025DBB4D}" type="pres">
      <dgm:prSet presAssocID="{0B9698CF-BFD0-4247-902A-5075DF698E6C}" presName="BalanceSpacing1" presStyleCnt="0"/>
      <dgm:spPr/>
    </dgm:pt>
    <dgm:pt modelId="{B893D242-F093-4919-B153-C0DB485CCD1E}" type="pres">
      <dgm:prSet presAssocID="{B7486C60-C697-4235-BD47-0C91843F7840}" presName="Accent1Text" presStyleLbl="node1" presStyleIdx="5" presStyleCnt="8" custScaleX="47235" custScaleY="57131"/>
      <dgm:spPr/>
    </dgm:pt>
    <dgm:pt modelId="{C947D6A5-3A91-4120-B949-1733E16C76E9}" type="pres">
      <dgm:prSet presAssocID="{B7486C60-C697-4235-BD47-0C91843F7840}" presName="spaceBetweenRectangles" presStyleCnt="0"/>
      <dgm:spPr/>
    </dgm:pt>
    <dgm:pt modelId="{267593EE-B898-45F6-8CC7-1E4272BD833E}" type="pres">
      <dgm:prSet presAssocID="{CB6D7AE7-75EE-44EC-8A4F-FACA81D4CEF7}" presName="composite" presStyleCnt="0"/>
      <dgm:spPr/>
    </dgm:pt>
    <dgm:pt modelId="{249D4086-0078-4757-B0AD-9B1294178892}" type="pres">
      <dgm:prSet presAssocID="{CB6D7AE7-75EE-44EC-8A4F-FACA81D4CEF7}" presName="Parent1" presStyleLbl="node1" presStyleIdx="6" presStyleCnt="8" custScaleX="171291">
        <dgm:presLayoutVars>
          <dgm:chMax val="1"/>
          <dgm:chPref val="1"/>
          <dgm:bulletEnabled val="1"/>
        </dgm:presLayoutVars>
      </dgm:prSet>
      <dgm:spPr/>
    </dgm:pt>
    <dgm:pt modelId="{3E8AE6D1-02BA-4031-9393-A367147A831A}" type="pres">
      <dgm:prSet presAssocID="{CB6D7AE7-75EE-44EC-8A4F-FACA81D4CEF7}" presName="Childtext1" presStyleLbl="revTx" presStyleIdx="3" presStyleCnt="4">
        <dgm:presLayoutVars>
          <dgm:chMax val="0"/>
          <dgm:chPref val="0"/>
          <dgm:bulletEnabled val="1"/>
        </dgm:presLayoutVars>
      </dgm:prSet>
      <dgm:spPr/>
    </dgm:pt>
    <dgm:pt modelId="{5E72AA6D-0442-47FB-BE5A-1A97E6C9526D}" type="pres">
      <dgm:prSet presAssocID="{CB6D7AE7-75EE-44EC-8A4F-FACA81D4CEF7}" presName="BalanceSpacing" presStyleCnt="0"/>
      <dgm:spPr/>
    </dgm:pt>
    <dgm:pt modelId="{1D185347-4925-479D-8815-970C8733F35B}" type="pres">
      <dgm:prSet presAssocID="{CB6D7AE7-75EE-44EC-8A4F-FACA81D4CEF7}" presName="BalanceSpacing1" presStyleCnt="0"/>
      <dgm:spPr/>
    </dgm:pt>
    <dgm:pt modelId="{CA8EC87D-9262-4642-8318-10AB053D2097}" type="pres">
      <dgm:prSet presAssocID="{413D50B9-ED43-4F52-BD31-B49DABB65768}" presName="Accent1Text" presStyleLbl="node1" presStyleIdx="7" presStyleCnt="8" custScaleX="35674" custScaleY="54014"/>
      <dgm:spPr/>
    </dgm:pt>
  </dgm:ptLst>
  <dgm:cxnLst>
    <dgm:cxn modelId="{9C407007-72C9-40DC-8622-41B1124E859B}" srcId="{DA7B0A04-93B1-4649-BC3F-EE7381801DBC}" destId="{ADBAD58B-F4A1-4A05-B029-20E78E75B741}" srcOrd="0" destOrd="0" parTransId="{0C3031B4-CF59-42E5-9999-4F7286142B39}" sibTransId="{537A2B36-9EC4-450F-9BEA-1B46A0136D72}"/>
    <dgm:cxn modelId="{3C4EB634-9F07-4939-A661-83FACDC5809F}" srcId="{DA7B0A04-93B1-4649-BC3F-EE7381801DBC}" destId="{0B9698CF-BFD0-4247-902A-5075DF698E6C}" srcOrd="2" destOrd="0" parTransId="{7200D896-7E34-4E9E-A63B-9C3BA63EC159}" sibTransId="{B7486C60-C697-4235-BD47-0C91843F7840}"/>
    <dgm:cxn modelId="{23541B47-9974-448F-9A89-4F34B07B717B}" type="presOf" srcId="{CB6D7AE7-75EE-44EC-8A4F-FACA81D4CEF7}" destId="{249D4086-0078-4757-B0AD-9B1294178892}" srcOrd="0" destOrd="0" presId="urn:microsoft.com/office/officeart/2008/layout/AlternatingHexagons"/>
    <dgm:cxn modelId="{F081E172-072F-460E-BE25-061A210A4A65}" type="presOf" srcId="{DA7B0A04-93B1-4649-BC3F-EE7381801DBC}" destId="{438CCD7B-BAF4-4EA4-85F2-0C4027DC1A21}" srcOrd="0" destOrd="0" presId="urn:microsoft.com/office/officeart/2008/layout/AlternatingHexagons"/>
    <dgm:cxn modelId="{17B59675-1896-4140-A1E9-95D1C0FC6E7F}" srcId="{DA7B0A04-93B1-4649-BC3F-EE7381801DBC}" destId="{86A09AD3-4633-4B25-B3F6-03E9C9903D4F}" srcOrd="1" destOrd="0" parTransId="{15EBCD4E-D967-4E52-B479-44CE5163BAF6}" sibTransId="{307C3D7B-F641-4BCE-A98F-4087F8714ECF}"/>
    <dgm:cxn modelId="{52873578-3AE5-4C4F-9EAA-A443E69C3DB7}" type="presOf" srcId="{307C3D7B-F641-4BCE-A98F-4087F8714ECF}" destId="{4F32C53D-9380-492E-BAFF-5E1559AEAB5C}" srcOrd="0" destOrd="0" presId="urn:microsoft.com/office/officeart/2008/layout/AlternatingHexagons"/>
    <dgm:cxn modelId="{2AEB4C8A-614B-4E1B-8F54-CAA4688668C7}" type="presOf" srcId="{0B9698CF-BFD0-4247-902A-5075DF698E6C}" destId="{F8329F94-3273-40CA-9B5D-D62A94696296}" srcOrd="0" destOrd="0" presId="urn:microsoft.com/office/officeart/2008/layout/AlternatingHexagons"/>
    <dgm:cxn modelId="{C9B498B3-808B-4344-8A81-23CA1A3FA9FF}" type="presOf" srcId="{537A2B36-9EC4-450F-9BEA-1B46A0136D72}" destId="{41C1A71F-3369-45C5-9E92-9D316461C8B6}" srcOrd="0" destOrd="0" presId="urn:microsoft.com/office/officeart/2008/layout/AlternatingHexagons"/>
    <dgm:cxn modelId="{9A5E4BC3-D852-452F-807F-8BFC5ED6A930}" type="presOf" srcId="{ADBAD58B-F4A1-4A05-B029-20E78E75B741}" destId="{52A71C1D-B7FF-4BE4-B2DA-E6D8BEB92A50}" srcOrd="0" destOrd="0" presId="urn:microsoft.com/office/officeart/2008/layout/AlternatingHexagons"/>
    <dgm:cxn modelId="{37AB38CB-82DC-4B60-981B-843B808FCE45}" srcId="{DA7B0A04-93B1-4649-BC3F-EE7381801DBC}" destId="{CB6D7AE7-75EE-44EC-8A4F-FACA81D4CEF7}" srcOrd="3" destOrd="0" parTransId="{20FB5D39-84DB-4E81-A295-E3723C522E75}" sibTransId="{413D50B9-ED43-4F52-BD31-B49DABB65768}"/>
    <dgm:cxn modelId="{02B18ED1-809E-4C1A-86B9-053020E754A9}" type="presOf" srcId="{86A09AD3-4633-4B25-B3F6-03E9C9903D4F}" destId="{52A52989-DD6D-4781-8F85-C870A95D4127}" srcOrd="0" destOrd="0" presId="urn:microsoft.com/office/officeart/2008/layout/AlternatingHexagons"/>
    <dgm:cxn modelId="{40C4FCD4-F2C0-4613-A0D6-99974DA9F54B}" type="presOf" srcId="{413D50B9-ED43-4F52-BD31-B49DABB65768}" destId="{CA8EC87D-9262-4642-8318-10AB053D2097}" srcOrd="0" destOrd="0" presId="urn:microsoft.com/office/officeart/2008/layout/AlternatingHexagons"/>
    <dgm:cxn modelId="{767868EB-2CF9-4EE3-B1B8-8C6A8CDDBBB7}" type="presOf" srcId="{B7486C60-C697-4235-BD47-0C91843F7840}" destId="{B893D242-F093-4919-B153-C0DB485CCD1E}" srcOrd="0" destOrd="0" presId="urn:microsoft.com/office/officeart/2008/layout/AlternatingHexagons"/>
    <dgm:cxn modelId="{C416E60E-08EB-4CEA-BD0A-2727FA5CE5F1}" type="presParOf" srcId="{438CCD7B-BAF4-4EA4-85F2-0C4027DC1A21}" destId="{4CC2E3D6-9183-459A-8E18-AF249739B432}" srcOrd="0" destOrd="0" presId="urn:microsoft.com/office/officeart/2008/layout/AlternatingHexagons"/>
    <dgm:cxn modelId="{581B6A14-E815-4CA9-9230-EE3FEEA3E187}" type="presParOf" srcId="{4CC2E3D6-9183-459A-8E18-AF249739B432}" destId="{52A71C1D-B7FF-4BE4-B2DA-E6D8BEB92A50}" srcOrd="0" destOrd="0" presId="urn:microsoft.com/office/officeart/2008/layout/AlternatingHexagons"/>
    <dgm:cxn modelId="{974C7AED-F483-4171-97B0-862765FE348A}" type="presParOf" srcId="{4CC2E3D6-9183-459A-8E18-AF249739B432}" destId="{62F59B59-36A6-4D0B-8CDD-E65FF0EC1167}" srcOrd="1" destOrd="0" presId="urn:microsoft.com/office/officeart/2008/layout/AlternatingHexagons"/>
    <dgm:cxn modelId="{91C83F76-DA7A-488D-B289-BB40F8B36EE5}" type="presParOf" srcId="{4CC2E3D6-9183-459A-8E18-AF249739B432}" destId="{9B87233A-A30B-4480-9CF0-E3350B4F2A01}" srcOrd="2" destOrd="0" presId="urn:microsoft.com/office/officeart/2008/layout/AlternatingHexagons"/>
    <dgm:cxn modelId="{E21CB866-1360-4B4A-B2B9-CA7C62413D00}" type="presParOf" srcId="{4CC2E3D6-9183-459A-8E18-AF249739B432}" destId="{D4D50D36-C325-47B3-92E4-44CB838AEBA8}" srcOrd="3" destOrd="0" presId="urn:microsoft.com/office/officeart/2008/layout/AlternatingHexagons"/>
    <dgm:cxn modelId="{4E1CAF98-93A3-4283-81F2-95B269F7A18C}" type="presParOf" srcId="{4CC2E3D6-9183-459A-8E18-AF249739B432}" destId="{41C1A71F-3369-45C5-9E92-9D316461C8B6}" srcOrd="4" destOrd="0" presId="urn:microsoft.com/office/officeart/2008/layout/AlternatingHexagons"/>
    <dgm:cxn modelId="{1A5DCC1C-7FCA-4A12-93E8-DF6109B7ADE7}" type="presParOf" srcId="{438CCD7B-BAF4-4EA4-85F2-0C4027DC1A21}" destId="{0E581E28-616D-4986-A1F0-7A6F93B45A77}" srcOrd="1" destOrd="0" presId="urn:microsoft.com/office/officeart/2008/layout/AlternatingHexagons"/>
    <dgm:cxn modelId="{39C6A5E9-A462-4B90-B583-7D2AD1672D48}" type="presParOf" srcId="{438CCD7B-BAF4-4EA4-85F2-0C4027DC1A21}" destId="{4DB85684-9413-4919-809D-35DEA9CCE42C}" srcOrd="2" destOrd="0" presId="urn:microsoft.com/office/officeart/2008/layout/AlternatingHexagons"/>
    <dgm:cxn modelId="{ABC53711-A09E-4641-89D8-4F538EC43FB3}" type="presParOf" srcId="{4DB85684-9413-4919-809D-35DEA9CCE42C}" destId="{52A52989-DD6D-4781-8F85-C870A95D4127}" srcOrd="0" destOrd="0" presId="urn:microsoft.com/office/officeart/2008/layout/AlternatingHexagons"/>
    <dgm:cxn modelId="{2AEF6008-B5AE-41A8-9DAF-08A3728CC55F}" type="presParOf" srcId="{4DB85684-9413-4919-809D-35DEA9CCE42C}" destId="{92E0EAA8-EF83-43E9-80F3-60A6413C4872}" srcOrd="1" destOrd="0" presId="urn:microsoft.com/office/officeart/2008/layout/AlternatingHexagons"/>
    <dgm:cxn modelId="{B0E2BC6A-30D8-4B1B-BD7D-B58797E2315B}" type="presParOf" srcId="{4DB85684-9413-4919-809D-35DEA9CCE42C}" destId="{208E92E5-D9B9-41DE-9EB4-087B252E2EA3}" srcOrd="2" destOrd="0" presId="urn:microsoft.com/office/officeart/2008/layout/AlternatingHexagons"/>
    <dgm:cxn modelId="{CF967F58-6202-4D67-9870-B73CB3842069}" type="presParOf" srcId="{4DB85684-9413-4919-809D-35DEA9CCE42C}" destId="{9B885EDA-AD42-4577-9A57-F9B66E13AC39}" srcOrd="3" destOrd="0" presId="urn:microsoft.com/office/officeart/2008/layout/AlternatingHexagons"/>
    <dgm:cxn modelId="{87B8B343-D388-40EF-84A4-168A2BD946E6}" type="presParOf" srcId="{4DB85684-9413-4919-809D-35DEA9CCE42C}" destId="{4F32C53D-9380-492E-BAFF-5E1559AEAB5C}" srcOrd="4" destOrd="0" presId="urn:microsoft.com/office/officeart/2008/layout/AlternatingHexagons"/>
    <dgm:cxn modelId="{ACF87F9F-0349-4FE3-9C2E-7E774A83A4A2}" type="presParOf" srcId="{438CCD7B-BAF4-4EA4-85F2-0C4027DC1A21}" destId="{4134B78C-840C-4E37-AD38-408D65C5EE3D}" srcOrd="3" destOrd="0" presId="urn:microsoft.com/office/officeart/2008/layout/AlternatingHexagons"/>
    <dgm:cxn modelId="{0CDA07BB-8DB6-488E-92C4-4FED783AA64F}" type="presParOf" srcId="{438CCD7B-BAF4-4EA4-85F2-0C4027DC1A21}" destId="{88BC954A-10E2-412A-A73B-7A872FD41FBA}" srcOrd="4" destOrd="0" presId="urn:microsoft.com/office/officeart/2008/layout/AlternatingHexagons"/>
    <dgm:cxn modelId="{6587B961-8F9C-4939-A5E8-12BB1E6C66AE}" type="presParOf" srcId="{88BC954A-10E2-412A-A73B-7A872FD41FBA}" destId="{F8329F94-3273-40CA-9B5D-D62A94696296}" srcOrd="0" destOrd="0" presId="urn:microsoft.com/office/officeart/2008/layout/AlternatingHexagons"/>
    <dgm:cxn modelId="{696D1633-FD62-4B89-A193-29BD7CD66B5B}" type="presParOf" srcId="{88BC954A-10E2-412A-A73B-7A872FD41FBA}" destId="{0ED67884-FF64-484F-A0C6-3A18788B7737}" srcOrd="1" destOrd="0" presId="urn:microsoft.com/office/officeart/2008/layout/AlternatingHexagons"/>
    <dgm:cxn modelId="{DE3D5BEA-EC2F-4B40-9F71-309F417AB005}" type="presParOf" srcId="{88BC954A-10E2-412A-A73B-7A872FD41FBA}" destId="{B0296E1D-16B4-4062-BF8D-69E0D1D5B55C}" srcOrd="2" destOrd="0" presId="urn:microsoft.com/office/officeart/2008/layout/AlternatingHexagons"/>
    <dgm:cxn modelId="{1B320CE9-B0C9-4BD1-BB6A-D20A040D1E8C}" type="presParOf" srcId="{88BC954A-10E2-412A-A73B-7A872FD41FBA}" destId="{BDE551ED-A6DD-425F-91F0-951A025DBB4D}" srcOrd="3" destOrd="0" presId="urn:microsoft.com/office/officeart/2008/layout/AlternatingHexagons"/>
    <dgm:cxn modelId="{E071A7E2-E00A-4086-BE32-72AAE06E96F5}" type="presParOf" srcId="{88BC954A-10E2-412A-A73B-7A872FD41FBA}" destId="{B893D242-F093-4919-B153-C0DB485CCD1E}" srcOrd="4" destOrd="0" presId="urn:microsoft.com/office/officeart/2008/layout/AlternatingHexagons"/>
    <dgm:cxn modelId="{9804C51E-BA58-4BDB-8D4A-6F8200AE6829}" type="presParOf" srcId="{438CCD7B-BAF4-4EA4-85F2-0C4027DC1A21}" destId="{C947D6A5-3A91-4120-B949-1733E16C76E9}" srcOrd="5" destOrd="0" presId="urn:microsoft.com/office/officeart/2008/layout/AlternatingHexagons"/>
    <dgm:cxn modelId="{254BF401-0F2E-4DAF-ADDD-477B7520FECB}" type="presParOf" srcId="{438CCD7B-BAF4-4EA4-85F2-0C4027DC1A21}" destId="{267593EE-B898-45F6-8CC7-1E4272BD833E}" srcOrd="6" destOrd="0" presId="urn:microsoft.com/office/officeart/2008/layout/AlternatingHexagons"/>
    <dgm:cxn modelId="{5E10156F-B7FC-4E28-9D2A-5AA5E5FDED23}" type="presParOf" srcId="{267593EE-B898-45F6-8CC7-1E4272BD833E}" destId="{249D4086-0078-4757-B0AD-9B1294178892}" srcOrd="0" destOrd="0" presId="urn:microsoft.com/office/officeart/2008/layout/AlternatingHexagons"/>
    <dgm:cxn modelId="{88A3C02C-6BF6-4424-A6EF-0BD2D55D4A27}" type="presParOf" srcId="{267593EE-B898-45F6-8CC7-1E4272BD833E}" destId="{3E8AE6D1-02BA-4031-9393-A367147A831A}" srcOrd="1" destOrd="0" presId="urn:microsoft.com/office/officeart/2008/layout/AlternatingHexagons"/>
    <dgm:cxn modelId="{12AD4DFB-0D47-4D14-9307-E8703FDDACA9}" type="presParOf" srcId="{267593EE-B898-45F6-8CC7-1E4272BD833E}" destId="{5E72AA6D-0442-47FB-BE5A-1A97E6C9526D}" srcOrd="2" destOrd="0" presId="urn:microsoft.com/office/officeart/2008/layout/AlternatingHexagons"/>
    <dgm:cxn modelId="{FAF76950-5A3A-438F-9F8E-645AF161AC94}" type="presParOf" srcId="{267593EE-B898-45F6-8CC7-1E4272BD833E}" destId="{1D185347-4925-479D-8815-970C8733F35B}" srcOrd="3" destOrd="0" presId="urn:microsoft.com/office/officeart/2008/layout/AlternatingHexagons"/>
    <dgm:cxn modelId="{1019F47A-E932-45F9-9B36-38CC5C5E2848}" type="presParOf" srcId="{267593EE-B898-45F6-8CC7-1E4272BD833E}" destId="{CA8EC87D-9262-4642-8318-10AB053D2097}"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71C1D-B7FF-4BE4-B2DA-E6D8BEB92A50}">
      <dsp:nvSpPr>
        <dsp:cNvPr id="0" name=""/>
        <dsp:cNvSpPr/>
      </dsp:nvSpPr>
      <dsp:spPr>
        <a:xfrm rot="5400000">
          <a:off x="1621524" y="-9573"/>
          <a:ext cx="1157996" cy="133350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ct val="35000"/>
            </a:spcAft>
            <a:buNone/>
            <a:defRPr cap="all"/>
          </a:pPr>
          <a:r>
            <a:rPr lang="fr-CA" sz="800" i="1" kern="1200" dirty="0"/>
            <a:t>Carcinome </a:t>
          </a:r>
          <a:endParaRPr lang="en-US" sz="800" kern="1200" dirty="0"/>
        </a:p>
      </dsp:txBody>
      <dsp:txXfrm rot="-5400000">
        <a:off x="1756019" y="271182"/>
        <a:ext cx="889006" cy="771998"/>
      </dsp:txXfrm>
    </dsp:sp>
    <dsp:sp modelId="{62F59B59-36A6-4D0B-8CDD-E65FF0EC1167}">
      <dsp:nvSpPr>
        <dsp:cNvPr id="0" name=""/>
        <dsp:cNvSpPr/>
      </dsp:nvSpPr>
      <dsp:spPr>
        <a:xfrm>
          <a:off x="2678281" y="292252"/>
          <a:ext cx="1073885" cy="577357"/>
        </a:xfrm>
        <a:prstGeom prst="rect">
          <a:avLst/>
        </a:prstGeom>
        <a:noFill/>
        <a:ln>
          <a:noFill/>
        </a:ln>
        <a:effectLst/>
      </dsp:spPr>
      <dsp:style>
        <a:lnRef idx="0">
          <a:scrgbClr r="0" g="0" b="0"/>
        </a:lnRef>
        <a:fillRef idx="0">
          <a:scrgbClr r="0" g="0" b="0"/>
        </a:fillRef>
        <a:effectRef idx="0">
          <a:scrgbClr r="0" g="0" b="0"/>
        </a:effectRef>
        <a:fontRef idx="minor"/>
      </dsp:style>
    </dsp:sp>
    <dsp:sp modelId="{41C1A71F-3369-45C5-9E92-9D316461C8B6}">
      <dsp:nvSpPr>
        <dsp:cNvPr id="0" name=""/>
        <dsp:cNvSpPr/>
      </dsp:nvSpPr>
      <dsp:spPr>
        <a:xfrm rot="5400000">
          <a:off x="1136433" y="434790"/>
          <a:ext cx="387435" cy="29228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1226741" y="443856"/>
        <a:ext cx="206818" cy="274149"/>
      </dsp:txXfrm>
    </dsp:sp>
    <dsp:sp modelId="{52A52989-DD6D-4781-8F85-C870A95D4127}">
      <dsp:nvSpPr>
        <dsp:cNvPr id="0" name=""/>
        <dsp:cNvSpPr/>
      </dsp:nvSpPr>
      <dsp:spPr>
        <a:xfrm rot="5400000">
          <a:off x="940985" y="837281"/>
          <a:ext cx="1284553" cy="166595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ct val="35000"/>
            </a:spcAft>
            <a:buNone/>
            <a:defRPr cap="all"/>
          </a:pPr>
          <a:r>
            <a:rPr lang="fr-CA" sz="800" i="1" kern="1200" dirty="0"/>
            <a:t>Lymphome</a:t>
          </a:r>
          <a:endParaRPr lang="en-US" sz="800" kern="1200" dirty="0"/>
        </a:p>
      </dsp:txBody>
      <dsp:txXfrm rot="-5400000">
        <a:off x="1027943" y="1242074"/>
        <a:ext cx="1110638" cy="856369"/>
      </dsp:txXfrm>
    </dsp:sp>
    <dsp:sp modelId="{92E0EAA8-EF83-43E9-80F3-60A6413C4872}">
      <dsp:nvSpPr>
        <dsp:cNvPr id="0" name=""/>
        <dsp:cNvSpPr/>
      </dsp:nvSpPr>
      <dsp:spPr>
        <a:xfrm>
          <a:off x="288021" y="1368032"/>
          <a:ext cx="1039243" cy="577357"/>
        </a:xfrm>
        <a:prstGeom prst="rect">
          <a:avLst/>
        </a:prstGeom>
        <a:noFill/>
        <a:ln>
          <a:noFill/>
        </a:ln>
        <a:effectLst/>
      </dsp:spPr>
      <dsp:style>
        <a:lnRef idx="0">
          <a:scrgbClr r="0" g="0" b="0"/>
        </a:lnRef>
        <a:fillRef idx="0">
          <a:scrgbClr r="0" g="0" b="0"/>
        </a:fillRef>
        <a:effectRef idx="0">
          <a:scrgbClr r="0" g="0" b="0"/>
        </a:effectRef>
        <a:fontRef idx="minor"/>
      </dsp:style>
    </dsp:sp>
    <dsp:sp modelId="{4F32C53D-9380-492E-BAFF-5E1559AEAB5C}">
      <dsp:nvSpPr>
        <dsp:cNvPr id="0" name=""/>
        <dsp:cNvSpPr/>
      </dsp:nvSpPr>
      <dsp:spPr>
        <a:xfrm rot="5400000">
          <a:off x="2469499" y="1507385"/>
          <a:ext cx="430266" cy="2986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2577468" y="1502321"/>
        <a:ext cx="214327" cy="308780"/>
      </dsp:txXfrm>
    </dsp:sp>
    <dsp:sp modelId="{F8329F94-3273-40CA-9B5D-D62A94696296}">
      <dsp:nvSpPr>
        <dsp:cNvPr id="0" name=""/>
        <dsp:cNvSpPr/>
      </dsp:nvSpPr>
      <dsp:spPr>
        <a:xfrm rot="5400000">
          <a:off x="2045659" y="1716966"/>
          <a:ext cx="979092" cy="181308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ct val="35000"/>
            </a:spcAft>
            <a:buNone/>
            <a:defRPr cap="all"/>
          </a:pPr>
          <a:r>
            <a:rPr lang="fr-CA" sz="800" i="1" kern="1200"/>
            <a:t>Sarcome</a:t>
          </a:r>
          <a:endParaRPr lang="en-US" sz="800" kern="1200"/>
        </a:p>
      </dsp:txBody>
      <dsp:txXfrm rot="-5400000">
        <a:off x="1930845" y="2297142"/>
        <a:ext cx="1208720" cy="652728"/>
      </dsp:txXfrm>
    </dsp:sp>
    <dsp:sp modelId="{0ED67884-FF64-484F-A0C6-3A18788B7737}">
      <dsp:nvSpPr>
        <dsp:cNvPr id="0" name=""/>
        <dsp:cNvSpPr/>
      </dsp:nvSpPr>
      <dsp:spPr>
        <a:xfrm>
          <a:off x="2678281" y="2354361"/>
          <a:ext cx="1073885" cy="577357"/>
        </a:xfrm>
        <a:prstGeom prst="rect">
          <a:avLst/>
        </a:prstGeom>
        <a:noFill/>
        <a:ln>
          <a:noFill/>
        </a:ln>
        <a:effectLst/>
      </dsp:spPr>
      <dsp:style>
        <a:lnRef idx="0">
          <a:scrgbClr r="0" g="0" b="0"/>
        </a:lnRef>
        <a:fillRef idx="0">
          <a:scrgbClr r="0" g="0" b="0"/>
        </a:fillRef>
        <a:effectRef idx="0">
          <a:scrgbClr r="0" g="0" b="0"/>
        </a:effectRef>
        <a:fontRef idx="minor"/>
      </dsp:style>
    </dsp:sp>
    <dsp:sp modelId="{B893D242-F093-4919-B153-C0DB485CCD1E}">
      <dsp:nvSpPr>
        <dsp:cNvPr id="0" name=""/>
        <dsp:cNvSpPr/>
      </dsp:nvSpPr>
      <dsp:spPr>
        <a:xfrm rot="5400000">
          <a:off x="1055276" y="2445322"/>
          <a:ext cx="549750" cy="39543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1189089" y="2446930"/>
        <a:ext cx="282124" cy="392220"/>
      </dsp:txXfrm>
    </dsp:sp>
    <dsp:sp modelId="{249D4086-0078-4757-B0AD-9B1294178892}">
      <dsp:nvSpPr>
        <dsp:cNvPr id="0" name=""/>
        <dsp:cNvSpPr/>
      </dsp:nvSpPr>
      <dsp:spPr>
        <a:xfrm rot="5400000">
          <a:off x="1299359" y="2751226"/>
          <a:ext cx="962262" cy="14339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ct val="35000"/>
            </a:spcAft>
            <a:buNone/>
            <a:defRPr cap="all"/>
          </a:pPr>
          <a:r>
            <a:rPr lang="fr-CA" sz="800" i="1" kern="1200" dirty="0"/>
            <a:t>Leucémie</a:t>
          </a:r>
          <a:endParaRPr lang="en-US" sz="800" kern="1200" dirty="0"/>
        </a:p>
      </dsp:txBody>
      <dsp:txXfrm rot="-5400000">
        <a:off x="1302492" y="3147469"/>
        <a:ext cx="955996" cy="641508"/>
      </dsp:txXfrm>
    </dsp:sp>
    <dsp:sp modelId="{3E8AE6D1-02BA-4031-9393-A367147A831A}">
      <dsp:nvSpPr>
        <dsp:cNvPr id="0" name=""/>
        <dsp:cNvSpPr/>
      </dsp:nvSpPr>
      <dsp:spPr>
        <a:xfrm>
          <a:off x="288021" y="3179545"/>
          <a:ext cx="1039243" cy="577357"/>
        </a:xfrm>
        <a:prstGeom prst="rect">
          <a:avLst/>
        </a:prstGeom>
        <a:noFill/>
        <a:ln>
          <a:noFill/>
        </a:ln>
        <a:effectLst/>
      </dsp:spPr>
      <dsp:style>
        <a:lnRef idx="0">
          <a:scrgbClr r="0" g="0" b="0"/>
        </a:lnRef>
        <a:fillRef idx="0">
          <a:scrgbClr r="0" g="0" b="0"/>
        </a:fillRef>
        <a:effectRef idx="0">
          <a:scrgbClr r="0" g="0" b="0"/>
        </a:effectRef>
        <a:fontRef idx="minor"/>
      </dsp:style>
    </dsp:sp>
    <dsp:sp modelId="{CA8EC87D-9262-4642-8318-10AB053D2097}">
      <dsp:nvSpPr>
        <dsp:cNvPr id="0" name=""/>
        <dsp:cNvSpPr/>
      </dsp:nvSpPr>
      <dsp:spPr>
        <a:xfrm rot="5400000">
          <a:off x="2424754" y="3318898"/>
          <a:ext cx="519756" cy="2986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2574494" y="3276547"/>
        <a:ext cx="220275" cy="38335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28/05/2023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28/05/2023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jp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3.xml"/><Relationship Id="rId5" Type="http://schemas.openxmlformats.org/officeDocument/2006/relationships/tags" Target="../tags/tag10.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gif"/><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8.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gi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jpg"/><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5.jpg"/><Relationship Id="rId3" Type="http://schemas.openxmlformats.org/officeDocument/2006/relationships/tags" Target="../tags/tag30.xml"/><Relationship Id="rId7" Type="http://schemas.openxmlformats.org/officeDocument/2006/relationships/slideLayout" Target="../slideLayouts/slideLayout5.xml"/><Relationship Id="rId12" Type="http://schemas.microsoft.com/office/2007/relationships/diagramDrawing" Target="../diagrams/drawing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diagramColors" Target="../diagrams/colors1.xml"/><Relationship Id="rId5" Type="http://schemas.openxmlformats.org/officeDocument/2006/relationships/tags" Target="../tags/tag32.xml"/><Relationship Id="rId10" Type="http://schemas.openxmlformats.org/officeDocument/2006/relationships/diagramQuickStyle" Target="../diagrams/quickStyle1.xml"/><Relationship Id="rId4" Type="http://schemas.openxmlformats.org/officeDocument/2006/relationships/tags" Target="../tags/tag31.xml"/><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6.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custDataLst>
              <p:tags r:id="rId2"/>
            </p:custDataLst>
          </p:nvPr>
        </p:nvSpPr>
        <p:spPr>
          <a:xfrm>
            <a:off x="603504" y="5116529"/>
            <a:ext cx="7944130" cy="1000655"/>
          </a:xfrm>
        </p:spPr>
        <p:txBody>
          <a:bodyPr anchor="t">
            <a:normAutofit/>
          </a:bodyPr>
          <a:lstStyle/>
          <a:p>
            <a:pPr algn="l"/>
            <a:r>
              <a:rPr lang="fr-FR" sz="3500" b="1" dirty="0">
                <a:solidFill>
                  <a:schemeClr val="tx2"/>
                </a:solidFill>
                <a:effectLst>
                  <a:outerShdw blurRad="38100" dist="38100" dir="2700000" algn="tl">
                    <a:srgbClr val="000000">
                      <a:alpha val="43137"/>
                    </a:srgbClr>
                  </a:outerShdw>
                </a:effectLst>
              </a:rPr>
              <a:t>Les immunodéficiences</a:t>
            </a:r>
          </a:p>
        </p:txBody>
      </p:sp>
      <p:pic>
        <p:nvPicPr>
          <p:cNvPr id="1034" name="Picture 10" descr="C:\Users\Tom\AppData\Local\Microsoft\Windows\Temporary Internet Files\Content.IE5\54P6HUVA\MPj04387380000[1].jpg"/>
          <p:cNvPicPr>
            <a:picLocks noChangeAspect="1" noChangeArrowheads="1"/>
          </p:cNvPicPr>
          <p:nvPr>
            <p:custDataLst>
              <p:tags r:id="rId3"/>
            </p:custDataLst>
          </p:nvPr>
        </p:nvPicPr>
        <p:blipFill rotWithShape="1">
          <a:blip r:embed="rId7" cstate="print"/>
          <a:srcRect t="21379" b="17358"/>
          <a:stretch/>
        </p:blipFill>
        <p:spPr bwMode="auto">
          <a:xfrm>
            <a:off x="20" y="10"/>
            <a:ext cx="9143980" cy="4201449"/>
          </a:xfrm>
          <a:prstGeom prst="rect">
            <a:avLst/>
          </a:prstGeom>
          <a:noFill/>
        </p:spPr>
      </p:pic>
      <p:grpSp>
        <p:nvGrpSpPr>
          <p:cNvPr id="1041" name="Group 1040">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042" name="Freeform: Shape 1041">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ous-titre 2"/>
          <p:cNvSpPr>
            <a:spLocks noGrp="1"/>
          </p:cNvSpPr>
          <p:nvPr>
            <p:ph type="subTitle" idx="1"/>
            <p:custDataLst>
              <p:tags r:id="rId5"/>
            </p:custDataLst>
          </p:nvPr>
        </p:nvSpPr>
        <p:spPr>
          <a:xfrm>
            <a:off x="603504" y="4580785"/>
            <a:ext cx="7062673" cy="484374"/>
          </a:xfrm>
        </p:spPr>
        <p:txBody>
          <a:bodyPr anchor="b">
            <a:normAutofit/>
          </a:bodyPr>
          <a:lstStyle/>
          <a:p>
            <a:pPr algn="l"/>
            <a:r>
              <a:rPr lang="fr-FR" sz="1700">
                <a:solidFill>
                  <a:schemeClr val="tx2"/>
                </a:solidFill>
              </a:rPr>
              <a:t>Création DIS, modifié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9AC1B-FC6C-2004-3354-D28C3BE12337}"/>
              </a:ext>
            </a:extLst>
          </p:cNvPr>
          <p:cNvSpPr>
            <a:spLocks noGrp="1"/>
          </p:cNvSpPr>
          <p:nvPr>
            <p:ph type="title"/>
          </p:nvPr>
        </p:nvSpPr>
        <p:spPr/>
        <p:txBody>
          <a:bodyPr/>
          <a:lstStyle/>
          <a:p>
            <a:r>
              <a:rPr lang="fr-CA" dirty="0"/>
              <a:t>les cancers ….</a:t>
            </a:r>
          </a:p>
        </p:txBody>
      </p:sp>
      <p:sp>
        <p:nvSpPr>
          <p:cNvPr id="3" name="Espace réservé du texte 2">
            <a:extLst>
              <a:ext uri="{FF2B5EF4-FFF2-40B4-BE49-F238E27FC236}">
                <a16:creationId xmlns:a16="http://schemas.microsoft.com/office/drawing/2014/main" id="{F4C90CCD-4D9B-927A-B6D4-879BAAF6F875}"/>
              </a:ext>
            </a:extLst>
          </p:cNvPr>
          <p:cNvSpPr>
            <a:spLocks noGrp="1"/>
          </p:cNvSpPr>
          <p:nvPr>
            <p:ph type="body" idx="1"/>
          </p:nvPr>
        </p:nvSpPr>
        <p:spPr/>
        <p:txBody>
          <a:bodyPr/>
          <a:lstStyle/>
          <a:p>
            <a:r>
              <a:rPr lang="fr-CA" dirty="0"/>
              <a:t>Établir le stade permet ...</a:t>
            </a:r>
          </a:p>
        </p:txBody>
      </p:sp>
      <p:sp>
        <p:nvSpPr>
          <p:cNvPr id="4" name="Espace réservé du contenu 3">
            <a:extLst>
              <a:ext uri="{FF2B5EF4-FFF2-40B4-BE49-F238E27FC236}">
                <a16:creationId xmlns:a16="http://schemas.microsoft.com/office/drawing/2014/main" id="{A94EEB41-56FA-5C8B-6A47-54842AFCB4FD}"/>
              </a:ext>
            </a:extLst>
          </p:cNvPr>
          <p:cNvSpPr>
            <a:spLocks noGrp="1"/>
          </p:cNvSpPr>
          <p:nvPr>
            <p:ph sz="half" idx="2"/>
          </p:nvPr>
        </p:nvSpPr>
        <p:spPr/>
        <p:txBody>
          <a:bodyPr/>
          <a:lstStyle/>
          <a:p>
            <a:r>
              <a:rPr lang="fr-CA" i="1" dirty="0"/>
              <a:t>Définir sa taille </a:t>
            </a:r>
          </a:p>
          <a:p>
            <a:r>
              <a:rPr lang="fr-CA" i="1" dirty="0"/>
              <a:t>Vérifiez si elle s'est développée au-delà de son emplacement primaire</a:t>
            </a:r>
          </a:p>
          <a:p>
            <a:endParaRPr lang="fr-CA" i="1" dirty="0"/>
          </a:p>
          <a:p>
            <a:pPr marL="0" indent="0" algn="ctr">
              <a:buNone/>
            </a:pPr>
            <a:r>
              <a:rPr lang="fr-CA" b="1" i="1" dirty="0">
                <a:effectLst>
                  <a:outerShdw blurRad="38100" dist="38100" dir="2700000" algn="tl">
                    <a:srgbClr val="000000">
                      <a:alpha val="43137"/>
                    </a:srgbClr>
                  </a:outerShdw>
                </a:effectLst>
              </a:rPr>
              <a:t>Le stade se calcule de 0 à 4  </a:t>
            </a:r>
          </a:p>
          <a:p>
            <a:pPr marL="0" indent="0">
              <a:buNone/>
            </a:pPr>
            <a:endParaRPr lang="fr-CA" dirty="0"/>
          </a:p>
        </p:txBody>
      </p:sp>
      <p:sp>
        <p:nvSpPr>
          <p:cNvPr id="5" name="Espace réservé du texte 4">
            <a:extLst>
              <a:ext uri="{FF2B5EF4-FFF2-40B4-BE49-F238E27FC236}">
                <a16:creationId xmlns:a16="http://schemas.microsoft.com/office/drawing/2014/main" id="{3445AE4F-AA68-3B62-9FF9-D2EB0C765F17}"/>
              </a:ext>
            </a:extLst>
          </p:cNvPr>
          <p:cNvSpPr>
            <a:spLocks noGrp="1"/>
          </p:cNvSpPr>
          <p:nvPr>
            <p:ph type="body" sz="quarter" idx="3"/>
          </p:nvPr>
        </p:nvSpPr>
        <p:spPr/>
        <p:txBody>
          <a:bodyPr/>
          <a:lstStyle/>
          <a:p>
            <a:r>
              <a:rPr lang="fr-CA" dirty="0"/>
              <a:t>Établir le grade permet …</a:t>
            </a:r>
          </a:p>
        </p:txBody>
      </p:sp>
      <p:sp>
        <p:nvSpPr>
          <p:cNvPr id="6" name="Espace réservé du contenu 5">
            <a:extLst>
              <a:ext uri="{FF2B5EF4-FFF2-40B4-BE49-F238E27FC236}">
                <a16:creationId xmlns:a16="http://schemas.microsoft.com/office/drawing/2014/main" id="{A68F1578-9168-35EE-854F-40736E6C6CDD}"/>
              </a:ext>
            </a:extLst>
          </p:cNvPr>
          <p:cNvSpPr>
            <a:spLocks noGrp="1"/>
          </p:cNvSpPr>
          <p:nvPr>
            <p:ph sz="quarter" idx="4"/>
          </p:nvPr>
        </p:nvSpPr>
        <p:spPr>
          <a:xfrm>
            <a:off x="4497389" y="2174875"/>
            <a:ext cx="4467100" cy="2965185"/>
          </a:xfrm>
        </p:spPr>
        <p:txBody>
          <a:bodyPr/>
          <a:lstStyle/>
          <a:p>
            <a:r>
              <a:rPr lang="fr-CA" i="1" dirty="0"/>
              <a:t>Analyser l'apparence</a:t>
            </a:r>
          </a:p>
          <a:p>
            <a:r>
              <a:rPr lang="fr-CA" i="1" dirty="0"/>
              <a:t>Analyser son comportement</a:t>
            </a:r>
          </a:p>
          <a:p>
            <a:r>
              <a:rPr lang="fr-CA" i="1" dirty="0"/>
              <a:t>Avoir une idée du développement futur de celle-ci  </a:t>
            </a:r>
          </a:p>
          <a:p>
            <a:pPr marL="0" indent="0">
              <a:buNone/>
            </a:pPr>
            <a:endParaRPr lang="fr-CA" dirty="0"/>
          </a:p>
          <a:p>
            <a:pPr marL="0" indent="0" algn="ctr">
              <a:buNone/>
            </a:pPr>
            <a:r>
              <a:rPr lang="fr-CA" b="1" i="1" dirty="0">
                <a:effectLst>
                  <a:outerShdw blurRad="38100" dist="38100" dir="2700000" algn="tl">
                    <a:srgbClr val="000000">
                      <a:alpha val="43137"/>
                    </a:srgbClr>
                  </a:outerShdw>
                </a:effectLst>
              </a:rPr>
              <a:t>Le grade se calcule de 1 à 3 </a:t>
            </a:r>
          </a:p>
        </p:txBody>
      </p:sp>
      <p:pic>
        <p:nvPicPr>
          <p:cNvPr id="8" name="Image 7">
            <a:extLst>
              <a:ext uri="{FF2B5EF4-FFF2-40B4-BE49-F238E27FC236}">
                <a16:creationId xmlns:a16="http://schemas.microsoft.com/office/drawing/2014/main" id="{7B792593-042E-73BE-501E-BE66CE938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963" y="4798260"/>
            <a:ext cx="3390850" cy="1963124"/>
          </a:xfrm>
          <a:prstGeom prst="rect">
            <a:avLst/>
          </a:prstGeom>
        </p:spPr>
      </p:pic>
    </p:spTree>
    <p:extLst>
      <p:ext uri="{BB962C8B-B14F-4D97-AF65-F5344CB8AC3E}">
        <p14:creationId xmlns:p14="http://schemas.microsoft.com/office/powerpoint/2010/main" val="189360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BDF3486-9822-B3B3-43D5-F9BB944AD8B9}"/>
              </a:ext>
            </a:extLst>
          </p:cNvPr>
          <p:cNvSpPr>
            <a:spLocks noGrp="1"/>
          </p:cNvSpPr>
          <p:nvPr>
            <p:ph type="title"/>
            <p:custDataLst>
              <p:tags r:id="rId3"/>
            </p:custDataLst>
          </p:nvPr>
        </p:nvSpPr>
        <p:spPr>
          <a:xfrm>
            <a:off x="3436859" y="116632"/>
            <a:ext cx="5086350" cy="739024"/>
          </a:xfrm>
        </p:spPr>
        <p:txBody>
          <a:bodyPr>
            <a:normAutofit fontScale="90000"/>
          </a:bodyPr>
          <a:lstStyle/>
          <a:p>
            <a:r>
              <a:rPr lang="fr-CA" b="1" dirty="0" err="1"/>
              <a:t>Tx</a:t>
            </a:r>
            <a:r>
              <a:rPr lang="fr-CA" b="1" dirty="0"/>
              <a:t> pour le cancer</a:t>
            </a:r>
          </a:p>
        </p:txBody>
      </p:sp>
      <p:pic>
        <p:nvPicPr>
          <p:cNvPr id="6" name="Image 5" descr="Une image contenant fleur&#10;&#10;Description générée automatiquement">
            <a:extLst>
              <a:ext uri="{FF2B5EF4-FFF2-40B4-BE49-F238E27FC236}">
                <a16:creationId xmlns:a16="http://schemas.microsoft.com/office/drawing/2014/main" id="{9D820479-A717-3DCD-EBCF-AE736873EAA4}"/>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l="35898" r="33100" b="2"/>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Espace réservé du contenu 2">
            <a:extLst>
              <a:ext uri="{FF2B5EF4-FFF2-40B4-BE49-F238E27FC236}">
                <a16:creationId xmlns:a16="http://schemas.microsoft.com/office/drawing/2014/main" id="{3AF9B3E5-CD86-1665-5B65-0CC8CDEDB527}"/>
              </a:ext>
            </a:extLst>
          </p:cNvPr>
          <p:cNvSpPr>
            <a:spLocks noGrp="1"/>
          </p:cNvSpPr>
          <p:nvPr>
            <p:ph idx="1"/>
            <p:custDataLst>
              <p:tags r:id="rId5"/>
            </p:custDataLst>
          </p:nvPr>
        </p:nvSpPr>
        <p:spPr>
          <a:xfrm>
            <a:off x="2987824" y="863510"/>
            <a:ext cx="5904656" cy="5877858"/>
          </a:xfrm>
        </p:spPr>
        <p:txBody>
          <a:bodyPr anchor="t">
            <a:normAutofit/>
          </a:bodyPr>
          <a:lstStyle/>
          <a:p>
            <a:pPr marL="0" indent="0">
              <a:lnSpc>
                <a:spcPct val="90000"/>
              </a:lnSpc>
              <a:buNone/>
            </a:pPr>
            <a:r>
              <a:rPr lang="fr-CA" sz="1600" dirty="0"/>
              <a:t>Même si les traitements ou soins dépendent du stade, du grade et du choix éclairé de la personne atteinte, certains s'appliquent à presque tous les types de cancer :</a:t>
            </a:r>
          </a:p>
          <a:p>
            <a:pPr marL="0" indent="0">
              <a:lnSpc>
                <a:spcPct val="90000"/>
              </a:lnSpc>
              <a:buNone/>
            </a:pPr>
            <a:endParaRPr lang="fr-CA" sz="1600" dirty="0"/>
          </a:p>
          <a:p>
            <a:pPr lvl="0">
              <a:lnSpc>
                <a:spcPct val="90000"/>
              </a:lnSpc>
            </a:pPr>
            <a:r>
              <a:rPr lang="fr-CA" sz="1600" b="1" u="sng" dirty="0">
                <a:effectLst>
                  <a:outerShdw blurRad="38100" dist="38100" dir="2700000" algn="tl">
                    <a:srgbClr val="000000">
                      <a:alpha val="43137"/>
                    </a:srgbClr>
                  </a:outerShdw>
                </a:effectLst>
              </a:rPr>
              <a:t>Chirurgie </a:t>
            </a:r>
          </a:p>
          <a:p>
            <a:pPr marL="0" lvl="0" indent="0">
              <a:lnSpc>
                <a:spcPct val="90000"/>
              </a:lnSpc>
              <a:buNone/>
            </a:pPr>
            <a:endParaRPr lang="fr-CA" sz="1600" dirty="0"/>
          </a:p>
          <a:p>
            <a:pPr marL="0" lvl="0" indent="0">
              <a:lnSpc>
                <a:spcPct val="90000"/>
              </a:lnSpc>
              <a:buNone/>
            </a:pPr>
            <a:r>
              <a:rPr lang="fr-CA" sz="1600" dirty="0"/>
              <a:t>Elle peut se faire par biopsie, en prophylaxie, locale, radiale ou palliative.</a:t>
            </a:r>
          </a:p>
          <a:p>
            <a:pPr marL="0" indent="0">
              <a:lnSpc>
                <a:spcPct val="90000"/>
              </a:lnSpc>
              <a:buNone/>
            </a:pPr>
            <a:r>
              <a:rPr lang="fr-CA" sz="1600" dirty="0"/>
              <a:t> </a:t>
            </a:r>
          </a:p>
          <a:p>
            <a:pPr lvl="0">
              <a:lnSpc>
                <a:spcPct val="90000"/>
              </a:lnSpc>
            </a:pPr>
            <a:r>
              <a:rPr lang="fr-CA" sz="1600" b="1" u="sng" dirty="0">
                <a:effectLst>
                  <a:outerShdw blurRad="38100" dist="38100" dir="2700000" algn="tl">
                    <a:srgbClr val="000000">
                      <a:alpha val="43137"/>
                    </a:srgbClr>
                  </a:outerShdw>
                </a:effectLst>
              </a:rPr>
              <a:t>Radiothérapie </a:t>
            </a:r>
          </a:p>
          <a:p>
            <a:pPr marL="0" lvl="0" indent="0">
              <a:lnSpc>
                <a:spcPct val="90000"/>
              </a:lnSpc>
              <a:buNone/>
            </a:pPr>
            <a:endParaRPr lang="fr-CA" sz="1600" dirty="0"/>
          </a:p>
          <a:p>
            <a:pPr marL="0" indent="0">
              <a:lnSpc>
                <a:spcPct val="90000"/>
              </a:lnSpc>
              <a:buNone/>
            </a:pPr>
            <a:r>
              <a:rPr lang="fr-CA" sz="1600" dirty="0"/>
              <a:t>Elle est un traitement par radiation pour détruire les cellules cancéreuses. Il peut y avoir des réactions locales ou systémiques.</a:t>
            </a:r>
          </a:p>
          <a:p>
            <a:pPr marL="0" indent="0">
              <a:lnSpc>
                <a:spcPct val="90000"/>
              </a:lnSpc>
              <a:buNone/>
            </a:pPr>
            <a:r>
              <a:rPr lang="fr-CA" sz="1600" dirty="0"/>
              <a:t> </a:t>
            </a:r>
          </a:p>
          <a:p>
            <a:pPr lvl="0">
              <a:lnSpc>
                <a:spcPct val="90000"/>
              </a:lnSpc>
            </a:pPr>
            <a:r>
              <a:rPr lang="fr-CA" sz="1600" b="1" u="sng" dirty="0">
                <a:effectLst>
                  <a:outerShdw blurRad="38100" dist="38100" dir="2700000" algn="tl">
                    <a:srgbClr val="000000">
                      <a:alpha val="43137"/>
                    </a:srgbClr>
                  </a:outerShdw>
                </a:effectLst>
              </a:rPr>
              <a:t>Chimiothérapie</a:t>
            </a:r>
          </a:p>
          <a:p>
            <a:pPr marL="0" indent="0">
              <a:lnSpc>
                <a:spcPct val="90000"/>
              </a:lnSpc>
              <a:buNone/>
            </a:pPr>
            <a:endParaRPr lang="fr-CA" sz="1600" dirty="0"/>
          </a:p>
          <a:p>
            <a:pPr marL="0" indent="0">
              <a:lnSpc>
                <a:spcPct val="90000"/>
              </a:lnSpc>
              <a:buNone/>
            </a:pPr>
            <a:r>
              <a:rPr lang="fr-CA" sz="1600" dirty="0"/>
              <a:t>Elle est l'administration de médicaments antinéoplasiques qui permet de détruire les cellules cancéreuses en entre avant la production cellulaire. Ce traitement est extrêmement toxique et comporte des effets secondaires systémiques très importants du genre : N, V, diarrhée ou même alopécie.</a:t>
            </a:r>
          </a:p>
        </p:txBody>
      </p:sp>
    </p:spTree>
    <p:extLst>
      <p:ext uri="{BB962C8B-B14F-4D97-AF65-F5344CB8AC3E}">
        <p14:creationId xmlns:p14="http://schemas.microsoft.com/office/powerpoint/2010/main" val="18483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000"/>
                                        <p:tgtEl>
                                          <p:spTgt spid="3">
                                            <p:txEl>
                                              <p:pRg st="10" end="10"/>
                                            </p:txEl>
                                          </p:spTgt>
                                        </p:tgtEl>
                                      </p:cBhvr>
                                    </p:animEffect>
                                    <p:anim calcmode="lin" valueType="num">
                                      <p:cBhvr>
                                        <p:cTn id="6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2318B8C-0678-0A77-DDEF-EEDE702A64B3}"/>
              </a:ext>
            </a:extLst>
          </p:cNvPr>
          <p:cNvSpPr>
            <a:spLocks noGrp="1"/>
          </p:cNvSpPr>
          <p:nvPr>
            <p:ph type="title"/>
            <p:custDataLst>
              <p:tags r:id="rId4"/>
            </p:custDataLst>
          </p:nvPr>
        </p:nvSpPr>
        <p:spPr>
          <a:xfrm>
            <a:off x="1143002" y="1999615"/>
            <a:ext cx="6858000" cy="2764028"/>
          </a:xfrm>
        </p:spPr>
        <p:txBody>
          <a:bodyPr vert="horz" lIns="91440" tIns="45720" rIns="91440" bIns="45720" rtlCol="0" anchor="ctr">
            <a:normAutofit/>
          </a:bodyPr>
          <a:lstStyle/>
          <a:p>
            <a:pPr algn="ctr">
              <a:lnSpc>
                <a:spcPct val="90000"/>
              </a:lnSpc>
            </a:pPr>
            <a:r>
              <a:rPr lang="en-US" sz="6300" kern="1200" dirty="0" err="1">
                <a:solidFill>
                  <a:schemeClr val="tx1"/>
                </a:solidFill>
                <a:latin typeface="+mj-lt"/>
                <a:ea typeface="+mj-ea"/>
                <a:cs typeface="+mj-cs"/>
              </a:rPr>
              <a:t>Cours</a:t>
            </a:r>
            <a:r>
              <a:rPr lang="en-US" sz="6300" kern="1200" dirty="0">
                <a:solidFill>
                  <a:schemeClr val="tx1"/>
                </a:solidFill>
                <a:latin typeface="+mj-lt"/>
                <a:ea typeface="+mj-ea"/>
                <a:cs typeface="+mj-cs"/>
              </a:rPr>
              <a:t> #4</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66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92F490A-4B1E-F5E5-0B62-81B2B9BBF14E}"/>
              </a:ext>
            </a:extLst>
          </p:cNvPr>
          <p:cNvSpPr>
            <a:spLocks noGrp="1"/>
          </p:cNvSpPr>
          <p:nvPr>
            <p:ph type="title"/>
            <p:custDataLst>
              <p:tags r:id="rId2"/>
            </p:custDataLst>
          </p:nvPr>
        </p:nvSpPr>
        <p:spPr>
          <a:xfrm>
            <a:off x="242316" y="320040"/>
            <a:ext cx="6849964" cy="2955603"/>
          </a:xfrm>
        </p:spPr>
        <p:txBody>
          <a:bodyPr vert="horz" lIns="91440" tIns="45720" rIns="91440" bIns="45720" rtlCol="0" anchor="b">
            <a:normAutofit/>
          </a:bodyPr>
          <a:lstStyle/>
          <a:p>
            <a:pPr>
              <a:lnSpc>
                <a:spcPct val="90000"/>
              </a:lnSpc>
            </a:pPr>
            <a:r>
              <a:rPr lang="en-US" sz="5300" kern="1200" dirty="0">
                <a:solidFill>
                  <a:schemeClr val="tx1"/>
                </a:solidFill>
                <a:latin typeface="+mj-lt"/>
                <a:ea typeface="+mj-ea"/>
                <a:cs typeface="+mj-cs"/>
              </a:rPr>
              <a:t>Que </a:t>
            </a:r>
            <a:r>
              <a:rPr lang="en-US" sz="5300" kern="1200" dirty="0" err="1">
                <a:solidFill>
                  <a:schemeClr val="tx1"/>
                </a:solidFill>
                <a:latin typeface="+mj-lt"/>
                <a:ea typeface="+mj-ea"/>
                <a:cs typeface="+mj-cs"/>
              </a:rPr>
              <a:t>signifie</a:t>
            </a:r>
            <a:r>
              <a:rPr lang="en-US" sz="5300" kern="1200" dirty="0">
                <a:solidFill>
                  <a:schemeClr val="tx1"/>
                </a:solidFill>
                <a:latin typeface="+mj-lt"/>
                <a:ea typeface="+mj-ea"/>
                <a:cs typeface="+mj-cs"/>
              </a:rPr>
              <a:t> </a:t>
            </a:r>
            <a:r>
              <a:rPr lang="en-US" sz="5300" kern="1200" dirty="0" err="1">
                <a:solidFill>
                  <a:schemeClr val="tx1"/>
                </a:solidFill>
                <a:latin typeface="+mj-lt"/>
                <a:ea typeface="+mj-ea"/>
                <a:cs typeface="+mj-cs"/>
              </a:rPr>
              <a:t>immunodéficience</a:t>
            </a:r>
            <a:r>
              <a:rPr lang="en-US" sz="5300" kern="1200" dirty="0">
                <a:solidFill>
                  <a:schemeClr val="tx1"/>
                </a:solidFill>
                <a:latin typeface="+mj-lt"/>
                <a:ea typeface="+mj-ea"/>
                <a:cs typeface="+mj-cs"/>
              </a:rPr>
              <a:t>? </a:t>
            </a:r>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35921"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obdylan Ponder GIFs | Tenor">
            <a:extLst>
              <a:ext uri="{FF2B5EF4-FFF2-40B4-BE49-F238E27FC236}">
                <a16:creationId xmlns:a16="http://schemas.microsoft.com/office/drawing/2014/main" id="{732A36BD-7851-3392-C24F-C288EA10AD10}"/>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5570951" y="3582357"/>
            <a:ext cx="3065526" cy="306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22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2B1C2-BB97-CF38-5A86-D0B7DBCB95E6}"/>
              </a:ext>
            </a:extLst>
          </p:cNvPr>
          <p:cNvSpPr>
            <a:spLocks noGrp="1"/>
          </p:cNvSpPr>
          <p:nvPr>
            <p:ph type="title"/>
            <p:custDataLst>
              <p:tags r:id="rId1"/>
            </p:custDataLst>
          </p:nvPr>
        </p:nvSpPr>
        <p:spPr>
          <a:xfrm>
            <a:off x="457200" y="606183"/>
            <a:ext cx="3682752" cy="1162050"/>
          </a:xfrm>
          <a:solidFill>
            <a:schemeClr val="bg1"/>
          </a:solidFill>
        </p:spPr>
        <p:txBody>
          <a:bodyPr>
            <a:normAutofit fontScale="90000"/>
          </a:bodyPr>
          <a:lstStyle/>
          <a:p>
            <a:r>
              <a:rPr lang="fr-CA" sz="3600" dirty="0"/>
              <a:t>Infection par le VIH</a:t>
            </a:r>
            <a:br>
              <a:rPr lang="fr-CA" dirty="0"/>
            </a:br>
            <a:endParaRPr lang="fr-CA" dirty="0"/>
          </a:p>
        </p:txBody>
      </p:sp>
      <p:sp>
        <p:nvSpPr>
          <p:cNvPr id="3" name="Espace réservé du contenu 2">
            <a:extLst>
              <a:ext uri="{FF2B5EF4-FFF2-40B4-BE49-F238E27FC236}">
                <a16:creationId xmlns:a16="http://schemas.microsoft.com/office/drawing/2014/main" id="{0F6B91E3-DFF8-346F-CEE1-7AE58FDFB2BC}"/>
              </a:ext>
            </a:extLst>
          </p:cNvPr>
          <p:cNvSpPr>
            <a:spLocks noGrp="1"/>
          </p:cNvSpPr>
          <p:nvPr>
            <p:ph idx="1"/>
            <p:custDataLst>
              <p:tags r:id="rId2"/>
            </p:custDataLst>
          </p:nvPr>
        </p:nvSpPr>
        <p:spPr>
          <a:xfrm>
            <a:off x="4139952" y="606182"/>
            <a:ext cx="4751710" cy="3974945"/>
          </a:xfrm>
        </p:spPr>
        <p:txBody>
          <a:bodyPr>
            <a:normAutofit fontScale="85000" lnSpcReduction="20000"/>
          </a:bodyPr>
          <a:lstStyle/>
          <a:p>
            <a:pPr marL="0" indent="0" algn="ctr">
              <a:buNone/>
            </a:pPr>
            <a:r>
              <a:rPr lang="fr-CA" u="sng" dirty="0">
                <a:effectLst>
                  <a:outerShdw blurRad="38100" dist="38100" dir="2700000" algn="tl">
                    <a:srgbClr val="000000">
                      <a:alpha val="43137"/>
                    </a:srgbClr>
                  </a:outerShdw>
                </a:effectLst>
              </a:rPr>
              <a:t>Transmission</a:t>
            </a:r>
          </a:p>
          <a:p>
            <a:pPr marL="0" indent="0" algn="ctr">
              <a:buNone/>
            </a:pPr>
            <a:endParaRPr lang="fr-CA" u="sng" dirty="0">
              <a:effectLst>
                <a:outerShdw blurRad="38100" dist="38100" dir="2700000" algn="tl">
                  <a:srgbClr val="000000">
                    <a:alpha val="43137"/>
                  </a:srgbClr>
                </a:outerShdw>
              </a:effectLst>
            </a:endParaRPr>
          </a:p>
          <a:p>
            <a:pPr algn="ctr">
              <a:buFont typeface="Wingdings" panose="05000000000000000000" pitchFamily="2" charset="2"/>
              <a:buChar char="ü"/>
            </a:pPr>
            <a:r>
              <a:rPr lang="fr-CA" dirty="0"/>
              <a:t>Contact direct </a:t>
            </a:r>
            <a:r>
              <a:rPr lang="fr-CA" sz="2400" i="1" dirty="0"/>
              <a:t>avec sang, sperme, sécrétions vaginales</a:t>
            </a:r>
          </a:p>
          <a:p>
            <a:pPr algn="ctr">
              <a:buFont typeface="Wingdings" panose="05000000000000000000" pitchFamily="2" charset="2"/>
              <a:buChar char="ü"/>
            </a:pPr>
            <a:r>
              <a:rPr lang="fr-CA" dirty="0"/>
              <a:t>Relation sexuelle non protégée</a:t>
            </a:r>
          </a:p>
          <a:p>
            <a:pPr algn="ctr">
              <a:buFont typeface="Wingdings" panose="05000000000000000000" pitchFamily="2" charset="2"/>
              <a:buChar char="ü"/>
            </a:pPr>
            <a:r>
              <a:rPr lang="fr-CA" dirty="0"/>
              <a:t>Utilisation de seringue contaminée</a:t>
            </a:r>
          </a:p>
          <a:p>
            <a:pPr algn="ctr">
              <a:buFont typeface="Wingdings" panose="05000000000000000000" pitchFamily="2" charset="2"/>
              <a:buChar char="ü"/>
            </a:pPr>
            <a:r>
              <a:rPr lang="fr-CA" dirty="0"/>
              <a:t>Pendant la grossesse, accouchement ou allaitement</a:t>
            </a:r>
          </a:p>
          <a:p>
            <a:pPr marL="0" indent="0" algn="ctr">
              <a:buNone/>
            </a:pPr>
            <a:endParaRPr lang="fr-CA" dirty="0"/>
          </a:p>
        </p:txBody>
      </p:sp>
      <p:sp>
        <p:nvSpPr>
          <p:cNvPr id="4" name="Espace réservé du texte 3">
            <a:extLst>
              <a:ext uri="{FF2B5EF4-FFF2-40B4-BE49-F238E27FC236}">
                <a16:creationId xmlns:a16="http://schemas.microsoft.com/office/drawing/2014/main" id="{4BCAFB23-23A7-2577-E386-A219B6CD1E3D}"/>
              </a:ext>
            </a:extLst>
          </p:cNvPr>
          <p:cNvSpPr>
            <a:spLocks noGrp="1"/>
          </p:cNvSpPr>
          <p:nvPr>
            <p:ph type="body" sz="half" idx="2"/>
            <p:custDataLst>
              <p:tags r:id="rId3"/>
            </p:custDataLst>
          </p:nvPr>
        </p:nvSpPr>
        <p:spPr>
          <a:xfrm>
            <a:off x="457200" y="1772817"/>
            <a:ext cx="3008313" cy="2592288"/>
          </a:xfrm>
        </p:spPr>
        <p:txBody>
          <a:bodyPr/>
          <a:lstStyle/>
          <a:p>
            <a:endParaRPr lang="fr-CA" dirty="0"/>
          </a:p>
          <a:p>
            <a:r>
              <a:rPr lang="fr-CA" sz="2000" dirty="0"/>
              <a:t>Virus qui utilise le code génétique des lymphocytes T pour se reproduire, ce qui diminue graduellement l’immunité cellulaire de l’organisme ainsi infecté.</a:t>
            </a:r>
          </a:p>
        </p:txBody>
      </p:sp>
      <p:sp>
        <p:nvSpPr>
          <p:cNvPr id="5" name="ZoneTexte 4">
            <a:extLst>
              <a:ext uri="{FF2B5EF4-FFF2-40B4-BE49-F238E27FC236}">
                <a16:creationId xmlns:a16="http://schemas.microsoft.com/office/drawing/2014/main" id="{3D2A46F9-E90C-F556-E752-A80FECF820C9}"/>
              </a:ext>
            </a:extLst>
          </p:cNvPr>
          <p:cNvSpPr txBox="1"/>
          <p:nvPr>
            <p:custDataLst>
              <p:tags r:id="rId4"/>
            </p:custDataLst>
          </p:nvPr>
        </p:nvSpPr>
        <p:spPr>
          <a:xfrm>
            <a:off x="683568" y="4725144"/>
            <a:ext cx="7776864" cy="1754326"/>
          </a:xfrm>
          <a:prstGeom prst="rect">
            <a:avLst/>
          </a:prstGeom>
          <a:noFill/>
        </p:spPr>
        <p:txBody>
          <a:bodyPr wrap="square" rtlCol="0">
            <a:spAutoFit/>
          </a:bodyPr>
          <a:lstStyle/>
          <a:p>
            <a:r>
              <a:rPr lang="fr-CA" dirty="0"/>
              <a:t>L'évolution de l'infection se fait par poussées, avec des périodes de rémission temporaires, et passe par</a:t>
            </a:r>
            <a:r>
              <a:rPr lang="fr-CA" b="1" dirty="0"/>
              <a:t> 4 phases </a:t>
            </a:r>
            <a:r>
              <a:rPr lang="fr-CA" dirty="0"/>
              <a:t>:</a:t>
            </a:r>
          </a:p>
          <a:p>
            <a:pPr marL="285750" indent="-285750">
              <a:buFontTx/>
              <a:buChar char="-"/>
            </a:pPr>
            <a:r>
              <a:rPr lang="fr-CA" i="1" dirty="0"/>
              <a:t>Aigus </a:t>
            </a:r>
          </a:p>
          <a:p>
            <a:pPr marL="285750" indent="-285750">
              <a:buFontTx/>
              <a:buChar char="-"/>
            </a:pPr>
            <a:r>
              <a:rPr lang="fr-CA" i="1" dirty="0"/>
              <a:t>Asymptomatique </a:t>
            </a:r>
          </a:p>
          <a:p>
            <a:pPr marL="285750" indent="-285750">
              <a:buFontTx/>
              <a:buChar char="-"/>
            </a:pPr>
            <a:r>
              <a:rPr lang="fr-CA" i="1" dirty="0"/>
              <a:t>Symptomatique </a:t>
            </a:r>
          </a:p>
          <a:p>
            <a:pPr marL="285750" indent="-285750">
              <a:buFontTx/>
              <a:buChar char="-"/>
            </a:pPr>
            <a:r>
              <a:rPr lang="fr-CA" i="1" dirty="0"/>
              <a:t>Sida</a:t>
            </a:r>
            <a:r>
              <a:rPr lang="fr-CA" dirty="0"/>
              <a:t> (syndrome d'immunodéficience acquise)</a:t>
            </a:r>
          </a:p>
        </p:txBody>
      </p:sp>
    </p:spTree>
    <p:extLst>
      <p:ext uri="{BB962C8B-B14F-4D97-AF65-F5344CB8AC3E}">
        <p14:creationId xmlns:p14="http://schemas.microsoft.com/office/powerpoint/2010/main" val="342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285117A-904C-0F81-EC05-E088BF985660}"/>
              </a:ext>
            </a:extLst>
          </p:cNvPr>
          <p:cNvSpPr>
            <a:spLocks noGrp="1"/>
          </p:cNvSpPr>
          <p:nvPr>
            <p:ph type="title"/>
            <p:custDataLst>
              <p:tags r:id="rId2"/>
            </p:custDataLst>
          </p:nvPr>
        </p:nvSpPr>
        <p:spPr>
          <a:xfrm>
            <a:off x="473202" y="640080"/>
            <a:ext cx="3614166" cy="1481328"/>
          </a:xfrm>
        </p:spPr>
        <p:txBody>
          <a:bodyPr anchor="b">
            <a:normAutofit/>
          </a:bodyPr>
          <a:lstStyle/>
          <a:p>
            <a:pPr>
              <a:lnSpc>
                <a:spcPct val="90000"/>
              </a:lnSpc>
            </a:pPr>
            <a:r>
              <a:rPr lang="fr-CA" sz="4700" i="1" dirty="0">
                <a:effectLst>
                  <a:outerShdw blurRad="38100" dist="38100" dir="2700000" algn="tl">
                    <a:srgbClr val="000000">
                      <a:alpha val="43137"/>
                    </a:srgbClr>
                  </a:outerShdw>
                </a:effectLst>
              </a:rPr>
              <a:t>Le </a:t>
            </a:r>
            <a:r>
              <a:rPr lang="fr-CA" sz="4700" i="1" dirty="0" err="1">
                <a:effectLst>
                  <a:outerShdw blurRad="38100" dist="38100" dir="2700000" algn="tl">
                    <a:srgbClr val="000000">
                      <a:alpha val="43137"/>
                    </a:srgbClr>
                  </a:outerShdw>
                </a:effectLst>
              </a:rPr>
              <a:t>tx</a:t>
            </a:r>
            <a:r>
              <a:rPr lang="fr-CA" sz="4700" i="1" dirty="0">
                <a:effectLst>
                  <a:outerShdw blurRad="38100" dist="38100" dir="2700000" algn="tl">
                    <a:srgbClr val="000000">
                      <a:alpha val="43137"/>
                    </a:srgbClr>
                  </a:outerShdw>
                </a:effectLst>
              </a:rPr>
              <a:t> est complexe </a:t>
            </a:r>
            <a:r>
              <a:rPr lang="fr-CA" sz="4700" dirty="0"/>
              <a:t>…</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FFE0DB0-7B7C-789C-916F-ADD9BE109D3F}"/>
              </a:ext>
            </a:extLst>
          </p:cNvPr>
          <p:cNvSpPr>
            <a:spLocks noGrp="1"/>
          </p:cNvSpPr>
          <p:nvPr>
            <p:ph idx="1"/>
            <p:custDataLst>
              <p:tags r:id="rId4"/>
            </p:custDataLst>
          </p:nvPr>
        </p:nvSpPr>
        <p:spPr>
          <a:xfrm>
            <a:off x="473202" y="2660904"/>
            <a:ext cx="3614166" cy="3547872"/>
          </a:xfrm>
        </p:spPr>
        <p:txBody>
          <a:bodyPr anchor="t">
            <a:normAutofit/>
          </a:bodyPr>
          <a:lstStyle/>
          <a:p>
            <a:r>
              <a:rPr lang="fr-CA" sz="1900" i="1" dirty="0"/>
              <a:t>Trithérapie</a:t>
            </a:r>
          </a:p>
          <a:p>
            <a:r>
              <a:rPr lang="fr-CA" sz="1900" i="1" dirty="0"/>
              <a:t>Antibiotiques </a:t>
            </a:r>
          </a:p>
          <a:p>
            <a:r>
              <a:rPr lang="fr-CA" sz="1900" i="1" dirty="0"/>
              <a:t>Antifongiques</a:t>
            </a:r>
          </a:p>
          <a:p>
            <a:r>
              <a:rPr lang="fr-CA" sz="1900" i="1" dirty="0"/>
              <a:t>Antiparasitaires</a:t>
            </a:r>
          </a:p>
          <a:p>
            <a:r>
              <a:rPr lang="fr-CA" sz="1900" i="1" dirty="0"/>
              <a:t>Antalgique</a:t>
            </a:r>
          </a:p>
          <a:p>
            <a:r>
              <a:rPr lang="fr-CA" sz="1900" i="1" dirty="0"/>
              <a:t>Antidiarrhéiques</a:t>
            </a:r>
          </a:p>
          <a:p>
            <a:r>
              <a:rPr lang="fr-CA" sz="1900" i="1" dirty="0"/>
              <a:t>Antiémétiques</a:t>
            </a:r>
          </a:p>
        </p:txBody>
      </p:sp>
      <p:pic>
        <p:nvPicPr>
          <p:cNvPr id="5" name="Image 4" descr="Une image contenant ongle, doigt, personne, pouce&#10;&#10;Description générée automatiquement">
            <a:extLst>
              <a:ext uri="{FF2B5EF4-FFF2-40B4-BE49-F238E27FC236}">
                <a16:creationId xmlns:a16="http://schemas.microsoft.com/office/drawing/2014/main" id="{80321042-A450-D8CC-0696-2424E4E0FF0E}"/>
              </a:ext>
            </a:extLst>
          </p:cNvPr>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4574286" y="1175888"/>
            <a:ext cx="4094226" cy="4506223"/>
          </a:xfrm>
          <a:prstGeom prst="rect">
            <a:avLst/>
          </a:prstGeom>
        </p:spPr>
      </p:pic>
    </p:spTree>
    <p:extLst>
      <p:ext uri="{BB962C8B-B14F-4D97-AF65-F5344CB8AC3E}">
        <p14:creationId xmlns:p14="http://schemas.microsoft.com/office/powerpoint/2010/main" val="16636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F879F9-C5A8-3D65-08D8-1790F3825E28}"/>
              </a:ext>
            </a:extLst>
          </p:cNvPr>
          <p:cNvSpPr>
            <a:spLocks noGrp="1"/>
          </p:cNvSpPr>
          <p:nvPr>
            <p:ph type="title"/>
            <p:custDataLst>
              <p:tags r:id="rId2"/>
            </p:custDataLst>
          </p:nvPr>
        </p:nvSpPr>
        <p:spPr>
          <a:xfrm>
            <a:off x="632370" y="189992"/>
            <a:ext cx="3938487" cy="1075035"/>
          </a:xfrm>
        </p:spPr>
        <p:txBody>
          <a:bodyPr>
            <a:normAutofit/>
          </a:bodyPr>
          <a:lstStyle/>
          <a:p>
            <a:r>
              <a:rPr lang="fr-CA" b="1" dirty="0"/>
              <a:t>Cancer</a:t>
            </a:r>
          </a:p>
        </p:txBody>
      </p:sp>
      <p:sp>
        <p:nvSpPr>
          <p:cNvPr id="3" name="Espace réservé du contenu 2">
            <a:extLst>
              <a:ext uri="{FF2B5EF4-FFF2-40B4-BE49-F238E27FC236}">
                <a16:creationId xmlns:a16="http://schemas.microsoft.com/office/drawing/2014/main" id="{7A174C75-42CE-AAE8-7F5D-8D9956855F9D}"/>
              </a:ext>
            </a:extLst>
          </p:cNvPr>
          <p:cNvSpPr>
            <a:spLocks noGrp="1"/>
          </p:cNvSpPr>
          <p:nvPr>
            <p:ph idx="1"/>
            <p:custDataLst>
              <p:tags r:id="rId3"/>
            </p:custDataLst>
          </p:nvPr>
        </p:nvSpPr>
        <p:spPr>
          <a:xfrm>
            <a:off x="107504" y="1360023"/>
            <a:ext cx="4752528" cy="5402981"/>
          </a:xfrm>
        </p:spPr>
        <p:txBody>
          <a:bodyPr>
            <a:normAutofit/>
          </a:bodyPr>
          <a:lstStyle/>
          <a:p>
            <a:pPr marL="0" indent="0">
              <a:lnSpc>
                <a:spcPct val="90000"/>
              </a:lnSpc>
              <a:buNone/>
            </a:pPr>
            <a:r>
              <a:rPr lang="fr-CA" sz="1600" dirty="0"/>
              <a:t>Le cancer est une prolifération anarchique ou désorganisée de cellules anormales. Ces cellules forment une tumeur maligne qui peut entraîner la formation de métastases.</a:t>
            </a:r>
          </a:p>
          <a:p>
            <a:pPr marL="0" indent="0">
              <a:lnSpc>
                <a:spcPct val="90000"/>
              </a:lnSpc>
              <a:buNone/>
            </a:pPr>
            <a:r>
              <a:rPr lang="fr-CA" sz="1600" dirty="0"/>
              <a:t> </a:t>
            </a:r>
          </a:p>
          <a:p>
            <a:pPr marL="0" indent="0" algn="ctr">
              <a:lnSpc>
                <a:spcPct val="90000"/>
              </a:lnSpc>
              <a:buNone/>
            </a:pPr>
            <a:r>
              <a:rPr lang="fr-CA" sz="2000" u="sng" dirty="0"/>
              <a:t>Il y a</a:t>
            </a:r>
            <a:r>
              <a:rPr lang="fr-CA" sz="2000" b="1" u="sng" dirty="0"/>
              <a:t> 2 types </a:t>
            </a:r>
            <a:r>
              <a:rPr lang="fr-CA" sz="2000" u="sng" dirty="0"/>
              <a:t>de tumeurs ;</a:t>
            </a:r>
          </a:p>
          <a:p>
            <a:pPr marL="0" indent="0" algn="ctr">
              <a:lnSpc>
                <a:spcPct val="90000"/>
              </a:lnSpc>
              <a:buNone/>
            </a:pPr>
            <a:endParaRPr lang="fr-CA" sz="2000" u="sng" dirty="0"/>
          </a:p>
          <a:p>
            <a:pPr lvl="0">
              <a:lnSpc>
                <a:spcPct val="90000"/>
              </a:lnSpc>
            </a:pPr>
            <a:r>
              <a:rPr lang="fr-CA" sz="1600" b="1" dirty="0">
                <a:effectLst>
                  <a:outerShdw blurRad="38100" dist="38100" dir="2700000" algn="tl">
                    <a:srgbClr val="000000">
                      <a:alpha val="43137"/>
                    </a:srgbClr>
                  </a:outerShdw>
                </a:effectLst>
              </a:rPr>
              <a:t>Maligne </a:t>
            </a:r>
            <a:r>
              <a:rPr lang="fr-CA" sz="1600" dirty="0"/>
              <a:t>(</a:t>
            </a:r>
            <a:r>
              <a:rPr lang="fr-CA" sz="1600" u="sng" dirty="0"/>
              <a:t>se développe rapidement</a:t>
            </a:r>
            <a:r>
              <a:rPr lang="fr-CA" sz="1600" dirty="0"/>
              <a:t>, empruntant la voie lymphatique ou sanguine et récidive souvent après excision)</a:t>
            </a:r>
          </a:p>
          <a:p>
            <a:pPr marL="0" indent="0">
              <a:lnSpc>
                <a:spcPct val="90000"/>
              </a:lnSpc>
              <a:buNone/>
            </a:pPr>
            <a:r>
              <a:rPr lang="fr-CA" sz="1600" dirty="0"/>
              <a:t> </a:t>
            </a:r>
          </a:p>
          <a:p>
            <a:pPr lvl="0">
              <a:lnSpc>
                <a:spcPct val="90000"/>
              </a:lnSpc>
            </a:pPr>
            <a:r>
              <a:rPr lang="fr-CA" sz="1600" b="1" dirty="0">
                <a:effectLst>
                  <a:outerShdw blurRad="38100" dist="38100" dir="2700000" algn="tl">
                    <a:srgbClr val="000000">
                      <a:alpha val="43137"/>
                    </a:srgbClr>
                  </a:outerShdw>
                </a:effectLst>
              </a:rPr>
              <a:t>Bénigne</a:t>
            </a:r>
            <a:r>
              <a:rPr lang="fr-CA" sz="1600" dirty="0"/>
              <a:t> (</a:t>
            </a:r>
            <a:r>
              <a:rPr lang="fr-CA" sz="1600" u="sng" dirty="0"/>
              <a:t>se développe lentement</a:t>
            </a:r>
            <a:r>
              <a:rPr lang="fr-CA" sz="1600" dirty="0"/>
              <a:t>, ne produisent pas de métastases il ne récidive pas après excision)</a:t>
            </a:r>
          </a:p>
          <a:p>
            <a:pPr marL="0" indent="0">
              <a:lnSpc>
                <a:spcPct val="90000"/>
              </a:lnSpc>
              <a:buNone/>
            </a:pPr>
            <a:r>
              <a:rPr lang="fr-CA" sz="1600" dirty="0"/>
              <a:t> </a:t>
            </a:r>
            <a:endParaRPr lang="fr-CA" sz="2000" dirty="0"/>
          </a:p>
          <a:p>
            <a:pPr marL="0" indent="0">
              <a:lnSpc>
                <a:spcPct val="90000"/>
              </a:lnSpc>
              <a:buNone/>
            </a:pPr>
            <a:r>
              <a:rPr lang="fr-CA" sz="2000" dirty="0"/>
              <a:t>Certains facteurs peuvent provoquer l'apparition de cancers tels : </a:t>
            </a:r>
            <a:r>
              <a:rPr lang="fr-CA" sz="2000" i="1" dirty="0"/>
              <a:t>amiante, goudron, engrais, fumée de tabac, rayons solaires, Rayons X, prédisposition familiale, VIH, hépatite B etc.</a:t>
            </a:r>
          </a:p>
          <a:p>
            <a:pPr marL="0" indent="0">
              <a:lnSpc>
                <a:spcPct val="90000"/>
              </a:lnSpc>
              <a:buNone/>
            </a:pPr>
            <a:endParaRPr lang="fr-CA" sz="1200" dirty="0"/>
          </a:p>
        </p:txBody>
      </p:sp>
      <p:pic>
        <p:nvPicPr>
          <p:cNvPr id="6" name="Image 5" descr="Une image contenant fleur&#10;&#10;Description générée automatiquement">
            <a:extLst>
              <a:ext uri="{FF2B5EF4-FFF2-40B4-BE49-F238E27FC236}">
                <a16:creationId xmlns:a16="http://schemas.microsoft.com/office/drawing/2014/main" id="{D5073420-9328-F7C6-198D-F6279FE33FA8}"/>
              </a:ext>
            </a:extLst>
          </p:cNvPr>
          <p:cNvPicPr>
            <a:picLocks noChangeAspect="1"/>
          </p:cNvPicPr>
          <p:nvPr>
            <p:custDataLst>
              <p:tags r:id="rId4"/>
            </p:custDataLst>
          </p:nvPr>
        </p:nvPicPr>
        <p:blipFill rotWithShape="1">
          <a:blip r:embed="rId6">
            <a:extLst>
              <a:ext uri="{28A0092B-C50C-407E-A947-70E740481C1C}">
                <a14:useLocalDpi xmlns:a14="http://schemas.microsoft.com/office/drawing/2010/main" val="0"/>
              </a:ext>
            </a:extLst>
          </a:blip>
          <a:srcRect l="26783" r="23984" b="2"/>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413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C9A9A-B489-E0E8-FE4A-444B634FA27F}"/>
              </a:ext>
            </a:extLst>
          </p:cNvPr>
          <p:cNvSpPr>
            <a:spLocks noGrp="1"/>
          </p:cNvSpPr>
          <p:nvPr>
            <p:ph type="title"/>
            <p:custDataLst>
              <p:tags r:id="rId1"/>
            </p:custDataLst>
          </p:nvPr>
        </p:nvSpPr>
        <p:spPr/>
        <p:txBody>
          <a:bodyPr/>
          <a:lstStyle/>
          <a:p>
            <a:r>
              <a:rPr lang="fr-CA" dirty="0"/>
              <a:t>Tumeurs</a:t>
            </a:r>
          </a:p>
        </p:txBody>
      </p:sp>
      <p:sp>
        <p:nvSpPr>
          <p:cNvPr id="3" name="Espace réservé du texte 2">
            <a:extLst>
              <a:ext uri="{FF2B5EF4-FFF2-40B4-BE49-F238E27FC236}">
                <a16:creationId xmlns:a16="http://schemas.microsoft.com/office/drawing/2014/main" id="{52036FD0-C7D0-7538-F271-97A82328964F}"/>
              </a:ext>
            </a:extLst>
          </p:cNvPr>
          <p:cNvSpPr>
            <a:spLocks noGrp="1"/>
          </p:cNvSpPr>
          <p:nvPr>
            <p:ph type="body" idx="1"/>
            <p:custDataLst>
              <p:tags r:id="rId2"/>
            </p:custDataLst>
          </p:nvPr>
        </p:nvSpPr>
        <p:spPr>
          <a:solidFill>
            <a:schemeClr val="accent4">
              <a:lumMod val="20000"/>
              <a:lumOff val="80000"/>
            </a:schemeClr>
          </a:solidFill>
        </p:spPr>
        <p:txBody>
          <a:bodyPr/>
          <a:lstStyle/>
          <a:p>
            <a:pPr algn="ctr"/>
            <a:r>
              <a:rPr lang="fr-CA" dirty="0"/>
              <a:t>Tumeurs malignes </a:t>
            </a:r>
          </a:p>
        </p:txBody>
      </p:sp>
      <p:graphicFrame>
        <p:nvGraphicFramePr>
          <p:cNvPr id="10" name="Espace réservé du contenu 3">
            <a:extLst>
              <a:ext uri="{FF2B5EF4-FFF2-40B4-BE49-F238E27FC236}">
                <a16:creationId xmlns:a16="http://schemas.microsoft.com/office/drawing/2014/main" id="{E350DCC0-600A-68D6-9D3E-8501AE1696F6}"/>
              </a:ext>
            </a:extLst>
          </p:cNvPr>
          <p:cNvGraphicFramePr>
            <a:graphicFrameLocks noGrp="1"/>
          </p:cNvGraphicFramePr>
          <p:nvPr>
            <p:ph sz="half" idx="2"/>
            <p:custDataLst>
              <p:tags r:id="rId3"/>
            </p:custDataLst>
            <p:extLst>
              <p:ext uri="{D42A27DB-BD31-4B8C-83A1-F6EECF244321}">
                <p14:modId xmlns:p14="http://schemas.microsoft.com/office/powerpoint/2010/main" val="3960856131"/>
              </p:ext>
            </p:extLst>
          </p:nvPr>
        </p:nvGraphicFramePr>
        <p:xfrm>
          <a:off x="423055" y="2375160"/>
          <a:ext cx="4040188"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Espace réservé du texte 4">
            <a:extLst>
              <a:ext uri="{FF2B5EF4-FFF2-40B4-BE49-F238E27FC236}">
                <a16:creationId xmlns:a16="http://schemas.microsoft.com/office/drawing/2014/main" id="{83E138DB-CBC8-66AF-A753-29C5589A00C5}"/>
              </a:ext>
            </a:extLst>
          </p:cNvPr>
          <p:cNvSpPr>
            <a:spLocks noGrp="1"/>
          </p:cNvSpPr>
          <p:nvPr>
            <p:ph type="body" sz="quarter" idx="3"/>
            <p:custDataLst>
              <p:tags r:id="rId4"/>
            </p:custDataLst>
          </p:nvPr>
        </p:nvSpPr>
        <p:spPr>
          <a:solidFill>
            <a:schemeClr val="accent4">
              <a:lumMod val="20000"/>
              <a:lumOff val="80000"/>
            </a:schemeClr>
          </a:solidFill>
        </p:spPr>
        <p:txBody>
          <a:bodyPr/>
          <a:lstStyle/>
          <a:p>
            <a:pPr algn="ctr"/>
            <a:r>
              <a:rPr lang="fr-CA" dirty="0"/>
              <a:t>Tumeurs bénignes </a:t>
            </a:r>
          </a:p>
        </p:txBody>
      </p:sp>
      <p:sp>
        <p:nvSpPr>
          <p:cNvPr id="6" name="Espace réservé du contenu 5">
            <a:extLst>
              <a:ext uri="{FF2B5EF4-FFF2-40B4-BE49-F238E27FC236}">
                <a16:creationId xmlns:a16="http://schemas.microsoft.com/office/drawing/2014/main" id="{348C0AD3-C1CB-692A-97BD-1ED3D994585E}"/>
              </a:ext>
            </a:extLst>
          </p:cNvPr>
          <p:cNvSpPr>
            <a:spLocks noGrp="1"/>
          </p:cNvSpPr>
          <p:nvPr>
            <p:ph sz="quarter" idx="4"/>
            <p:custDataLst>
              <p:tags r:id="rId5"/>
            </p:custDataLst>
          </p:nvPr>
        </p:nvSpPr>
        <p:spPr>
          <a:xfrm>
            <a:off x="4679170" y="2333885"/>
            <a:ext cx="4041775" cy="1657623"/>
          </a:xfrm>
        </p:spPr>
        <p:txBody>
          <a:bodyPr/>
          <a:lstStyle/>
          <a:p>
            <a:r>
              <a:rPr lang="fr-CA" i="1" dirty="0"/>
              <a:t>Fibrome</a:t>
            </a:r>
          </a:p>
          <a:p>
            <a:r>
              <a:rPr lang="fr-CA" i="1" dirty="0"/>
              <a:t>Mélanome</a:t>
            </a:r>
          </a:p>
          <a:p>
            <a:r>
              <a:rPr lang="fr-CA" i="1" dirty="0"/>
              <a:t>Kyste</a:t>
            </a:r>
          </a:p>
        </p:txBody>
      </p:sp>
      <p:pic>
        <p:nvPicPr>
          <p:cNvPr id="14" name="Image 13">
            <a:extLst>
              <a:ext uri="{FF2B5EF4-FFF2-40B4-BE49-F238E27FC236}">
                <a16:creationId xmlns:a16="http://schemas.microsoft.com/office/drawing/2014/main" id="{5981F055-E225-B73D-9F35-E6A7DB59FCB7}"/>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4283968" y="3934857"/>
            <a:ext cx="4574690" cy="2648505"/>
          </a:xfrm>
          <a:prstGeom prst="rect">
            <a:avLst/>
          </a:prstGeom>
        </p:spPr>
      </p:pic>
    </p:spTree>
    <p:extLst>
      <p:ext uri="{BB962C8B-B14F-4D97-AF65-F5344CB8AC3E}">
        <p14:creationId xmlns:p14="http://schemas.microsoft.com/office/powerpoint/2010/main" val="378480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bg/>
                                          </p:spTgt>
                                        </p:tgtEl>
                                        <p:attrNameLst>
                                          <p:attrName>style.visibility</p:attrName>
                                        </p:attrNameLst>
                                      </p:cBhvr>
                                      <p:to>
                                        <p:strVal val="visible"/>
                                      </p:to>
                                    </p:set>
                                    <p:animEffect transition="in" filter="fade">
                                      <p:cBhvr>
                                        <p:cTn id="35" dur="1000"/>
                                        <p:tgtEl>
                                          <p:spTgt spid="5">
                                            <p:bg/>
                                          </p:spTgt>
                                        </p:tgtEl>
                                      </p:cBhvr>
                                    </p:animEffect>
                                    <p:anim calcmode="lin" valueType="num">
                                      <p:cBhvr>
                                        <p:cTn id="36" dur="1000" fill="hold"/>
                                        <p:tgtEl>
                                          <p:spTgt spid="5">
                                            <p:bg/>
                                          </p:spTgt>
                                        </p:tgtEl>
                                        <p:attrNameLst>
                                          <p:attrName>ppt_x</p:attrName>
                                        </p:attrNameLst>
                                      </p:cBhvr>
                                      <p:tavLst>
                                        <p:tav tm="0">
                                          <p:val>
                                            <p:strVal val="#ppt_x"/>
                                          </p:val>
                                        </p:tav>
                                        <p:tav tm="100000">
                                          <p:val>
                                            <p:strVal val="#ppt_x"/>
                                          </p:val>
                                        </p:tav>
                                      </p:tavLst>
                                    </p:anim>
                                    <p:anim calcmode="lin" valueType="num">
                                      <p:cBhvr>
                                        <p:cTn id="3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1000"/>
                                        <p:tgtEl>
                                          <p:spTgt spid="6">
                                            <p:txEl>
                                              <p:pRg st="0" end="0"/>
                                            </p:txEl>
                                          </p:spTgt>
                                        </p:tgtEl>
                                      </p:cBhvr>
                                    </p:animEffect>
                                    <p:anim calcmode="lin" valueType="num">
                                      <p:cBhvr>
                                        <p:cTn id="5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1000"/>
                                        <p:tgtEl>
                                          <p:spTgt spid="6">
                                            <p:txEl>
                                              <p:pRg st="1" end="1"/>
                                            </p:txEl>
                                          </p:spTgt>
                                        </p:tgtEl>
                                      </p:cBhvr>
                                    </p:animEffect>
                                    <p:anim calcmode="lin" valueType="num">
                                      <p:cBhvr>
                                        <p:cTn id="5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fade">
                                      <p:cBhvr>
                                        <p:cTn id="63" dur="1000"/>
                                        <p:tgtEl>
                                          <p:spTgt spid="6">
                                            <p:txEl>
                                              <p:pRg st="2" end="2"/>
                                            </p:txEl>
                                          </p:spTgt>
                                        </p:tgtEl>
                                      </p:cBhvr>
                                    </p:animEffect>
                                    <p:anim calcmode="lin" valueType="num">
                                      <p:cBhvr>
                                        <p:cTn id="6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10" grpId="0">
        <p:bldAsOne/>
      </p:bldGraphic>
      <p:bldP spid="5" grpId="0" build="p" animBg="1"/>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ndu 3D de cellules">
            <a:extLst>
              <a:ext uri="{FF2B5EF4-FFF2-40B4-BE49-F238E27FC236}">
                <a16:creationId xmlns:a16="http://schemas.microsoft.com/office/drawing/2014/main" id="{E724A43F-3CB5-8D97-FCA5-D48D63087227}"/>
              </a:ext>
            </a:extLst>
          </p:cNvPr>
          <p:cNvPicPr>
            <a:picLocks noChangeAspect="1"/>
          </p:cNvPicPr>
          <p:nvPr>
            <p:custDataLst>
              <p:tags r:id="rId2"/>
            </p:custDataLst>
          </p:nvPr>
        </p:nvPicPr>
        <p:blipFill rotWithShape="1">
          <a:blip r:embed="rId7"/>
          <a:srcRect l="17592" r="22924"/>
          <a:stretch/>
        </p:blipFill>
        <p:spPr>
          <a:xfrm>
            <a:off x="1891767" y="10"/>
            <a:ext cx="7252231" cy="6857990"/>
          </a:xfrm>
          <a:prstGeom prst="rect">
            <a:avLst/>
          </a:prstGeom>
        </p:spPr>
      </p:pic>
      <p:sp>
        <p:nvSpPr>
          <p:cNvPr id="25"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80D1AF2-A276-2184-DF98-2786FA3D6A49}"/>
              </a:ext>
            </a:extLst>
          </p:cNvPr>
          <p:cNvSpPr>
            <a:spLocks noGrp="1"/>
          </p:cNvSpPr>
          <p:nvPr>
            <p:ph type="title"/>
            <p:custDataLst>
              <p:tags r:id="rId4"/>
            </p:custDataLst>
          </p:nvPr>
        </p:nvSpPr>
        <p:spPr>
          <a:xfrm>
            <a:off x="254427" y="267249"/>
            <a:ext cx="4320480" cy="1479699"/>
          </a:xfrm>
        </p:spPr>
        <p:txBody>
          <a:bodyPr>
            <a:normAutofit/>
          </a:bodyPr>
          <a:lstStyle/>
          <a:p>
            <a:pPr>
              <a:lnSpc>
                <a:spcPct val="90000"/>
              </a:lnSpc>
            </a:pPr>
            <a:r>
              <a:rPr lang="fr-CA" sz="3000" dirty="0"/>
              <a:t>Facteurs pouvant provoquer l'apparition de cancers </a:t>
            </a:r>
          </a:p>
        </p:txBody>
      </p:sp>
      <p:sp>
        <p:nvSpPr>
          <p:cNvPr id="3" name="Espace réservé du contenu 2">
            <a:extLst>
              <a:ext uri="{FF2B5EF4-FFF2-40B4-BE49-F238E27FC236}">
                <a16:creationId xmlns:a16="http://schemas.microsoft.com/office/drawing/2014/main" id="{44F378B4-56A2-5E97-9896-156F1E8DA366}"/>
              </a:ext>
            </a:extLst>
          </p:cNvPr>
          <p:cNvSpPr>
            <a:spLocks noGrp="1"/>
          </p:cNvSpPr>
          <p:nvPr>
            <p:ph idx="1"/>
            <p:custDataLst>
              <p:tags r:id="rId5"/>
            </p:custDataLst>
          </p:nvPr>
        </p:nvSpPr>
        <p:spPr>
          <a:xfrm>
            <a:off x="251520" y="1844824"/>
            <a:ext cx="3243771" cy="4536505"/>
          </a:xfrm>
        </p:spPr>
        <p:txBody>
          <a:bodyPr>
            <a:normAutofit/>
          </a:bodyPr>
          <a:lstStyle/>
          <a:p>
            <a:pPr marL="0" indent="0">
              <a:lnSpc>
                <a:spcPct val="90000"/>
              </a:lnSpc>
              <a:buNone/>
            </a:pPr>
            <a:endParaRPr lang="fr-CA" sz="1700" dirty="0"/>
          </a:p>
          <a:p>
            <a:pPr marL="0" indent="0">
              <a:lnSpc>
                <a:spcPct val="90000"/>
              </a:lnSpc>
              <a:buNone/>
            </a:pPr>
            <a:r>
              <a:rPr lang="fr-CA" sz="1700" u="sng" dirty="0">
                <a:effectLst>
                  <a:outerShdw blurRad="38100" dist="38100" dir="2700000" algn="tl">
                    <a:srgbClr val="000000">
                      <a:alpha val="43137"/>
                    </a:srgbClr>
                  </a:outerShdw>
                </a:effectLst>
              </a:rPr>
              <a:t>Facteurs chimique </a:t>
            </a:r>
            <a:r>
              <a:rPr lang="fr-CA" sz="1700" dirty="0"/>
              <a:t>; Goudron, arsenic, amiante, additifs alimentaires, fumée de tabac (primaire/secondaire)</a:t>
            </a:r>
          </a:p>
          <a:p>
            <a:pPr marL="0" indent="0">
              <a:lnSpc>
                <a:spcPct val="90000"/>
              </a:lnSpc>
              <a:buNone/>
            </a:pPr>
            <a:endParaRPr lang="fr-CA" sz="1700" dirty="0"/>
          </a:p>
          <a:p>
            <a:pPr marL="0" indent="0">
              <a:lnSpc>
                <a:spcPct val="90000"/>
              </a:lnSpc>
              <a:buNone/>
            </a:pPr>
            <a:r>
              <a:rPr lang="fr-CA" sz="1700" u="sng" dirty="0">
                <a:effectLst>
                  <a:outerShdw blurRad="38100" dist="38100" dir="2700000" algn="tl">
                    <a:srgbClr val="000000">
                      <a:alpha val="43137"/>
                    </a:srgbClr>
                  </a:outerShdw>
                </a:effectLst>
              </a:rPr>
              <a:t>Facteurs physique </a:t>
            </a:r>
            <a:r>
              <a:rPr lang="fr-CA" sz="1700" dirty="0"/>
              <a:t>; Radiations (</a:t>
            </a:r>
            <a:r>
              <a:rPr lang="fr-CA" sz="1700" dirty="0" err="1"/>
              <a:t>Rx</a:t>
            </a:r>
            <a:r>
              <a:rPr lang="fr-CA" sz="1700" dirty="0"/>
              <a:t>, rayon solaire, ultraviolets)</a:t>
            </a:r>
          </a:p>
          <a:p>
            <a:pPr marL="0" indent="0">
              <a:lnSpc>
                <a:spcPct val="90000"/>
              </a:lnSpc>
              <a:buNone/>
            </a:pPr>
            <a:endParaRPr lang="fr-CA" sz="1700" dirty="0"/>
          </a:p>
          <a:p>
            <a:pPr marL="0" indent="0">
              <a:lnSpc>
                <a:spcPct val="90000"/>
              </a:lnSpc>
              <a:buNone/>
            </a:pPr>
            <a:r>
              <a:rPr lang="fr-CA" sz="1700" u="sng" dirty="0">
                <a:effectLst>
                  <a:outerShdw blurRad="38100" dist="38100" dir="2700000" algn="tl">
                    <a:srgbClr val="000000">
                      <a:alpha val="43137"/>
                    </a:srgbClr>
                  </a:outerShdw>
                </a:effectLst>
              </a:rPr>
              <a:t>Facteurs génétiques </a:t>
            </a:r>
            <a:r>
              <a:rPr lang="fr-CA" sz="1700" dirty="0"/>
              <a:t>; Prédisposition ou gène anormal</a:t>
            </a:r>
          </a:p>
          <a:p>
            <a:pPr marL="0" indent="0">
              <a:lnSpc>
                <a:spcPct val="90000"/>
              </a:lnSpc>
              <a:buNone/>
            </a:pPr>
            <a:endParaRPr lang="fr-CA" sz="1700" dirty="0"/>
          </a:p>
          <a:p>
            <a:pPr marL="0" indent="0">
              <a:lnSpc>
                <a:spcPct val="90000"/>
              </a:lnSpc>
              <a:buNone/>
            </a:pPr>
            <a:r>
              <a:rPr lang="fr-CA" sz="1700" u="sng" dirty="0">
                <a:effectLst>
                  <a:outerShdw blurRad="38100" dist="38100" dir="2700000" algn="tl">
                    <a:srgbClr val="000000">
                      <a:alpha val="43137"/>
                    </a:srgbClr>
                  </a:outerShdw>
                </a:effectLst>
              </a:rPr>
              <a:t>Facteurs viraux </a:t>
            </a:r>
            <a:r>
              <a:rPr lang="fr-CA" sz="1700" dirty="0"/>
              <a:t>; VIH, virus</a:t>
            </a:r>
          </a:p>
        </p:txBody>
      </p:sp>
    </p:spTree>
    <p:extLst>
      <p:ext uri="{BB962C8B-B14F-4D97-AF65-F5344CB8AC3E}">
        <p14:creationId xmlns:p14="http://schemas.microsoft.com/office/powerpoint/2010/main" val="376598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C6AA4-9369-9C1C-1F03-DC2A73682A7A}"/>
              </a:ext>
            </a:extLst>
          </p:cNvPr>
          <p:cNvSpPr>
            <a:spLocks noGrp="1"/>
          </p:cNvSpPr>
          <p:nvPr>
            <p:ph type="title"/>
            <p:custDataLst>
              <p:tags r:id="rId1"/>
            </p:custDataLst>
          </p:nvPr>
        </p:nvSpPr>
        <p:spPr>
          <a:solidFill>
            <a:schemeClr val="accent1">
              <a:lumMod val="20000"/>
              <a:lumOff val="80000"/>
            </a:schemeClr>
          </a:solidFill>
        </p:spPr>
        <p:txBody>
          <a:bodyPr>
            <a:normAutofit fontScale="90000"/>
          </a:bodyPr>
          <a:lstStyle/>
          <a:p>
            <a:r>
              <a:rPr lang="fr-CA" i="1" dirty="0">
                <a:effectLst>
                  <a:outerShdw blurRad="38100" dist="38100" dir="2700000" algn="tl">
                    <a:srgbClr val="000000">
                      <a:alpha val="43137"/>
                    </a:srgbClr>
                  </a:outerShdw>
                </a:effectLst>
              </a:rPr>
              <a:t>Le stress … Les défenses immunitaires</a:t>
            </a:r>
          </a:p>
        </p:txBody>
      </p:sp>
      <p:sp>
        <p:nvSpPr>
          <p:cNvPr id="3" name="Espace réservé du contenu 2">
            <a:extLst>
              <a:ext uri="{FF2B5EF4-FFF2-40B4-BE49-F238E27FC236}">
                <a16:creationId xmlns:a16="http://schemas.microsoft.com/office/drawing/2014/main" id="{B38F6918-6C41-8112-24C8-51DA5FE142D5}"/>
              </a:ext>
            </a:extLst>
          </p:cNvPr>
          <p:cNvSpPr>
            <a:spLocks noGrp="1"/>
          </p:cNvSpPr>
          <p:nvPr>
            <p:ph idx="1"/>
            <p:custDataLst>
              <p:tags r:id="rId2"/>
            </p:custDataLst>
          </p:nvPr>
        </p:nvSpPr>
        <p:spPr>
          <a:xfrm>
            <a:off x="251520" y="1600200"/>
            <a:ext cx="8712968" cy="4983162"/>
          </a:xfrm>
        </p:spPr>
        <p:txBody>
          <a:bodyPr>
            <a:normAutofit fontScale="77500" lnSpcReduction="20000"/>
          </a:bodyPr>
          <a:lstStyle/>
          <a:p>
            <a:pPr marL="0" indent="0">
              <a:buNone/>
            </a:pPr>
            <a:r>
              <a:rPr lang="fr-CA" dirty="0">
                <a:effectLst>
                  <a:outerShdw blurRad="38100" dist="38100" dir="2700000" algn="tl">
                    <a:srgbClr val="000000">
                      <a:alpha val="43137"/>
                    </a:srgbClr>
                  </a:outerShdw>
                </a:effectLst>
              </a:rPr>
              <a:t>Le stress a comme effet de diminuer la réponse immunitaire . Il est donc un facteur important dans l'apparition du cancer.</a:t>
            </a:r>
          </a:p>
          <a:p>
            <a:pPr marL="0" indent="0">
              <a:buNone/>
            </a:pPr>
            <a:endParaRPr lang="fr-CA" dirty="0"/>
          </a:p>
          <a:p>
            <a:pPr marL="0" indent="0">
              <a:buNone/>
            </a:pPr>
            <a:r>
              <a:rPr lang="fr-CA" dirty="0"/>
              <a:t>D'autre part, les tumeurs ont la propriété de produire des substances qui altèrent les défenses immunitaires afin de favoriser leur propre croissance . Il est donc important de surveiller toute perturbation dans :</a:t>
            </a:r>
          </a:p>
          <a:p>
            <a:pPr marL="0" indent="0">
              <a:buNone/>
            </a:pPr>
            <a:endParaRPr lang="fr-CA" dirty="0"/>
          </a:p>
          <a:p>
            <a:pPr marL="0" indent="0">
              <a:buNone/>
            </a:pPr>
            <a:r>
              <a:rPr lang="fr-CA" dirty="0"/>
              <a:t>L'élimination vésicale ou intestinale, une plaie qui ne guérit pas , des saignements inhabituels, une verrue, une toux persistante ou même une perte de poids inhabituelle.</a:t>
            </a:r>
          </a:p>
          <a:p>
            <a:pPr marL="0" indent="0">
              <a:buNone/>
            </a:pPr>
            <a:endParaRPr lang="fr-CA" dirty="0"/>
          </a:p>
          <a:p>
            <a:pPr marL="0" indent="0" algn="ctr">
              <a:buNone/>
            </a:pPr>
            <a:r>
              <a:rPr lang="fr-CA" b="1" i="1" dirty="0">
                <a:effectLst>
                  <a:outerShdw blurRad="38100" dist="38100" dir="2700000" algn="tl">
                    <a:srgbClr val="000000">
                      <a:alpha val="43137"/>
                    </a:srgbClr>
                  </a:outerShdw>
                </a:effectLst>
              </a:rPr>
              <a:t>On peut également prévenir l'apparition de certains cancers en effectuant un dépistage précoce</a:t>
            </a:r>
          </a:p>
        </p:txBody>
      </p:sp>
    </p:spTree>
    <p:extLst>
      <p:ext uri="{BB962C8B-B14F-4D97-AF65-F5344CB8AC3E}">
        <p14:creationId xmlns:p14="http://schemas.microsoft.com/office/powerpoint/2010/main" val="46288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quiredFrom xmlns="6d93d202-47fc-4405-873a-cab67cc5f1b2" xsi:nil="true"/>
    <IsSearchable xmlns="6d93d202-47fc-4405-873a-cab67cc5f1b2">true</IsSearchable>
    <EditorialStatus xmlns="6d93d202-47fc-4405-873a-cab67cc5f1b2">Complete</EditorialStatus>
    <OriginAsset xmlns="6d93d202-47fc-4405-873a-cab67cc5f1b2" xsi:nil="true"/>
    <ThumbnailAssetId xmlns="6d93d202-47fc-4405-873a-cab67cc5f1b2" xsi:nil="true"/>
    <TrustLevel xmlns="6d93d202-47fc-4405-873a-cab67cc5f1b2">3 Community New</TrustLevel>
    <MarketSpecific xmlns="6d93d202-47fc-4405-873a-cab67cc5f1b2">true</MarketSpecific>
    <TPNamespace xmlns="6d93d202-47fc-4405-873a-cab67cc5f1b2" xsi:nil="true"/>
    <DirectSourceMarket xmlns="6d93d202-47fc-4405-873a-cab67cc5f1b2">english</DirectSourceMarket>
    <MachineTranslated xmlns="6d93d202-47fc-4405-873a-cab67cc5f1b2">false</MachineTranslated>
    <PlannedPubDate xmlns="6d93d202-47fc-4405-873a-cab67cc5f1b2" xsi:nil="true"/>
    <SubmitterId xmlns="6d93d202-47fc-4405-873a-cab67cc5f1b2">9c60ae39-ee33-43c2-b863-454968d0f2cc</SubmitterId>
    <Downloads xmlns="6d93d202-47fc-4405-873a-cab67cc5f1b2">0</Downloads>
    <OriginalSourceMarket xmlns="6d93d202-47fc-4405-873a-cab67cc5f1b2">english</OriginalSourceMarket>
    <PublishTargets xmlns="6d93d202-47fc-4405-873a-cab67cc5f1b2">OfficeOnline</PublishTargets>
    <ArtSampleDocs xmlns="6d93d202-47fc-4405-873a-cab67cc5f1b2" xsi:nil="true"/>
    <ApprovalLog xmlns="6d93d202-47fc-4405-873a-cab67cc5f1b2" xsi:nil="true"/>
    <ApprovalStatus xmlns="6d93d202-47fc-4405-873a-cab67cc5f1b2">InProgress</ApprovalStatus>
    <TPComponent xmlns="6d93d202-47fc-4405-873a-cab67cc5f1b2">PPTFiles</TPComponent>
    <EditorialTags xmlns="6d93d202-47fc-4405-873a-cab67cc5f1b2" xsi:nil="true"/>
    <TPExecutable xmlns="6d93d202-47fc-4405-873a-cab67cc5f1b2" xsi:nil="true"/>
    <LastHandOff xmlns="6d93d202-47fc-4405-873a-cab67cc5f1b2" xsi:nil="true"/>
    <BusinessGroup xmlns="6d93d202-47fc-4405-873a-cab67cc5f1b2" xsi:nil="true"/>
    <TPAppVersion xmlns="6d93d202-47fc-4405-873a-cab67cc5f1b2">12</TPAppVersion>
    <VoteCount xmlns="6d93d202-47fc-4405-873a-cab67cc5f1b2" xsi:nil="true"/>
    <APAuthor xmlns="6d93d202-47fc-4405-873a-cab67cc5f1b2">
      <UserInfo>
        <DisplayName>_o14migrate</DisplayName>
        <AccountId>266</AccountId>
        <AccountType/>
      </UserInfo>
    </APAuthor>
    <TPCommandLine xmlns="6d93d202-47fc-4405-873a-cab67cc5f1b2">{PP} /n {FilePath}</TPCommandLine>
    <UACurrentWords xmlns="6d93d202-47fc-4405-873a-cab67cc5f1b2" xsi:nil="true"/>
    <AssetId xmlns="6d93d202-47fc-4405-873a-cab67cc5f1b2">TP030007474</AssetId>
    <Manager xmlns="6d93d202-47fc-4405-873a-cab67cc5f1b2" xsi:nil="true"/>
    <NumericId xmlns="6d93d202-47fc-4405-873a-cab67cc5f1b2">-1</NumericId>
    <Component xmlns="64acb2c5-0a2b-4bda-bd34-58e36cbb80d2" xsi:nil="true"/>
    <HandoffToMSDN xmlns="6d93d202-47fc-4405-873a-cab67cc5f1b2" xsi:nil="true"/>
    <Markets xmlns="6d93d202-47fc-4405-873a-cab67cc5f1b2">
      <Value>2</Value>
    </Markets>
    <UALocComments xmlns="6d93d202-47fc-4405-873a-cab67cc5f1b2" xsi:nil="true"/>
    <UALocRecommendation xmlns="6d93d202-47fc-4405-873a-cab67cc5f1b2">Localize</UALocRecommendation>
    <AssetStart xmlns="6d93d202-47fc-4405-873a-cab67cc5f1b2">2010-04-16T14:16:55+00:00</AssetStart>
    <CrawlForDependencies xmlns="6d93d202-47fc-4405-873a-cab67cc5f1b2">false</CrawlForDependencies>
    <LastModifiedDateTime xmlns="6d93d202-47fc-4405-873a-cab67cc5f1b2" xsi:nil="true"/>
    <LastPublishResultLookup xmlns="6d93d202-47fc-4405-873a-cab67cc5f1b2" xsi:nil="true"/>
    <PublishStatusLookup xmlns="6d93d202-47fc-4405-873a-cab67cc5f1b2">
      <Value>328397</Value>
      <Value>502832</Value>
    </PublishStatusLookup>
    <AverageRating xmlns="6d93d202-47fc-4405-873a-cab67cc5f1b2" xsi:nil="true"/>
    <CSXUpdate xmlns="6d93d202-47fc-4405-873a-cab67cc5f1b2">false</CSXUpdate>
    <UAProjectedTotalWords xmlns="6d93d202-47fc-4405-873a-cab67cc5f1b2" xsi:nil="true"/>
    <AssetExpire xmlns="6d93d202-47fc-4405-873a-cab67cc5f1b2">2100-01-01T00:00:00+00:00</AssetExpire>
    <AssetType xmlns="6d93d202-47fc-4405-873a-cab67cc5f1b2">TP</AssetType>
    <IntlLangReviewDate xmlns="6d93d202-47fc-4405-873a-cab67cc5f1b2" xsi:nil="true"/>
    <TPFriendlyName xmlns="6d93d202-47fc-4405-873a-cab67cc5f1b2">Thème santé - Virus</TPFriendlyName>
    <IntlLangReview xmlns="6d93d202-47fc-4405-873a-cab67cc5f1b2" xsi:nil="true"/>
    <OOCacheId xmlns="6d93d202-47fc-4405-873a-cab67cc5f1b2" xsi:nil="true"/>
    <PolicheckWords xmlns="6d93d202-47fc-4405-873a-cab67cc5f1b2" xsi:nil="true"/>
    <TemplateStatus xmlns="6d93d202-47fc-4405-873a-cab67cc5f1b2">Complete</TemplateStatus>
    <CSXSubmissionMarket xmlns="6d93d202-47fc-4405-873a-cab67cc5f1b2" xsi:nil="true"/>
    <FriendlyTitle xmlns="6d93d202-47fc-4405-873a-cab67cc5f1b2" xsi:nil="true"/>
    <TPLaunchHelpLinkType xmlns="6d93d202-47fc-4405-873a-cab67cc5f1b2" xsi:nil="true"/>
    <Providers xmlns="6d93d202-47fc-4405-873a-cab67cc5f1b2" xsi:nil="true"/>
    <SourceTitle xmlns="6d93d202-47fc-4405-873a-cab67cc5f1b2">Thème santé - Virus</SourceTitle>
    <TemplateTemplateType xmlns="6d93d202-47fc-4405-873a-cab67cc5f1b2">PowerPoint 12 Default</TemplateTemplateType>
    <TimesCloned xmlns="6d93d202-47fc-4405-873a-cab67cc5f1b2" xsi:nil="true"/>
    <ClipArtFilename xmlns="6d93d202-47fc-4405-873a-cab67cc5f1b2" xsi:nil="true"/>
    <APDescription xmlns="6d93d202-47fc-4405-873a-cab67cc5f1b2" xsi:nil="true"/>
    <TPApplication xmlns="6d93d202-47fc-4405-873a-cab67cc5f1b2">PowerPoint</TPApplication>
    <CSXHash xmlns="6d93d202-47fc-4405-873a-cab67cc5f1b2">Vv8qFzFpiVe4T7bCiBfnsJkl13s=</CSXHash>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ListingID:;Manager:;BuildStatus:Publish Passed;MockupPath:</LegacyData>
    <TPLaunchHelpLink xmlns="6d93d202-47fc-4405-873a-cab67cc5f1b2" xsi:nil="true"/>
    <Milestone xmlns="6d93d202-47fc-4405-873a-cab67cc5f1b2" xsi:nil="true"/>
    <UANotes xmlns="6d93d202-47fc-4405-873a-cab67cc5f1b2" xsi:nil="true"/>
    <Description0 xmlns="64acb2c5-0a2b-4bda-bd34-58e36cbb80d2" xsi:nil="true"/>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2009-10-10T07:00:00+00:00</CSXSubmissionDate>
    <TPClientViewer xmlns="6d93d202-47fc-4405-873a-cab67cc5f1b2" xsi:nil="true"/>
    <DSATActionTaken xmlns="6d93d202-47fc-4405-873a-cab67cc5f1b2" xsi:nil="true"/>
    <APEditor xmlns="6d93d202-47fc-4405-873a-cab67cc5f1b2">
      <UserInfo>
        <DisplayName>_o14migrate</DisplayName>
        <AccountId>266</AccountId>
        <AccountType/>
      </UserInfo>
    </APEditor>
    <TPInstallLocation xmlns="6d93d202-47fc-4405-873a-cab67cc5f1b2">{My Templates}</TPInstallLocation>
    <OutputCachingOn xmlns="6d93d202-47fc-4405-873a-cab67cc5f1b2">false</OutputCachingOn>
    <ParentAssetId xmlns="6d93d202-47fc-4405-873a-cab67cc5f1b2" xsi:nil="true"/>
    <LocManualTestRequired xmlns="6d93d202-47fc-4405-873a-cab67cc5f1b2">false</LocManualTestRequired>
    <LocalizationTagsTaxHTField0 xmlns="6d93d202-47fc-4405-873a-cab67cc5f1b2">
      <Terms xmlns="http://schemas.microsoft.com/office/infopath/2007/PartnerControls"/>
    </LocalizationTagsTaxHTField0>
    <CampaignTagsTaxHTField0 xmlns="6d93d202-47fc-4405-873a-cab67cc5f1b2">
      <Terms xmlns="http://schemas.microsoft.com/office/infopath/2007/PartnerControls"/>
    </CampaignTagsTaxHTField0>
    <LocLastLocAttemptVersionLookup xmlns="6d93d202-47fc-4405-873a-cab67cc5f1b2">169980</LocLastLocAttemptVersionLookup>
    <InternalTagsTaxHTField0 xmlns="6d93d202-47fc-4405-873a-cab67cc5f1b2">
      <Terms xmlns="http://schemas.microsoft.com/office/infopath/2007/PartnerControls"/>
    </InternalTagsTaxHTField0>
    <LocRecommendedHandoff xmlns="6d93d202-47fc-4405-873a-cab67cc5f1b2" xsi:nil="true"/>
    <BlockPublish xmlns="6d93d202-47fc-4405-873a-cab67cc5f1b2">false</BlockPublish>
    <LocComments xmlns="6d93d202-47fc-4405-873a-cab67cc5f1b2" xsi:nil="true"/>
    <TaxCatchAll xmlns="6d93d202-47fc-4405-873a-cab67cc5f1b2"/>
    <OriginalRelease xmlns="6d93d202-47fc-4405-873a-cab67cc5f1b2">14</OriginalRelease>
    <RecommendationsModifier xmlns="6d93d202-47fc-4405-873a-cab67cc5f1b2" xsi:nil="true"/>
    <ScenarioTagsTaxHTField0 xmlns="6d93d202-47fc-4405-873a-cab67cc5f1b2">
      <Terms xmlns="http://schemas.microsoft.com/office/infopath/2007/PartnerControls"/>
    </ScenarioTagsTaxHTField0>
    <FeatureTagsTaxHTField0 xmlns="6d93d202-47fc-4405-873a-cab67cc5f1b2">
      <Terms xmlns="http://schemas.microsoft.com/office/infopath/2007/PartnerControls"/>
    </FeatureTagsTaxHTField0>
    <LocMarketGroupTiers2 xmlns="6d93d202-47fc-4405-873a-cab67cc5f1b2" xsi:nil="true"/>
  </documentManagement>
</p:properties>
</file>

<file path=customXml/itemProps1.xml><?xml version="1.0" encoding="utf-8"?>
<ds:datastoreItem xmlns:ds="http://schemas.openxmlformats.org/officeDocument/2006/customXml" ds:itemID="{FFFAF9E5-461C-4C85-A8B1-B7E4E75B1C18}">
  <ds:schemaRefs>
    <ds:schemaRef ds:uri="http://schemas.microsoft.com/sharepoint/v3/contenttype/forms"/>
  </ds:schemaRefs>
</ds:datastoreItem>
</file>

<file path=customXml/itemProps2.xml><?xml version="1.0" encoding="utf-8"?>
<ds:datastoreItem xmlns:ds="http://schemas.openxmlformats.org/officeDocument/2006/customXml" ds:itemID="{21F61DB3-4B6B-4102-BC87-B427AD4B6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9ED6DD-D4D8-4533-9443-1F0488F8635E}">
  <ds:schemaRefs>
    <ds:schemaRef ds:uri="http://schemas.microsoft.com/office/2006/metadata/properties"/>
    <ds:schemaRef ds:uri="http://schemas.microsoft.com/office/infopath/2007/PartnerControls"/>
    <ds:schemaRef ds:uri="6d93d202-47fc-4405-873a-cab67cc5f1b2"/>
    <ds:schemaRef ds:uri="64acb2c5-0a2b-4bda-bd34-58e36cbb80d2"/>
  </ds:schemaRefs>
</ds:datastoreItem>
</file>

<file path=docProps/app.xml><?xml version="1.0" encoding="utf-8"?>
<Properties xmlns="http://schemas.openxmlformats.org/officeDocument/2006/extended-properties" xmlns:vt="http://schemas.openxmlformats.org/officeDocument/2006/docPropsVTypes">
  <Template>Thème santé - Virus</Template>
  <TotalTime>998</TotalTime>
  <Words>564</Words>
  <Application>Microsoft Office PowerPoint</Application>
  <PresentationFormat>Affichage à l'écran (4:3)</PresentationFormat>
  <Paragraphs>89</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Wingdings</vt:lpstr>
      <vt:lpstr>Thème Office</vt:lpstr>
      <vt:lpstr>Les immunodéficiences</vt:lpstr>
      <vt:lpstr>Cours #4</vt:lpstr>
      <vt:lpstr>Que signifie immunodéficience? </vt:lpstr>
      <vt:lpstr>Infection par le VIH </vt:lpstr>
      <vt:lpstr>Le tx est complexe …</vt:lpstr>
      <vt:lpstr>Cancer</vt:lpstr>
      <vt:lpstr>Tumeurs</vt:lpstr>
      <vt:lpstr>Facteurs pouvant provoquer l'apparition de cancers </vt:lpstr>
      <vt:lpstr>Le stress … Les défenses immunitaires</vt:lpstr>
      <vt:lpstr>les cancers ….</vt:lpstr>
      <vt:lpstr>Tx pour le cancer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système immunitaire</dc:title>
  <dc:creator>Di Mattia, Stephanie</dc:creator>
  <cp:lastModifiedBy>Di Mattia, Stephanie</cp:lastModifiedBy>
  <cp:revision>9</cp:revision>
  <dcterms:created xsi:type="dcterms:W3CDTF">2023-04-21T14:12:17Z</dcterms:created>
  <dcterms:modified xsi:type="dcterms:W3CDTF">2023-05-28T19:52:22Z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Applications">
    <vt:lpwstr>53;#PowerPoint 12</vt:lpwstr>
  </property>
  <property fmtid="{D5CDD505-2E9C-101B-9397-08002B2CF9AE}" pid="4" name="Order">
    <vt:r8>8621200</vt:r8>
  </property>
  <property fmtid="{D5CDD505-2E9C-101B-9397-08002B2CF9AE}" pid="5" name="APTrustLevel">
    <vt:r8>3</vt:r8>
  </property>
</Properties>
</file>