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9144000" cy="5143500"/>
  <p:embeddedFontLst>
    <p:embeddedFont>
      <p:font typeface="Arial Narr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8" roundtripDataSignature="AMtx7mjaPc8TJQyODahZxhjwf86Yeo+X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alNarrow-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italic.fntdata"/><Relationship Id="rId25" Type="http://schemas.openxmlformats.org/officeDocument/2006/relationships/font" Target="fonts/ArialNarrow-bold.fntdata"/><Relationship Id="rId28" Type="http://customschemas.google.com/relationships/presentationmetadata" Target="metadata"/><Relationship Id="rId27"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2443150"/>
            <a:ext cx="7315200" cy="23145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914400" y="2443150"/>
            <a:ext cx="7315200" cy="23145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524300" y="385750"/>
            <a:ext cx="6096300" cy="19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0"/>
          <p:cNvSpPr txBox="1"/>
          <p:nvPr>
            <p:ph type="title"/>
          </p:nvPr>
        </p:nvSpPr>
        <p:spPr>
          <a:xfrm>
            <a:off x="384725" y="505857"/>
            <a:ext cx="8374549" cy="75311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rgbClr val="01D1B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0"/>
          <p:cNvSpPr txBox="1"/>
          <p:nvPr>
            <p:ph idx="1" type="body"/>
          </p:nvPr>
        </p:nvSpPr>
        <p:spPr>
          <a:xfrm>
            <a:off x="384725" y="803098"/>
            <a:ext cx="8374380" cy="332105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 name="Google Shape;19;p20"/>
          <p:cNvSpPr txBox="1"/>
          <p:nvPr>
            <p:ph idx="11" type="ftr"/>
          </p:nvPr>
        </p:nvSpPr>
        <p:spPr>
          <a:xfrm>
            <a:off x="8159211" y="4790867"/>
            <a:ext cx="808990" cy="2292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700">
                <a:solidFill>
                  <a:schemeClr val="lt1"/>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0" type="dt"/>
          </p:nvPr>
        </p:nvSpPr>
        <p:spPr>
          <a:xfrm>
            <a:off x="660015" y="4865278"/>
            <a:ext cx="403859" cy="1168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600">
                <a:solidFill>
                  <a:schemeClr val="lt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21"/>
          <p:cNvSpPr txBox="1"/>
          <p:nvPr>
            <p:ph type="ctrTitle"/>
          </p:nvPr>
        </p:nvSpPr>
        <p:spPr>
          <a:xfrm>
            <a:off x="384725" y="429657"/>
            <a:ext cx="8374549" cy="391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1"/>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8159211" y="4790867"/>
            <a:ext cx="808990" cy="2292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700">
                <a:solidFill>
                  <a:schemeClr val="lt1"/>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0" type="dt"/>
          </p:nvPr>
        </p:nvSpPr>
        <p:spPr>
          <a:xfrm>
            <a:off x="660015" y="4865278"/>
            <a:ext cx="403859" cy="1168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600">
                <a:solidFill>
                  <a:schemeClr val="lt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22"/>
          <p:cNvSpPr txBox="1"/>
          <p:nvPr>
            <p:ph type="title"/>
          </p:nvPr>
        </p:nvSpPr>
        <p:spPr>
          <a:xfrm>
            <a:off x="384725" y="505857"/>
            <a:ext cx="8374549" cy="75311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rgbClr val="01D1B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2"/>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2"/>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2"/>
          <p:cNvSpPr txBox="1"/>
          <p:nvPr>
            <p:ph idx="11" type="ftr"/>
          </p:nvPr>
        </p:nvSpPr>
        <p:spPr>
          <a:xfrm>
            <a:off x="8159211" y="4790867"/>
            <a:ext cx="808990" cy="2292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700">
                <a:solidFill>
                  <a:schemeClr val="lt1"/>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0" type="dt"/>
          </p:nvPr>
        </p:nvSpPr>
        <p:spPr>
          <a:xfrm>
            <a:off x="660015" y="4865278"/>
            <a:ext cx="403859" cy="1168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600">
                <a:solidFill>
                  <a:schemeClr val="lt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23"/>
          <p:cNvSpPr txBox="1"/>
          <p:nvPr>
            <p:ph type="title"/>
          </p:nvPr>
        </p:nvSpPr>
        <p:spPr>
          <a:xfrm>
            <a:off x="384725" y="505857"/>
            <a:ext cx="8374549" cy="75311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400">
                <a:solidFill>
                  <a:srgbClr val="01D1B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3"/>
          <p:cNvSpPr txBox="1"/>
          <p:nvPr>
            <p:ph idx="11" type="ftr"/>
          </p:nvPr>
        </p:nvSpPr>
        <p:spPr>
          <a:xfrm>
            <a:off x="8159211" y="4790867"/>
            <a:ext cx="808990" cy="2292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700">
                <a:solidFill>
                  <a:schemeClr val="lt1"/>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0" type="dt"/>
          </p:nvPr>
        </p:nvSpPr>
        <p:spPr>
          <a:xfrm>
            <a:off x="660015" y="4865278"/>
            <a:ext cx="403859" cy="1168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600">
                <a:solidFill>
                  <a:schemeClr val="lt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0" name="Shape 40"/>
        <p:cNvGrpSpPr/>
        <p:nvPr/>
      </p:nvGrpSpPr>
      <p:grpSpPr>
        <a:xfrm>
          <a:off x="0" y="0"/>
          <a:ext cx="0" cy="0"/>
          <a:chOff x="0" y="0"/>
          <a:chExt cx="0" cy="0"/>
        </a:xfrm>
      </p:grpSpPr>
      <p:sp>
        <p:nvSpPr>
          <p:cNvPr id="41" name="Google Shape;41;p24"/>
          <p:cNvSpPr txBox="1"/>
          <p:nvPr>
            <p:ph idx="11" type="ftr"/>
          </p:nvPr>
        </p:nvSpPr>
        <p:spPr>
          <a:xfrm>
            <a:off x="8159211" y="4790867"/>
            <a:ext cx="808990" cy="2292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700">
                <a:solidFill>
                  <a:schemeClr val="lt1"/>
                </a:solidFill>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0" type="dt"/>
          </p:nvPr>
        </p:nvSpPr>
        <p:spPr>
          <a:xfrm>
            <a:off x="660015" y="4865278"/>
            <a:ext cx="403859" cy="11683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1" sz="600">
                <a:solidFill>
                  <a:schemeClr val="lt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0" y="4281449"/>
            <a:ext cx="9143974" cy="862049"/>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19"/>
          <p:cNvSpPr/>
          <p:nvPr/>
        </p:nvSpPr>
        <p:spPr>
          <a:xfrm>
            <a:off x="0" y="4281449"/>
            <a:ext cx="9144000" cy="862330"/>
          </a:xfrm>
          <a:custGeom>
            <a:rect b="b" l="l" r="r" t="t"/>
            <a:pathLst>
              <a:path extrusionOk="0" h="862329" w="9144000">
                <a:moveTo>
                  <a:pt x="9143999" y="862049"/>
                </a:moveTo>
                <a:lnTo>
                  <a:pt x="0" y="862049"/>
                </a:lnTo>
                <a:lnTo>
                  <a:pt x="0" y="181460"/>
                </a:lnTo>
                <a:lnTo>
                  <a:pt x="9143999" y="0"/>
                </a:lnTo>
                <a:lnTo>
                  <a:pt x="9143999" y="862049"/>
                </a:lnTo>
                <a:close/>
              </a:path>
            </a:pathLst>
          </a:custGeom>
          <a:solidFill>
            <a:srgbClr val="707372">
              <a:alpha val="6117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19"/>
          <p:cNvSpPr/>
          <p:nvPr/>
        </p:nvSpPr>
        <p:spPr>
          <a:xfrm>
            <a:off x="0" y="4281449"/>
            <a:ext cx="9144000" cy="181610"/>
          </a:xfrm>
          <a:custGeom>
            <a:rect b="b" l="l" r="r" t="t"/>
            <a:pathLst>
              <a:path extrusionOk="0" h="181610" w="9144000">
                <a:moveTo>
                  <a:pt x="0" y="181460"/>
                </a:moveTo>
                <a:lnTo>
                  <a:pt x="9143999" y="0"/>
                </a:lnTo>
              </a:path>
            </a:pathLst>
          </a:custGeom>
          <a:noFill/>
          <a:ln cap="flat" cmpd="sng" w="9525">
            <a:solidFill>
              <a:srgbClr val="59595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19"/>
          <p:cNvSpPr/>
          <p:nvPr/>
        </p:nvSpPr>
        <p:spPr>
          <a:xfrm>
            <a:off x="8275349" y="4487150"/>
            <a:ext cx="548699" cy="304094"/>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19"/>
          <p:cNvSpPr/>
          <p:nvPr/>
        </p:nvSpPr>
        <p:spPr>
          <a:xfrm>
            <a:off x="215570" y="4583675"/>
            <a:ext cx="896854" cy="3935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19"/>
          <p:cNvSpPr txBox="1"/>
          <p:nvPr>
            <p:ph type="title"/>
          </p:nvPr>
        </p:nvSpPr>
        <p:spPr>
          <a:xfrm>
            <a:off x="384725" y="505857"/>
            <a:ext cx="8374549" cy="75311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400" u="none" cap="none" strike="noStrike">
                <a:solidFill>
                  <a:srgbClr val="01D1B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9"/>
          <p:cNvSpPr txBox="1"/>
          <p:nvPr>
            <p:ph idx="1" type="body"/>
          </p:nvPr>
        </p:nvSpPr>
        <p:spPr>
          <a:xfrm>
            <a:off x="384725" y="803098"/>
            <a:ext cx="8374380" cy="332105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19"/>
          <p:cNvSpPr txBox="1"/>
          <p:nvPr>
            <p:ph idx="11" type="ftr"/>
          </p:nvPr>
        </p:nvSpPr>
        <p:spPr>
          <a:xfrm>
            <a:off x="8159211" y="4790867"/>
            <a:ext cx="808990" cy="22923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700">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0" type="dt"/>
          </p:nvPr>
        </p:nvSpPr>
        <p:spPr>
          <a:xfrm>
            <a:off x="660015" y="4865278"/>
            <a:ext cx="403859" cy="11683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1" sz="600">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9"/>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sp>
        <p:nvSpPr>
          <p:cNvPr id="48" name="Google Shape;48;p1"/>
          <p:cNvSpPr/>
          <p:nvPr/>
        </p:nvSpPr>
        <p:spPr>
          <a:xfrm>
            <a:off x="0" y="926875"/>
            <a:ext cx="9143999" cy="42166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
          <p:cNvSpPr/>
          <p:nvPr/>
        </p:nvSpPr>
        <p:spPr>
          <a:xfrm>
            <a:off x="0" y="0"/>
            <a:ext cx="9144000" cy="1189990"/>
          </a:xfrm>
          <a:custGeom>
            <a:rect b="b" l="l" r="r" t="t"/>
            <a:pathLst>
              <a:path extrusionOk="0" h="1189990" w="9144000">
                <a:moveTo>
                  <a:pt x="0" y="1189786"/>
                </a:moveTo>
                <a:lnTo>
                  <a:pt x="0" y="0"/>
                </a:lnTo>
                <a:lnTo>
                  <a:pt x="9143999" y="0"/>
                </a:lnTo>
                <a:lnTo>
                  <a:pt x="9143999" y="932550"/>
                </a:lnTo>
                <a:lnTo>
                  <a:pt x="0" y="1189786"/>
                </a:lnTo>
                <a:close/>
              </a:path>
            </a:pathLst>
          </a:custGeom>
          <a:solidFill>
            <a:srgbClr val="43434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1"/>
          <p:cNvSpPr/>
          <p:nvPr/>
        </p:nvSpPr>
        <p:spPr>
          <a:xfrm>
            <a:off x="0" y="932549"/>
            <a:ext cx="9144000" cy="257810"/>
          </a:xfrm>
          <a:custGeom>
            <a:rect b="b" l="l" r="r" t="t"/>
            <a:pathLst>
              <a:path extrusionOk="0" h="257809" w="9144000">
                <a:moveTo>
                  <a:pt x="9143999" y="0"/>
                </a:moveTo>
                <a:lnTo>
                  <a:pt x="0" y="257236"/>
                </a:lnTo>
              </a:path>
            </a:pathLst>
          </a:custGeom>
          <a:noFill/>
          <a:ln cap="flat" cmpd="sng" w="9525">
            <a:solidFill>
              <a:srgbClr val="59595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1"/>
          <p:cNvSpPr/>
          <p:nvPr/>
        </p:nvSpPr>
        <p:spPr>
          <a:xfrm>
            <a:off x="8099512" y="177475"/>
            <a:ext cx="776799" cy="468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1"/>
          <p:cNvSpPr txBox="1"/>
          <p:nvPr/>
        </p:nvSpPr>
        <p:spPr>
          <a:xfrm>
            <a:off x="8081422" y="612781"/>
            <a:ext cx="808990" cy="236854"/>
          </a:xfrm>
          <a:prstGeom prst="rect">
            <a:avLst/>
          </a:prstGeom>
          <a:noFill/>
          <a:ln>
            <a:noFill/>
          </a:ln>
        </p:spPr>
        <p:txBody>
          <a:bodyPr anchorCtr="0" anchor="t" bIns="0" lIns="0" spcFirstLastPara="1" rIns="0" wrap="square" tIns="17125">
            <a:spAutoFit/>
          </a:bodyPr>
          <a:lstStyle/>
          <a:p>
            <a:pPr indent="17780" lvl="0" marL="12700" marR="5080" rtl="0" algn="l">
              <a:lnSpc>
                <a:spcPct val="118571"/>
              </a:lnSpc>
              <a:spcBef>
                <a:spcPts val="0"/>
              </a:spcBef>
              <a:spcAft>
                <a:spcPts val="0"/>
              </a:spcAft>
              <a:buNone/>
            </a:pPr>
            <a:r>
              <a:rPr lang="en-US" sz="700">
                <a:solidFill>
                  <a:srgbClr val="FFFFFF"/>
                </a:solidFill>
                <a:latin typeface="Times New Roman"/>
                <a:ea typeface="Times New Roman"/>
                <a:cs typeface="Times New Roman"/>
                <a:sym typeface="Times New Roman"/>
              </a:rPr>
              <a:t>Commission scolaire  de la Rivière-du-Nord</a:t>
            </a:r>
            <a:endParaRPr sz="700">
              <a:solidFill>
                <a:schemeClr val="dk1"/>
              </a:solidFill>
              <a:latin typeface="Times New Roman"/>
              <a:ea typeface="Times New Roman"/>
              <a:cs typeface="Times New Roman"/>
              <a:sym typeface="Times New Roman"/>
            </a:endParaRPr>
          </a:p>
        </p:txBody>
      </p:sp>
      <p:sp>
        <p:nvSpPr>
          <p:cNvPr id="53" name="Google Shape;53;p1"/>
          <p:cNvSpPr txBox="1"/>
          <p:nvPr>
            <p:ph type="title"/>
          </p:nvPr>
        </p:nvSpPr>
        <p:spPr>
          <a:xfrm>
            <a:off x="257950" y="103087"/>
            <a:ext cx="6947534"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solidFill>
                  <a:srgbClr val="F6AB20"/>
                </a:solidFill>
              </a:rPr>
              <a:t>FORMATION APPRENTI CLASSE 1</a:t>
            </a:r>
            <a:endParaRPr sz="3600"/>
          </a:p>
        </p:txBody>
      </p:sp>
      <p:sp>
        <p:nvSpPr>
          <p:cNvPr id="54" name="Google Shape;54;p1"/>
          <p:cNvSpPr/>
          <p:nvPr/>
        </p:nvSpPr>
        <p:spPr>
          <a:xfrm>
            <a:off x="6056496" y="1191417"/>
            <a:ext cx="2720758" cy="37803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
          <p:cNvSpPr txBox="1"/>
          <p:nvPr/>
        </p:nvSpPr>
        <p:spPr>
          <a:xfrm>
            <a:off x="396675" y="1334034"/>
            <a:ext cx="5302250" cy="93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3000">
                <a:solidFill>
                  <a:srgbClr val="FFFFFF"/>
                </a:solidFill>
                <a:latin typeface="Calibri"/>
                <a:ea typeface="Calibri"/>
                <a:cs typeface="Calibri"/>
                <a:sym typeface="Calibri"/>
              </a:rPr>
              <a:t>CHAPITRE 12</a:t>
            </a:r>
            <a:endParaRPr sz="30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b="1" lang="en-US" sz="3000">
                <a:solidFill>
                  <a:srgbClr val="FFFFFF"/>
                </a:solidFill>
                <a:latin typeface="Calibri"/>
                <a:ea typeface="Calibri"/>
                <a:cs typeface="Calibri"/>
                <a:sym typeface="Calibri"/>
              </a:rPr>
              <a:t>Ronde de sécurité du véhicule</a:t>
            </a:r>
            <a:endParaRPr sz="3000">
              <a:solidFill>
                <a:schemeClr val="dk1"/>
              </a:solidFill>
              <a:latin typeface="Calibri"/>
              <a:ea typeface="Calibri"/>
              <a:cs typeface="Calibri"/>
              <a:sym typeface="Calibri"/>
            </a:endParaRPr>
          </a:p>
        </p:txBody>
      </p:sp>
      <p:sp>
        <p:nvSpPr>
          <p:cNvPr id="56" name="Google Shape;56;p1"/>
          <p:cNvSpPr txBox="1"/>
          <p:nvPr/>
        </p:nvSpPr>
        <p:spPr>
          <a:xfrm>
            <a:off x="6253250" y="3675950"/>
            <a:ext cx="229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000000"/>
                </a:solidFill>
              </a:rPr>
              <a:t>Pages </a:t>
            </a:r>
            <a:r>
              <a:rPr lang="en-US" sz="1800"/>
              <a:t>433 à 436 et 450 à 458</a:t>
            </a:r>
            <a:r>
              <a:rPr lang="en-US" sz="1800">
                <a:solidFill>
                  <a:srgbClr val="000000"/>
                </a:solidFill>
              </a:rPr>
              <a:t> du CVL</a:t>
            </a:r>
            <a:endParaRPr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nvSpPr>
        <p:spPr>
          <a:xfrm>
            <a:off x="384725" y="429657"/>
            <a:ext cx="4342765"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01D1B7"/>
                </a:solidFill>
                <a:latin typeface="Calibri"/>
                <a:ea typeface="Calibri"/>
                <a:cs typeface="Calibri"/>
                <a:sym typeface="Calibri"/>
              </a:rPr>
              <a:t>DÉFECTUOSITÉS MÉCANIQUES</a:t>
            </a:r>
            <a:endParaRPr sz="2400">
              <a:solidFill>
                <a:schemeClr val="dk1"/>
              </a:solidFill>
              <a:latin typeface="Calibri"/>
              <a:ea typeface="Calibri"/>
              <a:cs typeface="Calibri"/>
              <a:sym typeface="Calibri"/>
            </a:endParaRPr>
          </a:p>
        </p:txBody>
      </p:sp>
      <p:sp>
        <p:nvSpPr>
          <p:cNvPr id="150" name="Google Shape;150;p10"/>
          <p:cNvSpPr txBox="1"/>
          <p:nvPr/>
        </p:nvSpPr>
        <p:spPr>
          <a:xfrm>
            <a:off x="384725" y="1031698"/>
            <a:ext cx="8370570" cy="768350"/>
          </a:xfrm>
          <a:prstGeom prst="rect">
            <a:avLst/>
          </a:prstGeom>
          <a:noFill/>
          <a:ln>
            <a:noFill/>
          </a:ln>
        </p:spPr>
        <p:txBody>
          <a:bodyPr anchorCtr="0" anchor="t" bIns="0" lIns="0" spcFirstLastPara="1" rIns="0" wrap="square" tIns="12700">
            <a:spAutoFit/>
          </a:bodyPr>
          <a:lstStyle/>
          <a:p>
            <a:pPr indent="0" lvl="0" marL="12700" marR="5080" rtl="0" algn="just">
              <a:lnSpc>
                <a:spcPct val="116100"/>
              </a:lnSpc>
              <a:spcBef>
                <a:spcPts val="0"/>
              </a:spcBef>
              <a:spcAft>
                <a:spcPts val="0"/>
              </a:spcAft>
              <a:buNone/>
            </a:pPr>
            <a:r>
              <a:rPr lang="en-US" sz="1400">
                <a:solidFill>
                  <a:schemeClr val="dk1"/>
                </a:solidFill>
                <a:latin typeface="Arial"/>
                <a:ea typeface="Arial"/>
                <a:cs typeface="Arial"/>
                <a:sym typeface="Arial"/>
              </a:rPr>
              <a:t>Toutes les personnes concernées ont le devoir d’intervenir lorsque l’état mécanique d’un véhicule  présente des anomalies. Celles qui représentent un risque immédiat ou à court terme pour la sécurité  routière sont désignées comme des défectuosités majeures ou mineures.</a:t>
            </a:r>
            <a:endParaRPr sz="1400">
              <a:solidFill>
                <a:schemeClr val="dk1"/>
              </a:solidFill>
              <a:latin typeface="Arial"/>
              <a:ea typeface="Arial"/>
              <a:cs typeface="Arial"/>
              <a:sym typeface="Arial"/>
            </a:endParaRPr>
          </a:p>
        </p:txBody>
      </p:sp>
      <p:sp>
        <p:nvSpPr>
          <p:cNvPr id="151" name="Google Shape;151;p10"/>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0"/>
          <p:cNvSpPr txBox="1"/>
          <p:nvPr/>
        </p:nvSpPr>
        <p:spPr>
          <a:xfrm>
            <a:off x="7528049" y="4101148"/>
            <a:ext cx="150939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357</a:t>
            </a:r>
            <a:endParaRPr sz="800">
              <a:solidFill>
                <a:schemeClr val="dk1"/>
              </a:solidFill>
              <a:latin typeface="Arial"/>
              <a:ea typeface="Arial"/>
              <a:cs typeface="Arial"/>
              <a:sym typeface="Arial"/>
            </a:endParaRPr>
          </a:p>
        </p:txBody>
      </p:sp>
      <p:sp>
        <p:nvSpPr>
          <p:cNvPr id="153" name="Google Shape;153;p10"/>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0"/>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55" name="Google Shape;155;p10"/>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384725" y="505857"/>
            <a:ext cx="307911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Défectuosité mineure</a:t>
            </a:r>
            <a:endParaRPr/>
          </a:p>
        </p:txBody>
      </p:sp>
      <p:sp>
        <p:nvSpPr>
          <p:cNvPr id="161" name="Google Shape;161;p11"/>
          <p:cNvSpPr txBox="1"/>
          <p:nvPr/>
        </p:nvSpPr>
        <p:spPr>
          <a:xfrm>
            <a:off x="384725" y="1184098"/>
            <a:ext cx="6872605" cy="1016000"/>
          </a:xfrm>
          <a:prstGeom prst="rect">
            <a:avLst/>
          </a:prstGeom>
          <a:noFill/>
          <a:ln>
            <a:noFill/>
          </a:ln>
        </p:spPr>
        <p:txBody>
          <a:bodyPr anchorCtr="0" anchor="t" bIns="0" lIns="0" spcFirstLastPara="1" rIns="0" wrap="square" tIns="12700">
            <a:spAutoFit/>
          </a:bodyPr>
          <a:lstStyle/>
          <a:p>
            <a:pPr indent="0" lvl="0" marL="12700" marR="5080" rtl="0" algn="just">
              <a:lnSpc>
                <a:spcPct val="116100"/>
              </a:lnSpc>
              <a:spcBef>
                <a:spcPts val="0"/>
              </a:spcBef>
              <a:spcAft>
                <a:spcPts val="0"/>
              </a:spcAft>
              <a:buNone/>
            </a:pPr>
            <a:r>
              <a:rPr b="1" i="1" lang="en-US" sz="1400" u="sng">
                <a:solidFill>
                  <a:schemeClr val="dk1"/>
                </a:solidFill>
                <a:latin typeface="Arial"/>
                <a:ea typeface="Arial"/>
                <a:cs typeface="Arial"/>
                <a:sym typeface="Arial"/>
              </a:rPr>
              <a:t>Une défectuosité mineure ne présente pas de risque immédiat pour la sécurité </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du conducteur et des autres usagers de la route, mais pourrait se dégrader rapidement  dans certains cas. </a:t>
            </a:r>
            <a:r>
              <a:rPr b="1" i="1" lang="en-US" sz="1400" u="sng">
                <a:solidFill>
                  <a:schemeClr val="dk1"/>
                </a:solidFill>
                <a:latin typeface="Arial"/>
                <a:ea typeface="Arial"/>
                <a:cs typeface="Arial"/>
                <a:sym typeface="Arial"/>
              </a:rPr>
              <a:t>Un véhicule qui présente une défectuosité mineure ne peut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circuler si les réparations ne sont pas effectuées dans un délai de 48 heures.</a:t>
            </a:r>
            <a:endParaRPr sz="1400">
              <a:solidFill>
                <a:schemeClr val="dk1"/>
              </a:solidFill>
              <a:latin typeface="Arial"/>
              <a:ea typeface="Arial"/>
              <a:cs typeface="Arial"/>
              <a:sym typeface="Arial"/>
            </a:endParaRPr>
          </a:p>
        </p:txBody>
      </p:sp>
      <p:sp>
        <p:nvSpPr>
          <p:cNvPr id="162" name="Google Shape;162;p11"/>
          <p:cNvSpPr/>
          <p:nvPr/>
        </p:nvSpPr>
        <p:spPr>
          <a:xfrm>
            <a:off x="7585522" y="1200418"/>
            <a:ext cx="1314599" cy="12019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1"/>
          <p:cNvSpPr txBox="1"/>
          <p:nvPr/>
        </p:nvSpPr>
        <p:spPr>
          <a:xfrm>
            <a:off x="384725" y="2715657"/>
            <a:ext cx="6864350" cy="1294765"/>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None/>
            </a:pPr>
            <a:r>
              <a:rPr b="1" lang="en-US" sz="2400">
                <a:solidFill>
                  <a:srgbClr val="01D1B7"/>
                </a:solidFill>
                <a:latin typeface="Calibri"/>
                <a:ea typeface="Calibri"/>
                <a:cs typeface="Calibri"/>
                <a:sym typeface="Calibri"/>
              </a:rPr>
              <a:t>Défectuosité majeure</a:t>
            </a:r>
            <a:endParaRPr sz="2400">
              <a:solidFill>
                <a:schemeClr val="dk1"/>
              </a:solidFill>
              <a:latin typeface="Calibri"/>
              <a:ea typeface="Calibri"/>
              <a:cs typeface="Calibri"/>
              <a:sym typeface="Calibri"/>
            </a:endParaRPr>
          </a:p>
          <a:p>
            <a:pPr indent="0" lvl="0" marL="12700" marR="5080" rtl="0" algn="just">
              <a:lnSpc>
                <a:spcPct val="116100"/>
              </a:lnSpc>
              <a:spcBef>
                <a:spcPts val="1260"/>
              </a:spcBef>
              <a:spcAft>
                <a:spcPts val="0"/>
              </a:spcAft>
              <a:buNone/>
            </a:pPr>
            <a:r>
              <a:rPr lang="en-US" sz="1400">
                <a:solidFill>
                  <a:schemeClr val="dk1"/>
                </a:solidFill>
                <a:latin typeface="Arial"/>
                <a:ea typeface="Arial"/>
                <a:cs typeface="Arial"/>
                <a:sym typeface="Arial"/>
              </a:rPr>
              <a:t>Une défectuosité majeure </a:t>
            </a:r>
            <a:r>
              <a:rPr b="1" i="1" lang="en-US" sz="1400" u="sng">
                <a:solidFill>
                  <a:schemeClr val="dk1"/>
                </a:solidFill>
                <a:latin typeface="Arial"/>
                <a:ea typeface="Arial"/>
                <a:cs typeface="Arial"/>
                <a:sym typeface="Arial"/>
              </a:rPr>
              <a:t>présente un risque immédiat pour la sécurité.</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Par  conséquent, </a:t>
            </a:r>
            <a:r>
              <a:rPr b="1" i="1" lang="en-US" sz="1400" u="sng">
                <a:solidFill>
                  <a:schemeClr val="dk1"/>
                </a:solidFill>
                <a:latin typeface="Arial"/>
                <a:ea typeface="Arial"/>
                <a:cs typeface="Arial"/>
                <a:sym typeface="Arial"/>
              </a:rPr>
              <a:t>il est interdit de conduire ou de laisser circuler un véhicule qui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présente une défectuosité majeure.</a:t>
            </a:r>
            <a:endParaRPr sz="1400">
              <a:solidFill>
                <a:schemeClr val="dk1"/>
              </a:solidFill>
              <a:latin typeface="Arial"/>
              <a:ea typeface="Arial"/>
              <a:cs typeface="Arial"/>
              <a:sym typeface="Arial"/>
            </a:endParaRPr>
          </a:p>
        </p:txBody>
      </p:sp>
      <p:sp>
        <p:nvSpPr>
          <p:cNvPr id="164" name="Google Shape;164;p11"/>
          <p:cNvSpPr/>
          <p:nvPr/>
        </p:nvSpPr>
        <p:spPr>
          <a:xfrm>
            <a:off x="7577731" y="2828175"/>
            <a:ext cx="1199053" cy="12833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1"/>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1"/>
          <p:cNvSpPr txBox="1"/>
          <p:nvPr/>
        </p:nvSpPr>
        <p:spPr>
          <a:xfrm>
            <a:off x="7528049" y="4101148"/>
            <a:ext cx="150939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357</a:t>
            </a:r>
            <a:endParaRPr sz="800">
              <a:solidFill>
                <a:schemeClr val="dk1"/>
              </a:solidFill>
              <a:latin typeface="Arial"/>
              <a:ea typeface="Arial"/>
              <a:cs typeface="Arial"/>
              <a:sym typeface="Arial"/>
            </a:endParaRPr>
          </a:p>
        </p:txBody>
      </p:sp>
      <p:sp>
        <p:nvSpPr>
          <p:cNvPr id="167" name="Google Shape;167;p11"/>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1"/>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69" name="Google Shape;169;p11"/>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384725" y="505857"/>
            <a:ext cx="413067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LA LISTE DE DÉFECTUOSITÉS</a:t>
            </a:r>
            <a:endParaRPr/>
          </a:p>
        </p:txBody>
      </p:sp>
      <p:sp>
        <p:nvSpPr>
          <p:cNvPr id="175" name="Google Shape;175;p12"/>
          <p:cNvSpPr txBox="1"/>
          <p:nvPr/>
        </p:nvSpPr>
        <p:spPr>
          <a:xfrm>
            <a:off x="384725" y="989788"/>
            <a:ext cx="5911850" cy="2105025"/>
          </a:xfrm>
          <a:prstGeom prst="rect">
            <a:avLst/>
          </a:prstGeom>
          <a:noFill/>
          <a:ln>
            <a:noFill/>
          </a:ln>
        </p:spPr>
        <p:txBody>
          <a:bodyPr anchorCtr="0" anchor="t" bIns="0" lIns="0" spcFirstLastPara="1" rIns="0" wrap="square" tIns="22850">
            <a:spAutoFit/>
          </a:bodyPr>
          <a:lstStyle/>
          <a:p>
            <a:pPr indent="0" lvl="0" marL="12700" marR="5080" rtl="0" algn="l">
              <a:lnSpc>
                <a:spcPct val="117857"/>
              </a:lnSpc>
              <a:spcBef>
                <a:spcPts val="0"/>
              </a:spcBef>
              <a:spcAft>
                <a:spcPts val="0"/>
              </a:spcAft>
              <a:buNone/>
            </a:pPr>
            <a:r>
              <a:rPr b="1" i="1" lang="en-US" sz="1400" u="sng">
                <a:solidFill>
                  <a:schemeClr val="dk1"/>
                </a:solidFill>
                <a:latin typeface="Arial"/>
                <a:ea typeface="Arial"/>
                <a:cs typeface="Arial"/>
                <a:sym typeface="Arial"/>
              </a:rPr>
              <a:t>Il existe trois listes de défectuosités différentes, chacune adaptée aux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particularités du type de véhicule vérifié :</a:t>
            </a:r>
            <a:endParaRPr sz="1400">
              <a:solidFill>
                <a:schemeClr val="dk1"/>
              </a:solidFill>
              <a:latin typeface="Arial"/>
              <a:ea typeface="Arial"/>
              <a:cs typeface="Arial"/>
              <a:sym typeface="Arial"/>
            </a:endParaRPr>
          </a:p>
          <a:p>
            <a:pPr indent="0" lvl="0" marL="0" marR="0" rtl="0" algn="l">
              <a:lnSpc>
                <a:spcPct val="100000"/>
              </a:lnSpc>
              <a:spcBef>
                <a:spcPts val="25"/>
              </a:spcBef>
              <a:spcAft>
                <a:spcPts val="0"/>
              </a:spcAft>
              <a:buNone/>
            </a:pPr>
            <a:r>
              <a:t/>
            </a:r>
            <a:endParaRPr sz="1350">
              <a:solidFill>
                <a:schemeClr val="dk1"/>
              </a:solidFill>
              <a:latin typeface="Arial"/>
              <a:ea typeface="Arial"/>
              <a:cs typeface="Arial"/>
              <a:sym typeface="Arial"/>
            </a:endParaRPr>
          </a:p>
          <a:p>
            <a:pPr indent="-381000" lvl="0" marL="469900" marR="0" rtl="0" algn="l">
              <a:lnSpc>
                <a:spcPct val="119583"/>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Liste 1 – Véhicule lourd</a:t>
            </a:r>
            <a:endParaRPr sz="1200">
              <a:solidFill>
                <a:schemeClr val="dk1"/>
              </a:solidFill>
              <a:latin typeface="Arial"/>
              <a:ea typeface="Arial"/>
              <a:cs typeface="Arial"/>
              <a:sym typeface="Arial"/>
            </a:endParaRPr>
          </a:p>
          <a:p>
            <a:pPr indent="0" lvl="0" marL="469900" marR="0" rtl="0" algn="l">
              <a:lnSpc>
                <a:spcPct val="119583"/>
              </a:lnSpc>
              <a:spcBef>
                <a:spcPts val="0"/>
              </a:spcBef>
              <a:spcAft>
                <a:spcPts val="0"/>
              </a:spcAft>
              <a:buNone/>
            </a:pPr>
            <a:r>
              <a:rPr lang="en-US" sz="1200">
                <a:solidFill>
                  <a:schemeClr val="dk1"/>
                </a:solidFill>
                <a:latin typeface="Arial"/>
                <a:ea typeface="Arial"/>
                <a:cs typeface="Arial"/>
                <a:sym typeface="Arial"/>
              </a:rPr>
              <a:t>Pour les véhicules lourds, excluant ceux visés par les listes 2 et 3.</a:t>
            </a:r>
            <a:endParaRPr sz="12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200">
              <a:solidFill>
                <a:schemeClr val="dk1"/>
              </a:solidFill>
              <a:latin typeface="Arial"/>
              <a:ea typeface="Arial"/>
              <a:cs typeface="Arial"/>
              <a:sym typeface="Arial"/>
            </a:endParaRPr>
          </a:p>
          <a:p>
            <a:pPr indent="-381000" lvl="0" marL="469900" marR="0" rtl="0" algn="l">
              <a:lnSpc>
                <a:spcPct val="119166"/>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Liste 2 – Autobus</a:t>
            </a:r>
            <a:endParaRPr sz="1200">
              <a:solidFill>
                <a:schemeClr val="dk1"/>
              </a:solidFill>
              <a:latin typeface="Arial"/>
              <a:ea typeface="Arial"/>
              <a:cs typeface="Arial"/>
              <a:sym typeface="Arial"/>
            </a:endParaRPr>
          </a:p>
          <a:p>
            <a:pPr indent="0" lvl="0" marL="469900" marR="973455" rtl="0" algn="l">
              <a:lnSpc>
                <a:spcPct val="119166"/>
              </a:lnSpc>
              <a:spcBef>
                <a:spcPts val="50"/>
              </a:spcBef>
              <a:spcAft>
                <a:spcPts val="0"/>
              </a:spcAft>
              <a:buNone/>
            </a:pPr>
            <a:r>
              <a:rPr lang="en-US" sz="1200">
                <a:solidFill>
                  <a:schemeClr val="dk1"/>
                </a:solidFill>
                <a:latin typeface="Arial"/>
                <a:ea typeface="Arial"/>
                <a:cs typeface="Arial"/>
                <a:sym typeface="Arial"/>
              </a:rPr>
              <a:t>Pour les autobus (sauf les autocars), les minibus et les remorques  tirées par un autobus, un minibus ou un autocar.</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150">
              <a:solidFill>
                <a:schemeClr val="dk1"/>
              </a:solidFill>
              <a:latin typeface="Arial"/>
              <a:ea typeface="Arial"/>
              <a:cs typeface="Arial"/>
              <a:sym typeface="Arial"/>
            </a:endParaRPr>
          </a:p>
          <a:p>
            <a:pPr indent="-381000" lvl="0" marL="469900" marR="0" rtl="0" algn="l">
              <a:lnSpc>
                <a:spcPct val="100000"/>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Liste 3 – Autocar</a:t>
            </a:r>
            <a:endParaRPr sz="1200">
              <a:solidFill>
                <a:schemeClr val="dk1"/>
              </a:solidFill>
              <a:latin typeface="Arial"/>
              <a:ea typeface="Arial"/>
              <a:cs typeface="Arial"/>
              <a:sym typeface="Arial"/>
            </a:endParaRPr>
          </a:p>
        </p:txBody>
      </p:sp>
      <p:sp>
        <p:nvSpPr>
          <p:cNvPr id="176" name="Google Shape;176;p12"/>
          <p:cNvSpPr txBox="1"/>
          <p:nvPr/>
        </p:nvSpPr>
        <p:spPr>
          <a:xfrm>
            <a:off x="384725" y="3637738"/>
            <a:ext cx="829627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i="1" lang="en-US" sz="1400" u="sng">
                <a:solidFill>
                  <a:schemeClr val="dk1"/>
                </a:solidFill>
                <a:latin typeface="Arial"/>
                <a:ea typeface="Arial"/>
                <a:cs typeface="Arial"/>
                <a:sym typeface="Arial"/>
              </a:rPr>
              <a:t>Le contenu de la liste de défectuosités est prescrit et sa présence dans le véhicule est obligatoire.</a:t>
            </a:r>
            <a:endParaRPr sz="1400">
              <a:solidFill>
                <a:schemeClr val="dk1"/>
              </a:solidFill>
              <a:latin typeface="Arial"/>
              <a:ea typeface="Arial"/>
              <a:cs typeface="Arial"/>
              <a:sym typeface="Arial"/>
            </a:endParaRPr>
          </a:p>
        </p:txBody>
      </p:sp>
      <p:sp>
        <p:nvSpPr>
          <p:cNvPr id="177" name="Google Shape;177;p12"/>
          <p:cNvSpPr/>
          <p:nvPr/>
        </p:nvSpPr>
        <p:spPr>
          <a:xfrm>
            <a:off x="6847330" y="1128547"/>
            <a:ext cx="1458871" cy="23158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2"/>
          <p:cNvSpPr/>
          <p:nvPr/>
        </p:nvSpPr>
        <p:spPr>
          <a:xfrm>
            <a:off x="6751525" y="1080024"/>
            <a:ext cx="1555115" cy="2404110"/>
          </a:xfrm>
          <a:custGeom>
            <a:rect b="b" l="l" r="r" t="t"/>
            <a:pathLst>
              <a:path extrusionOk="0" h="2404110" w="1555115">
                <a:moveTo>
                  <a:pt x="0" y="0"/>
                </a:moveTo>
                <a:lnTo>
                  <a:pt x="1554599" y="0"/>
                </a:lnTo>
                <a:lnTo>
                  <a:pt x="1554599" y="2403899"/>
                </a:lnTo>
                <a:lnTo>
                  <a:pt x="0" y="240389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12"/>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2"/>
          <p:cNvSpPr txBox="1"/>
          <p:nvPr/>
        </p:nvSpPr>
        <p:spPr>
          <a:xfrm>
            <a:off x="7528049" y="4101148"/>
            <a:ext cx="151955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358</a:t>
            </a:r>
            <a:endParaRPr sz="800">
              <a:solidFill>
                <a:schemeClr val="dk1"/>
              </a:solidFill>
              <a:latin typeface="Arial"/>
              <a:ea typeface="Arial"/>
              <a:cs typeface="Arial"/>
              <a:sym typeface="Arial"/>
            </a:endParaRPr>
          </a:p>
        </p:txBody>
      </p:sp>
      <p:sp>
        <p:nvSpPr>
          <p:cNvPr id="181" name="Google Shape;181;p12"/>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2"/>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83" name="Google Shape;183;p12"/>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384725" y="505857"/>
            <a:ext cx="336550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LE RAPPORT DE RONDE</a:t>
            </a:r>
            <a:endParaRPr/>
          </a:p>
        </p:txBody>
      </p:sp>
      <p:sp>
        <p:nvSpPr>
          <p:cNvPr id="189" name="Google Shape;189;p13"/>
          <p:cNvSpPr txBox="1"/>
          <p:nvPr/>
        </p:nvSpPr>
        <p:spPr>
          <a:xfrm>
            <a:off x="384725" y="1049348"/>
            <a:ext cx="8374380" cy="1263650"/>
          </a:xfrm>
          <a:prstGeom prst="rect">
            <a:avLst/>
          </a:prstGeom>
          <a:noFill/>
          <a:ln>
            <a:noFill/>
          </a:ln>
        </p:spPr>
        <p:txBody>
          <a:bodyPr anchorCtr="0" anchor="t" bIns="0" lIns="0" spcFirstLastPara="1" rIns="0" wrap="square" tIns="12700">
            <a:spAutoFit/>
          </a:bodyPr>
          <a:lstStyle/>
          <a:p>
            <a:pPr indent="0" lvl="0" marL="12700" marR="5080" rtl="0" algn="just">
              <a:lnSpc>
                <a:spcPct val="116100"/>
              </a:lnSpc>
              <a:spcBef>
                <a:spcPts val="0"/>
              </a:spcBef>
              <a:spcAft>
                <a:spcPts val="0"/>
              </a:spcAft>
              <a:buNone/>
            </a:pPr>
            <a:r>
              <a:rPr lang="en-US" sz="1400">
                <a:solidFill>
                  <a:schemeClr val="dk1"/>
                </a:solidFill>
                <a:latin typeface="Arial"/>
                <a:ea typeface="Arial"/>
                <a:cs typeface="Arial"/>
                <a:sym typeface="Arial"/>
              </a:rPr>
              <a:t>Le rapport de ronde de sécurité diffère de la liste de défectuosités. </a:t>
            </a:r>
            <a:r>
              <a:rPr b="1" i="1" lang="en-US" sz="1400" u="sng">
                <a:solidFill>
                  <a:schemeClr val="dk1"/>
                </a:solidFill>
                <a:latin typeface="Arial"/>
                <a:ea typeface="Arial"/>
                <a:cs typeface="Arial"/>
                <a:sym typeface="Arial"/>
              </a:rPr>
              <a:t>C’est un document qui doit être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rempli lors de chaque ronde de sécurité. Il permet</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au conducteur ou à la personne désignée par  l’exploitant pour effectuer la ronde de sécurité </a:t>
            </a:r>
            <a:r>
              <a:rPr b="1" i="1" lang="en-US" sz="1400" u="sng">
                <a:solidFill>
                  <a:schemeClr val="dk1"/>
                </a:solidFill>
                <a:latin typeface="Arial"/>
                <a:ea typeface="Arial"/>
                <a:cs typeface="Arial"/>
                <a:sym typeface="Arial"/>
              </a:rPr>
              <a:t>d’informer</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l’exploitant et le propriétaire du véhicule</a:t>
            </a:r>
            <a:r>
              <a:rPr lang="en-US" sz="1400" u="sng">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du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résultat de la vérification et,</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s’il y a lieu, </a:t>
            </a:r>
            <a:r>
              <a:rPr b="1" i="1" lang="en-US" sz="1400" u="sng">
                <a:solidFill>
                  <a:schemeClr val="dk1"/>
                </a:solidFill>
                <a:latin typeface="Arial"/>
                <a:ea typeface="Arial"/>
                <a:cs typeface="Arial"/>
                <a:sym typeface="Arial"/>
              </a:rPr>
              <a:t>des défectuosités constatées.</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Ce rapport </a:t>
            </a:r>
            <a:r>
              <a:rPr b="1" i="1" lang="en-US" sz="1400" u="sng">
                <a:solidFill>
                  <a:schemeClr val="dk1"/>
                </a:solidFill>
                <a:latin typeface="Arial"/>
                <a:ea typeface="Arial"/>
                <a:cs typeface="Arial"/>
                <a:sym typeface="Arial"/>
              </a:rPr>
              <a:t>témoigne</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aussi </a:t>
            </a:r>
            <a:r>
              <a:rPr b="1" i="1" lang="en-US" sz="1400" u="sng">
                <a:solidFill>
                  <a:schemeClr val="dk1"/>
                </a:solidFill>
                <a:latin typeface="Arial"/>
                <a:ea typeface="Arial"/>
                <a:cs typeface="Arial"/>
                <a:sym typeface="Arial"/>
              </a:rPr>
              <a:t>du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moment de la réalisation de la ronde de sécurité et de sa validité.</a:t>
            </a:r>
            <a:endParaRPr sz="1400">
              <a:solidFill>
                <a:schemeClr val="dk1"/>
              </a:solidFill>
              <a:latin typeface="Arial"/>
              <a:ea typeface="Arial"/>
              <a:cs typeface="Arial"/>
              <a:sym typeface="Arial"/>
            </a:endParaRPr>
          </a:p>
        </p:txBody>
      </p:sp>
      <p:sp>
        <p:nvSpPr>
          <p:cNvPr id="190" name="Google Shape;190;p13"/>
          <p:cNvSpPr/>
          <p:nvPr/>
        </p:nvSpPr>
        <p:spPr>
          <a:xfrm>
            <a:off x="6206849" y="2342721"/>
            <a:ext cx="2066370" cy="165137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13"/>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3"/>
          <p:cNvSpPr txBox="1"/>
          <p:nvPr/>
        </p:nvSpPr>
        <p:spPr>
          <a:xfrm>
            <a:off x="7528049" y="4101148"/>
            <a:ext cx="149034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361</a:t>
            </a:r>
            <a:endParaRPr sz="800">
              <a:solidFill>
                <a:schemeClr val="dk1"/>
              </a:solidFill>
              <a:latin typeface="Arial"/>
              <a:ea typeface="Arial"/>
              <a:cs typeface="Arial"/>
              <a:sym typeface="Arial"/>
            </a:endParaRPr>
          </a:p>
        </p:txBody>
      </p:sp>
      <p:sp>
        <p:nvSpPr>
          <p:cNvPr id="193" name="Google Shape;193;p13"/>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3"/>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95" name="Google Shape;195;p13"/>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ph type="title"/>
          </p:nvPr>
        </p:nvSpPr>
        <p:spPr>
          <a:xfrm>
            <a:off x="384725" y="505857"/>
            <a:ext cx="261747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Est-il obligatoire ?</a:t>
            </a:r>
            <a:endParaRPr/>
          </a:p>
        </p:txBody>
      </p:sp>
      <p:sp>
        <p:nvSpPr>
          <p:cNvPr id="201" name="Google Shape;201;p14"/>
          <p:cNvSpPr txBox="1"/>
          <p:nvPr/>
        </p:nvSpPr>
        <p:spPr>
          <a:xfrm>
            <a:off x="384725" y="1184098"/>
            <a:ext cx="8372475" cy="2749550"/>
          </a:xfrm>
          <a:prstGeom prst="rect">
            <a:avLst/>
          </a:prstGeom>
          <a:noFill/>
          <a:ln>
            <a:noFill/>
          </a:ln>
        </p:spPr>
        <p:txBody>
          <a:bodyPr anchorCtr="0" anchor="t" bIns="0" lIns="0" spcFirstLastPara="1" rIns="0" wrap="square" tIns="12700">
            <a:spAutoFit/>
          </a:bodyPr>
          <a:lstStyle/>
          <a:p>
            <a:pPr indent="0" lvl="0" marL="12700" marR="15875" rtl="0" algn="just">
              <a:lnSpc>
                <a:spcPct val="116100"/>
              </a:lnSpc>
              <a:spcBef>
                <a:spcPts val="0"/>
              </a:spcBef>
              <a:spcAft>
                <a:spcPts val="0"/>
              </a:spcAft>
              <a:buNone/>
            </a:pPr>
            <a:r>
              <a:rPr b="1" i="1" lang="en-US" sz="1400" u="sng">
                <a:solidFill>
                  <a:schemeClr val="dk1"/>
                </a:solidFill>
                <a:latin typeface="Arial"/>
                <a:ea typeface="Arial"/>
                <a:cs typeface="Arial"/>
                <a:sym typeface="Arial"/>
              </a:rPr>
              <a:t>La personne qui a effectué la ronde de sécurité doit remplir le rapport en prenant soin d’y inscrire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les défectuosités qu’elle a détectées. Le conducteur y ajoutera également celles détectées en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cours de route.</a:t>
            </a:r>
            <a:endParaRPr sz="1400">
              <a:solidFill>
                <a:schemeClr val="dk1"/>
              </a:solidFill>
              <a:latin typeface="Arial"/>
              <a:ea typeface="Arial"/>
              <a:cs typeface="Arial"/>
              <a:sym typeface="Arial"/>
            </a:endParaRPr>
          </a:p>
          <a:p>
            <a:pPr indent="0" lvl="0" marL="0" marR="0" rtl="0" algn="l">
              <a:lnSpc>
                <a:spcPct val="100000"/>
              </a:lnSpc>
              <a:spcBef>
                <a:spcPts val="50"/>
              </a:spcBef>
              <a:spcAft>
                <a:spcPts val="0"/>
              </a:spcAft>
              <a:buNone/>
            </a:pPr>
            <a:r>
              <a:t/>
            </a:r>
            <a:endParaRPr sz="1650">
              <a:solidFill>
                <a:schemeClr val="dk1"/>
              </a:solidFill>
              <a:latin typeface="Arial"/>
              <a:ea typeface="Arial"/>
              <a:cs typeface="Arial"/>
              <a:sym typeface="Arial"/>
            </a:endParaRPr>
          </a:p>
          <a:p>
            <a:pPr indent="0" lvl="0" marL="12700" marR="5080" rtl="0" algn="just">
              <a:lnSpc>
                <a:spcPct val="116100"/>
              </a:lnSpc>
              <a:spcBef>
                <a:spcPts val="0"/>
              </a:spcBef>
              <a:spcAft>
                <a:spcPts val="0"/>
              </a:spcAft>
              <a:buNone/>
            </a:pPr>
            <a:r>
              <a:rPr lang="en-US" sz="1400">
                <a:solidFill>
                  <a:schemeClr val="dk1"/>
                </a:solidFill>
                <a:latin typeface="Arial"/>
                <a:ea typeface="Arial"/>
                <a:cs typeface="Arial"/>
                <a:sym typeface="Arial"/>
              </a:rPr>
              <a:t>Le rapport de ronde de sécurité permet également de signaler certaines observations ou anomalies qui ne  figurent pas sur la liste de défectuosités. C’est pourquoi </a:t>
            </a:r>
            <a:r>
              <a:rPr b="1" i="1" lang="en-US" sz="1400" u="sng">
                <a:solidFill>
                  <a:schemeClr val="dk1"/>
                </a:solidFill>
                <a:latin typeface="Arial"/>
                <a:ea typeface="Arial"/>
                <a:cs typeface="Arial"/>
                <a:sym typeface="Arial"/>
              </a:rPr>
              <a:t>il doit être tenu à jour avec rigueur.</a:t>
            </a:r>
            <a:endParaRPr sz="1400">
              <a:solidFill>
                <a:schemeClr val="dk1"/>
              </a:solidFill>
              <a:latin typeface="Arial"/>
              <a:ea typeface="Arial"/>
              <a:cs typeface="Arial"/>
              <a:sym typeface="Arial"/>
            </a:endParaRPr>
          </a:p>
          <a:p>
            <a:pPr indent="0" lvl="0" marL="0" marR="0" rtl="0" algn="l">
              <a:lnSpc>
                <a:spcPct val="100000"/>
              </a:lnSpc>
              <a:spcBef>
                <a:spcPts val="50"/>
              </a:spcBef>
              <a:spcAft>
                <a:spcPts val="0"/>
              </a:spcAft>
              <a:buNone/>
            </a:pPr>
            <a:r>
              <a:t/>
            </a:r>
            <a:endParaRPr sz="1650">
              <a:solidFill>
                <a:schemeClr val="dk1"/>
              </a:solidFill>
              <a:latin typeface="Arial"/>
              <a:ea typeface="Arial"/>
              <a:cs typeface="Arial"/>
              <a:sym typeface="Arial"/>
            </a:endParaRPr>
          </a:p>
          <a:p>
            <a:pPr indent="0" lvl="0" marL="12700" marR="5080" rtl="0" algn="just">
              <a:lnSpc>
                <a:spcPct val="116100"/>
              </a:lnSpc>
              <a:spcBef>
                <a:spcPts val="0"/>
              </a:spcBef>
              <a:spcAft>
                <a:spcPts val="0"/>
              </a:spcAft>
              <a:buNone/>
            </a:pPr>
            <a:r>
              <a:rPr b="1" i="1" lang="en-US" sz="1400" u="sng">
                <a:solidFill>
                  <a:schemeClr val="dk1"/>
                </a:solidFill>
                <a:latin typeface="Arial"/>
                <a:ea typeface="Arial"/>
                <a:cs typeface="Arial"/>
                <a:sym typeface="Arial"/>
              </a:rPr>
              <a:t>Il est aussi obligatoire de conserver dans le véhicule le rapport de ronde de sécurité (rempli et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valide) et la liste de défectuosités.</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S’il n’est pas à bord, le conducteur doit l’obtenir ou refaire la ronde.  De plus, pour une même ronde de sécurité, un seul rapport doit être rempli. Il est suggéré de le conserver  avec la liste de défectuosités.</a:t>
            </a:r>
            <a:endParaRPr sz="1400">
              <a:solidFill>
                <a:schemeClr val="dk1"/>
              </a:solidFill>
              <a:latin typeface="Arial"/>
              <a:ea typeface="Arial"/>
              <a:cs typeface="Arial"/>
              <a:sym typeface="Arial"/>
            </a:endParaRPr>
          </a:p>
        </p:txBody>
      </p:sp>
      <p:sp>
        <p:nvSpPr>
          <p:cNvPr id="202" name="Google Shape;202;p14"/>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4"/>
          <p:cNvSpPr txBox="1"/>
          <p:nvPr/>
        </p:nvSpPr>
        <p:spPr>
          <a:xfrm>
            <a:off x="7528049" y="4101148"/>
            <a:ext cx="149034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361</a:t>
            </a:r>
            <a:endParaRPr sz="800">
              <a:solidFill>
                <a:schemeClr val="dk1"/>
              </a:solidFill>
              <a:latin typeface="Arial"/>
              <a:ea typeface="Arial"/>
              <a:cs typeface="Arial"/>
              <a:sym typeface="Arial"/>
            </a:endParaRPr>
          </a:p>
        </p:txBody>
      </p:sp>
      <p:sp>
        <p:nvSpPr>
          <p:cNvPr id="204" name="Google Shape;204;p14"/>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4"/>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206" name="Google Shape;206;p14"/>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384725" y="505857"/>
            <a:ext cx="325247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Quel est son contenu ?</a:t>
            </a:r>
            <a:endParaRPr/>
          </a:p>
        </p:txBody>
      </p:sp>
      <p:sp>
        <p:nvSpPr>
          <p:cNvPr id="212" name="Google Shape;212;p15"/>
          <p:cNvSpPr txBox="1"/>
          <p:nvPr/>
        </p:nvSpPr>
        <p:spPr>
          <a:xfrm>
            <a:off x="450000" y="1762079"/>
            <a:ext cx="3616325" cy="208279"/>
          </a:xfrm>
          <a:prstGeom prst="rect">
            <a:avLst/>
          </a:prstGeom>
          <a:noFill/>
          <a:ln>
            <a:noFill/>
          </a:ln>
        </p:spPr>
        <p:txBody>
          <a:bodyPr anchorCtr="0" anchor="t" bIns="0" lIns="0" spcFirstLastPara="1" rIns="0" wrap="square" tIns="12700">
            <a:spAutoFit/>
          </a:bodyPr>
          <a:lstStyle/>
          <a:p>
            <a:pPr indent="-381000" lvl="0" marL="393700" marR="0" rtl="0" algn="l">
              <a:lnSpc>
                <a:spcPct val="100000"/>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le numéro de la </a:t>
            </a:r>
            <a:r>
              <a:rPr b="1" i="1" lang="en-US" sz="1200" u="sng">
                <a:solidFill>
                  <a:schemeClr val="dk1"/>
                </a:solidFill>
                <a:latin typeface="Arial"/>
                <a:ea typeface="Arial"/>
                <a:cs typeface="Arial"/>
                <a:sym typeface="Arial"/>
              </a:rPr>
              <a:t>plaque d’immatriculation</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du</a:t>
            </a:r>
            <a:endParaRPr sz="1200">
              <a:solidFill>
                <a:schemeClr val="dk1"/>
              </a:solidFill>
              <a:latin typeface="Arial"/>
              <a:ea typeface="Arial"/>
              <a:cs typeface="Arial"/>
              <a:sym typeface="Arial"/>
            </a:endParaRPr>
          </a:p>
        </p:txBody>
      </p:sp>
      <p:sp>
        <p:nvSpPr>
          <p:cNvPr id="213" name="Google Shape;213;p15"/>
          <p:cNvSpPr txBox="1"/>
          <p:nvPr/>
        </p:nvSpPr>
        <p:spPr>
          <a:xfrm>
            <a:off x="3125645" y="1943054"/>
            <a:ext cx="94678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Arial"/>
                <a:ea typeface="Arial"/>
                <a:cs typeface="Arial"/>
                <a:sym typeface="Arial"/>
              </a:rPr>
              <a:t>inscrit sur le</a:t>
            </a:r>
            <a:endParaRPr sz="1200">
              <a:solidFill>
                <a:schemeClr val="dk1"/>
              </a:solidFill>
              <a:latin typeface="Arial"/>
              <a:ea typeface="Arial"/>
              <a:cs typeface="Arial"/>
              <a:sym typeface="Arial"/>
            </a:endParaRPr>
          </a:p>
        </p:txBody>
      </p:sp>
      <p:sp>
        <p:nvSpPr>
          <p:cNvPr id="214" name="Google Shape;214;p15"/>
          <p:cNvSpPr txBox="1"/>
          <p:nvPr/>
        </p:nvSpPr>
        <p:spPr>
          <a:xfrm>
            <a:off x="3139082" y="2485979"/>
            <a:ext cx="90487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Arial"/>
                <a:ea typeface="Arial"/>
                <a:cs typeface="Arial"/>
                <a:sym typeface="Arial"/>
              </a:rPr>
              <a:t>la ronde de</a:t>
            </a:r>
            <a:endParaRPr sz="1200">
              <a:solidFill>
                <a:schemeClr val="dk1"/>
              </a:solidFill>
              <a:latin typeface="Arial"/>
              <a:ea typeface="Arial"/>
              <a:cs typeface="Arial"/>
              <a:sym typeface="Arial"/>
            </a:endParaRPr>
          </a:p>
        </p:txBody>
      </p:sp>
      <p:sp>
        <p:nvSpPr>
          <p:cNvPr id="215" name="Google Shape;215;p15"/>
          <p:cNvSpPr txBox="1"/>
          <p:nvPr/>
        </p:nvSpPr>
        <p:spPr>
          <a:xfrm>
            <a:off x="450000" y="1943054"/>
            <a:ext cx="2614295" cy="932180"/>
          </a:xfrm>
          <a:prstGeom prst="rect">
            <a:avLst/>
          </a:prstGeom>
          <a:noFill/>
          <a:ln>
            <a:noFill/>
          </a:ln>
        </p:spPr>
        <p:txBody>
          <a:bodyPr anchorCtr="0" anchor="t" bIns="0" lIns="0" spcFirstLastPara="1" rIns="0" wrap="square" tIns="19675">
            <a:spAutoFit/>
          </a:bodyPr>
          <a:lstStyle/>
          <a:p>
            <a:pPr indent="0" lvl="0" marL="393700" marR="13970" rtl="0" algn="l">
              <a:lnSpc>
                <a:spcPct val="119166"/>
              </a:lnSpc>
              <a:spcBef>
                <a:spcPts val="0"/>
              </a:spcBef>
              <a:spcAft>
                <a:spcPts val="0"/>
              </a:spcAft>
              <a:buNone/>
            </a:pPr>
            <a:r>
              <a:rPr lang="en-US" sz="1200">
                <a:solidFill>
                  <a:schemeClr val="dk1"/>
                </a:solidFill>
                <a:latin typeface="Arial"/>
                <a:ea typeface="Arial"/>
                <a:cs typeface="Arial"/>
                <a:sym typeface="Arial"/>
              </a:rPr>
              <a:t>véhicule ou le numéro d’unité  certificat d’immatriculation;</a:t>
            </a:r>
            <a:endParaRPr sz="1200">
              <a:solidFill>
                <a:schemeClr val="dk1"/>
              </a:solidFill>
              <a:latin typeface="Arial"/>
              <a:ea typeface="Arial"/>
              <a:cs typeface="Arial"/>
              <a:sym typeface="Arial"/>
            </a:endParaRPr>
          </a:p>
          <a:p>
            <a:pPr indent="-381000" lvl="0" marL="393700" marR="0" rtl="0" algn="l">
              <a:lnSpc>
                <a:spcPct val="113750"/>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le nom de l’exploitant;</a:t>
            </a:r>
            <a:endParaRPr sz="1200">
              <a:solidFill>
                <a:schemeClr val="dk1"/>
              </a:solidFill>
              <a:latin typeface="Arial"/>
              <a:ea typeface="Arial"/>
              <a:cs typeface="Arial"/>
              <a:sym typeface="Arial"/>
            </a:endParaRPr>
          </a:p>
          <a:p>
            <a:pPr indent="-381000" lvl="0" marL="393700" marR="5080" rtl="0" algn="l">
              <a:lnSpc>
                <a:spcPct val="119166"/>
              </a:lnSpc>
              <a:spcBef>
                <a:spcPts val="5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la date et l’heure</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auxquelles  sécurité a été effectuée;</a:t>
            </a:r>
            <a:endParaRPr sz="1200">
              <a:solidFill>
                <a:schemeClr val="dk1"/>
              </a:solidFill>
              <a:latin typeface="Arial"/>
              <a:ea typeface="Arial"/>
              <a:cs typeface="Arial"/>
              <a:sym typeface="Arial"/>
            </a:endParaRPr>
          </a:p>
        </p:txBody>
      </p:sp>
      <p:sp>
        <p:nvSpPr>
          <p:cNvPr id="216" name="Google Shape;216;p15"/>
          <p:cNvSpPr txBox="1"/>
          <p:nvPr/>
        </p:nvSpPr>
        <p:spPr>
          <a:xfrm>
            <a:off x="450000" y="2847929"/>
            <a:ext cx="3620135" cy="1113155"/>
          </a:xfrm>
          <a:prstGeom prst="rect">
            <a:avLst/>
          </a:prstGeom>
          <a:noFill/>
          <a:ln>
            <a:noFill/>
          </a:ln>
        </p:spPr>
        <p:txBody>
          <a:bodyPr anchorCtr="0" anchor="t" bIns="0" lIns="0" spcFirstLastPara="1" rIns="0" wrap="square" tIns="19675">
            <a:spAutoFit/>
          </a:bodyPr>
          <a:lstStyle/>
          <a:p>
            <a:pPr indent="-381000" lvl="0" marL="393700" marR="19685" rtl="0" algn="l">
              <a:lnSpc>
                <a:spcPct val="119166"/>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la municipalité</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ou le lieu sur la route où la  ronde de sécurité a été effectuée;</a:t>
            </a:r>
            <a:endParaRPr sz="1200">
              <a:solidFill>
                <a:schemeClr val="dk1"/>
              </a:solidFill>
              <a:latin typeface="Arial"/>
              <a:ea typeface="Arial"/>
              <a:cs typeface="Arial"/>
              <a:sym typeface="Arial"/>
            </a:endParaRPr>
          </a:p>
          <a:p>
            <a:pPr indent="-381000" lvl="0" marL="393700" marR="0" rtl="0" algn="l">
              <a:lnSpc>
                <a:spcPct val="113750"/>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les défectuosités constatées</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lors de la ronde</a:t>
            </a:r>
            <a:endParaRPr sz="1200">
              <a:solidFill>
                <a:schemeClr val="dk1"/>
              </a:solidFill>
              <a:latin typeface="Arial"/>
              <a:ea typeface="Arial"/>
              <a:cs typeface="Arial"/>
              <a:sym typeface="Arial"/>
            </a:endParaRPr>
          </a:p>
          <a:p>
            <a:pPr indent="0" lvl="0" marL="393700" marR="0" rtl="0" algn="l">
              <a:lnSpc>
                <a:spcPct val="118750"/>
              </a:lnSpc>
              <a:spcBef>
                <a:spcPts val="0"/>
              </a:spcBef>
              <a:spcAft>
                <a:spcPts val="0"/>
              </a:spcAft>
              <a:buNone/>
            </a:pPr>
            <a:r>
              <a:rPr lang="en-US" sz="1200">
                <a:solidFill>
                  <a:schemeClr val="dk1"/>
                </a:solidFill>
                <a:latin typeface="Arial"/>
                <a:ea typeface="Arial"/>
                <a:cs typeface="Arial"/>
                <a:sym typeface="Arial"/>
              </a:rPr>
              <a:t>de sécurité ou en cours de route;</a:t>
            </a:r>
            <a:endParaRPr sz="1200">
              <a:solidFill>
                <a:schemeClr val="dk1"/>
              </a:solidFill>
              <a:latin typeface="Arial"/>
              <a:ea typeface="Arial"/>
              <a:cs typeface="Arial"/>
              <a:sym typeface="Arial"/>
            </a:endParaRPr>
          </a:p>
          <a:p>
            <a:pPr indent="-381000" lvl="0" marL="393700" marR="7620" rtl="0" algn="l">
              <a:lnSpc>
                <a:spcPct val="119166"/>
              </a:lnSpc>
              <a:spcBef>
                <a:spcPts val="5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si aucune défectuosité n’a été détectée, il  faut également l’indiquer;</a:t>
            </a:r>
            <a:endParaRPr sz="1200">
              <a:solidFill>
                <a:schemeClr val="dk1"/>
              </a:solidFill>
              <a:latin typeface="Arial"/>
              <a:ea typeface="Arial"/>
              <a:cs typeface="Arial"/>
              <a:sym typeface="Arial"/>
            </a:endParaRPr>
          </a:p>
        </p:txBody>
      </p:sp>
      <p:sp>
        <p:nvSpPr>
          <p:cNvPr id="217" name="Google Shape;217;p15"/>
          <p:cNvSpPr txBox="1"/>
          <p:nvPr/>
        </p:nvSpPr>
        <p:spPr>
          <a:xfrm>
            <a:off x="4645025" y="1766279"/>
            <a:ext cx="4047490" cy="2199005"/>
          </a:xfrm>
          <a:prstGeom prst="rect">
            <a:avLst/>
          </a:prstGeom>
          <a:noFill/>
          <a:ln>
            <a:noFill/>
          </a:ln>
        </p:spPr>
        <p:txBody>
          <a:bodyPr anchorCtr="0" anchor="t" bIns="0" lIns="0" spcFirstLastPara="1" rIns="0" wrap="square" tIns="19675">
            <a:spAutoFit/>
          </a:bodyPr>
          <a:lstStyle/>
          <a:p>
            <a:pPr indent="-381000" lvl="0" marL="393700" marR="9525" rtl="0" algn="just">
              <a:lnSpc>
                <a:spcPct val="119166"/>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le nom de la personne</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qui a procédé à la ronde de  sécurité (en lettres moulées et lisibles);</a:t>
            </a:r>
            <a:endParaRPr sz="1200">
              <a:solidFill>
                <a:schemeClr val="dk1"/>
              </a:solidFill>
              <a:latin typeface="Arial"/>
              <a:ea typeface="Arial"/>
              <a:cs typeface="Arial"/>
              <a:sym typeface="Arial"/>
            </a:endParaRPr>
          </a:p>
          <a:p>
            <a:pPr indent="-381000" lvl="0" marL="393700" marR="0" rtl="0" algn="just">
              <a:lnSpc>
                <a:spcPct val="113750"/>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une déclaration, signée</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par le conducteur ou par la</a:t>
            </a:r>
            <a:endParaRPr sz="1200">
              <a:solidFill>
                <a:schemeClr val="dk1"/>
              </a:solidFill>
              <a:latin typeface="Arial"/>
              <a:ea typeface="Arial"/>
              <a:cs typeface="Arial"/>
              <a:sym typeface="Arial"/>
            </a:endParaRPr>
          </a:p>
          <a:p>
            <a:pPr indent="0" lvl="0" marL="393700" marR="5080" rtl="0" algn="just">
              <a:lnSpc>
                <a:spcPct val="119166"/>
              </a:lnSpc>
              <a:spcBef>
                <a:spcPts val="50"/>
              </a:spcBef>
              <a:spcAft>
                <a:spcPts val="0"/>
              </a:spcAft>
              <a:buNone/>
            </a:pPr>
            <a:r>
              <a:rPr lang="en-US" sz="1200">
                <a:solidFill>
                  <a:schemeClr val="dk1"/>
                </a:solidFill>
                <a:latin typeface="Arial"/>
                <a:ea typeface="Arial"/>
                <a:cs typeface="Arial"/>
                <a:sym typeface="Arial"/>
              </a:rPr>
              <a:t>personne désignée qui a procédé à cette ronde,  attestant que le véhicule a été inspecté selon les  exigences applicables;</a:t>
            </a:r>
            <a:endParaRPr sz="1200">
              <a:solidFill>
                <a:schemeClr val="dk1"/>
              </a:solidFill>
              <a:latin typeface="Arial"/>
              <a:ea typeface="Arial"/>
              <a:cs typeface="Arial"/>
              <a:sym typeface="Arial"/>
            </a:endParaRPr>
          </a:p>
          <a:p>
            <a:pPr indent="-381000" lvl="0" marL="393700" marR="0" rtl="0" algn="just">
              <a:lnSpc>
                <a:spcPct val="113333"/>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si le conducteur n’a pas effectué lui-même la</a:t>
            </a:r>
            <a:endParaRPr sz="1200">
              <a:solidFill>
                <a:schemeClr val="dk1"/>
              </a:solidFill>
              <a:latin typeface="Arial"/>
              <a:ea typeface="Arial"/>
              <a:cs typeface="Arial"/>
              <a:sym typeface="Arial"/>
            </a:endParaRPr>
          </a:p>
          <a:p>
            <a:pPr indent="0" lvl="0" marL="393700" marR="0" rtl="0" algn="just">
              <a:lnSpc>
                <a:spcPct val="118750"/>
              </a:lnSpc>
              <a:spcBef>
                <a:spcPts val="0"/>
              </a:spcBef>
              <a:spcAft>
                <a:spcPts val="0"/>
              </a:spcAft>
              <a:buNone/>
            </a:pPr>
            <a:r>
              <a:rPr b="1" i="1" lang="en-US" sz="1200" u="sng">
                <a:solidFill>
                  <a:schemeClr val="dk1"/>
                </a:solidFill>
                <a:latin typeface="Arial"/>
                <a:ea typeface="Arial"/>
                <a:cs typeface="Arial"/>
                <a:sym typeface="Arial"/>
              </a:rPr>
              <a:t>ronde de sécurité,</a:t>
            </a:r>
            <a:endParaRPr sz="1200">
              <a:solidFill>
                <a:schemeClr val="dk1"/>
              </a:solidFill>
              <a:latin typeface="Arial"/>
              <a:ea typeface="Arial"/>
              <a:cs typeface="Arial"/>
              <a:sym typeface="Arial"/>
            </a:endParaRPr>
          </a:p>
          <a:p>
            <a:pPr indent="-381000" lvl="0" marL="393700" marR="5715" rtl="0" algn="just">
              <a:lnSpc>
                <a:spcPct val="118333"/>
              </a:lnSpc>
              <a:spcBef>
                <a:spcPts val="55"/>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sa signature attestant qu’il en a pris  connaissance et qu’il l’accepte;</a:t>
            </a:r>
            <a:endParaRPr sz="1200">
              <a:solidFill>
                <a:schemeClr val="dk1"/>
              </a:solidFill>
              <a:latin typeface="Arial"/>
              <a:ea typeface="Arial"/>
              <a:cs typeface="Arial"/>
              <a:sym typeface="Arial"/>
            </a:endParaRPr>
          </a:p>
          <a:p>
            <a:pPr indent="-381000" lvl="0" marL="393700" marR="14604" rtl="0" algn="just">
              <a:lnSpc>
                <a:spcPct val="119166"/>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le kilométrage</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indiqué par l’odomètre si le véhicule  en est équipé.</a:t>
            </a:r>
            <a:endParaRPr sz="1200">
              <a:solidFill>
                <a:schemeClr val="dk1"/>
              </a:solidFill>
              <a:latin typeface="Arial"/>
              <a:ea typeface="Arial"/>
              <a:cs typeface="Arial"/>
              <a:sym typeface="Arial"/>
            </a:endParaRPr>
          </a:p>
        </p:txBody>
      </p:sp>
      <p:sp>
        <p:nvSpPr>
          <p:cNvPr id="218" name="Google Shape;218;p15"/>
          <p:cNvSpPr txBox="1"/>
          <p:nvPr/>
        </p:nvSpPr>
        <p:spPr>
          <a:xfrm>
            <a:off x="6290129" y="1035587"/>
            <a:ext cx="2478405" cy="2387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chemeClr val="dk1"/>
                </a:solidFill>
                <a:latin typeface="Arial"/>
                <a:ea typeface="Arial"/>
                <a:cs typeface="Arial"/>
                <a:sym typeface="Arial"/>
              </a:rPr>
              <a:t>soit présenté dans un format</a:t>
            </a:r>
            <a:endParaRPr sz="1400">
              <a:solidFill>
                <a:schemeClr val="dk1"/>
              </a:solidFill>
              <a:latin typeface="Arial"/>
              <a:ea typeface="Arial"/>
              <a:cs typeface="Arial"/>
              <a:sym typeface="Arial"/>
            </a:endParaRPr>
          </a:p>
        </p:txBody>
      </p:sp>
      <p:sp>
        <p:nvSpPr>
          <p:cNvPr id="219" name="Google Shape;219;p15"/>
          <p:cNvSpPr txBox="1"/>
          <p:nvPr/>
        </p:nvSpPr>
        <p:spPr>
          <a:xfrm>
            <a:off x="396975" y="1035587"/>
            <a:ext cx="5718810" cy="448309"/>
          </a:xfrm>
          <a:prstGeom prst="rect">
            <a:avLst/>
          </a:prstGeom>
          <a:noFill/>
          <a:ln>
            <a:noFill/>
          </a:ln>
        </p:spPr>
        <p:txBody>
          <a:bodyPr anchorCtr="0" anchor="t" bIns="0" lIns="0" spcFirstLastPara="1" rIns="0" wrap="square" tIns="22850">
            <a:spAutoFit/>
          </a:bodyPr>
          <a:lstStyle/>
          <a:p>
            <a:pPr indent="0" lvl="0" marL="12700" marR="5080" rtl="0" algn="l">
              <a:lnSpc>
                <a:spcPct val="117857"/>
              </a:lnSpc>
              <a:spcBef>
                <a:spcPts val="0"/>
              </a:spcBef>
              <a:spcAft>
                <a:spcPts val="0"/>
              </a:spcAft>
              <a:buNone/>
            </a:pPr>
            <a:r>
              <a:rPr lang="en-US" sz="1400">
                <a:solidFill>
                  <a:schemeClr val="dk1"/>
                </a:solidFill>
                <a:latin typeface="Arial"/>
                <a:ea typeface="Arial"/>
                <a:cs typeface="Arial"/>
                <a:sym typeface="Arial"/>
              </a:rPr>
              <a:t>La réglementation n’exige pas que le rapport de ronde de sécurité  particulier. Cependant, </a:t>
            </a:r>
            <a:r>
              <a:rPr b="1" i="1" lang="en-US" sz="1400" u="sng">
                <a:solidFill>
                  <a:schemeClr val="dk1"/>
                </a:solidFill>
                <a:latin typeface="Arial"/>
                <a:ea typeface="Arial"/>
                <a:cs typeface="Arial"/>
                <a:sym typeface="Arial"/>
              </a:rPr>
              <a:t>il doit contenir les éléments suivants :</a:t>
            </a:r>
            <a:endParaRPr sz="1400">
              <a:solidFill>
                <a:schemeClr val="dk1"/>
              </a:solidFill>
              <a:latin typeface="Arial"/>
              <a:ea typeface="Arial"/>
              <a:cs typeface="Arial"/>
              <a:sym typeface="Arial"/>
            </a:endParaRPr>
          </a:p>
        </p:txBody>
      </p:sp>
      <p:sp>
        <p:nvSpPr>
          <p:cNvPr id="220" name="Google Shape;220;p15"/>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5"/>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362</a:t>
            </a:r>
            <a:endParaRPr sz="800">
              <a:solidFill>
                <a:schemeClr val="dk1"/>
              </a:solidFill>
              <a:latin typeface="Arial"/>
              <a:ea typeface="Arial"/>
              <a:cs typeface="Arial"/>
              <a:sym typeface="Arial"/>
            </a:endParaRPr>
          </a:p>
        </p:txBody>
      </p:sp>
      <p:sp>
        <p:nvSpPr>
          <p:cNvPr id="222" name="Google Shape;222;p15"/>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5"/>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224" name="Google Shape;224;p15"/>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type="title"/>
          </p:nvPr>
        </p:nvSpPr>
        <p:spPr>
          <a:xfrm>
            <a:off x="384725" y="505857"/>
            <a:ext cx="486283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Quand signaler une défectuosité ?</a:t>
            </a:r>
            <a:endParaRPr/>
          </a:p>
        </p:txBody>
      </p:sp>
      <p:sp>
        <p:nvSpPr>
          <p:cNvPr id="230" name="Google Shape;230;p16"/>
          <p:cNvSpPr txBox="1"/>
          <p:nvPr/>
        </p:nvSpPr>
        <p:spPr>
          <a:xfrm>
            <a:off x="384725" y="1063955"/>
            <a:ext cx="228663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1D1B7"/>
                </a:solidFill>
                <a:latin typeface="Arial"/>
                <a:ea typeface="Arial"/>
                <a:cs typeface="Arial"/>
                <a:sym typeface="Arial"/>
              </a:rPr>
              <a:t>Défectuosité mineure</a:t>
            </a:r>
            <a:endParaRPr sz="1800">
              <a:solidFill>
                <a:schemeClr val="dk1"/>
              </a:solidFill>
              <a:latin typeface="Arial"/>
              <a:ea typeface="Arial"/>
              <a:cs typeface="Arial"/>
              <a:sym typeface="Arial"/>
            </a:endParaRPr>
          </a:p>
        </p:txBody>
      </p:sp>
      <p:sp>
        <p:nvSpPr>
          <p:cNvPr id="231" name="Google Shape;231;p16"/>
          <p:cNvSpPr/>
          <p:nvPr/>
        </p:nvSpPr>
        <p:spPr>
          <a:xfrm>
            <a:off x="7184697" y="2726818"/>
            <a:ext cx="1314599" cy="12019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6"/>
          <p:cNvSpPr txBox="1"/>
          <p:nvPr/>
        </p:nvSpPr>
        <p:spPr>
          <a:xfrm>
            <a:off x="384725" y="1619453"/>
            <a:ext cx="8357234" cy="2115185"/>
          </a:xfrm>
          <a:prstGeom prst="rect">
            <a:avLst/>
          </a:prstGeom>
          <a:noFill/>
          <a:ln>
            <a:noFill/>
          </a:ln>
        </p:spPr>
        <p:txBody>
          <a:bodyPr anchorCtr="0" anchor="t" bIns="0" lIns="0" spcFirstLastPara="1" rIns="0" wrap="square" tIns="19675">
            <a:spAutoFit/>
          </a:bodyPr>
          <a:lstStyle/>
          <a:p>
            <a:pPr indent="0" lvl="0" marL="12700" marR="5080" rtl="0" algn="l">
              <a:lnSpc>
                <a:spcPct val="119166"/>
              </a:lnSpc>
              <a:spcBef>
                <a:spcPts val="0"/>
              </a:spcBef>
              <a:spcAft>
                <a:spcPts val="0"/>
              </a:spcAft>
              <a:buNone/>
            </a:pPr>
            <a:r>
              <a:rPr b="1" i="1" lang="en-US" sz="1200" u="sng">
                <a:solidFill>
                  <a:schemeClr val="dk1"/>
                </a:solidFill>
                <a:latin typeface="Arial"/>
                <a:ea typeface="Arial"/>
                <a:cs typeface="Arial"/>
                <a:sym typeface="Arial"/>
              </a:rPr>
              <a:t>Une défectuosité mineure doit être inscrite</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dans le rapport de ronde de sécurité et signalée à l’exploitant selon la  première des deux possibilités suivantes :</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150">
              <a:solidFill>
                <a:schemeClr val="dk1"/>
              </a:solidFill>
              <a:latin typeface="Arial"/>
              <a:ea typeface="Arial"/>
              <a:cs typeface="Arial"/>
              <a:sym typeface="Arial"/>
            </a:endParaRPr>
          </a:p>
          <a:p>
            <a:pPr indent="-381635" lvl="0" marL="469900" marR="0" rtl="0" algn="l">
              <a:lnSpc>
                <a:spcPct val="119166"/>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avant la prochaine ronde de sécurité ;</a:t>
            </a:r>
            <a:endParaRPr sz="1200">
              <a:solidFill>
                <a:schemeClr val="dk1"/>
              </a:solidFill>
              <a:latin typeface="Arial"/>
              <a:ea typeface="Arial"/>
              <a:cs typeface="Arial"/>
              <a:sym typeface="Arial"/>
            </a:endParaRPr>
          </a:p>
          <a:p>
            <a:pPr indent="-381635" lvl="0" marL="469900" marR="0" rtl="0" algn="l">
              <a:lnSpc>
                <a:spcPct val="119583"/>
              </a:lnSpc>
              <a:spcBef>
                <a:spcPts val="0"/>
              </a:spcBef>
              <a:spcAft>
                <a:spcPts val="0"/>
              </a:spcAft>
              <a:buClr>
                <a:schemeClr val="dk1"/>
              </a:buClr>
              <a:buSzPts val="1200"/>
              <a:buFont typeface="MS PGothic"/>
              <a:buChar char="➢"/>
            </a:pPr>
            <a:r>
              <a:rPr b="1" i="1" lang="en-US" sz="1200" u="sng">
                <a:solidFill>
                  <a:schemeClr val="dk1"/>
                </a:solidFill>
                <a:latin typeface="Arial"/>
                <a:ea typeface="Arial"/>
                <a:cs typeface="Arial"/>
                <a:sym typeface="Arial"/>
              </a:rPr>
              <a:t>dans les 24 heures suivant la rédaction du rapport.</a:t>
            </a:r>
            <a:endParaRPr sz="1200">
              <a:solidFill>
                <a:schemeClr val="dk1"/>
              </a:solidFill>
              <a:latin typeface="Arial"/>
              <a:ea typeface="Arial"/>
              <a:cs typeface="Arial"/>
              <a:sym typeface="Arial"/>
            </a:endParaRPr>
          </a:p>
          <a:p>
            <a:pPr indent="0" lvl="0" marL="0" marR="0" rtl="0" algn="l">
              <a:lnSpc>
                <a:spcPct val="100000"/>
              </a:lnSpc>
              <a:spcBef>
                <a:spcPts val="40"/>
              </a:spcBef>
              <a:spcAft>
                <a:spcPts val="0"/>
              </a:spcAft>
              <a:buNone/>
            </a:pPr>
            <a:r>
              <a:t/>
            </a:r>
            <a:endParaRPr sz="1900">
              <a:solidFill>
                <a:schemeClr val="dk1"/>
              </a:solidFill>
              <a:latin typeface="Arial"/>
              <a:ea typeface="Arial"/>
              <a:cs typeface="Arial"/>
              <a:sym typeface="Arial"/>
            </a:endParaRPr>
          </a:p>
          <a:p>
            <a:pPr indent="0" lvl="0" marL="57785" marR="2089150" rtl="0" algn="just">
              <a:lnSpc>
                <a:spcPct val="119166"/>
              </a:lnSpc>
              <a:spcBef>
                <a:spcPts val="5"/>
              </a:spcBef>
              <a:spcAft>
                <a:spcPts val="0"/>
              </a:spcAft>
              <a:buNone/>
            </a:pPr>
            <a:r>
              <a:rPr lang="en-US" sz="1200">
                <a:solidFill>
                  <a:schemeClr val="dk1"/>
                </a:solidFill>
                <a:latin typeface="Arial"/>
                <a:ea typeface="Arial"/>
                <a:cs typeface="Arial"/>
                <a:sym typeface="Arial"/>
              </a:rPr>
              <a:t>Il est recommandé d’effectuer le signalement dès que possible afin d’éviter les délais de  réparation. L’exploitant, s’il n’est pas le propriétaire du véhicule, doit aviser ce dernier pour  assurer le suivi. Une intervention rapide pourrait permettre de réparer la défectuosité avant  même que le véhicule ne prenne la route et assurer ainsi une circulation en</a:t>
            </a:r>
            <a:endParaRPr sz="1200">
              <a:solidFill>
                <a:schemeClr val="dk1"/>
              </a:solidFill>
              <a:latin typeface="Arial"/>
              <a:ea typeface="Arial"/>
              <a:cs typeface="Arial"/>
              <a:sym typeface="Arial"/>
            </a:endParaRPr>
          </a:p>
          <a:p>
            <a:pPr indent="0" lvl="0" marL="57785" marR="0" rtl="0" algn="just">
              <a:lnSpc>
                <a:spcPct val="113750"/>
              </a:lnSpc>
              <a:spcBef>
                <a:spcPts val="0"/>
              </a:spcBef>
              <a:spcAft>
                <a:spcPts val="0"/>
              </a:spcAft>
              <a:buNone/>
            </a:pPr>
            <a:r>
              <a:rPr lang="en-US" sz="1200">
                <a:solidFill>
                  <a:schemeClr val="dk1"/>
                </a:solidFill>
                <a:latin typeface="Arial"/>
                <a:ea typeface="Arial"/>
                <a:cs typeface="Arial"/>
                <a:sym typeface="Arial"/>
              </a:rPr>
              <a:t>toute sécurité.</a:t>
            </a:r>
            <a:endParaRPr sz="1200">
              <a:solidFill>
                <a:schemeClr val="dk1"/>
              </a:solidFill>
              <a:latin typeface="Arial"/>
              <a:ea typeface="Arial"/>
              <a:cs typeface="Arial"/>
              <a:sym typeface="Arial"/>
            </a:endParaRPr>
          </a:p>
        </p:txBody>
      </p:sp>
      <p:sp>
        <p:nvSpPr>
          <p:cNvPr id="233" name="Google Shape;233;p16"/>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6"/>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364</a:t>
            </a:r>
            <a:endParaRPr sz="800">
              <a:solidFill>
                <a:schemeClr val="dk1"/>
              </a:solidFill>
              <a:latin typeface="Arial"/>
              <a:ea typeface="Arial"/>
              <a:cs typeface="Arial"/>
              <a:sym typeface="Arial"/>
            </a:endParaRPr>
          </a:p>
        </p:txBody>
      </p:sp>
      <p:sp>
        <p:nvSpPr>
          <p:cNvPr id="235" name="Google Shape;235;p16"/>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6"/>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237" name="Google Shape;237;p16"/>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title"/>
          </p:nvPr>
        </p:nvSpPr>
        <p:spPr>
          <a:xfrm>
            <a:off x="384725" y="505857"/>
            <a:ext cx="486283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Quand signaler une défectuosité ?</a:t>
            </a:r>
            <a:endParaRPr/>
          </a:p>
        </p:txBody>
      </p:sp>
      <p:sp>
        <p:nvSpPr>
          <p:cNvPr id="243" name="Google Shape;243;p17"/>
          <p:cNvSpPr txBox="1"/>
          <p:nvPr/>
        </p:nvSpPr>
        <p:spPr>
          <a:xfrm>
            <a:off x="384725" y="1216355"/>
            <a:ext cx="227647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rgbClr val="01D1B7"/>
                </a:solidFill>
                <a:latin typeface="Arial"/>
                <a:ea typeface="Arial"/>
                <a:cs typeface="Arial"/>
                <a:sym typeface="Arial"/>
              </a:rPr>
              <a:t>Défectuosité majeure</a:t>
            </a:r>
            <a:endParaRPr sz="1800">
              <a:solidFill>
                <a:schemeClr val="dk1"/>
              </a:solidFill>
              <a:latin typeface="Arial"/>
              <a:ea typeface="Arial"/>
              <a:cs typeface="Arial"/>
              <a:sym typeface="Arial"/>
            </a:endParaRPr>
          </a:p>
        </p:txBody>
      </p:sp>
      <p:sp>
        <p:nvSpPr>
          <p:cNvPr id="244" name="Google Shape;244;p17"/>
          <p:cNvSpPr txBox="1"/>
          <p:nvPr/>
        </p:nvSpPr>
        <p:spPr>
          <a:xfrm>
            <a:off x="384725" y="1745183"/>
            <a:ext cx="8373745" cy="1073150"/>
          </a:xfrm>
          <a:prstGeom prst="rect">
            <a:avLst/>
          </a:prstGeom>
          <a:noFill/>
          <a:ln>
            <a:noFill/>
          </a:ln>
        </p:spPr>
        <p:txBody>
          <a:bodyPr anchorCtr="0" anchor="t" bIns="0" lIns="0" spcFirstLastPara="1" rIns="0" wrap="square" tIns="12700">
            <a:spAutoFit/>
          </a:bodyPr>
          <a:lstStyle/>
          <a:p>
            <a:pPr indent="0" lvl="0" marL="12700" marR="5080" rtl="0" algn="l">
              <a:lnSpc>
                <a:spcPct val="114599"/>
              </a:lnSpc>
              <a:spcBef>
                <a:spcPts val="0"/>
              </a:spcBef>
              <a:spcAft>
                <a:spcPts val="0"/>
              </a:spcAft>
              <a:buNone/>
            </a:pPr>
            <a:r>
              <a:rPr b="1" i="1" lang="en-US" sz="1200" u="sng">
                <a:solidFill>
                  <a:schemeClr val="dk1"/>
                </a:solidFill>
                <a:latin typeface="Arial"/>
                <a:ea typeface="Arial"/>
                <a:cs typeface="Arial"/>
                <a:sym typeface="Arial"/>
              </a:rPr>
              <a:t>Une défectuosité majeure doit être inscrite immédiatement</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dans le rapport de ronde de sécurité </a:t>
            </a:r>
            <a:r>
              <a:rPr b="1" i="1" lang="en-US" sz="1200" u="sng">
                <a:solidFill>
                  <a:schemeClr val="dk1"/>
                </a:solidFill>
                <a:latin typeface="Arial"/>
                <a:ea typeface="Arial"/>
                <a:cs typeface="Arial"/>
                <a:sym typeface="Arial"/>
              </a:rPr>
              <a:t>et être signalée sans </a:t>
            </a:r>
            <a:r>
              <a:rPr b="1" i="1" lang="en-US" sz="1200">
                <a:solidFill>
                  <a:schemeClr val="dk1"/>
                </a:solidFill>
                <a:latin typeface="Arial"/>
                <a:ea typeface="Arial"/>
                <a:cs typeface="Arial"/>
                <a:sym typeface="Arial"/>
              </a:rPr>
              <a:t> </a:t>
            </a:r>
            <a:r>
              <a:rPr b="1" i="1" lang="en-US" sz="1200" u="sng">
                <a:solidFill>
                  <a:schemeClr val="dk1"/>
                </a:solidFill>
                <a:latin typeface="Arial"/>
                <a:ea typeface="Arial"/>
                <a:cs typeface="Arial"/>
                <a:sym typeface="Arial"/>
              </a:rPr>
              <a:t>délai à l’exploitant.</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400">
              <a:solidFill>
                <a:schemeClr val="dk1"/>
              </a:solidFill>
              <a:latin typeface="Arial"/>
              <a:ea typeface="Arial"/>
              <a:cs typeface="Arial"/>
              <a:sym typeface="Arial"/>
            </a:endParaRPr>
          </a:p>
          <a:p>
            <a:pPr indent="0" lvl="0" marL="12700" marR="22860" rtl="0" algn="l">
              <a:lnSpc>
                <a:spcPct val="114599"/>
              </a:lnSpc>
              <a:spcBef>
                <a:spcPts val="5"/>
              </a:spcBef>
              <a:spcAft>
                <a:spcPts val="0"/>
              </a:spcAft>
              <a:buNone/>
            </a:pPr>
            <a:r>
              <a:rPr b="1" i="1" lang="en-US" sz="1200" u="sng">
                <a:solidFill>
                  <a:schemeClr val="dk1"/>
                </a:solidFill>
                <a:latin typeface="Arial"/>
                <a:ea typeface="Arial"/>
                <a:cs typeface="Arial"/>
                <a:sym typeface="Arial"/>
              </a:rPr>
              <a:t>La défectuosité majeure constitue une interdiction de circuler,</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c’est-à-dire qu’il est interdit de conduire ou de laisser  circuler un véhicule qui présente une défectuosité majeure.</a:t>
            </a:r>
            <a:endParaRPr sz="1200">
              <a:solidFill>
                <a:schemeClr val="dk1"/>
              </a:solidFill>
              <a:latin typeface="Arial"/>
              <a:ea typeface="Arial"/>
              <a:cs typeface="Arial"/>
              <a:sym typeface="Arial"/>
            </a:endParaRPr>
          </a:p>
        </p:txBody>
      </p:sp>
      <p:sp>
        <p:nvSpPr>
          <p:cNvPr id="245" name="Google Shape;245;p17"/>
          <p:cNvSpPr/>
          <p:nvPr/>
        </p:nvSpPr>
        <p:spPr>
          <a:xfrm>
            <a:off x="7502106" y="2729900"/>
            <a:ext cx="1199053" cy="128337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7"/>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17"/>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364</a:t>
            </a:r>
            <a:endParaRPr sz="800">
              <a:solidFill>
                <a:schemeClr val="dk1"/>
              </a:solidFill>
              <a:latin typeface="Arial"/>
              <a:ea typeface="Arial"/>
              <a:cs typeface="Arial"/>
              <a:sym typeface="Arial"/>
            </a:endParaRPr>
          </a:p>
        </p:txBody>
      </p:sp>
      <p:sp>
        <p:nvSpPr>
          <p:cNvPr id="248" name="Google Shape;248;p17"/>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7"/>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250" name="Google Shape;250;p17"/>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type="title"/>
          </p:nvPr>
        </p:nvSpPr>
        <p:spPr>
          <a:xfrm>
            <a:off x="384725" y="505857"/>
            <a:ext cx="590613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Quand transmettre un rapport de ronde ?</a:t>
            </a:r>
            <a:endParaRPr/>
          </a:p>
        </p:txBody>
      </p:sp>
      <p:sp>
        <p:nvSpPr>
          <p:cNvPr id="256" name="Google Shape;256;p18"/>
          <p:cNvSpPr txBox="1"/>
          <p:nvPr/>
        </p:nvSpPr>
        <p:spPr>
          <a:xfrm>
            <a:off x="384725" y="973658"/>
            <a:ext cx="4639310" cy="1406525"/>
          </a:xfrm>
          <a:prstGeom prst="rect">
            <a:avLst/>
          </a:prstGeom>
          <a:noFill/>
          <a:ln>
            <a:noFill/>
          </a:ln>
        </p:spPr>
        <p:txBody>
          <a:bodyPr anchorCtr="0" anchor="t" bIns="0" lIns="0" spcFirstLastPara="1" rIns="0" wrap="square" tIns="12700">
            <a:spAutoFit/>
          </a:bodyPr>
          <a:lstStyle/>
          <a:p>
            <a:pPr indent="0" lvl="0" marL="12700" marR="5080" rtl="0" algn="just">
              <a:lnSpc>
                <a:spcPct val="151000"/>
              </a:lnSpc>
              <a:spcBef>
                <a:spcPts val="0"/>
              </a:spcBef>
              <a:spcAft>
                <a:spcPts val="0"/>
              </a:spcAft>
              <a:buNone/>
            </a:pPr>
            <a:r>
              <a:rPr b="1" i="1" lang="en-US" sz="1200" u="sng">
                <a:solidFill>
                  <a:schemeClr val="dk1"/>
                </a:solidFill>
                <a:latin typeface="Arial"/>
                <a:ea typeface="Arial"/>
                <a:cs typeface="Arial"/>
                <a:sym typeface="Arial"/>
              </a:rPr>
              <a:t>Le conducteur doit faire parvenir l’original du rapport de ronde </a:t>
            </a:r>
            <a:r>
              <a:rPr b="1" i="1" lang="en-US" sz="1200">
                <a:solidFill>
                  <a:schemeClr val="dk1"/>
                </a:solidFill>
                <a:latin typeface="Arial"/>
                <a:ea typeface="Arial"/>
                <a:cs typeface="Arial"/>
                <a:sym typeface="Arial"/>
              </a:rPr>
              <a:t> </a:t>
            </a:r>
            <a:r>
              <a:rPr b="1" i="1" lang="en-US" sz="1200" u="sng">
                <a:solidFill>
                  <a:schemeClr val="dk1"/>
                </a:solidFill>
                <a:latin typeface="Arial"/>
                <a:ea typeface="Arial"/>
                <a:cs typeface="Arial"/>
                <a:sym typeface="Arial"/>
              </a:rPr>
              <a:t>de sécurité à l’exploitant dans les 20 jours suivant sa rédaction. </a:t>
            </a:r>
            <a:r>
              <a:rPr b="1" i="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Cette obligation s’applique même si une copie a été transmise à  l’exploitant au préalable (pour signaler une défectuosité, par  exemple).</a:t>
            </a:r>
            <a:endParaRPr sz="1200">
              <a:solidFill>
                <a:schemeClr val="dk1"/>
              </a:solidFill>
              <a:latin typeface="Arial"/>
              <a:ea typeface="Arial"/>
              <a:cs typeface="Arial"/>
              <a:sym typeface="Arial"/>
            </a:endParaRPr>
          </a:p>
        </p:txBody>
      </p:sp>
      <p:sp>
        <p:nvSpPr>
          <p:cNvPr id="257" name="Google Shape;257;p18"/>
          <p:cNvSpPr/>
          <p:nvPr/>
        </p:nvSpPr>
        <p:spPr>
          <a:xfrm>
            <a:off x="5209792" y="1047223"/>
            <a:ext cx="3704844" cy="296075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8"/>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8"/>
          <p:cNvSpPr txBox="1"/>
          <p:nvPr/>
        </p:nvSpPr>
        <p:spPr>
          <a:xfrm>
            <a:off x="7528049" y="4101148"/>
            <a:ext cx="151765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365</a:t>
            </a:r>
            <a:endParaRPr sz="800">
              <a:solidFill>
                <a:schemeClr val="dk1"/>
              </a:solidFill>
              <a:latin typeface="Arial"/>
              <a:ea typeface="Arial"/>
              <a:cs typeface="Arial"/>
              <a:sym typeface="Arial"/>
            </a:endParaRPr>
          </a:p>
        </p:txBody>
      </p:sp>
      <p:sp>
        <p:nvSpPr>
          <p:cNvPr id="260" name="Google Shape;260;p18"/>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8"/>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262" name="Google Shape;262;p18"/>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384725" y="514582"/>
            <a:ext cx="516128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La ronde de sécurité vise à s’assurer</a:t>
            </a:r>
            <a:endParaRPr/>
          </a:p>
        </p:txBody>
      </p:sp>
      <p:sp>
        <p:nvSpPr>
          <p:cNvPr id="62" name="Google Shape;62;p2"/>
          <p:cNvSpPr txBox="1"/>
          <p:nvPr/>
        </p:nvSpPr>
        <p:spPr>
          <a:xfrm>
            <a:off x="432350" y="1370788"/>
            <a:ext cx="7226300" cy="1076960"/>
          </a:xfrm>
          <a:prstGeom prst="rect">
            <a:avLst/>
          </a:prstGeom>
          <a:noFill/>
          <a:ln>
            <a:noFill/>
          </a:ln>
        </p:spPr>
        <p:txBody>
          <a:bodyPr anchorCtr="0" anchor="t" bIns="0" lIns="0" spcFirstLastPara="1" rIns="0" wrap="square" tIns="12700">
            <a:spAutoFit/>
          </a:bodyPr>
          <a:lstStyle/>
          <a:p>
            <a:pPr indent="-409575" lvl="0" marL="422275" marR="0" rtl="0" algn="l">
              <a:lnSpc>
                <a:spcPct val="100000"/>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du bon état des principales composantes du véhicule;</a:t>
            </a:r>
            <a:endParaRPr sz="1400">
              <a:solidFill>
                <a:schemeClr val="dk1"/>
              </a:solidFill>
              <a:latin typeface="Arial"/>
              <a:ea typeface="Arial"/>
              <a:cs typeface="Arial"/>
              <a:sym typeface="Arial"/>
            </a:endParaRPr>
          </a:p>
          <a:p>
            <a:pPr indent="0" lvl="0" marL="0" marR="0" rtl="0" algn="l">
              <a:lnSpc>
                <a:spcPct val="100000"/>
              </a:lnSpc>
              <a:spcBef>
                <a:spcPts val="10"/>
              </a:spcBef>
              <a:spcAft>
                <a:spcPts val="0"/>
              </a:spcAft>
              <a:buClr>
                <a:schemeClr val="dk1"/>
              </a:buClr>
              <a:buSzPts val="1400"/>
              <a:buFont typeface="MS PGothic"/>
              <a:buNone/>
            </a:pPr>
            <a:r>
              <a:t/>
            </a:r>
            <a:endParaRPr sz="1400">
              <a:solidFill>
                <a:schemeClr val="dk1"/>
              </a:solidFill>
              <a:latin typeface="Arial"/>
              <a:ea typeface="Arial"/>
              <a:cs typeface="Arial"/>
              <a:sym typeface="Arial"/>
            </a:endParaRPr>
          </a:p>
          <a:p>
            <a:pPr indent="-409575" lvl="0" marL="422275" marR="0" rtl="0" algn="l">
              <a:lnSpc>
                <a:spcPct val="100000"/>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que le propriétaire et l’exploitant du véhicule sont informés des réparations à effectuer;</a:t>
            </a:r>
            <a:endParaRPr sz="1400">
              <a:solidFill>
                <a:schemeClr val="dk1"/>
              </a:solidFill>
              <a:latin typeface="Arial"/>
              <a:ea typeface="Arial"/>
              <a:cs typeface="Arial"/>
              <a:sym typeface="Arial"/>
            </a:endParaRPr>
          </a:p>
          <a:p>
            <a:pPr indent="0" lvl="0" marL="0" marR="0" rtl="0" algn="l">
              <a:lnSpc>
                <a:spcPct val="100000"/>
              </a:lnSpc>
              <a:spcBef>
                <a:spcPts val="10"/>
              </a:spcBef>
              <a:spcAft>
                <a:spcPts val="0"/>
              </a:spcAft>
              <a:buClr>
                <a:schemeClr val="dk1"/>
              </a:buClr>
              <a:buSzPts val="1400"/>
              <a:buFont typeface="MS PGothic"/>
              <a:buNone/>
            </a:pPr>
            <a:r>
              <a:t/>
            </a:r>
            <a:endParaRPr sz="1400">
              <a:solidFill>
                <a:schemeClr val="dk1"/>
              </a:solidFill>
              <a:latin typeface="Arial"/>
              <a:ea typeface="Arial"/>
              <a:cs typeface="Arial"/>
              <a:sym typeface="Arial"/>
            </a:endParaRPr>
          </a:p>
          <a:p>
            <a:pPr indent="-409575" lvl="0" marL="422275" marR="0" rtl="0" algn="l">
              <a:lnSpc>
                <a:spcPct val="100000"/>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qu’un véhicule qui présente des défectuosités majeures ne circule pas sur la route.</a:t>
            </a:r>
            <a:endParaRPr sz="1400">
              <a:solidFill>
                <a:schemeClr val="dk1"/>
              </a:solidFill>
              <a:latin typeface="Arial"/>
              <a:ea typeface="Arial"/>
              <a:cs typeface="Arial"/>
              <a:sym typeface="Arial"/>
            </a:endParaRPr>
          </a:p>
        </p:txBody>
      </p:sp>
      <p:sp>
        <p:nvSpPr>
          <p:cNvPr id="63" name="Google Shape;63;p2"/>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2"/>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346</a:t>
            </a:r>
            <a:endParaRPr sz="800">
              <a:solidFill>
                <a:schemeClr val="dk1"/>
              </a:solidFill>
              <a:latin typeface="Arial"/>
              <a:ea typeface="Arial"/>
              <a:cs typeface="Arial"/>
              <a:sym typeface="Arial"/>
            </a:endParaRPr>
          </a:p>
        </p:txBody>
      </p:sp>
      <p:sp>
        <p:nvSpPr>
          <p:cNvPr id="65" name="Google Shape;65;p2"/>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2"/>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67" name="Google Shape;67;p2"/>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467021" y="505857"/>
            <a:ext cx="687324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Les trois principaux objectifs de ce chapitre sont</a:t>
            </a:r>
            <a:endParaRPr/>
          </a:p>
        </p:txBody>
      </p:sp>
      <p:sp>
        <p:nvSpPr>
          <p:cNvPr id="73" name="Google Shape;73;p3"/>
          <p:cNvSpPr txBox="1"/>
          <p:nvPr/>
        </p:nvSpPr>
        <p:spPr>
          <a:xfrm>
            <a:off x="432350" y="1218388"/>
            <a:ext cx="8326120" cy="1496060"/>
          </a:xfrm>
          <a:prstGeom prst="rect">
            <a:avLst/>
          </a:prstGeom>
          <a:noFill/>
          <a:ln>
            <a:noFill/>
          </a:ln>
        </p:spPr>
        <p:txBody>
          <a:bodyPr anchorCtr="0" anchor="t" bIns="0" lIns="0" spcFirstLastPara="1" rIns="0" wrap="square" tIns="22850">
            <a:spAutoFit/>
          </a:bodyPr>
          <a:lstStyle/>
          <a:p>
            <a:pPr indent="-409575" lvl="0" marL="422275" marR="5715" rtl="0" algn="l">
              <a:lnSpc>
                <a:spcPct val="117857"/>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d’informer le conducteur d’un véhicule soumis à la ronde de sécurité de ses obligations en matière  de vérification du véhicule qu’il conduit;</a:t>
            </a:r>
            <a:endParaRPr sz="1400">
              <a:solidFill>
                <a:schemeClr val="dk1"/>
              </a:solidFill>
              <a:latin typeface="Arial"/>
              <a:ea typeface="Arial"/>
              <a:cs typeface="Arial"/>
              <a:sym typeface="Arial"/>
            </a:endParaRPr>
          </a:p>
          <a:p>
            <a:pPr indent="0" lvl="0" marL="0" marR="0" rtl="0" algn="l">
              <a:lnSpc>
                <a:spcPct val="100000"/>
              </a:lnSpc>
              <a:spcBef>
                <a:spcPts val="15"/>
              </a:spcBef>
              <a:spcAft>
                <a:spcPts val="0"/>
              </a:spcAft>
              <a:buClr>
                <a:schemeClr val="dk1"/>
              </a:buClr>
              <a:buSzPts val="1350"/>
              <a:buFont typeface="MS PGothic"/>
              <a:buNone/>
            </a:pPr>
            <a:r>
              <a:t/>
            </a:r>
            <a:endParaRPr sz="1350">
              <a:solidFill>
                <a:schemeClr val="dk1"/>
              </a:solidFill>
              <a:latin typeface="Arial"/>
              <a:ea typeface="Arial"/>
              <a:cs typeface="Arial"/>
              <a:sym typeface="Arial"/>
            </a:endParaRPr>
          </a:p>
          <a:p>
            <a:pPr indent="-409575" lvl="0" marL="422275" marR="0" rtl="0" algn="l">
              <a:lnSpc>
                <a:spcPct val="100000"/>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de préparer le conducteur à réaliser une ronde de sécurité complète et efficace;</a:t>
            </a:r>
            <a:endParaRPr sz="1400">
              <a:solidFill>
                <a:schemeClr val="dk1"/>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1450"/>
              <a:buFont typeface="MS PGothic"/>
              <a:buNone/>
            </a:pPr>
            <a:r>
              <a:t/>
            </a:r>
            <a:endParaRPr sz="1450">
              <a:solidFill>
                <a:schemeClr val="dk1"/>
              </a:solidFill>
              <a:latin typeface="Arial"/>
              <a:ea typeface="Arial"/>
              <a:cs typeface="Arial"/>
              <a:sym typeface="Arial"/>
            </a:endParaRPr>
          </a:p>
          <a:p>
            <a:pPr indent="-409575" lvl="0" marL="422275" marR="5080" rtl="0" algn="l">
              <a:lnSpc>
                <a:spcPct val="117857"/>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de sensibiliser le conducteur au rôle préventif qu’il joue en matière de sécurité routière lorsqu’il  effectue des vérifications constantes et rigoureuses du véhicule qu’il conduit.</a:t>
            </a:r>
            <a:endParaRPr sz="1400">
              <a:solidFill>
                <a:schemeClr val="dk1"/>
              </a:solidFill>
              <a:latin typeface="Arial"/>
              <a:ea typeface="Arial"/>
              <a:cs typeface="Arial"/>
              <a:sym typeface="Arial"/>
            </a:endParaRPr>
          </a:p>
        </p:txBody>
      </p:sp>
      <p:sp>
        <p:nvSpPr>
          <p:cNvPr id="74" name="Google Shape;74;p3"/>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3"/>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346</a:t>
            </a:r>
            <a:endParaRPr sz="800">
              <a:solidFill>
                <a:schemeClr val="dk1"/>
              </a:solidFill>
              <a:latin typeface="Arial"/>
              <a:ea typeface="Arial"/>
              <a:cs typeface="Arial"/>
              <a:sym typeface="Arial"/>
            </a:endParaRPr>
          </a:p>
        </p:txBody>
      </p:sp>
      <p:sp>
        <p:nvSpPr>
          <p:cNvPr id="76" name="Google Shape;76;p3"/>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3"/>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78" name="Google Shape;78;p3"/>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384725" y="505857"/>
            <a:ext cx="589915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QU’EST-CE QUE LA RONDE DE SÉCURITÉ ?</a:t>
            </a:r>
            <a:endParaRPr/>
          </a:p>
        </p:txBody>
      </p:sp>
      <p:sp>
        <p:nvSpPr>
          <p:cNvPr id="84" name="Google Shape;84;p4"/>
          <p:cNvSpPr txBox="1"/>
          <p:nvPr/>
        </p:nvSpPr>
        <p:spPr>
          <a:xfrm>
            <a:off x="384725" y="1138678"/>
            <a:ext cx="8208009" cy="2851785"/>
          </a:xfrm>
          <a:prstGeom prst="rect">
            <a:avLst/>
          </a:prstGeom>
          <a:noFill/>
          <a:ln>
            <a:noFill/>
          </a:ln>
        </p:spPr>
        <p:txBody>
          <a:bodyPr anchorCtr="0" anchor="t" bIns="0" lIns="0" spcFirstLastPara="1" rIns="0" wrap="square" tIns="12700">
            <a:spAutoFit/>
          </a:bodyPr>
          <a:lstStyle/>
          <a:p>
            <a:pPr indent="0" lvl="0" marL="24765" marR="0" rtl="0" algn="just">
              <a:lnSpc>
                <a:spcPct val="100000"/>
              </a:lnSpc>
              <a:spcBef>
                <a:spcPts val="0"/>
              </a:spcBef>
              <a:spcAft>
                <a:spcPts val="0"/>
              </a:spcAft>
              <a:buNone/>
            </a:pPr>
            <a:r>
              <a:rPr lang="en-US" sz="1200">
                <a:solidFill>
                  <a:schemeClr val="dk1"/>
                </a:solidFill>
                <a:latin typeface="Arial"/>
                <a:ea typeface="Arial"/>
                <a:cs typeface="Arial"/>
                <a:sym typeface="Arial"/>
              </a:rPr>
              <a:t>La </a:t>
            </a:r>
            <a:r>
              <a:rPr b="1" lang="en-US" sz="1200">
                <a:solidFill>
                  <a:schemeClr val="dk1"/>
                </a:solidFill>
                <a:latin typeface="Arial"/>
                <a:ea typeface="Arial"/>
                <a:cs typeface="Arial"/>
                <a:sym typeface="Arial"/>
              </a:rPr>
              <a:t>ronde de sécurité </a:t>
            </a:r>
            <a:r>
              <a:rPr lang="en-US" sz="1200">
                <a:solidFill>
                  <a:schemeClr val="dk1"/>
                </a:solidFill>
                <a:latin typeface="Arial"/>
                <a:ea typeface="Arial"/>
                <a:cs typeface="Arial"/>
                <a:sym typeface="Arial"/>
              </a:rPr>
              <a:t>est un </a:t>
            </a:r>
            <a:r>
              <a:rPr b="1" lang="en-US" sz="1200">
                <a:solidFill>
                  <a:schemeClr val="dk1"/>
                </a:solidFill>
                <a:latin typeface="Arial"/>
                <a:ea typeface="Arial"/>
                <a:cs typeface="Arial"/>
                <a:sym typeface="Arial"/>
              </a:rPr>
              <a:t>examen visuel et auditif </a:t>
            </a:r>
            <a:r>
              <a:rPr lang="en-US" sz="1200">
                <a:solidFill>
                  <a:schemeClr val="dk1"/>
                </a:solidFill>
                <a:latin typeface="Arial"/>
                <a:ea typeface="Arial"/>
                <a:cs typeface="Arial"/>
                <a:sym typeface="Arial"/>
              </a:rPr>
              <a:t>de certains éléments accessibles d’un véhicule. Elle permet :</a:t>
            </a:r>
            <a:endParaRPr sz="12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200">
              <a:solidFill>
                <a:schemeClr val="dk1"/>
              </a:solidFill>
              <a:latin typeface="Arial"/>
              <a:ea typeface="Arial"/>
              <a:cs typeface="Arial"/>
              <a:sym typeface="Arial"/>
            </a:endParaRPr>
          </a:p>
          <a:p>
            <a:pPr indent="-381635" lvl="0" marL="481965" marR="0" rtl="0" algn="l">
              <a:lnSpc>
                <a:spcPct val="119166"/>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de déceler le plus tôt possible des défectuosités;</a:t>
            </a:r>
            <a:endParaRPr sz="1200">
              <a:solidFill>
                <a:schemeClr val="dk1"/>
              </a:solidFill>
              <a:latin typeface="Arial"/>
              <a:ea typeface="Arial"/>
              <a:cs typeface="Arial"/>
              <a:sym typeface="Arial"/>
            </a:endParaRPr>
          </a:p>
          <a:p>
            <a:pPr indent="-381000" lvl="0" marL="481965" marR="25400" rtl="0" algn="l">
              <a:lnSpc>
                <a:spcPct val="119166"/>
              </a:lnSpc>
              <a:spcBef>
                <a:spcPts val="45"/>
              </a:spcBef>
              <a:spcAft>
                <a:spcPts val="0"/>
              </a:spcAft>
              <a:buClr>
                <a:schemeClr val="dk1"/>
              </a:buClr>
              <a:buSzPts val="1200"/>
              <a:buFont typeface="MS PGothic"/>
              <a:buChar char="➢"/>
            </a:pPr>
            <a:r>
              <a:rPr lang="en-US" sz="1200">
                <a:solidFill>
                  <a:schemeClr val="dk1"/>
                </a:solidFill>
                <a:latin typeface="Arial"/>
                <a:ea typeface="Arial"/>
                <a:cs typeface="Arial"/>
                <a:sym typeface="Arial"/>
              </a:rPr>
              <a:t>d’en informer rapidement l’exploitant et le propriétaire, qui prendra les dispositions appropriées pour assurer la  réparation des anomalies détectées;</a:t>
            </a:r>
            <a:endParaRPr sz="1200">
              <a:solidFill>
                <a:schemeClr val="dk1"/>
              </a:solidFill>
              <a:latin typeface="Arial"/>
              <a:ea typeface="Arial"/>
              <a:cs typeface="Arial"/>
              <a:sym typeface="Arial"/>
            </a:endParaRPr>
          </a:p>
          <a:p>
            <a:pPr indent="-381635" lvl="0" marL="481965" marR="0" rtl="0" algn="l">
              <a:lnSpc>
                <a:spcPct val="114583"/>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d’empêcher l’exploitation d’un véhicule lorsque son état est susceptible de causer un accident ou une panne.</a:t>
            </a:r>
            <a:endParaRPr sz="12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250">
              <a:solidFill>
                <a:schemeClr val="dk1"/>
              </a:solidFill>
              <a:latin typeface="Arial"/>
              <a:ea typeface="Arial"/>
              <a:cs typeface="Arial"/>
              <a:sym typeface="Arial"/>
            </a:endParaRPr>
          </a:p>
          <a:p>
            <a:pPr indent="0" lvl="0" marL="24765" marR="38100" rtl="0" algn="just">
              <a:lnSpc>
                <a:spcPct val="119166"/>
              </a:lnSpc>
              <a:spcBef>
                <a:spcPts val="0"/>
              </a:spcBef>
              <a:spcAft>
                <a:spcPts val="0"/>
              </a:spcAft>
              <a:buNone/>
            </a:pPr>
            <a:r>
              <a:rPr lang="en-US" sz="1200">
                <a:solidFill>
                  <a:schemeClr val="dk1"/>
                </a:solidFill>
                <a:latin typeface="Arial"/>
                <a:ea typeface="Arial"/>
                <a:cs typeface="Arial"/>
                <a:sym typeface="Arial"/>
              </a:rPr>
              <a:t>Une ronde de sécurité rigoureuse et efficace favorise une meilleure sécurité pour le conducteur, les passagers et les  autres usagers de la route.</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2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en-US" sz="2400">
                <a:solidFill>
                  <a:srgbClr val="01D1B7"/>
                </a:solidFill>
                <a:latin typeface="Calibri"/>
                <a:ea typeface="Calibri"/>
                <a:cs typeface="Calibri"/>
                <a:sym typeface="Calibri"/>
              </a:rPr>
              <a:t>EST-ELLE OBLIGATOIRE</a:t>
            </a:r>
            <a:endParaRPr sz="2400">
              <a:solidFill>
                <a:schemeClr val="dk1"/>
              </a:solidFill>
              <a:latin typeface="Calibri"/>
              <a:ea typeface="Calibri"/>
              <a:cs typeface="Calibri"/>
              <a:sym typeface="Calibri"/>
            </a:endParaRPr>
          </a:p>
          <a:p>
            <a:pPr indent="0" lvl="0" marL="43815" marR="5080" rtl="0" algn="just">
              <a:lnSpc>
                <a:spcPct val="119166"/>
              </a:lnSpc>
              <a:spcBef>
                <a:spcPts val="830"/>
              </a:spcBef>
              <a:spcAft>
                <a:spcPts val="0"/>
              </a:spcAft>
              <a:buNone/>
            </a:pPr>
            <a:r>
              <a:rPr lang="en-US" sz="1200">
                <a:solidFill>
                  <a:schemeClr val="dk1"/>
                </a:solidFill>
                <a:latin typeface="Arial"/>
                <a:ea typeface="Arial"/>
                <a:cs typeface="Arial"/>
                <a:sym typeface="Arial"/>
              </a:rPr>
              <a:t>La ronde de sécurité est </a:t>
            </a:r>
            <a:r>
              <a:rPr b="1" lang="en-US" sz="1200">
                <a:solidFill>
                  <a:schemeClr val="dk1"/>
                </a:solidFill>
                <a:latin typeface="Arial"/>
                <a:ea typeface="Arial"/>
                <a:cs typeface="Arial"/>
                <a:sym typeface="Arial"/>
              </a:rPr>
              <a:t>obligatoire </a:t>
            </a:r>
            <a:r>
              <a:rPr lang="en-US" sz="1200">
                <a:solidFill>
                  <a:schemeClr val="dk1"/>
                </a:solidFill>
                <a:latin typeface="Arial"/>
                <a:ea typeface="Arial"/>
                <a:cs typeface="Arial"/>
                <a:sym typeface="Arial"/>
              </a:rPr>
              <a:t>sur tous les véhicules visés. Ainsi, un conducteur ne peut conduire et un exploitant  ne peut laisser conduire un véhicule si la ronde de sécurité n’a pas été réalisée dans le délai prévu. Notez qu’il est  obligatoire de remplir un rapport de ronde pour chaque ronde de sécurité réalisée.</a:t>
            </a:r>
            <a:endParaRPr sz="1200">
              <a:solidFill>
                <a:schemeClr val="dk1"/>
              </a:solidFill>
              <a:latin typeface="Arial"/>
              <a:ea typeface="Arial"/>
              <a:cs typeface="Arial"/>
              <a:sym typeface="Arial"/>
            </a:endParaRPr>
          </a:p>
        </p:txBody>
      </p:sp>
      <p:sp>
        <p:nvSpPr>
          <p:cNvPr id="85" name="Google Shape;85;p4"/>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4"/>
          <p:cNvSpPr txBox="1"/>
          <p:nvPr/>
        </p:nvSpPr>
        <p:spPr>
          <a:xfrm>
            <a:off x="7528049" y="4101148"/>
            <a:ext cx="150368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347</a:t>
            </a:r>
            <a:endParaRPr sz="800">
              <a:solidFill>
                <a:schemeClr val="dk1"/>
              </a:solidFill>
              <a:latin typeface="Arial"/>
              <a:ea typeface="Arial"/>
              <a:cs typeface="Arial"/>
              <a:sym typeface="Arial"/>
            </a:endParaRPr>
          </a:p>
        </p:txBody>
      </p:sp>
      <p:sp>
        <p:nvSpPr>
          <p:cNvPr id="87" name="Google Shape;87;p4"/>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4"/>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89" name="Google Shape;89;p4"/>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384725" y="52909"/>
            <a:ext cx="5339080" cy="718820"/>
          </a:xfrm>
          <a:prstGeom prst="rect">
            <a:avLst/>
          </a:prstGeom>
          <a:noFill/>
          <a:ln>
            <a:noFill/>
          </a:ln>
        </p:spPr>
        <p:txBody>
          <a:bodyPr anchorCtr="0" anchor="t" bIns="0" lIns="0" spcFirstLastPara="1" rIns="0" wrap="square" tIns="84450">
            <a:spAutoFit/>
          </a:bodyPr>
          <a:lstStyle/>
          <a:p>
            <a:pPr indent="0" lvl="0" marL="12700" rtl="0" algn="l">
              <a:lnSpc>
                <a:spcPct val="100000"/>
              </a:lnSpc>
              <a:spcBef>
                <a:spcPts val="0"/>
              </a:spcBef>
              <a:spcAft>
                <a:spcPts val="0"/>
              </a:spcAft>
              <a:buNone/>
            </a:pPr>
            <a:r>
              <a:rPr lang="en-US"/>
              <a:t>VÉHICULES VISÉS</a:t>
            </a:r>
            <a:endParaRPr/>
          </a:p>
          <a:p>
            <a:pPr indent="0" lvl="0" marL="12700" rtl="0" algn="l">
              <a:lnSpc>
                <a:spcPct val="100000"/>
              </a:lnSpc>
              <a:spcBef>
                <a:spcPts val="330"/>
              </a:spcBef>
              <a:spcAft>
                <a:spcPts val="0"/>
              </a:spcAft>
              <a:buNone/>
            </a:pPr>
            <a:r>
              <a:rPr b="0" lang="en-US" sz="1400">
                <a:solidFill>
                  <a:srgbClr val="000000"/>
                </a:solidFill>
                <a:latin typeface="Arial"/>
                <a:ea typeface="Arial"/>
                <a:cs typeface="Arial"/>
                <a:sym typeface="Arial"/>
              </a:rPr>
              <a:t>Les véhicules suivants doivent faire l’objet d’une ronde de sécurité :</a:t>
            </a:r>
            <a:endParaRPr sz="1400">
              <a:latin typeface="Arial"/>
              <a:ea typeface="Arial"/>
              <a:cs typeface="Arial"/>
              <a:sym typeface="Arial"/>
            </a:endParaRPr>
          </a:p>
        </p:txBody>
      </p:sp>
      <p:sp>
        <p:nvSpPr>
          <p:cNvPr id="95" name="Google Shape;95;p5"/>
          <p:cNvSpPr txBox="1"/>
          <p:nvPr/>
        </p:nvSpPr>
        <p:spPr>
          <a:xfrm>
            <a:off x="432350" y="723088"/>
            <a:ext cx="8321700" cy="3694200"/>
          </a:xfrm>
          <a:prstGeom prst="rect">
            <a:avLst/>
          </a:prstGeom>
          <a:noFill/>
          <a:ln>
            <a:noFill/>
          </a:ln>
        </p:spPr>
        <p:txBody>
          <a:bodyPr anchorCtr="0" anchor="t" bIns="0" lIns="0" spcFirstLastPara="1" rIns="0" wrap="square" tIns="22850">
            <a:spAutoFit/>
          </a:bodyPr>
          <a:lstStyle/>
          <a:p>
            <a:pPr indent="-409575" lvl="0" marL="422275" marR="7620" rtl="0" algn="just">
              <a:lnSpc>
                <a:spcPct val="117857"/>
              </a:lnSpc>
              <a:spcBef>
                <a:spcPts val="0"/>
              </a:spcBef>
              <a:spcAft>
                <a:spcPts val="0"/>
              </a:spcAft>
              <a:buClr>
                <a:schemeClr val="dk1"/>
              </a:buClr>
              <a:buSzPts val="1400"/>
              <a:buFont typeface="MS PGothic"/>
              <a:buChar char="➢"/>
            </a:pPr>
            <a:r>
              <a:rPr b="1" i="1" lang="en-US" sz="1400" u="sng">
                <a:solidFill>
                  <a:schemeClr val="dk1"/>
                </a:solidFill>
                <a:latin typeface="Arial"/>
                <a:ea typeface="Arial"/>
                <a:cs typeface="Arial"/>
                <a:sym typeface="Arial"/>
              </a:rPr>
              <a:t>un véhicule routier dont le poids nominal brut (PNBV)est de 4 500 kg ou plus</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(par exemple,  tracteur routier, camion porteur, bétonnière, camion citerne, remorque, semi-remorque,  fourgonnette, camionnette de type pick-up, foreuse, pompe à béton, grue sur châssis de camion,  ambulance, véhicule d’un service d’incendie, etc.) ;</a:t>
            </a:r>
            <a:endParaRPr sz="1400">
              <a:solidFill>
                <a:schemeClr val="dk1"/>
              </a:solidFill>
              <a:latin typeface="Arial"/>
              <a:ea typeface="Arial"/>
              <a:cs typeface="Arial"/>
              <a:sym typeface="Arial"/>
            </a:endParaRPr>
          </a:p>
          <a:p>
            <a:pPr indent="0" lvl="0" marL="0" marR="0" rtl="0" algn="l">
              <a:lnSpc>
                <a:spcPct val="100000"/>
              </a:lnSpc>
              <a:spcBef>
                <a:spcPts val="40"/>
              </a:spcBef>
              <a:spcAft>
                <a:spcPts val="0"/>
              </a:spcAft>
              <a:buClr>
                <a:schemeClr val="dk1"/>
              </a:buClr>
              <a:buSzPts val="1400"/>
              <a:buFont typeface="MS PGothic"/>
              <a:buNone/>
            </a:pPr>
            <a:r>
              <a:t/>
            </a:r>
            <a:endParaRPr sz="1400">
              <a:solidFill>
                <a:schemeClr val="dk1"/>
              </a:solidFill>
              <a:latin typeface="Arial"/>
              <a:ea typeface="Arial"/>
              <a:cs typeface="Arial"/>
              <a:sym typeface="Arial"/>
            </a:endParaRPr>
          </a:p>
          <a:p>
            <a:pPr indent="-409575" lvl="0" marL="422275" marR="5080" rtl="0" algn="just">
              <a:lnSpc>
                <a:spcPct val="117857"/>
              </a:lnSpc>
              <a:spcBef>
                <a:spcPts val="0"/>
              </a:spcBef>
              <a:spcAft>
                <a:spcPts val="0"/>
              </a:spcAft>
              <a:buClr>
                <a:schemeClr val="dk1"/>
              </a:buClr>
              <a:buSzPts val="1400"/>
              <a:buFont typeface="MS PGothic"/>
              <a:buChar char="➢"/>
            </a:pPr>
            <a:r>
              <a:rPr b="1" i="1" lang="en-US" sz="1400" u="sng">
                <a:solidFill>
                  <a:schemeClr val="dk1"/>
                </a:solidFill>
                <a:latin typeface="Arial"/>
                <a:ea typeface="Arial"/>
                <a:cs typeface="Arial"/>
                <a:sym typeface="Arial"/>
              </a:rPr>
              <a:t>un ensemble de véhicules routiers dont le PNBV d’au moins un des véhicules est de 4 500 kg  ou plus</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(par exemple, camionnette de type pick-up et remorque, tracteur et semi-remorque, tracteur  et remorque);</a:t>
            </a:r>
            <a:endParaRPr sz="1400">
              <a:solidFill>
                <a:schemeClr val="dk1"/>
              </a:solidFill>
              <a:latin typeface="Arial"/>
              <a:ea typeface="Arial"/>
              <a:cs typeface="Arial"/>
              <a:sym typeface="Arial"/>
            </a:endParaRPr>
          </a:p>
          <a:p>
            <a:pPr indent="0" lvl="0" marL="0" marR="0" rtl="0" algn="l">
              <a:lnSpc>
                <a:spcPct val="100000"/>
              </a:lnSpc>
              <a:spcBef>
                <a:spcPts val="40"/>
              </a:spcBef>
              <a:spcAft>
                <a:spcPts val="0"/>
              </a:spcAft>
              <a:buClr>
                <a:schemeClr val="dk1"/>
              </a:buClr>
              <a:buSzPts val="1400"/>
              <a:buFont typeface="MS PGothic"/>
              <a:buNone/>
            </a:pPr>
            <a:r>
              <a:t/>
            </a:r>
            <a:endParaRPr sz="1400">
              <a:solidFill>
                <a:schemeClr val="dk1"/>
              </a:solidFill>
              <a:latin typeface="Arial"/>
              <a:ea typeface="Arial"/>
              <a:cs typeface="Arial"/>
              <a:sym typeface="Arial"/>
            </a:endParaRPr>
          </a:p>
          <a:p>
            <a:pPr indent="-409575" lvl="0" marL="422275" marR="298450" rtl="0" algn="l">
              <a:lnSpc>
                <a:spcPct val="117857"/>
              </a:lnSpc>
              <a:spcBef>
                <a:spcPts val="0"/>
              </a:spcBef>
              <a:spcAft>
                <a:spcPts val="0"/>
              </a:spcAft>
              <a:buClr>
                <a:schemeClr val="dk1"/>
              </a:buClr>
              <a:buSzPts val="1400"/>
              <a:buFont typeface="MS PGothic"/>
              <a:buChar char="➢"/>
            </a:pPr>
            <a:r>
              <a:rPr b="1" i="1" lang="en-US" sz="1400" u="sng">
                <a:solidFill>
                  <a:schemeClr val="dk1"/>
                </a:solidFill>
                <a:latin typeface="Arial"/>
                <a:ea typeface="Arial"/>
                <a:cs typeface="Arial"/>
                <a:sym typeface="Arial"/>
              </a:rPr>
              <a:t>un autobus, un minibus et une dépanneuse, et ce, sans égard au poids nominal brut du  véhicule (PNBV)</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(par exemple, autocar, minibus, minibus de transport adapté, autobus scolaire,  autobus urbain, dépanneuse);</a:t>
            </a:r>
            <a:endParaRPr sz="1400">
              <a:solidFill>
                <a:schemeClr val="dk1"/>
              </a:solidFill>
              <a:latin typeface="Arial"/>
              <a:ea typeface="Arial"/>
              <a:cs typeface="Arial"/>
              <a:sym typeface="Arial"/>
            </a:endParaRPr>
          </a:p>
          <a:p>
            <a:pPr indent="0" lvl="0" marL="0" marR="0" rtl="0" algn="l">
              <a:lnSpc>
                <a:spcPct val="100000"/>
              </a:lnSpc>
              <a:spcBef>
                <a:spcPts val="40"/>
              </a:spcBef>
              <a:spcAft>
                <a:spcPts val="0"/>
              </a:spcAft>
              <a:buNone/>
            </a:pPr>
            <a:r>
              <a:t/>
            </a:r>
            <a:endParaRPr sz="1400">
              <a:solidFill>
                <a:schemeClr val="dk1"/>
              </a:solidFill>
              <a:latin typeface="Arial"/>
              <a:ea typeface="Arial"/>
              <a:cs typeface="Arial"/>
              <a:sym typeface="Arial"/>
            </a:endParaRPr>
          </a:p>
          <a:p>
            <a:pPr indent="-409575" lvl="0" marL="422275" marR="126364" rtl="0" algn="l">
              <a:lnSpc>
                <a:spcPct val="117857"/>
              </a:lnSpc>
              <a:spcBef>
                <a:spcPts val="0"/>
              </a:spcBef>
              <a:spcAft>
                <a:spcPts val="0"/>
              </a:spcAft>
              <a:buClr>
                <a:schemeClr val="dk1"/>
              </a:buClr>
              <a:buSzPts val="1400"/>
              <a:buFont typeface="MS PGothic"/>
              <a:buChar char="➢"/>
            </a:pPr>
            <a:r>
              <a:rPr b="1" i="1" lang="en-US" sz="1400" u="sng">
                <a:solidFill>
                  <a:schemeClr val="dk1"/>
                </a:solidFill>
                <a:latin typeface="Arial"/>
                <a:ea typeface="Arial"/>
                <a:cs typeface="Arial"/>
                <a:sym typeface="Arial"/>
              </a:rPr>
              <a:t>un véhicule routier d’un PNBV de moins de 4 500 kg transportant des matières dangereuses  qui nécessitent l’application de plaques d’indication de danger.</a:t>
            </a:r>
            <a:endParaRPr sz="1400">
              <a:solidFill>
                <a:schemeClr val="dk1"/>
              </a:solidFill>
              <a:latin typeface="Arial"/>
              <a:ea typeface="Arial"/>
              <a:cs typeface="Arial"/>
              <a:sym typeface="Arial"/>
            </a:endParaRPr>
          </a:p>
        </p:txBody>
      </p:sp>
      <p:sp>
        <p:nvSpPr>
          <p:cNvPr id="96" name="Google Shape;96;p5"/>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5"/>
          <p:cNvSpPr txBox="1"/>
          <p:nvPr/>
        </p:nvSpPr>
        <p:spPr>
          <a:xfrm>
            <a:off x="7528049" y="4101148"/>
            <a:ext cx="151574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348</a:t>
            </a:r>
            <a:endParaRPr sz="800">
              <a:solidFill>
                <a:schemeClr val="dk1"/>
              </a:solidFill>
              <a:latin typeface="Arial"/>
              <a:ea typeface="Arial"/>
              <a:cs typeface="Arial"/>
              <a:sym typeface="Arial"/>
            </a:endParaRPr>
          </a:p>
        </p:txBody>
      </p:sp>
      <p:sp>
        <p:nvSpPr>
          <p:cNvPr id="98" name="Google Shape;98;p5"/>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5"/>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00" name="Google Shape;100;p5"/>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type="title"/>
          </p:nvPr>
        </p:nvSpPr>
        <p:spPr>
          <a:xfrm>
            <a:off x="384725" y="201057"/>
            <a:ext cx="3254375"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VÉHICULES EXEMPTÉS</a:t>
            </a:r>
            <a:endParaRPr/>
          </a:p>
        </p:txBody>
      </p:sp>
      <p:sp>
        <p:nvSpPr>
          <p:cNvPr id="106" name="Google Shape;106;p6"/>
          <p:cNvSpPr txBox="1"/>
          <p:nvPr/>
        </p:nvSpPr>
        <p:spPr>
          <a:xfrm>
            <a:off x="460925" y="803454"/>
            <a:ext cx="8243570" cy="292290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Arial"/>
                <a:ea typeface="Arial"/>
                <a:cs typeface="Arial"/>
                <a:sym typeface="Arial"/>
              </a:rPr>
              <a:t>Les véhicules suivants pas n’ont pas à faire l’objet d’une ronde de sécurité :</a:t>
            </a:r>
            <a:endParaRPr sz="12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200">
              <a:solidFill>
                <a:schemeClr val="dk1"/>
              </a:solidFill>
              <a:latin typeface="Arial"/>
              <a:ea typeface="Arial"/>
              <a:cs typeface="Arial"/>
              <a:sym typeface="Arial"/>
            </a:endParaRPr>
          </a:p>
          <a:p>
            <a:pPr indent="-381000" lvl="0" marL="469900" marR="0" rtl="0" algn="l">
              <a:lnSpc>
                <a:spcPct val="119166"/>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un véhicule-outil (par exemple, niveleuse, chargeur sur roues (loader), rétrocaveuse);</a:t>
            </a:r>
            <a:endParaRPr sz="1200">
              <a:solidFill>
                <a:schemeClr val="dk1"/>
              </a:solidFill>
              <a:latin typeface="Arial"/>
              <a:ea typeface="Arial"/>
              <a:cs typeface="Arial"/>
              <a:sym typeface="Arial"/>
            </a:endParaRPr>
          </a:p>
          <a:p>
            <a:pPr indent="-381000" lvl="0" marL="469900" marR="0" rtl="0" algn="l">
              <a:lnSpc>
                <a:spcPct val="118750"/>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un véhicule lourd utilisé lorsque requis par un service d’urgence ou dans le cas d’un sinistre;</a:t>
            </a:r>
            <a:endParaRPr sz="1200">
              <a:solidFill>
                <a:schemeClr val="dk1"/>
              </a:solidFill>
              <a:latin typeface="Arial"/>
              <a:ea typeface="Arial"/>
              <a:cs typeface="Arial"/>
              <a:sym typeface="Arial"/>
            </a:endParaRPr>
          </a:p>
          <a:p>
            <a:pPr indent="-381000" lvl="0" marL="469900" marR="0" rtl="0" algn="l">
              <a:lnSpc>
                <a:spcPct val="118750"/>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un tracteur de ferme ou une machine agricole (par exemple, moissonneuse-batteuse);</a:t>
            </a:r>
            <a:endParaRPr sz="1200">
              <a:solidFill>
                <a:schemeClr val="dk1"/>
              </a:solidFill>
              <a:latin typeface="Arial"/>
              <a:ea typeface="Arial"/>
              <a:cs typeface="Arial"/>
              <a:sym typeface="Arial"/>
            </a:endParaRPr>
          </a:p>
          <a:p>
            <a:pPr indent="-381000" lvl="0" marL="469900" marR="0" rtl="0" algn="l">
              <a:lnSpc>
                <a:spcPct val="118750"/>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une remorque de ferme (ex. : remorque à foin appartenant à un agriculteur, et utilisée à des fins agricoles);</a:t>
            </a:r>
            <a:endParaRPr sz="1200">
              <a:solidFill>
                <a:schemeClr val="dk1"/>
              </a:solidFill>
              <a:latin typeface="Arial"/>
              <a:ea typeface="Arial"/>
              <a:cs typeface="Arial"/>
              <a:sym typeface="Arial"/>
            </a:endParaRPr>
          </a:p>
          <a:p>
            <a:pPr indent="-381000" lvl="0" marL="469900" marR="5080" rtl="0" algn="just">
              <a:lnSpc>
                <a:spcPct val="119166"/>
              </a:lnSpc>
              <a:spcBef>
                <a:spcPts val="45"/>
              </a:spcBef>
              <a:spcAft>
                <a:spcPts val="0"/>
              </a:spcAft>
              <a:buClr>
                <a:schemeClr val="dk1"/>
              </a:buClr>
              <a:buSzPts val="1200"/>
              <a:buFont typeface="MS PGothic"/>
              <a:buChar char="➢"/>
            </a:pPr>
            <a:r>
              <a:rPr lang="en-US" sz="1200">
                <a:solidFill>
                  <a:schemeClr val="dk1"/>
                </a:solidFill>
                <a:latin typeface="Arial"/>
                <a:ea typeface="Arial"/>
                <a:cs typeface="Arial"/>
                <a:sym typeface="Arial"/>
              </a:rPr>
              <a:t>un véhicule lourd utilisé par une personne physique (un individu) à des fins personnelles, c’est-à-dire autres que  commerciales ou professionnelles (par exemple, camion utilisé pour déménager ses propres biens, habitation  motorisée);</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1150"/>
              <a:buFont typeface="MS PGothic"/>
              <a:buNone/>
            </a:pPr>
            <a:r>
              <a:t/>
            </a:r>
            <a:endParaRPr sz="115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200">
                <a:solidFill>
                  <a:schemeClr val="dk1"/>
                </a:solidFill>
                <a:latin typeface="Arial"/>
                <a:ea typeface="Arial"/>
                <a:cs typeface="Arial"/>
                <a:sym typeface="Arial"/>
              </a:rPr>
              <a:t>un camion porteur de deux ou trois essieux utilisé dans l’une des circonstances suivantes :</a:t>
            </a:r>
            <a:endParaRPr sz="1200">
              <a:solidFill>
                <a:schemeClr val="dk1"/>
              </a:solidFill>
              <a:latin typeface="Arial"/>
              <a:ea typeface="Arial"/>
              <a:cs typeface="Arial"/>
              <a:sym typeface="Arial"/>
            </a:endParaRPr>
          </a:p>
          <a:p>
            <a:pPr indent="0" lvl="0" marL="0" marR="0" rtl="0" algn="l">
              <a:lnSpc>
                <a:spcPct val="100000"/>
              </a:lnSpc>
              <a:spcBef>
                <a:spcPts val="25"/>
              </a:spcBef>
              <a:spcAft>
                <a:spcPts val="0"/>
              </a:spcAft>
              <a:buNone/>
            </a:pPr>
            <a:r>
              <a:t/>
            </a:r>
            <a:endParaRPr sz="1250">
              <a:solidFill>
                <a:schemeClr val="dk1"/>
              </a:solidFill>
              <a:latin typeface="Arial"/>
              <a:ea typeface="Arial"/>
              <a:cs typeface="Arial"/>
              <a:sym typeface="Arial"/>
            </a:endParaRPr>
          </a:p>
          <a:p>
            <a:pPr indent="-381000" lvl="0" marL="469900" marR="12065" rtl="0" algn="l">
              <a:lnSpc>
                <a:spcPct val="119166"/>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lors du transport de produits primaires provenant d’une ferme, d’une forêt ou d’un plan d’eau, si le conducteur ou  l’exploitant du camion en est le producteur;</a:t>
            </a:r>
            <a:endParaRPr sz="1200">
              <a:solidFill>
                <a:schemeClr val="dk1"/>
              </a:solidFill>
              <a:latin typeface="Arial"/>
              <a:ea typeface="Arial"/>
              <a:cs typeface="Arial"/>
              <a:sym typeface="Arial"/>
            </a:endParaRPr>
          </a:p>
          <a:p>
            <a:pPr indent="-381000" lvl="0" marL="469900" marR="0" rtl="0" algn="l">
              <a:lnSpc>
                <a:spcPct val="113750"/>
              </a:lnSpc>
              <a:spcBef>
                <a:spcPts val="0"/>
              </a:spcBef>
              <a:spcAft>
                <a:spcPts val="0"/>
              </a:spcAft>
              <a:buClr>
                <a:schemeClr val="dk1"/>
              </a:buClr>
              <a:buSzPts val="1200"/>
              <a:buFont typeface="MS PGothic"/>
              <a:buChar char="➢"/>
            </a:pPr>
            <a:r>
              <a:rPr lang="en-US" sz="1200">
                <a:solidFill>
                  <a:schemeClr val="dk1"/>
                </a:solidFill>
                <a:latin typeface="Arial"/>
                <a:ea typeface="Arial"/>
                <a:cs typeface="Arial"/>
                <a:sym typeface="Arial"/>
              </a:rPr>
              <a:t>lors du trajet de retour après ce transport, si le camion est vide ou transporte des produits servant à l’exploitation</a:t>
            </a:r>
            <a:endParaRPr sz="1200">
              <a:solidFill>
                <a:schemeClr val="dk1"/>
              </a:solidFill>
              <a:latin typeface="Arial"/>
              <a:ea typeface="Arial"/>
              <a:cs typeface="Arial"/>
              <a:sym typeface="Arial"/>
            </a:endParaRPr>
          </a:p>
          <a:p>
            <a:pPr indent="0" lvl="0" marL="469900" marR="0" rtl="0" algn="l">
              <a:lnSpc>
                <a:spcPct val="119583"/>
              </a:lnSpc>
              <a:spcBef>
                <a:spcPts val="0"/>
              </a:spcBef>
              <a:spcAft>
                <a:spcPts val="0"/>
              </a:spcAft>
              <a:buNone/>
            </a:pPr>
            <a:r>
              <a:rPr lang="en-US" sz="1200">
                <a:solidFill>
                  <a:schemeClr val="dk1"/>
                </a:solidFill>
                <a:latin typeface="Arial"/>
                <a:ea typeface="Arial"/>
                <a:cs typeface="Arial"/>
                <a:sym typeface="Arial"/>
              </a:rPr>
              <a:t>principale d’une ferme, d’une forêt ou d’un plan d’eau.</a:t>
            </a:r>
            <a:endParaRPr sz="1200">
              <a:solidFill>
                <a:schemeClr val="dk1"/>
              </a:solidFill>
              <a:latin typeface="Arial"/>
              <a:ea typeface="Arial"/>
              <a:cs typeface="Arial"/>
              <a:sym typeface="Arial"/>
            </a:endParaRPr>
          </a:p>
        </p:txBody>
      </p:sp>
      <p:sp>
        <p:nvSpPr>
          <p:cNvPr id="107" name="Google Shape;107;p6"/>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6"/>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349</a:t>
            </a:r>
            <a:endParaRPr sz="800">
              <a:solidFill>
                <a:schemeClr val="dk1"/>
              </a:solidFill>
              <a:latin typeface="Arial"/>
              <a:ea typeface="Arial"/>
              <a:cs typeface="Arial"/>
              <a:sym typeface="Arial"/>
            </a:endParaRPr>
          </a:p>
        </p:txBody>
      </p:sp>
      <p:sp>
        <p:nvSpPr>
          <p:cNvPr id="109" name="Google Shape;109;p6"/>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6"/>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11" name="Google Shape;111;p6"/>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txBox="1"/>
          <p:nvPr>
            <p:ph type="title"/>
          </p:nvPr>
        </p:nvSpPr>
        <p:spPr>
          <a:xfrm>
            <a:off x="384725" y="277257"/>
            <a:ext cx="3977004"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QUI DOIT FAIRE LA RONDE ?</a:t>
            </a:r>
            <a:endParaRPr/>
          </a:p>
        </p:txBody>
      </p:sp>
      <p:sp>
        <p:nvSpPr>
          <p:cNvPr id="117" name="Google Shape;117;p7"/>
          <p:cNvSpPr txBox="1"/>
          <p:nvPr>
            <p:ph idx="1" type="body"/>
          </p:nvPr>
        </p:nvSpPr>
        <p:spPr>
          <a:xfrm>
            <a:off x="384725" y="803098"/>
            <a:ext cx="8374380" cy="3321050"/>
          </a:xfrm>
          <a:prstGeom prst="rect">
            <a:avLst/>
          </a:prstGeom>
          <a:noFill/>
          <a:ln>
            <a:noFill/>
          </a:ln>
        </p:spPr>
        <p:txBody>
          <a:bodyPr anchorCtr="0" anchor="t" bIns="0" lIns="0" spcFirstLastPara="1" rIns="0" wrap="square" tIns="12700">
            <a:spAutoFit/>
          </a:bodyPr>
          <a:lstStyle/>
          <a:p>
            <a:pPr indent="0" lvl="0" marL="12700" marR="5080" rtl="0" algn="just">
              <a:lnSpc>
                <a:spcPct val="116100"/>
              </a:lnSpc>
              <a:spcBef>
                <a:spcPts val="0"/>
              </a:spcBef>
              <a:spcAft>
                <a:spcPts val="0"/>
              </a:spcAft>
              <a:buNone/>
            </a:pPr>
            <a:r>
              <a:rPr lang="en-US"/>
              <a:t>Le conducteur doit réaliser la ronde de sécurité du véhicule qu’il conduit. Une personne désignée par  l’exploitant peut également effectuer cette ronde. Dans cette dernière situation, l’exploitant devient  responsable de cette vérification.</a:t>
            </a:r>
            <a:endParaRPr/>
          </a:p>
          <a:p>
            <a:pPr indent="0" lvl="0" marL="0" rtl="0" algn="l">
              <a:lnSpc>
                <a:spcPct val="100000"/>
              </a:lnSpc>
              <a:spcBef>
                <a:spcPts val="40"/>
              </a:spcBef>
              <a:spcAft>
                <a:spcPts val="0"/>
              </a:spcAft>
              <a:buNone/>
            </a:pPr>
            <a:r>
              <a:t/>
            </a:r>
            <a:endParaRPr sz="1700"/>
          </a:p>
          <a:p>
            <a:pPr indent="0" lvl="0" marL="12700" marR="6350" rtl="0" algn="just">
              <a:lnSpc>
                <a:spcPct val="117857"/>
              </a:lnSpc>
              <a:spcBef>
                <a:spcPts val="5"/>
              </a:spcBef>
              <a:spcAft>
                <a:spcPts val="0"/>
              </a:spcAft>
              <a:buNone/>
            </a:pPr>
            <a:r>
              <a:rPr lang="en-US"/>
              <a:t>Si la ronde de sécurité est exécutée par une personne désignée par l’exploitant, le conducteur peut  l’accepter ou la refuser:</a:t>
            </a:r>
            <a:endParaRPr/>
          </a:p>
          <a:p>
            <a:pPr indent="0" lvl="0" marL="0" rtl="0" algn="l">
              <a:lnSpc>
                <a:spcPct val="100000"/>
              </a:lnSpc>
              <a:spcBef>
                <a:spcPts val="35"/>
              </a:spcBef>
              <a:spcAft>
                <a:spcPts val="0"/>
              </a:spcAft>
              <a:buNone/>
            </a:pPr>
            <a:r>
              <a:t/>
            </a:r>
            <a:endParaRPr/>
          </a:p>
          <a:p>
            <a:pPr indent="0" lvl="0" marL="12700" marR="20955" rtl="0" algn="just">
              <a:lnSpc>
                <a:spcPct val="117857"/>
              </a:lnSpc>
              <a:spcBef>
                <a:spcPts val="5"/>
              </a:spcBef>
              <a:spcAft>
                <a:spcPts val="0"/>
              </a:spcAft>
              <a:buNone/>
            </a:pPr>
            <a:r>
              <a:rPr b="1" i="1" lang="en-US" u="sng">
                <a:latin typeface="Arial"/>
                <a:ea typeface="Arial"/>
                <a:cs typeface="Arial"/>
                <a:sym typeface="Arial"/>
              </a:rPr>
              <a:t>S’il l’accepte :</a:t>
            </a:r>
            <a:r>
              <a:rPr b="1" i="1" lang="en-US">
                <a:latin typeface="Arial"/>
                <a:ea typeface="Arial"/>
                <a:cs typeface="Arial"/>
                <a:sym typeface="Arial"/>
              </a:rPr>
              <a:t> </a:t>
            </a:r>
            <a:r>
              <a:rPr lang="en-US"/>
              <a:t>Le conducteur s’assure que la ronde est valide (elle a été faite dans les dernières 24  heures) et contresigne le rapport de ronde pour attester qu’il en a pris connaissance.</a:t>
            </a:r>
            <a:endParaRPr/>
          </a:p>
          <a:p>
            <a:pPr indent="0" lvl="0" marL="12700" marR="8890" rtl="0" algn="just">
              <a:lnSpc>
                <a:spcPct val="117857"/>
              </a:lnSpc>
              <a:spcBef>
                <a:spcPts val="0"/>
              </a:spcBef>
              <a:spcAft>
                <a:spcPts val="0"/>
              </a:spcAft>
              <a:buNone/>
            </a:pPr>
            <a:r>
              <a:rPr lang="en-US"/>
              <a:t>Le conducteur n’est alors pas tenu responsable de la ronde, mais il a la responsabilité de tenir à jour le  rapport et de signaler les défectuosités qu’il constate en cours de route.</a:t>
            </a:r>
            <a:endParaRPr/>
          </a:p>
          <a:p>
            <a:pPr indent="0" lvl="0" marL="0" rtl="0" algn="l">
              <a:lnSpc>
                <a:spcPct val="100000"/>
              </a:lnSpc>
              <a:spcBef>
                <a:spcPts val="40"/>
              </a:spcBef>
              <a:spcAft>
                <a:spcPts val="0"/>
              </a:spcAft>
              <a:buNone/>
            </a:pPr>
            <a:r>
              <a:t/>
            </a:r>
            <a:endParaRPr/>
          </a:p>
          <a:p>
            <a:pPr indent="0" lvl="0" marL="12700" marR="8255" rtl="0" algn="just">
              <a:lnSpc>
                <a:spcPct val="117857"/>
              </a:lnSpc>
              <a:spcBef>
                <a:spcPts val="0"/>
              </a:spcBef>
              <a:spcAft>
                <a:spcPts val="0"/>
              </a:spcAft>
              <a:buNone/>
            </a:pPr>
            <a:r>
              <a:rPr b="1" i="1" lang="en-US" u="sng">
                <a:latin typeface="Arial"/>
                <a:ea typeface="Arial"/>
                <a:cs typeface="Arial"/>
                <a:sym typeface="Arial"/>
              </a:rPr>
              <a:t>S’il la refuse :</a:t>
            </a:r>
            <a:r>
              <a:rPr b="1" i="1" lang="en-US">
                <a:latin typeface="Arial"/>
                <a:ea typeface="Arial"/>
                <a:cs typeface="Arial"/>
                <a:sym typeface="Arial"/>
              </a:rPr>
              <a:t> </a:t>
            </a:r>
            <a:r>
              <a:rPr lang="en-US"/>
              <a:t>Le conducteur doit refaire la ronde et produire un nouveau rapport. Le conducteur au  volant du véhicule doit tenir à jour le rapport de ronde de sécurité et y signaler les défectuosités  constatées en cours de route.</a:t>
            </a:r>
            <a:endParaRPr/>
          </a:p>
        </p:txBody>
      </p:sp>
      <p:sp>
        <p:nvSpPr>
          <p:cNvPr id="118" name="Google Shape;118;p7"/>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7"/>
          <p:cNvSpPr txBox="1"/>
          <p:nvPr/>
        </p:nvSpPr>
        <p:spPr>
          <a:xfrm>
            <a:off x="7528049" y="4101148"/>
            <a:ext cx="1520825"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350</a:t>
            </a:r>
            <a:endParaRPr sz="800">
              <a:solidFill>
                <a:schemeClr val="dk1"/>
              </a:solidFill>
              <a:latin typeface="Arial"/>
              <a:ea typeface="Arial"/>
              <a:cs typeface="Arial"/>
              <a:sym typeface="Arial"/>
            </a:endParaRPr>
          </a:p>
        </p:txBody>
      </p:sp>
      <p:sp>
        <p:nvSpPr>
          <p:cNvPr id="120" name="Google Shape;120;p7"/>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7"/>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22" name="Google Shape;122;p7"/>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384725" y="505857"/>
            <a:ext cx="8374549" cy="753110"/>
          </a:xfrm>
          <a:prstGeom prst="rect">
            <a:avLst/>
          </a:prstGeom>
          <a:noFill/>
          <a:ln>
            <a:noFill/>
          </a:ln>
        </p:spPr>
        <p:txBody>
          <a:bodyPr anchorCtr="0" anchor="t" bIns="0" lIns="0" spcFirstLastPara="1" rIns="0" wrap="square" tIns="27925">
            <a:spAutoFit/>
          </a:bodyPr>
          <a:lstStyle/>
          <a:p>
            <a:pPr indent="0" lvl="0" marL="12700" marR="5080" rtl="0" algn="l">
              <a:lnSpc>
                <a:spcPct val="118750"/>
              </a:lnSpc>
              <a:spcBef>
                <a:spcPts val="0"/>
              </a:spcBef>
              <a:spcAft>
                <a:spcPts val="0"/>
              </a:spcAft>
              <a:buNone/>
            </a:pPr>
            <a:r>
              <a:rPr lang="en-US"/>
              <a:t>QUI DOIT SIGNALER LES DÉFECTUOSITÉS EN COURS DE  ROUTE ?</a:t>
            </a:r>
            <a:endParaRPr/>
          </a:p>
        </p:txBody>
      </p:sp>
      <p:sp>
        <p:nvSpPr>
          <p:cNvPr id="128" name="Google Shape;128;p8"/>
          <p:cNvSpPr txBox="1"/>
          <p:nvPr/>
        </p:nvSpPr>
        <p:spPr>
          <a:xfrm>
            <a:off x="384725" y="1523188"/>
            <a:ext cx="8374380" cy="23342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400">
                <a:solidFill>
                  <a:schemeClr val="dk1"/>
                </a:solidFill>
                <a:latin typeface="Arial"/>
                <a:ea typeface="Arial"/>
                <a:cs typeface="Arial"/>
                <a:sym typeface="Arial"/>
              </a:rPr>
              <a:t>Le conducteur :</a:t>
            </a:r>
            <a:endParaRPr sz="14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1450">
              <a:solidFill>
                <a:schemeClr val="dk1"/>
              </a:solidFill>
              <a:latin typeface="Arial"/>
              <a:ea typeface="Arial"/>
              <a:cs typeface="Arial"/>
              <a:sym typeface="Arial"/>
            </a:endParaRPr>
          </a:p>
          <a:p>
            <a:pPr indent="-409575" lvl="0" marL="469900" marR="5080" rtl="0" algn="just">
              <a:lnSpc>
                <a:spcPct val="117857"/>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est la meilleure personne qui puisse déceler les symptômes d’un comportement inhabituel de son  véhicule;</a:t>
            </a:r>
            <a:endParaRPr sz="1400">
              <a:solidFill>
                <a:schemeClr val="dk1"/>
              </a:solidFill>
              <a:latin typeface="Arial"/>
              <a:ea typeface="Arial"/>
              <a:cs typeface="Arial"/>
              <a:sym typeface="Arial"/>
            </a:endParaRPr>
          </a:p>
          <a:p>
            <a:pPr indent="0" lvl="0" marL="0" marR="0" rtl="0" algn="l">
              <a:lnSpc>
                <a:spcPct val="100000"/>
              </a:lnSpc>
              <a:spcBef>
                <a:spcPts val="40"/>
              </a:spcBef>
              <a:spcAft>
                <a:spcPts val="0"/>
              </a:spcAft>
              <a:buClr>
                <a:schemeClr val="dk1"/>
              </a:buClr>
              <a:buSzPts val="1400"/>
              <a:buFont typeface="MS PGothic"/>
              <a:buNone/>
            </a:pPr>
            <a:r>
              <a:t/>
            </a:r>
            <a:endParaRPr sz="1400">
              <a:solidFill>
                <a:schemeClr val="dk1"/>
              </a:solidFill>
              <a:latin typeface="Arial"/>
              <a:ea typeface="Arial"/>
              <a:cs typeface="Arial"/>
              <a:sym typeface="Arial"/>
            </a:endParaRPr>
          </a:p>
          <a:p>
            <a:pPr indent="-409575" lvl="0" marL="469900" marR="7620" rtl="0" algn="just">
              <a:lnSpc>
                <a:spcPct val="117857"/>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est toujours responsable de signaler les défectuosités constatées en cours de route, et ce, même si  la ronde de sécurité a été effectuée par la personne désignée par l’exploitant. Il doit donc être très  vigilant;</a:t>
            </a:r>
            <a:endParaRPr sz="1400">
              <a:solidFill>
                <a:schemeClr val="dk1"/>
              </a:solidFill>
              <a:latin typeface="Arial"/>
              <a:ea typeface="Arial"/>
              <a:cs typeface="Arial"/>
              <a:sym typeface="Arial"/>
            </a:endParaRPr>
          </a:p>
          <a:p>
            <a:pPr indent="0" lvl="0" marL="0" marR="0" rtl="0" algn="l">
              <a:lnSpc>
                <a:spcPct val="100000"/>
              </a:lnSpc>
              <a:spcBef>
                <a:spcPts val="40"/>
              </a:spcBef>
              <a:spcAft>
                <a:spcPts val="0"/>
              </a:spcAft>
              <a:buClr>
                <a:schemeClr val="dk1"/>
              </a:buClr>
              <a:buSzPts val="1400"/>
              <a:buFont typeface="MS PGothic"/>
              <a:buNone/>
            </a:pPr>
            <a:r>
              <a:t/>
            </a:r>
            <a:endParaRPr sz="1400">
              <a:solidFill>
                <a:schemeClr val="dk1"/>
              </a:solidFill>
              <a:latin typeface="Arial"/>
              <a:ea typeface="Arial"/>
              <a:cs typeface="Arial"/>
              <a:sym typeface="Arial"/>
            </a:endParaRPr>
          </a:p>
          <a:p>
            <a:pPr indent="-409575" lvl="0" marL="469900" marR="12700" rtl="0" algn="just">
              <a:lnSpc>
                <a:spcPct val="117857"/>
              </a:lnSpc>
              <a:spcBef>
                <a:spcPts val="0"/>
              </a:spcBef>
              <a:spcAft>
                <a:spcPts val="0"/>
              </a:spcAft>
              <a:buClr>
                <a:schemeClr val="dk1"/>
              </a:buClr>
              <a:buSzPts val="1400"/>
              <a:buFont typeface="MS PGothic"/>
              <a:buChar char="➢"/>
            </a:pPr>
            <a:r>
              <a:rPr lang="en-US" sz="1400">
                <a:solidFill>
                  <a:schemeClr val="dk1"/>
                </a:solidFill>
                <a:latin typeface="Arial"/>
                <a:ea typeface="Arial"/>
                <a:cs typeface="Arial"/>
                <a:sym typeface="Arial"/>
              </a:rPr>
              <a:t>doit, en tout temps, être en mesure d’effectuer la vérification de son véhicule et de reconnaître les  défectuosités normalement détectées au cours d’une ronde de sécurité.</a:t>
            </a:r>
            <a:endParaRPr sz="1400">
              <a:solidFill>
                <a:schemeClr val="dk1"/>
              </a:solidFill>
              <a:latin typeface="Arial"/>
              <a:ea typeface="Arial"/>
              <a:cs typeface="Arial"/>
              <a:sym typeface="Arial"/>
            </a:endParaRPr>
          </a:p>
        </p:txBody>
      </p:sp>
      <p:sp>
        <p:nvSpPr>
          <p:cNvPr id="129" name="Google Shape;129;p8"/>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8"/>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353</a:t>
            </a:r>
            <a:endParaRPr sz="800">
              <a:solidFill>
                <a:schemeClr val="dk1"/>
              </a:solidFill>
              <a:latin typeface="Arial"/>
              <a:ea typeface="Arial"/>
              <a:cs typeface="Arial"/>
              <a:sym typeface="Arial"/>
            </a:endParaRPr>
          </a:p>
        </p:txBody>
      </p:sp>
      <p:sp>
        <p:nvSpPr>
          <p:cNvPr id="131" name="Google Shape;131;p8"/>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8"/>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33" name="Google Shape;133;p8"/>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384725" y="505857"/>
            <a:ext cx="4574540" cy="39116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QUAND EFFECTUER LA RONDE ?</a:t>
            </a:r>
            <a:endParaRPr/>
          </a:p>
        </p:txBody>
      </p:sp>
      <p:sp>
        <p:nvSpPr>
          <p:cNvPr id="139" name="Google Shape;139;p9"/>
          <p:cNvSpPr txBox="1"/>
          <p:nvPr/>
        </p:nvSpPr>
        <p:spPr>
          <a:xfrm>
            <a:off x="384725" y="1218388"/>
            <a:ext cx="8373109" cy="1705610"/>
          </a:xfrm>
          <a:prstGeom prst="rect">
            <a:avLst/>
          </a:prstGeom>
          <a:noFill/>
          <a:ln>
            <a:noFill/>
          </a:ln>
        </p:spPr>
        <p:txBody>
          <a:bodyPr anchorCtr="0" anchor="t" bIns="0" lIns="0" spcFirstLastPara="1" rIns="0" wrap="square" tIns="22850">
            <a:spAutoFit/>
          </a:bodyPr>
          <a:lstStyle/>
          <a:p>
            <a:pPr indent="0" lvl="0" marL="12700" marR="8255" rtl="0" algn="just">
              <a:lnSpc>
                <a:spcPct val="117857"/>
              </a:lnSpc>
              <a:spcBef>
                <a:spcPts val="0"/>
              </a:spcBef>
              <a:spcAft>
                <a:spcPts val="0"/>
              </a:spcAft>
              <a:buNone/>
            </a:pPr>
            <a:r>
              <a:rPr lang="en-US" sz="1400">
                <a:solidFill>
                  <a:schemeClr val="dk1"/>
                </a:solidFill>
                <a:latin typeface="Arial"/>
                <a:ea typeface="Arial"/>
                <a:cs typeface="Arial"/>
                <a:sym typeface="Arial"/>
              </a:rPr>
              <a:t>En général, le conducteur doit s’assurer qu’une vérification a été effectuée dans les dernières 24 heures  avant de conduire le véhicule, sans quoi il doit faire une nouvelle ronde de sécurité. De plus, si la ronde  de sécurité n’a pas été effectuée par une personne désignée par l’exploitant, </a:t>
            </a:r>
            <a:r>
              <a:rPr b="1" i="1" lang="en-US" sz="1400" u="sng">
                <a:solidFill>
                  <a:schemeClr val="dk1"/>
                </a:solidFill>
                <a:latin typeface="Arial"/>
                <a:ea typeface="Arial"/>
                <a:cs typeface="Arial"/>
                <a:sym typeface="Arial"/>
              </a:rPr>
              <a:t>le conducteur doit en </a:t>
            </a:r>
            <a:r>
              <a:rPr b="1" i="1" lang="en-US" sz="1400">
                <a:solidFill>
                  <a:schemeClr val="dk1"/>
                </a:solidFill>
                <a:latin typeface="Arial"/>
                <a:ea typeface="Arial"/>
                <a:cs typeface="Arial"/>
                <a:sym typeface="Arial"/>
              </a:rPr>
              <a:t> </a:t>
            </a:r>
            <a:r>
              <a:rPr b="1" i="1" lang="en-US" sz="1400" u="sng">
                <a:solidFill>
                  <a:schemeClr val="dk1"/>
                </a:solidFill>
                <a:latin typeface="Arial"/>
                <a:ea typeface="Arial"/>
                <a:cs typeface="Arial"/>
                <a:sym typeface="Arial"/>
              </a:rPr>
              <a:t>refaire une,</a:t>
            </a:r>
            <a:r>
              <a:rPr b="1" i="1" lang="en-US" sz="1400">
                <a:solidFill>
                  <a:schemeClr val="dk1"/>
                </a:solidFill>
                <a:latin typeface="Arial"/>
                <a:ea typeface="Arial"/>
                <a:cs typeface="Arial"/>
                <a:sym typeface="Arial"/>
              </a:rPr>
              <a:t> </a:t>
            </a:r>
            <a:r>
              <a:rPr lang="en-US" sz="1400">
                <a:solidFill>
                  <a:schemeClr val="dk1"/>
                </a:solidFill>
                <a:latin typeface="Arial"/>
                <a:ea typeface="Arial"/>
                <a:cs typeface="Arial"/>
                <a:sym typeface="Arial"/>
              </a:rPr>
              <a:t>même s’il s’est écoulé </a:t>
            </a:r>
            <a:r>
              <a:rPr b="1" i="1" lang="en-US" sz="1400" u="sng">
                <a:solidFill>
                  <a:schemeClr val="dk1"/>
                </a:solidFill>
                <a:latin typeface="Arial"/>
                <a:ea typeface="Arial"/>
                <a:cs typeface="Arial"/>
                <a:sym typeface="Arial"/>
              </a:rPr>
              <a:t>moins de 24 heures.</a:t>
            </a:r>
            <a:endParaRPr sz="1400">
              <a:solidFill>
                <a:schemeClr val="dk1"/>
              </a:solidFill>
              <a:latin typeface="Arial"/>
              <a:ea typeface="Arial"/>
              <a:cs typeface="Arial"/>
              <a:sym typeface="Arial"/>
            </a:endParaRPr>
          </a:p>
          <a:p>
            <a:pPr indent="0" lvl="0" marL="0" marR="0" rtl="0" algn="l">
              <a:lnSpc>
                <a:spcPct val="100000"/>
              </a:lnSpc>
              <a:spcBef>
                <a:spcPts val="40"/>
              </a:spcBef>
              <a:spcAft>
                <a:spcPts val="0"/>
              </a:spcAft>
              <a:buNone/>
            </a:pPr>
            <a:r>
              <a:t/>
            </a:r>
            <a:endParaRPr sz="1400">
              <a:solidFill>
                <a:schemeClr val="dk1"/>
              </a:solidFill>
              <a:latin typeface="Arial"/>
              <a:ea typeface="Arial"/>
              <a:cs typeface="Arial"/>
              <a:sym typeface="Arial"/>
            </a:endParaRPr>
          </a:p>
          <a:p>
            <a:pPr indent="0" lvl="0" marL="12700" marR="5080" rtl="0" algn="just">
              <a:lnSpc>
                <a:spcPct val="117857"/>
              </a:lnSpc>
              <a:spcBef>
                <a:spcPts val="0"/>
              </a:spcBef>
              <a:spcAft>
                <a:spcPts val="0"/>
              </a:spcAft>
              <a:buNone/>
            </a:pPr>
            <a:r>
              <a:rPr lang="en-US" sz="1400">
                <a:solidFill>
                  <a:schemeClr val="dk1"/>
                </a:solidFill>
                <a:latin typeface="Arial"/>
                <a:ea typeface="Arial"/>
                <a:cs typeface="Arial"/>
                <a:sym typeface="Arial"/>
              </a:rPr>
              <a:t>Le conducteur doit également planifier ses activités de façon à pouvoir faire une nouvelle ronde de  sécurité avant que 24 heures se soient écoulées, sauf pour certains véhicules qui bénéficient de délais  différents.</a:t>
            </a:r>
            <a:endParaRPr sz="1400">
              <a:solidFill>
                <a:schemeClr val="dk1"/>
              </a:solidFill>
              <a:latin typeface="Arial"/>
              <a:ea typeface="Arial"/>
              <a:cs typeface="Arial"/>
              <a:sym typeface="Arial"/>
            </a:endParaRPr>
          </a:p>
        </p:txBody>
      </p:sp>
      <p:sp>
        <p:nvSpPr>
          <p:cNvPr id="140" name="Google Shape;140;p9"/>
          <p:cNvSpPr/>
          <p:nvPr/>
        </p:nvSpPr>
        <p:spPr>
          <a:xfrm>
            <a:off x="7156649" y="4114798"/>
            <a:ext cx="1866264" cy="4445"/>
          </a:xfrm>
          <a:custGeom>
            <a:rect b="b" l="l" r="r" t="t"/>
            <a:pathLst>
              <a:path extrusionOk="0" h="4445" w="1866265">
                <a:moveTo>
                  <a:pt x="0" y="0"/>
                </a:moveTo>
                <a:lnTo>
                  <a:pt x="1865699" y="3899"/>
                </a:lnTo>
              </a:path>
            </a:pathLst>
          </a:custGeom>
          <a:noFill/>
          <a:ln cap="flat" cmpd="sng" w="190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9"/>
          <p:cNvSpPr txBox="1"/>
          <p:nvPr/>
        </p:nvSpPr>
        <p:spPr>
          <a:xfrm>
            <a:off x="7528049" y="4101148"/>
            <a:ext cx="1513840" cy="1473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800">
                <a:solidFill>
                  <a:srgbClr val="01D1B7"/>
                </a:solidFill>
                <a:latin typeface="Arial"/>
                <a:ea typeface="Arial"/>
                <a:cs typeface="Arial"/>
                <a:sym typeface="Arial"/>
              </a:rPr>
              <a:t>Conduire un véhicule lourd 353</a:t>
            </a:r>
            <a:endParaRPr sz="800">
              <a:solidFill>
                <a:schemeClr val="dk1"/>
              </a:solidFill>
              <a:latin typeface="Arial"/>
              <a:ea typeface="Arial"/>
              <a:cs typeface="Arial"/>
              <a:sym typeface="Arial"/>
            </a:endParaRPr>
          </a:p>
        </p:txBody>
      </p:sp>
      <p:sp>
        <p:nvSpPr>
          <p:cNvPr id="142" name="Google Shape;142;p9"/>
          <p:cNvSpPr/>
          <p:nvPr/>
        </p:nvSpPr>
        <p:spPr>
          <a:xfrm>
            <a:off x="8836108" y="4114116"/>
            <a:ext cx="635" cy="131445"/>
          </a:xfrm>
          <a:custGeom>
            <a:rect b="b" l="l" r="r" t="t"/>
            <a:pathLst>
              <a:path extrusionOk="0" h="131445" w="634">
                <a:moveTo>
                  <a:pt x="149" y="-9524"/>
                </a:moveTo>
                <a:lnTo>
                  <a:pt x="149" y="140924"/>
                </a:lnTo>
              </a:path>
            </a:pathLst>
          </a:custGeom>
          <a:noFill/>
          <a:ln cap="flat" cmpd="sng" w="19325">
            <a:solidFill>
              <a:srgbClr val="01D1B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9"/>
          <p:cNvSpPr txBox="1"/>
          <p:nvPr>
            <p:ph idx="11" type="ftr"/>
          </p:nvPr>
        </p:nvSpPr>
        <p:spPr>
          <a:xfrm>
            <a:off x="8159211" y="4790867"/>
            <a:ext cx="808990" cy="229235"/>
          </a:xfrm>
          <a:prstGeom prst="rect">
            <a:avLst/>
          </a:prstGeom>
          <a:noFill/>
          <a:ln>
            <a:noFill/>
          </a:ln>
        </p:spPr>
        <p:txBody>
          <a:bodyPr anchorCtr="0" anchor="t" bIns="0" lIns="0" spcFirstLastPara="1" rIns="0" wrap="square" tIns="7600">
            <a:spAutoFit/>
          </a:bodyPr>
          <a:lstStyle/>
          <a:p>
            <a:pPr indent="17780" lvl="0" marL="12700" marR="5080" rtl="0" algn="l">
              <a:lnSpc>
                <a:spcPct val="118571"/>
              </a:lnSpc>
              <a:spcBef>
                <a:spcPts val="0"/>
              </a:spcBef>
              <a:spcAft>
                <a:spcPts val="0"/>
              </a:spcAft>
              <a:buNone/>
            </a:pPr>
            <a:r>
              <a:rPr lang="en-US"/>
              <a:t>Commission scolaire  de la Rivière-du-Nord</a:t>
            </a:r>
            <a:endParaRPr/>
          </a:p>
        </p:txBody>
      </p:sp>
      <p:sp>
        <p:nvSpPr>
          <p:cNvPr id="144" name="Google Shape;144;p9"/>
          <p:cNvSpPr txBox="1"/>
          <p:nvPr>
            <p:ph idx="10" type="dt"/>
          </p:nvPr>
        </p:nvSpPr>
        <p:spPr>
          <a:xfrm>
            <a:off x="660015" y="4865278"/>
            <a:ext cx="403859" cy="11683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ÇA ROULE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2023-11-29T13:46:43Z</dcterms:created>
  <dc:creator>Desbiens, André</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