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Exo 2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Exo2-bold.fntdata"/><Relationship Id="rId21" Type="http://schemas.openxmlformats.org/officeDocument/2006/relationships/font" Target="fonts/Exo2-regular.fntdata"/><Relationship Id="rId24" Type="http://schemas.openxmlformats.org/officeDocument/2006/relationships/font" Target="fonts/Exo2-boldItalic.fntdata"/><Relationship Id="rId23" Type="http://schemas.openxmlformats.org/officeDocument/2006/relationships/font" Target="fonts/Exo2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0e6c847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00e6c847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719b578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719b578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1d13c3a6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1d13c3a6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1d13c3a6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1d13c3a6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1d13c3a6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1d13c3a6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1d13c3a6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1d13c3a6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53153c5c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53153c5c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Une pression d’air inadéquate</a:t>
            </a:r>
            <a:r>
              <a:rPr lang="fr"/>
              <a:t> des pneus de la direction peut également affecter la stabilité de la conduite. 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7" name="Google Shape;37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" name="Google Shape;43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" name="Google Shape;54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28700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4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Leçon 2.5.1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Arial"/>
                <a:ea typeface="Arial"/>
                <a:cs typeface="Arial"/>
                <a:sym typeface="Arial"/>
              </a:rPr>
              <a:t>La direction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0125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5237250" y="9349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Bonne vérification!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7925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Rendez-vous Classroom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Leçon 02.5.1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182200" y="1551075"/>
            <a:ext cx="393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Objectifs de la leçon:</a:t>
            </a:r>
            <a:endParaRPr/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276725" y="2272775"/>
            <a:ext cx="8520600" cy="18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Déterminer les moyens à prendre pour utiliser adéquatement ce système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Reconnaître les problèmes potentiels dus à une mauvaise utilisation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Connaître les principes physiques en lien avec le système de direction</a:t>
            </a:r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8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311700" y="216425"/>
            <a:ext cx="253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/>
              <a:t>La vérification</a:t>
            </a:r>
            <a:endParaRPr b="1" sz="2200"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11700" y="923875"/>
            <a:ext cx="2865600" cy="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Le volant: </a:t>
            </a:r>
            <a:r>
              <a:rPr b="1" lang="fr"/>
              <a:t>Solidité</a:t>
            </a:r>
            <a:r>
              <a:rPr lang="fr"/>
              <a:t> et </a:t>
            </a:r>
            <a:r>
              <a:rPr b="1" lang="fr"/>
              <a:t>fonctionnement</a:t>
            </a:r>
            <a:r>
              <a:rPr lang="fr"/>
              <a:t> </a:t>
            </a:r>
            <a:endParaRPr/>
          </a:p>
        </p:txBody>
      </p:sp>
      <p:pic>
        <p:nvPicPr>
          <p:cNvPr id="85" name="Google Shape;8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8000"/>
            <a:ext cx="2627500" cy="26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2962150" y="938475"/>
            <a:ext cx="24174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niveau du </a:t>
            </a:r>
            <a:r>
              <a:rPr b="1" lang="fr"/>
              <a:t>liquide*</a:t>
            </a:r>
            <a:r>
              <a:rPr lang="fr"/>
              <a:t> à </a:t>
            </a:r>
            <a:r>
              <a:rPr b="1" lang="fr" u="sng">
                <a:solidFill>
                  <a:srgbClr val="000000"/>
                </a:solidFill>
                <a:highlight>
                  <a:srgbClr val="FFFF00"/>
                </a:highlight>
              </a:rPr>
              <a:t>respecter</a:t>
            </a:r>
            <a:r>
              <a:rPr lang="fr" u="sng"/>
              <a:t> 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 à </a:t>
            </a:r>
            <a:r>
              <a:rPr b="1" lang="fr">
                <a:solidFill>
                  <a:srgbClr val="0000FF"/>
                </a:solidFill>
              </a:rPr>
              <a:t>froid</a:t>
            </a:r>
            <a:r>
              <a:rPr lang="fr"/>
              <a:t> </a:t>
            </a:r>
            <a:r>
              <a:rPr lang="fr"/>
              <a:t>et à </a:t>
            </a:r>
            <a:r>
              <a:rPr b="1" lang="fr">
                <a:solidFill>
                  <a:srgbClr val="FF0000"/>
                </a:solidFill>
              </a:rPr>
              <a:t>chaud</a:t>
            </a:r>
            <a:endParaRPr/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6900" y="992918"/>
            <a:ext cx="2627500" cy="301825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/>
          <p:nvPr/>
        </p:nvSpPr>
        <p:spPr>
          <a:xfrm>
            <a:off x="7421938" y="2131238"/>
            <a:ext cx="1007100" cy="268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2"/>
          <p:cNvSpPr/>
          <p:nvPr/>
        </p:nvSpPr>
        <p:spPr>
          <a:xfrm>
            <a:off x="5347500" y="2299502"/>
            <a:ext cx="1007100" cy="26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1994500" y="3992700"/>
            <a:ext cx="51063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*Le terme liquide est utilisé à cause de sa fonction de pression</a:t>
            </a:r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152400" y="62475"/>
            <a:ext cx="5930400" cy="7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/>
              <a:t>I</a:t>
            </a:r>
            <a:r>
              <a:rPr b="1" lang="fr" sz="2000"/>
              <a:t>dentification de la jauge sur un réservoir de servodirection opaque.</a:t>
            </a:r>
            <a:endParaRPr sz="2000"/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3075"/>
            <a:ext cx="5017550" cy="13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>
            <a:off x="4812132" y="1624973"/>
            <a:ext cx="228000" cy="859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3803725" y="1616219"/>
            <a:ext cx="228000" cy="859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2923550" y="2206825"/>
            <a:ext cx="10206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FF"/>
                </a:solidFill>
              </a:rPr>
              <a:t>maximum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4012824" y="2511625"/>
            <a:ext cx="22146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FF"/>
                </a:solidFill>
              </a:rPr>
              <a:t>additionnez</a:t>
            </a:r>
            <a:r>
              <a:rPr b="1" lang="fr">
                <a:solidFill>
                  <a:srgbClr val="0000FF"/>
                </a:solidFill>
              </a:rPr>
              <a:t> côté froid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7400" y="13125"/>
            <a:ext cx="2399025" cy="38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3803725" y="3706550"/>
            <a:ext cx="52479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Liquide à</a:t>
            </a:r>
            <a:r>
              <a:rPr b="1" lang="fr" sz="1800">
                <a:solidFill>
                  <a:schemeClr val="dk1"/>
                </a:solidFill>
              </a:rPr>
              <a:t> utiliser; généralement Dexron III</a:t>
            </a:r>
            <a:endParaRPr b="1" sz="1800"/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3857"/>
            <a:ext cx="3472450" cy="181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9339" y="1392437"/>
            <a:ext cx="1085473" cy="5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381000"/>
            <a:ext cx="2402975" cy="33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900" y="18105"/>
            <a:ext cx="127635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3505200" y="2895600"/>
            <a:ext cx="5412000" cy="1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Dans l’exemple plus haut, il est recommandé d’utiliser le liquide à </a:t>
            </a:r>
            <a:r>
              <a:rPr b="1" lang="fr" sz="1800">
                <a:solidFill>
                  <a:srgbClr val="FF0000"/>
                </a:solidFill>
              </a:rPr>
              <a:t>transmission automatique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Mercon</a:t>
            </a:r>
            <a:r>
              <a:rPr lang="fr" sz="1800">
                <a:solidFill>
                  <a:schemeClr val="dk1"/>
                </a:solidFill>
              </a:rPr>
              <a:t> ou </a:t>
            </a:r>
            <a:r>
              <a:rPr b="1" lang="fr" sz="1800">
                <a:solidFill>
                  <a:schemeClr val="dk1"/>
                </a:solidFill>
              </a:rPr>
              <a:t>Dexron</a:t>
            </a:r>
            <a:r>
              <a:rPr lang="fr" sz="1800">
                <a:solidFill>
                  <a:schemeClr val="dk1"/>
                </a:solidFill>
              </a:rPr>
              <a:t>. La couleur </a:t>
            </a:r>
            <a:r>
              <a:rPr b="1" lang="fr" sz="1800">
                <a:solidFill>
                  <a:schemeClr val="dk1"/>
                </a:solidFill>
                <a:highlight>
                  <a:srgbClr val="FF0000"/>
                </a:highlight>
              </a:rPr>
              <a:t>rouge</a:t>
            </a:r>
            <a:r>
              <a:rPr lang="fr" sz="1800">
                <a:solidFill>
                  <a:schemeClr val="dk1"/>
                </a:solidFill>
              </a:rPr>
              <a:t> est un </a:t>
            </a:r>
            <a:r>
              <a:rPr b="1" lang="fr" sz="1800">
                <a:solidFill>
                  <a:schemeClr val="dk1"/>
                </a:solidFill>
              </a:rPr>
              <a:t>bon indice,</a:t>
            </a:r>
            <a:r>
              <a:rPr lang="fr" sz="1800">
                <a:solidFill>
                  <a:schemeClr val="dk1"/>
                </a:solidFill>
              </a:rPr>
              <a:t> mais pas toujours véridique.</a:t>
            </a:r>
            <a:endParaRPr sz="1800"/>
          </a:p>
        </p:txBody>
      </p:sp>
      <p:pic>
        <p:nvPicPr>
          <p:cNvPr id="114" name="Google Shape;11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3868300" y="161150"/>
            <a:ext cx="5089800" cy="40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Si l’information du </a:t>
            </a:r>
            <a:r>
              <a:rPr b="1" lang="fr" sz="1800"/>
              <a:t>type de liquide</a:t>
            </a:r>
            <a:r>
              <a:rPr lang="fr" sz="1800"/>
              <a:t> à ajouter n’est pas visible sur le réservoir de la servodirection, </a:t>
            </a:r>
            <a:r>
              <a:rPr lang="fr" sz="18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vous pourriez consulter le</a:t>
            </a:r>
            <a:r>
              <a:rPr lang="fr" sz="1800"/>
              <a:t> </a:t>
            </a:r>
            <a:r>
              <a:rPr b="1" lang="fr" sz="1800"/>
              <a:t>manuel d’utilisation</a:t>
            </a:r>
            <a:r>
              <a:rPr lang="fr" sz="1800"/>
              <a:t> du fabricant du </a:t>
            </a:r>
            <a:r>
              <a:rPr lang="fr" sz="1800"/>
              <a:t>camion. Si celui-ci n’est pas disponible, </a:t>
            </a:r>
            <a:r>
              <a:rPr lang="fr" sz="1800"/>
              <a:t>informez-vous auprès du</a:t>
            </a:r>
            <a:r>
              <a:rPr lang="fr" sz="1800"/>
              <a:t> </a:t>
            </a:r>
            <a:r>
              <a:rPr lang="fr" sz="1800">
                <a:solidFill>
                  <a:srgbClr val="000000"/>
                </a:solidFill>
                <a:highlight>
                  <a:srgbClr val="FFFF00"/>
                </a:highlight>
              </a:rPr>
              <a:t>mécanicien</a:t>
            </a:r>
            <a:r>
              <a:rPr lang="fr" sz="1800"/>
              <a:t> de l’entreprise de transport.</a:t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Ce n’est pas nécessairement toujours du liquide à </a:t>
            </a:r>
            <a:r>
              <a:rPr b="1" lang="fr" sz="1800">
                <a:solidFill>
                  <a:srgbClr val="FF0000"/>
                </a:solidFill>
              </a:rPr>
              <a:t>transmission automatique</a:t>
            </a:r>
            <a:r>
              <a:rPr lang="fr" sz="1800"/>
              <a:t> qui est utilisé dans la servodirection.</a:t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Exemple </a:t>
            </a:r>
            <a:r>
              <a:rPr lang="fr" sz="1800"/>
              <a:t>ci</a:t>
            </a:r>
            <a:r>
              <a:rPr lang="fr" sz="1800"/>
              <a:t>-contre:  </a:t>
            </a:r>
            <a:r>
              <a:rPr b="1" lang="fr" sz="1800"/>
              <a:t>Huile moteur 15w40 </a:t>
            </a:r>
            <a:endParaRPr b="1" sz="1800"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9600"/>
            <a:ext cx="3645400" cy="33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22375" y="154975"/>
            <a:ext cx="6507000" cy="5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/>
              <a:t>Le boîtier et la timonerie de la servo-direction</a:t>
            </a:r>
            <a:endParaRPr sz="2200"/>
          </a:p>
        </p:txBody>
      </p:sp>
      <p:sp>
        <p:nvSpPr>
          <p:cNvPr id="127" name="Google Shape;127;p16"/>
          <p:cNvSpPr txBox="1"/>
          <p:nvPr/>
        </p:nvSpPr>
        <p:spPr>
          <a:xfrm>
            <a:off x="30800" y="533400"/>
            <a:ext cx="7684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dk1"/>
                </a:solidFill>
              </a:rPr>
              <a:t>Vérification de l`état des pièces et la présence de fuites.</a:t>
            </a:r>
            <a:endParaRPr sz="2200"/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675" y="60450"/>
            <a:ext cx="4030800" cy="41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805775" y="1181800"/>
            <a:ext cx="27666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Colonne de direction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38761D"/>
                </a:solidFill>
              </a:rPr>
              <a:t>Boîtier de direction</a:t>
            </a:r>
            <a:endParaRPr sz="18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Timonerie de direction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3048200" y="1677320"/>
            <a:ext cx="4030800" cy="77700"/>
          </a:xfrm>
          <a:prstGeom prst="rightArrow">
            <a:avLst>
              <a:gd fmla="val 50000" name="adj1"/>
              <a:gd fmla="val 89325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3088775" y="2818525"/>
            <a:ext cx="1932000" cy="77700"/>
          </a:xfrm>
          <a:prstGeom prst="rightArrow">
            <a:avLst>
              <a:gd fmla="val 50000" name="adj1"/>
              <a:gd fmla="val 72913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3267750" y="3346675"/>
            <a:ext cx="2135400" cy="7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/>
        </p:nvSpPr>
        <p:spPr>
          <a:xfrm>
            <a:off x="197075" y="185600"/>
            <a:ext cx="84876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dk1"/>
                </a:solidFill>
              </a:rPr>
              <a:t>Consignes pour une utilisation adéquate de la servodirection</a:t>
            </a:r>
            <a:endParaRPr sz="2200"/>
          </a:p>
        </p:txBody>
      </p:sp>
      <p:sp>
        <p:nvSpPr>
          <p:cNvPr id="139" name="Google Shape;139;p17"/>
          <p:cNvSpPr txBox="1"/>
          <p:nvPr/>
        </p:nvSpPr>
        <p:spPr>
          <a:xfrm>
            <a:off x="107798" y="990600"/>
            <a:ext cx="89442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1.	Éviter de tourner le volant lorsque le camion n’est pas en mouvement.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2.	Éviter de tourner le volant lorsque l’on appuie fortement sur les </a:t>
            </a:r>
            <a:r>
              <a:rPr lang="fr" sz="1800">
                <a:solidFill>
                  <a:schemeClr val="dk1"/>
                </a:solidFill>
              </a:rPr>
              <a:t>freins</a:t>
            </a:r>
            <a:r>
              <a:rPr lang="fr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3.    Éviter de braquer le volant au maximum et de forcer ce dernier à cette position.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4.	S’assurer de la lubrification adéquate </a:t>
            </a:r>
            <a:r>
              <a:rPr lang="fr" sz="1800">
                <a:solidFill>
                  <a:schemeClr val="dk1"/>
                </a:solidFill>
              </a:rPr>
              <a:t>de la sellette</a:t>
            </a:r>
            <a:r>
              <a:rPr lang="fr" sz="1800">
                <a:solidFill>
                  <a:schemeClr val="dk1"/>
                </a:solidFill>
              </a:rPr>
              <a:t>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5.    Éviter de monter sur les bordures ou trottoirs lors des </a:t>
            </a:r>
            <a:r>
              <a:rPr lang="fr" sz="1800">
                <a:solidFill>
                  <a:schemeClr val="dk1"/>
                </a:solidFill>
              </a:rPr>
              <a:t>manœuvres</a:t>
            </a:r>
            <a:r>
              <a:rPr lang="fr" sz="1800">
                <a:solidFill>
                  <a:schemeClr val="dk1"/>
                </a:solidFill>
              </a:rPr>
              <a:t> de virages.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/>
        </p:nvSpPr>
        <p:spPr>
          <a:xfrm>
            <a:off x="5029200" y="76200"/>
            <a:ext cx="40965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dk1"/>
                </a:solidFill>
              </a:rPr>
              <a:t>Reconnaître une problématique de la direction lorsque le camion est en mouvement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0200"/>
            <a:ext cx="4721098" cy="29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5029200" y="1865175"/>
            <a:ext cx="37887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Lors de la conduite à grande vitesse, le camion devrait se diriger en ligne droite lorsque le volant n’est pas tourné.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Si celui-ci se dirige plutôt d’un côté ou de l’autre de la chaussée, le parallélisme des roues (alignement) peut être en cause.</a:t>
            </a: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