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Exo 2" panose="020B0604020202020204" charset="0"/>
      <p:regular r:id="rId18"/>
      <p:bold r:id="rId19"/>
      <p:italic r:id="rId20"/>
      <p:boldItalic r:id="rId21"/>
    </p:embeddedFont>
    <p:embeddedFont>
      <p:font typeface="Oswald" panose="00000500000000000000"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28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7c94205e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f8070a99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f8070a9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f8070a99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f8070a99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6d7ac1b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6d7ac1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f02145cc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f02145cc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e91c5da9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e91c5da9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Mentionnez aux élèves que ce GPS est différent dans le but de leur apprendre que tous les GPS ont pratiquement les mêmes informations quels que soient la marque et le modèle. Les informations seront seulement disposées différemment.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ff02145cc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ff02145cc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f02145cc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ff02145cc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Il est important de mentionner de ne pas recopier intégralement le détail d’un trajet de Google Maps.</a:t>
            </a:r>
            <a:endParaRPr/>
          </a:p>
          <a:p>
            <a:pPr marL="0" lvl="0" indent="0" algn="l" rtl="0">
              <a:spcBef>
                <a:spcPts val="0"/>
              </a:spcBef>
              <a:spcAft>
                <a:spcPts val="0"/>
              </a:spcAft>
              <a:buNone/>
            </a:pPr>
            <a:r>
              <a:rPr lang="fr">
                <a:solidFill>
                  <a:schemeClr val="dk1"/>
                </a:solidFill>
              </a:rPr>
              <a:t>Il est important de mentionner de paramétrer le GPS de façon à voir les indications de signalisations routières pour suivre celles-ci sur la route.</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Sinon les gens suivent seulement la flèche et </a:t>
            </a:r>
            <a:r>
              <a:rPr lang="fr" u="sng">
                <a:solidFill>
                  <a:schemeClr val="dk1"/>
                </a:solidFill>
              </a:rPr>
              <a:t>ne lisent plus les panneaux de signalisation routière</a:t>
            </a:r>
            <a:r>
              <a:rPr lang="fr">
                <a:solidFill>
                  <a:schemeClr val="dk1"/>
                </a:solidFill>
              </a:rPr>
              <a:t> et c’est ça qui fait en sorte qu’ils se trompent de route.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8f5a534f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8f5a534f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f8070a9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f8070a9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f8070a9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f8070a9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Exemple de différents messages d’avertissement que vous pourriez retrouver lorsque vous allumez ou ouvrer un GPS ou une application GPS</a:t>
            </a:r>
            <a:endParaRPr/>
          </a:p>
          <a:p>
            <a:pPr marL="0" lvl="0" indent="0" algn="l" rtl="0">
              <a:spcBef>
                <a:spcPts val="0"/>
              </a:spcBef>
              <a:spcAft>
                <a:spcPts val="0"/>
              </a:spcAft>
              <a:buNone/>
            </a:pPr>
            <a:r>
              <a:rPr lang="fr"/>
              <a:t>*Message qui vient renforcer la notion de planifier à l’avance*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f8070a99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f8070a99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sp>
        <p:nvSpPr>
          <p:cNvPr id="16" name="Google Shape;16;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7" name="Google Shape;17;p2"/>
          <p:cNvPicPr preferRelativeResize="0"/>
          <p:nvPr/>
        </p:nvPicPr>
        <p:blipFill>
          <a:blip r:embed="rId4">
            <a:alphaModFix/>
          </a:blip>
          <a:stretch>
            <a:fillRect/>
          </a:stretch>
        </p:blipFill>
        <p:spPr>
          <a:xfrm>
            <a:off x="7720200" y="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1" name="Google Shape;21;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2" name="Google Shape;22;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0" name="Google Shape;30;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1" name="Google Shape;31;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6" name="Google Shape;46;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7" name="Google Shape;47;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8" name="Google Shape;48;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49" name="Google Shape;49;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 name="Google Shape;56;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59" name="Google Shape;59;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0" name="Google Shape;60;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6" name="Google Shape;6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7" name="Google Shape;6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a/csrdn.qc.ca/file/d/1NG397F_Uqq5Ifk3kSBrjJRX6tATroBkj/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a/csrdn.qc.ca/file/d/1NHeMDiy-LvGyMKdnjgOjbBaJOKbVpPt7/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drive.google.com/file/d/1MvgBn3RoMbsh22mnW-jGYi6q6uGfpuXO/view?usp=share_link"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a/csrdn.qc.ca/file/d/1NIp3IGWcj1P6NwzPd4d27OsL6sVI4Z8G/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a/csrdn.qc.ca/file/d/1NWu8gx67-96a9RbL4E9IxrAScoBuM8Pt/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dirty="0"/>
              <a:t>GPS </a:t>
            </a:r>
            <a:r>
              <a:rPr lang="fr-CA" dirty="0" err="1"/>
              <a:t>capabilities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err="1"/>
              <a:t>View</a:t>
            </a:r>
            <a:r>
              <a:rPr lang="fr-CA" dirty="0"/>
              <a:t> the final route</a:t>
            </a:r>
            <a:endParaRPr dirty="0"/>
          </a:p>
        </p:txBody>
      </p:sp>
      <p:sp>
        <p:nvSpPr>
          <p:cNvPr id="170" name="Google Shape;170;p19"/>
          <p:cNvSpPr txBox="1">
            <a:spLocks noGrp="1"/>
          </p:cNvSpPr>
          <p:nvPr>
            <p:ph type="body" idx="1"/>
          </p:nvPr>
        </p:nvSpPr>
        <p:spPr>
          <a:xfrm>
            <a:off x="1911900" y="1228675"/>
            <a:ext cx="2557800" cy="62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xmlns:ahyp="http://schemas.microsoft.com/office/drawing/2018/hyperlinkcolor" val="tx"/>
                    </a:ext>
                  </a:extLst>
                </a:hlinkClick>
              </a:rPr>
              <a:t>Cliquez sur ce lien</a:t>
            </a:r>
            <a:endParaRPr/>
          </a:p>
        </p:txBody>
      </p:sp>
      <p:pic>
        <p:nvPicPr>
          <p:cNvPr id="171" name="Google Shape;171;p19"/>
          <p:cNvPicPr preferRelativeResize="0"/>
          <p:nvPr/>
        </p:nvPicPr>
        <p:blipFill>
          <a:blip r:embed="rId4">
            <a:alphaModFix/>
          </a:blip>
          <a:stretch>
            <a:fillRect/>
          </a:stretch>
        </p:blipFill>
        <p:spPr>
          <a:xfrm>
            <a:off x="2057400" y="2007775"/>
            <a:ext cx="2962275" cy="1304925"/>
          </a:xfrm>
          <a:prstGeom prst="rect">
            <a:avLst/>
          </a:prstGeom>
          <a:noFill/>
          <a:ln>
            <a:noFill/>
          </a:ln>
        </p:spPr>
      </p:pic>
      <p:pic>
        <p:nvPicPr>
          <p:cNvPr id="172" name="Google Shape;172;p19"/>
          <p:cNvPicPr preferRelativeResize="0"/>
          <p:nvPr/>
        </p:nvPicPr>
        <p:blipFill rotWithShape="1">
          <a:blip r:embed="rId5">
            <a:alphaModFix/>
          </a:blip>
          <a:srcRect l="19" r="29"/>
          <a:stretch/>
        </p:blipFill>
        <p:spPr>
          <a:xfrm>
            <a:off x="5314925" y="1885912"/>
            <a:ext cx="2424000" cy="154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err="1"/>
              <a:t>Press</a:t>
            </a:r>
            <a:r>
              <a:rPr lang="fr-CA" dirty="0"/>
              <a:t> start or </a:t>
            </a:r>
            <a:r>
              <a:rPr lang="fr-CA" dirty="0" err="1"/>
              <a:t>navigate</a:t>
            </a:r>
            <a:endParaRPr dirty="0"/>
          </a:p>
        </p:txBody>
      </p:sp>
      <p:sp>
        <p:nvSpPr>
          <p:cNvPr id="178" name="Google Shape;178;p20"/>
          <p:cNvSpPr txBox="1">
            <a:spLocks noGrp="1"/>
          </p:cNvSpPr>
          <p:nvPr>
            <p:ph type="body" idx="1"/>
          </p:nvPr>
        </p:nvSpPr>
        <p:spPr>
          <a:xfrm>
            <a:off x="1607100" y="1228675"/>
            <a:ext cx="2261400" cy="572700"/>
          </a:xfrm>
          <a:prstGeom prst="rect">
            <a:avLst/>
          </a:prstGeom>
        </p:spPr>
        <p:txBody>
          <a:bodyPr spcFirstLastPara="1" wrap="square" lIns="91425" tIns="91425" rIns="91425" bIns="91425" anchor="t" anchorCtr="0">
            <a:noAutofit/>
          </a:bodyPr>
          <a:lstStyle/>
          <a:p>
            <a:pPr marL="457200" lvl="0" indent="0" algn="just" rtl="0">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xmlns:ahyp="http://schemas.microsoft.com/office/drawing/2018/hyperlinkcolor" val="tx"/>
                    </a:ext>
                  </a:extLst>
                </a:hlinkClick>
              </a:rPr>
              <a:t>Cliquer sur ce lien</a:t>
            </a:r>
            <a:endParaRPr/>
          </a:p>
        </p:txBody>
      </p:sp>
      <p:pic>
        <p:nvPicPr>
          <p:cNvPr id="179" name="Google Shape;179;p20"/>
          <p:cNvPicPr preferRelativeResize="0"/>
          <p:nvPr/>
        </p:nvPicPr>
        <p:blipFill rotWithShape="1">
          <a:blip r:embed="rId4">
            <a:alphaModFix/>
          </a:blip>
          <a:srcRect t="3323" b="3323"/>
          <a:stretch/>
        </p:blipFill>
        <p:spPr>
          <a:xfrm>
            <a:off x="2165175" y="1916150"/>
            <a:ext cx="2324100" cy="1304925"/>
          </a:xfrm>
          <a:prstGeom prst="rect">
            <a:avLst/>
          </a:prstGeom>
          <a:noFill/>
          <a:ln>
            <a:noFill/>
          </a:ln>
        </p:spPr>
      </p:pic>
      <p:pic>
        <p:nvPicPr>
          <p:cNvPr id="180" name="Google Shape;180;p20"/>
          <p:cNvPicPr preferRelativeResize="0"/>
          <p:nvPr/>
        </p:nvPicPr>
        <p:blipFill>
          <a:blip r:embed="rId5">
            <a:alphaModFix/>
          </a:blip>
          <a:stretch>
            <a:fillRect/>
          </a:stretch>
        </p:blipFill>
        <p:spPr>
          <a:xfrm>
            <a:off x="5222250" y="1782563"/>
            <a:ext cx="2452913" cy="157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a:t>Have a good trip</a:t>
            </a:r>
            <a:r>
              <a:rPr lang="fr"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0" y="119575"/>
            <a:ext cx="9144000" cy="5996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Advantages of a GPS "Global Positioning System"</a:t>
            </a:r>
            <a:endParaRPr dirty="0"/>
          </a:p>
        </p:txBody>
      </p:sp>
      <p:sp>
        <p:nvSpPr>
          <p:cNvPr id="83" name="Google Shape;83;p11"/>
          <p:cNvSpPr txBox="1">
            <a:spLocks noGrp="1"/>
          </p:cNvSpPr>
          <p:nvPr>
            <p:ph type="body" idx="1"/>
          </p:nvPr>
        </p:nvSpPr>
        <p:spPr>
          <a:xfrm>
            <a:off x="1055077" y="719212"/>
            <a:ext cx="6792924" cy="3705078"/>
          </a:xfrm>
          <a:prstGeom prst="rect">
            <a:avLst/>
          </a:prstGeom>
        </p:spPr>
        <p:txBody>
          <a:bodyPr spcFirstLastPara="1" wrap="square" lIns="91425" tIns="91425" rIns="91425" bIns="91425" anchor="t" anchorCtr="0">
            <a:noAutofit/>
          </a:bodyPr>
          <a:lstStyle/>
          <a:p>
            <a:pPr marL="228600" lvl="0" indent="-228600" algn="l" rtl="0">
              <a:lnSpc>
                <a:spcPct val="100000"/>
              </a:lnSpc>
              <a:spcBef>
                <a:spcPts val="1600"/>
              </a:spcBef>
              <a:spcAft>
                <a:spcPts val="1600"/>
              </a:spcAft>
              <a:buAutoNum type="arabicPeriod"/>
            </a:pPr>
            <a:r>
              <a:rPr lang="fr-CA" sz="1400" dirty="0" err="1"/>
              <a:t>Estimated</a:t>
            </a:r>
            <a:r>
              <a:rPr lang="fr-CA" sz="1400" dirty="0"/>
              <a:t> time of </a:t>
            </a:r>
            <a:r>
              <a:rPr lang="fr-CA" sz="1400" dirty="0" err="1"/>
              <a:t>arrival</a:t>
            </a:r>
            <a:r>
              <a:rPr lang="fr-CA" sz="1400" dirty="0"/>
              <a:t> </a:t>
            </a:r>
            <a:r>
              <a:rPr lang="fr-CA" sz="1400" dirty="0" err="1"/>
              <a:t>based</a:t>
            </a:r>
            <a:r>
              <a:rPr lang="fr-CA" sz="1400" dirty="0"/>
              <a:t> on </a:t>
            </a:r>
            <a:r>
              <a:rPr lang="fr-CA" sz="1400" dirty="0" err="1"/>
              <a:t>traffic</a:t>
            </a:r>
            <a:r>
              <a:rPr lang="fr-CA" sz="1400" dirty="0"/>
              <a:t>  </a:t>
            </a:r>
          </a:p>
          <a:p>
            <a:pPr marL="228600" lvl="0" indent="-228600" algn="l" rtl="0">
              <a:lnSpc>
                <a:spcPct val="100000"/>
              </a:lnSpc>
              <a:spcBef>
                <a:spcPts val="1600"/>
              </a:spcBef>
              <a:spcAft>
                <a:spcPts val="1600"/>
              </a:spcAft>
              <a:buAutoNum type="arabicPeriod"/>
            </a:pPr>
            <a:r>
              <a:rPr lang="fr-CA" sz="1400" dirty="0"/>
              <a:t>The </a:t>
            </a:r>
            <a:r>
              <a:rPr lang="fr-CA" sz="1400" dirty="0" err="1"/>
              <a:t>current</a:t>
            </a:r>
            <a:r>
              <a:rPr lang="fr-CA" sz="1400" dirty="0"/>
              <a:t> time </a:t>
            </a:r>
            <a:r>
              <a:rPr lang="fr-CA" sz="1400" dirty="0" err="1"/>
              <a:t>according</a:t>
            </a:r>
            <a:r>
              <a:rPr lang="fr-CA" sz="1400" dirty="0"/>
              <a:t> to the time zone </a:t>
            </a:r>
            <a:r>
              <a:rPr lang="fr-CA" sz="1400" dirty="0" err="1"/>
              <a:t>you</a:t>
            </a:r>
            <a:r>
              <a:rPr lang="fr-CA" sz="1400" dirty="0"/>
              <a:t> are in</a:t>
            </a:r>
          </a:p>
          <a:p>
            <a:pPr marL="228600" lvl="0" indent="-228600" algn="l" rtl="0">
              <a:lnSpc>
                <a:spcPct val="100000"/>
              </a:lnSpc>
              <a:spcBef>
                <a:spcPts val="1600"/>
              </a:spcBef>
              <a:spcAft>
                <a:spcPts val="1600"/>
              </a:spcAft>
              <a:buFont typeface="+mj-lt"/>
              <a:buAutoNum type="arabicPeriod"/>
            </a:pPr>
            <a:r>
              <a:rPr lang="fr-CA" sz="1400" dirty="0"/>
              <a:t>The total distance</a:t>
            </a:r>
          </a:p>
          <a:p>
            <a:pPr marL="228600" lvl="0" indent="-228600" algn="l" rtl="0">
              <a:lnSpc>
                <a:spcPct val="100000"/>
              </a:lnSpc>
              <a:spcBef>
                <a:spcPts val="1600"/>
              </a:spcBef>
              <a:spcAft>
                <a:spcPts val="1600"/>
              </a:spcAft>
              <a:buFont typeface="+mj-lt"/>
              <a:buAutoNum type="arabicPeriod"/>
            </a:pPr>
            <a:r>
              <a:rPr lang="fr-CA" sz="1400" dirty="0"/>
              <a:t>The distance and information for </a:t>
            </a:r>
            <a:r>
              <a:rPr lang="fr-CA" sz="1400" dirty="0" err="1"/>
              <a:t>your</a:t>
            </a:r>
            <a:r>
              <a:rPr lang="fr-CA" sz="1400" dirty="0"/>
              <a:t> </a:t>
            </a:r>
            <a:r>
              <a:rPr lang="fr-CA" sz="1400" dirty="0" err="1"/>
              <a:t>next</a:t>
            </a:r>
            <a:r>
              <a:rPr lang="fr-CA" sz="1400" dirty="0"/>
              <a:t> </a:t>
            </a:r>
            <a:r>
              <a:rPr lang="fr-CA" sz="1400" dirty="0" err="1"/>
              <a:t>turn</a:t>
            </a:r>
            <a:endParaRPr lang="fr-CA" sz="1400" dirty="0"/>
          </a:p>
          <a:p>
            <a:pPr marL="228600" lvl="0" indent="-228600" algn="l" rtl="0">
              <a:lnSpc>
                <a:spcPct val="100000"/>
              </a:lnSpc>
              <a:spcBef>
                <a:spcPts val="1600"/>
              </a:spcBef>
              <a:spcAft>
                <a:spcPts val="1600"/>
              </a:spcAft>
              <a:buFont typeface="+mj-lt"/>
              <a:buAutoNum type="arabicPeriod"/>
            </a:pPr>
            <a:r>
              <a:rPr lang="fr-CA" sz="1400" dirty="0" err="1"/>
              <a:t>Your</a:t>
            </a:r>
            <a:r>
              <a:rPr lang="fr-CA" sz="1400" dirty="0"/>
              <a:t> speed and the speed </a:t>
            </a:r>
            <a:r>
              <a:rPr lang="fr-CA" sz="1400" dirty="0" err="1"/>
              <a:t>limit</a:t>
            </a:r>
            <a:endParaRPr lang="fr-CA" sz="1400" dirty="0"/>
          </a:p>
          <a:p>
            <a:pPr marL="228600" lvl="0" indent="-228600" algn="l" rtl="0">
              <a:lnSpc>
                <a:spcPct val="100000"/>
              </a:lnSpc>
              <a:spcBef>
                <a:spcPts val="1600"/>
              </a:spcBef>
              <a:spcAft>
                <a:spcPts val="1600"/>
              </a:spcAft>
              <a:buFont typeface="+mj-lt"/>
              <a:buAutoNum type="arabicPeriod"/>
            </a:pPr>
            <a:r>
              <a:rPr lang="fr-CA" sz="1400" dirty="0"/>
              <a:t>A </a:t>
            </a:r>
            <a:r>
              <a:rPr lang="fr-CA" sz="1400" dirty="0" err="1"/>
              <a:t>preview</a:t>
            </a:r>
            <a:r>
              <a:rPr lang="fr-CA" sz="1400" dirty="0"/>
              <a:t> of the road </a:t>
            </a:r>
            <a:r>
              <a:rPr lang="fr-CA" sz="1400" dirty="0" err="1"/>
              <a:t>ahead</a:t>
            </a:r>
            <a:endParaRP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3">
            <a:alphaModFix/>
          </a:blip>
          <a:srcRect t="23096" b="2543"/>
          <a:stretch/>
        </p:blipFill>
        <p:spPr>
          <a:xfrm>
            <a:off x="1009325" y="14525"/>
            <a:ext cx="7275325" cy="4057674"/>
          </a:xfrm>
          <a:prstGeom prst="rect">
            <a:avLst/>
          </a:prstGeom>
          <a:noFill/>
          <a:ln>
            <a:noFill/>
          </a:ln>
        </p:spPr>
      </p:pic>
      <p:grpSp>
        <p:nvGrpSpPr>
          <p:cNvPr id="89" name="Google Shape;89;p12"/>
          <p:cNvGrpSpPr/>
          <p:nvPr/>
        </p:nvGrpSpPr>
        <p:grpSpPr>
          <a:xfrm>
            <a:off x="7285925" y="1768000"/>
            <a:ext cx="1838700" cy="1373400"/>
            <a:chOff x="7285925" y="1920400"/>
            <a:chExt cx="1838700" cy="1373400"/>
          </a:xfrm>
        </p:grpSpPr>
        <p:cxnSp>
          <p:nvCxnSpPr>
            <p:cNvPr id="90" name="Google Shape;90;p12"/>
            <p:cNvCxnSpPr/>
            <p:nvPr/>
          </p:nvCxnSpPr>
          <p:spPr>
            <a:xfrm>
              <a:off x="7526638" y="2386300"/>
              <a:ext cx="118800" cy="907500"/>
            </a:xfrm>
            <a:prstGeom prst="straightConnector1">
              <a:avLst/>
            </a:prstGeom>
            <a:noFill/>
            <a:ln w="38100" cap="flat" cmpd="sng">
              <a:solidFill>
                <a:srgbClr val="FF0000"/>
              </a:solidFill>
              <a:prstDash val="solid"/>
              <a:round/>
              <a:headEnd type="none" w="med" len="med"/>
              <a:tailEnd type="triangle" w="med" len="med"/>
            </a:ln>
          </p:spPr>
        </p:cxnSp>
        <p:sp>
          <p:nvSpPr>
            <p:cNvPr id="91" name="Google Shape;91;p12"/>
            <p:cNvSpPr/>
            <p:nvPr/>
          </p:nvSpPr>
          <p:spPr>
            <a:xfrm>
              <a:off x="7285925" y="1920400"/>
              <a:ext cx="1838700" cy="46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dirty="0"/>
                <a:t>Distance to </a:t>
              </a:r>
              <a:r>
                <a:rPr lang="fr-CA" dirty="0" err="1"/>
                <a:t>waypoint</a:t>
              </a:r>
              <a:r>
                <a:rPr lang="fr-CA" dirty="0"/>
                <a:t> or destination</a:t>
              </a:r>
              <a:endParaRPr dirty="0"/>
            </a:p>
          </p:txBody>
        </p:sp>
      </p:grpSp>
      <p:grpSp>
        <p:nvGrpSpPr>
          <p:cNvPr id="92" name="Google Shape;92;p12"/>
          <p:cNvGrpSpPr/>
          <p:nvPr/>
        </p:nvGrpSpPr>
        <p:grpSpPr>
          <a:xfrm>
            <a:off x="7694448" y="2466300"/>
            <a:ext cx="1419900" cy="1093850"/>
            <a:chOff x="7724100" y="2618700"/>
            <a:chExt cx="1419900" cy="1093850"/>
          </a:xfrm>
        </p:grpSpPr>
        <p:cxnSp>
          <p:nvCxnSpPr>
            <p:cNvPr id="93" name="Google Shape;93;p12"/>
            <p:cNvCxnSpPr/>
            <p:nvPr/>
          </p:nvCxnSpPr>
          <p:spPr>
            <a:xfrm rot="5400000">
              <a:off x="7926325" y="3082700"/>
              <a:ext cx="884400" cy="375300"/>
            </a:xfrm>
            <a:prstGeom prst="curvedConnector3">
              <a:avLst>
                <a:gd name="adj1" fmla="val 90790"/>
              </a:avLst>
            </a:prstGeom>
            <a:noFill/>
            <a:ln w="38100" cap="flat" cmpd="sng">
              <a:solidFill>
                <a:srgbClr val="FF0000"/>
              </a:solidFill>
              <a:prstDash val="solid"/>
              <a:round/>
              <a:headEnd type="none" w="med" len="med"/>
              <a:tailEnd type="triangle" w="med" len="med"/>
            </a:ln>
          </p:spPr>
        </p:cxnSp>
        <p:sp>
          <p:nvSpPr>
            <p:cNvPr id="94" name="Google Shape;94;p12"/>
            <p:cNvSpPr/>
            <p:nvPr/>
          </p:nvSpPr>
          <p:spPr>
            <a:xfrm>
              <a:off x="7724100" y="2618700"/>
              <a:ext cx="1419900" cy="32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dirty="0" err="1"/>
                <a:t>Arrival</a:t>
              </a:r>
              <a:r>
                <a:rPr lang="fr-CA" dirty="0"/>
                <a:t> time</a:t>
              </a:r>
              <a:endParaRPr dirty="0"/>
            </a:p>
          </p:txBody>
        </p:sp>
      </p:grpSp>
      <p:grpSp>
        <p:nvGrpSpPr>
          <p:cNvPr id="95" name="Google Shape;95;p12"/>
          <p:cNvGrpSpPr/>
          <p:nvPr/>
        </p:nvGrpSpPr>
        <p:grpSpPr>
          <a:xfrm>
            <a:off x="73425" y="1929100"/>
            <a:ext cx="4386222" cy="1933345"/>
            <a:chOff x="73425" y="2081500"/>
            <a:chExt cx="4386222" cy="1933345"/>
          </a:xfrm>
        </p:grpSpPr>
        <p:sp>
          <p:nvSpPr>
            <p:cNvPr id="96" name="Google Shape;96;p12"/>
            <p:cNvSpPr/>
            <p:nvPr/>
          </p:nvSpPr>
          <p:spPr>
            <a:xfrm rot="157855">
              <a:off x="1396498" y="2740406"/>
              <a:ext cx="3037085" cy="1205370"/>
            </a:xfrm>
            <a:custGeom>
              <a:avLst/>
              <a:gdLst/>
              <a:ahLst/>
              <a:cxnLst/>
              <a:rect l="l" t="t" r="r" b="b"/>
              <a:pathLst>
                <a:path w="121489" h="48217" extrusionOk="0">
                  <a:moveTo>
                    <a:pt x="0" y="0"/>
                  </a:moveTo>
                  <a:cubicBezTo>
                    <a:pt x="0" y="12652"/>
                    <a:pt x="5015" y="27008"/>
                    <a:pt x="14895" y="34910"/>
                  </a:cubicBezTo>
                  <a:cubicBezTo>
                    <a:pt x="24206" y="42357"/>
                    <a:pt x="37307" y="43193"/>
                    <a:pt x="48875" y="46082"/>
                  </a:cubicBezTo>
                  <a:cubicBezTo>
                    <a:pt x="58213" y="48414"/>
                    <a:pt x="68296" y="48897"/>
                    <a:pt x="77734" y="47012"/>
                  </a:cubicBezTo>
                  <a:cubicBezTo>
                    <a:pt x="84470" y="45667"/>
                    <a:pt x="90620" y="42160"/>
                    <a:pt x="97284" y="40496"/>
                  </a:cubicBezTo>
                  <a:cubicBezTo>
                    <a:pt x="105135" y="38535"/>
                    <a:pt x="114250" y="42250"/>
                    <a:pt x="121489" y="38634"/>
                  </a:cubicBezTo>
                </a:path>
              </a:pathLst>
            </a:custGeom>
            <a:noFill/>
            <a:ln w="38100" cap="flat" cmpd="sng">
              <a:solidFill>
                <a:srgbClr val="FF0000"/>
              </a:solidFill>
              <a:prstDash val="solid"/>
              <a:round/>
              <a:headEnd type="none" w="med" len="med"/>
              <a:tailEnd type="triangle" w="med" len="med"/>
            </a:ln>
          </p:spPr>
          <p:txBody>
            <a:bodyPr/>
            <a:lstStyle/>
            <a:p>
              <a:endParaRPr lang="fr-CA"/>
            </a:p>
          </p:txBody>
        </p:sp>
        <p:sp>
          <p:nvSpPr>
            <p:cNvPr id="97" name="Google Shape;97;p12"/>
            <p:cNvSpPr/>
            <p:nvPr/>
          </p:nvSpPr>
          <p:spPr>
            <a:xfrm>
              <a:off x="73425" y="2081500"/>
              <a:ext cx="2300700" cy="65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dirty="0">
                <a:solidFill>
                  <a:schemeClr val="dk1"/>
                </a:solidFill>
              </a:endParaRPr>
            </a:p>
          </p:txBody>
        </p:sp>
        <p:cxnSp>
          <p:nvCxnSpPr>
            <p:cNvPr id="98" name="Google Shape;98;p12"/>
            <p:cNvCxnSpPr/>
            <p:nvPr/>
          </p:nvCxnSpPr>
          <p:spPr>
            <a:xfrm>
              <a:off x="1574050" y="3293800"/>
              <a:ext cx="1172400" cy="186000"/>
            </a:xfrm>
            <a:prstGeom prst="curvedConnector3">
              <a:avLst>
                <a:gd name="adj1" fmla="val 50000"/>
              </a:avLst>
            </a:prstGeom>
            <a:noFill/>
            <a:ln w="38100" cap="flat" cmpd="sng">
              <a:solidFill>
                <a:srgbClr val="FF0000"/>
              </a:solidFill>
              <a:prstDash val="solid"/>
              <a:round/>
              <a:headEnd type="none" w="med" len="med"/>
              <a:tailEnd type="triangle" w="med" len="med"/>
            </a:ln>
          </p:spPr>
        </p:cxnSp>
      </p:grpSp>
      <p:grpSp>
        <p:nvGrpSpPr>
          <p:cNvPr id="99" name="Google Shape;99;p12"/>
          <p:cNvGrpSpPr/>
          <p:nvPr/>
        </p:nvGrpSpPr>
        <p:grpSpPr>
          <a:xfrm>
            <a:off x="7274286" y="564250"/>
            <a:ext cx="1838700" cy="1019100"/>
            <a:chOff x="7315575" y="716650"/>
            <a:chExt cx="1838700" cy="1019100"/>
          </a:xfrm>
        </p:grpSpPr>
        <p:sp>
          <p:nvSpPr>
            <p:cNvPr id="100" name="Google Shape;100;p12"/>
            <p:cNvSpPr/>
            <p:nvPr/>
          </p:nvSpPr>
          <p:spPr>
            <a:xfrm>
              <a:off x="7627525" y="716650"/>
              <a:ext cx="605100" cy="430550"/>
            </a:xfrm>
            <a:custGeom>
              <a:avLst/>
              <a:gdLst/>
              <a:ahLst/>
              <a:cxnLst/>
              <a:rect l="l" t="t" r="r" b="b"/>
              <a:pathLst>
                <a:path w="24204" h="17222" extrusionOk="0">
                  <a:moveTo>
                    <a:pt x="24204" y="17222"/>
                  </a:moveTo>
                  <a:cubicBezTo>
                    <a:pt x="22264" y="7512"/>
                    <a:pt x="9902" y="0"/>
                    <a:pt x="0" y="0"/>
                  </a:cubicBezTo>
                </a:path>
              </a:pathLst>
            </a:custGeom>
            <a:noFill/>
            <a:ln w="38100" cap="flat" cmpd="sng">
              <a:solidFill>
                <a:srgbClr val="FF0000"/>
              </a:solidFill>
              <a:prstDash val="solid"/>
              <a:round/>
              <a:headEnd type="none" w="med" len="med"/>
              <a:tailEnd type="triangle" w="med" len="med"/>
            </a:ln>
          </p:spPr>
          <p:txBody>
            <a:bodyPr/>
            <a:lstStyle/>
            <a:p>
              <a:endParaRPr lang="fr-CA"/>
            </a:p>
          </p:txBody>
        </p:sp>
        <p:sp>
          <p:nvSpPr>
            <p:cNvPr id="101" name="Google Shape;101;p12"/>
            <p:cNvSpPr/>
            <p:nvPr/>
          </p:nvSpPr>
          <p:spPr>
            <a:xfrm>
              <a:off x="7315575" y="1080250"/>
              <a:ext cx="1838700" cy="65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dirty="0"/>
                <a:t>Direction to follow on the highway </a:t>
              </a:r>
              <a:r>
                <a:rPr lang="fr-CA" dirty="0" err="1"/>
                <a:t>sign</a:t>
              </a:r>
              <a:endParaRPr dirty="0"/>
            </a:p>
          </p:txBody>
        </p:sp>
      </p:grpSp>
      <p:grpSp>
        <p:nvGrpSpPr>
          <p:cNvPr id="102" name="Google Shape;102;p12"/>
          <p:cNvGrpSpPr/>
          <p:nvPr/>
        </p:nvGrpSpPr>
        <p:grpSpPr>
          <a:xfrm>
            <a:off x="5475825" y="1861150"/>
            <a:ext cx="1752075" cy="1086050"/>
            <a:chOff x="5475825" y="2013550"/>
            <a:chExt cx="1752075" cy="1086050"/>
          </a:xfrm>
        </p:grpSpPr>
        <p:sp>
          <p:nvSpPr>
            <p:cNvPr id="103" name="Google Shape;103;p12"/>
            <p:cNvSpPr/>
            <p:nvPr/>
          </p:nvSpPr>
          <p:spPr>
            <a:xfrm>
              <a:off x="5808000" y="2444100"/>
              <a:ext cx="1419900" cy="65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CA" dirty="0" err="1">
                  <a:solidFill>
                    <a:schemeClr val="dk1"/>
                  </a:solidFill>
                </a:rPr>
                <a:t>Preview</a:t>
              </a:r>
              <a:r>
                <a:rPr lang="fr-CA" dirty="0">
                  <a:solidFill>
                    <a:schemeClr val="dk1"/>
                  </a:solidFill>
                </a:rPr>
                <a:t> of the road </a:t>
              </a:r>
              <a:r>
                <a:rPr lang="fr-CA" dirty="0" err="1">
                  <a:solidFill>
                    <a:schemeClr val="dk1"/>
                  </a:solidFill>
                </a:rPr>
                <a:t>ahead</a:t>
              </a:r>
              <a:endParaRPr dirty="0">
                <a:solidFill>
                  <a:schemeClr val="dk1"/>
                </a:solidFill>
              </a:endParaRPr>
            </a:p>
          </p:txBody>
        </p:sp>
        <p:sp>
          <p:nvSpPr>
            <p:cNvPr id="104" name="Google Shape;104;p12"/>
            <p:cNvSpPr/>
            <p:nvPr/>
          </p:nvSpPr>
          <p:spPr>
            <a:xfrm>
              <a:off x="5475825" y="2013550"/>
              <a:ext cx="605100" cy="430550"/>
            </a:xfrm>
            <a:custGeom>
              <a:avLst/>
              <a:gdLst/>
              <a:ahLst/>
              <a:cxnLst/>
              <a:rect l="l" t="t" r="r" b="b"/>
              <a:pathLst>
                <a:path w="24204" h="17222" extrusionOk="0">
                  <a:moveTo>
                    <a:pt x="24204" y="17222"/>
                  </a:moveTo>
                  <a:cubicBezTo>
                    <a:pt x="22264" y="7512"/>
                    <a:pt x="9902" y="0"/>
                    <a:pt x="0" y="0"/>
                  </a:cubicBezTo>
                </a:path>
              </a:pathLst>
            </a:custGeom>
            <a:noFill/>
            <a:ln w="38100" cap="flat" cmpd="sng">
              <a:solidFill>
                <a:srgbClr val="FF0000"/>
              </a:solidFill>
              <a:prstDash val="solid"/>
              <a:round/>
              <a:headEnd type="none" w="med" len="med"/>
              <a:tailEnd type="triangle" w="med" len="med"/>
            </a:ln>
          </p:spPr>
          <p:txBody>
            <a:bodyPr/>
            <a:lstStyle/>
            <a:p>
              <a:endParaRPr lang="fr-CA"/>
            </a:p>
          </p:txBody>
        </p:sp>
      </p:grpSp>
      <p:pic>
        <p:nvPicPr>
          <p:cNvPr id="105" name="Google Shape;105;p12"/>
          <p:cNvPicPr preferRelativeResize="0"/>
          <p:nvPr/>
        </p:nvPicPr>
        <p:blipFill rotWithShape="1">
          <a:blip r:embed="rId4">
            <a:alphaModFix/>
          </a:blip>
          <a:srcRect l="50413" t="32658" r="5178" b="31198"/>
          <a:stretch/>
        </p:blipFill>
        <p:spPr>
          <a:xfrm>
            <a:off x="82950" y="4088763"/>
            <a:ext cx="935900" cy="304662"/>
          </a:xfrm>
          <a:prstGeom prst="rect">
            <a:avLst/>
          </a:prstGeom>
          <a:noFill/>
          <a:ln>
            <a:noFill/>
          </a:ln>
        </p:spPr>
      </p:pic>
      <p:pic>
        <p:nvPicPr>
          <p:cNvPr id="106" name="Google Shape;106;p12"/>
          <p:cNvPicPr preferRelativeResize="0"/>
          <p:nvPr/>
        </p:nvPicPr>
        <p:blipFill rotWithShape="1">
          <a:blip r:embed="rId5">
            <a:alphaModFix/>
          </a:blip>
          <a:srcRect t="33721" b="35138"/>
          <a:stretch/>
        </p:blipFill>
        <p:spPr>
          <a:xfrm>
            <a:off x="1075075" y="4120401"/>
            <a:ext cx="1273851" cy="208248"/>
          </a:xfrm>
          <a:prstGeom prst="rect">
            <a:avLst/>
          </a:prstGeom>
          <a:noFill/>
          <a:ln>
            <a:noFill/>
          </a:ln>
        </p:spPr>
      </p:pic>
      <p:pic>
        <p:nvPicPr>
          <p:cNvPr id="107" name="Google Shape;107;p12"/>
          <p:cNvPicPr preferRelativeResize="0"/>
          <p:nvPr/>
        </p:nvPicPr>
        <p:blipFill>
          <a:blip r:embed="rId6">
            <a:alphaModFix/>
          </a:blip>
          <a:stretch>
            <a:fillRect/>
          </a:stretch>
        </p:blipFill>
        <p:spPr>
          <a:xfrm>
            <a:off x="2414675" y="4112575"/>
            <a:ext cx="1597958" cy="223900"/>
          </a:xfrm>
          <a:prstGeom prst="rect">
            <a:avLst/>
          </a:prstGeom>
          <a:noFill/>
          <a:ln>
            <a:noFill/>
          </a:ln>
        </p:spPr>
      </p:pic>
      <p:pic>
        <p:nvPicPr>
          <p:cNvPr id="108" name="Google Shape;108;p12"/>
          <p:cNvPicPr preferRelativeResize="0"/>
          <p:nvPr/>
        </p:nvPicPr>
        <p:blipFill rotWithShape="1">
          <a:blip r:embed="rId7">
            <a:alphaModFix/>
          </a:blip>
          <a:srcRect l="6533" t="27648" r="6923" b="27599"/>
          <a:stretch/>
        </p:blipFill>
        <p:spPr>
          <a:xfrm>
            <a:off x="95300" y="3837000"/>
            <a:ext cx="865899" cy="223900"/>
          </a:xfrm>
          <a:prstGeom prst="rect">
            <a:avLst/>
          </a:prstGeom>
          <a:noFill/>
          <a:ln>
            <a:noFill/>
          </a:ln>
        </p:spPr>
      </p:pic>
      <p:sp>
        <p:nvSpPr>
          <p:cNvPr id="3" name="ZoneTexte 2">
            <a:extLst>
              <a:ext uri="{FF2B5EF4-FFF2-40B4-BE49-F238E27FC236}">
                <a16:creationId xmlns:a16="http://schemas.microsoft.com/office/drawing/2014/main" id="{BA7763BE-8B65-E435-8278-D383A5E8F53F}"/>
              </a:ext>
            </a:extLst>
          </p:cNvPr>
          <p:cNvSpPr txBox="1"/>
          <p:nvPr/>
        </p:nvSpPr>
        <p:spPr>
          <a:xfrm>
            <a:off x="73426" y="1929100"/>
            <a:ext cx="2300700" cy="738664"/>
          </a:xfrm>
          <a:prstGeom prst="rect">
            <a:avLst/>
          </a:prstGeom>
          <a:noFill/>
        </p:spPr>
        <p:txBody>
          <a:bodyPr wrap="square">
            <a:spAutoFit/>
          </a:bodyPr>
          <a:lstStyle/>
          <a:p>
            <a:pPr algn="ctr"/>
            <a:r>
              <a:rPr lang="en-US" dirty="0"/>
              <a:t>The distance and information for your next 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dirty="0"/>
              <a:t>Inconvénients</a:t>
            </a:r>
            <a:endParaRPr dirty="0"/>
          </a:p>
        </p:txBody>
      </p:sp>
      <p:sp>
        <p:nvSpPr>
          <p:cNvPr id="114" name="Google Shape;114;p13"/>
          <p:cNvSpPr txBox="1">
            <a:spLocks noGrp="1"/>
          </p:cNvSpPr>
          <p:nvPr>
            <p:ph type="body" idx="1"/>
          </p:nvPr>
        </p:nvSpPr>
        <p:spPr>
          <a:xfrm>
            <a:off x="1118700" y="1152475"/>
            <a:ext cx="6906600" cy="3013200"/>
          </a:xfrm>
          <a:prstGeom prst="rect">
            <a:avLst/>
          </a:prstGeom>
        </p:spPr>
        <p:txBody>
          <a:bodyPr spcFirstLastPara="1" wrap="square" lIns="91425" tIns="91425" rIns="91425" bIns="91425" anchor="t" anchorCtr="0">
            <a:noAutofit/>
          </a:bodyPr>
          <a:lstStyle/>
          <a:p>
            <a:pPr lvl="0">
              <a:buAutoNum type="arabicPeriod"/>
            </a:pPr>
            <a:r>
              <a:rPr lang="fr-CA" sz="1400" dirty="0" err="1"/>
              <a:t>These</a:t>
            </a:r>
            <a:r>
              <a:rPr lang="fr-CA" sz="1400" dirty="0"/>
              <a:t> </a:t>
            </a:r>
            <a:r>
              <a:rPr lang="fr-CA" sz="1400" dirty="0" err="1"/>
              <a:t>devices</a:t>
            </a:r>
            <a:r>
              <a:rPr lang="fr-CA" sz="1400" dirty="0"/>
              <a:t> are not </a:t>
            </a:r>
            <a:r>
              <a:rPr lang="fr-CA" sz="1400" dirty="0" err="1"/>
              <a:t>infallible</a:t>
            </a:r>
            <a:endParaRPr lang="fr-CA" sz="1400" dirty="0"/>
          </a:p>
          <a:p>
            <a:pPr lvl="0">
              <a:buAutoNum type="arabicPeriod"/>
            </a:pPr>
            <a:r>
              <a:rPr lang="fr-CA" sz="1400" dirty="0"/>
              <a:t>The </a:t>
            </a:r>
            <a:r>
              <a:rPr lang="fr-CA" sz="1400" dirty="0" err="1"/>
              <a:t>databases</a:t>
            </a:r>
            <a:r>
              <a:rPr lang="fr-CA" sz="1400" dirty="0"/>
              <a:t> are not </a:t>
            </a:r>
            <a:r>
              <a:rPr lang="fr-CA" sz="1400" dirty="0" err="1"/>
              <a:t>always</a:t>
            </a:r>
            <a:r>
              <a:rPr lang="fr-CA" sz="1400" dirty="0"/>
              <a:t> up to date</a:t>
            </a:r>
          </a:p>
          <a:p>
            <a:pPr lvl="0">
              <a:buAutoNum type="arabicPeriod"/>
            </a:pPr>
            <a:r>
              <a:rPr lang="fr-CA" sz="1400" dirty="0"/>
              <a:t>A false </a:t>
            </a:r>
            <a:r>
              <a:rPr lang="fr-CA" sz="1400" dirty="0" err="1"/>
              <a:t>sense</a:t>
            </a:r>
            <a:r>
              <a:rPr lang="fr-CA" sz="1400" dirty="0"/>
              <a:t> of </a:t>
            </a:r>
            <a:r>
              <a:rPr lang="fr-CA" sz="1400" dirty="0" err="1"/>
              <a:t>security</a:t>
            </a:r>
            <a:endParaRPr lang="fr-CA" sz="1400" dirty="0"/>
          </a:p>
          <a:p>
            <a:pPr lvl="0">
              <a:buAutoNum type="arabicPeriod"/>
            </a:pPr>
            <a:r>
              <a:rPr lang="fr-CA" sz="1400" dirty="0"/>
              <a:t>Voice assistance can </a:t>
            </a:r>
            <a:r>
              <a:rPr lang="fr-CA" sz="1400" dirty="0" err="1"/>
              <a:t>become</a:t>
            </a:r>
            <a:r>
              <a:rPr lang="fr-CA" sz="1400" dirty="0"/>
              <a:t> </a:t>
            </a:r>
            <a:r>
              <a:rPr lang="fr-CA" sz="1400" dirty="0" err="1"/>
              <a:t>annoying</a:t>
            </a:r>
            <a:r>
              <a:rPr lang="fr-CA" sz="1400" dirty="0"/>
              <a:t> </a:t>
            </a:r>
            <a:r>
              <a:rPr lang="fr-CA" sz="1400" dirty="0" err="1"/>
              <a:t>while</a:t>
            </a:r>
            <a:r>
              <a:rPr lang="fr-CA" sz="1400" dirty="0"/>
              <a:t> </a:t>
            </a:r>
            <a:r>
              <a:rPr lang="fr-CA" sz="1400" dirty="0" err="1"/>
              <a:t>driving</a:t>
            </a:r>
            <a:endParaRPr lang="fr-CA" sz="1400" dirty="0"/>
          </a:p>
          <a:p>
            <a:pPr lvl="0">
              <a:buAutoNum type="arabicPeriod"/>
            </a:pPr>
            <a:r>
              <a:rPr lang="fr-CA" sz="1400" dirty="0"/>
              <a:t>If the </a:t>
            </a:r>
            <a:r>
              <a:rPr lang="fr-CA" sz="1400" dirty="0" err="1"/>
              <a:t>device</a:t>
            </a:r>
            <a:r>
              <a:rPr lang="fr-CA" sz="1400" dirty="0"/>
              <a:t> </a:t>
            </a:r>
            <a:r>
              <a:rPr lang="fr-CA" sz="1400" dirty="0" err="1"/>
              <a:t>designed</a:t>
            </a:r>
            <a:r>
              <a:rPr lang="fr-CA" sz="1400" dirty="0"/>
              <a:t> for trucks </a:t>
            </a:r>
            <a:r>
              <a:rPr lang="fr-CA" sz="1400" dirty="0" err="1"/>
              <a:t>is</a:t>
            </a:r>
            <a:r>
              <a:rPr lang="fr-CA" sz="1400" dirty="0"/>
              <a:t> not </a:t>
            </a:r>
            <a:r>
              <a:rPr lang="fr-CA" sz="1400" dirty="0" err="1"/>
              <a:t>properly</a:t>
            </a:r>
            <a:r>
              <a:rPr lang="fr-CA" sz="1400" dirty="0"/>
              <a:t> </a:t>
            </a:r>
            <a:r>
              <a:rPr lang="fr-CA" sz="1400" dirty="0" err="1"/>
              <a:t>configured</a:t>
            </a:r>
            <a:r>
              <a:rPr lang="fr-CA" sz="1400" dirty="0"/>
              <a:t> </a:t>
            </a:r>
            <a:r>
              <a:rPr lang="fr-CA" sz="1400" dirty="0" err="1"/>
              <a:t>according</a:t>
            </a:r>
            <a:r>
              <a:rPr lang="fr-CA" sz="1400" dirty="0"/>
              <a:t> to </a:t>
            </a:r>
            <a:r>
              <a:rPr lang="fr-CA" sz="1400" dirty="0" err="1"/>
              <a:t>your</a:t>
            </a:r>
            <a:r>
              <a:rPr lang="fr-CA" sz="1400" dirty="0"/>
              <a:t> </a:t>
            </a:r>
            <a:r>
              <a:rPr lang="fr-CA" sz="1400" dirty="0" err="1"/>
              <a:t>equipment</a:t>
            </a:r>
            <a:r>
              <a:rPr lang="fr-CA" sz="1400" dirty="0"/>
              <a:t> and cargo, </a:t>
            </a:r>
            <a:r>
              <a:rPr lang="fr-CA" sz="1400" dirty="0" err="1"/>
              <a:t>it</a:t>
            </a:r>
            <a:r>
              <a:rPr lang="fr-CA" sz="1400" dirty="0"/>
              <a:t> </a:t>
            </a:r>
            <a:r>
              <a:rPr lang="fr-CA" sz="1400" dirty="0" err="1"/>
              <a:t>could</a:t>
            </a:r>
            <a:r>
              <a:rPr lang="fr-CA" sz="1400" dirty="0"/>
              <a:t> cause </a:t>
            </a:r>
            <a:r>
              <a:rPr lang="fr-CA" sz="1400" dirty="0" err="1"/>
              <a:t>you</a:t>
            </a:r>
            <a:r>
              <a:rPr lang="fr-CA" sz="1400" dirty="0"/>
              <a:t> </a:t>
            </a:r>
            <a:r>
              <a:rPr lang="fr-CA" sz="1400" dirty="0" err="1"/>
              <a:t>problems</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err="1"/>
              <a:t>Recommended</a:t>
            </a:r>
            <a:r>
              <a:rPr lang="fr-CA" dirty="0"/>
              <a:t> </a:t>
            </a:r>
            <a:r>
              <a:rPr lang="fr-CA" dirty="0" err="1"/>
              <a:t>work</a:t>
            </a:r>
            <a:r>
              <a:rPr lang="fr-CA" dirty="0"/>
              <a:t> </a:t>
            </a:r>
            <a:r>
              <a:rPr lang="fr-CA" dirty="0" err="1"/>
              <a:t>method</a:t>
            </a:r>
            <a:endParaRPr dirty="0"/>
          </a:p>
        </p:txBody>
      </p:sp>
      <p:sp>
        <p:nvSpPr>
          <p:cNvPr id="120" name="Google Shape;120;p14"/>
          <p:cNvSpPr txBox="1">
            <a:spLocks noGrp="1"/>
          </p:cNvSpPr>
          <p:nvPr>
            <p:ph type="body" idx="1"/>
          </p:nvPr>
        </p:nvSpPr>
        <p:spPr>
          <a:xfrm>
            <a:off x="3605750" y="1175750"/>
            <a:ext cx="5238300" cy="158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US" dirty="0"/>
              <a:t>Enter the destination address</a:t>
            </a:r>
          </a:p>
          <a:p>
            <a:pPr marL="457200" lvl="0" indent="-342900" algn="l" rtl="0">
              <a:spcBef>
                <a:spcPts val="0"/>
              </a:spcBef>
              <a:spcAft>
                <a:spcPts val="0"/>
              </a:spcAft>
              <a:buSzPts val="1800"/>
              <a:buAutoNum type="arabicPeriod"/>
            </a:pPr>
            <a:r>
              <a:rPr lang="en-US" dirty="0"/>
              <a:t>Analyze the proposed route</a:t>
            </a:r>
          </a:p>
          <a:p>
            <a:pPr marL="457200" lvl="0" indent="-342900" algn="l" rtl="0">
              <a:spcBef>
                <a:spcPts val="0"/>
              </a:spcBef>
              <a:spcAft>
                <a:spcPts val="0"/>
              </a:spcAft>
              <a:buSzPts val="1800"/>
              <a:buAutoNum type="arabicPeriod"/>
            </a:pPr>
            <a:r>
              <a:rPr lang="en-US" dirty="0"/>
              <a:t>Compare your route with another tool</a:t>
            </a:r>
          </a:p>
          <a:p>
            <a:pPr marL="457200" lvl="0" indent="-342900" algn="l" rtl="0">
              <a:spcBef>
                <a:spcPts val="0"/>
              </a:spcBef>
              <a:spcAft>
                <a:spcPts val="0"/>
              </a:spcAft>
              <a:buSzPts val="1800"/>
              <a:buAutoNum type="arabicPeriod"/>
            </a:pPr>
            <a:r>
              <a:rPr lang="en-US" dirty="0"/>
              <a:t>Make corrections if necessary</a:t>
            </a:r>
          </a:p>
          <a:p>
            <a:pPr marL="457200" lvl="0" indent="-342900" algn="l" rtl="0">
              <a:spcBef>
                <a:spcPts val="0"/>
              </a:spcBef>
              <a:spcAft>
                <a:spcPts val="0"/>
              </a:spcAft>
              <a:buSzPts val="1800"/>
              <a:buAutoNum type="arabicPeriod"/>
            </a:pPr>
            <a:r>
              <a:rPr lang="en-US" dirty="0"/>
              <a:t>Start navigation</a:t>
            </a:r>
          </a:p>
          <a:p>
            <a:pPr marL="457200" lvl="0" indent="-342900" algn="l" rtl="0">
              <a:spcBef>
                <a:spcPts val="0"/>
              </a:spcBef>
              <a:spcAft>
                <a:spcPts val="0"/>
              </a:spcAft>
              <a:buSzPts val="1800"/>
              <a:buAutoNum type="arabicPeriod"/>
            </a:pPr>
            <a:endParaRPr dirty="0"/>
          </a:p>
        </p:txBody>
      </p:sp>
      <p:pic>
        <p:nvPicPr>
          <p:cNvPr id="121" name="Google Shape;121;p14"/>
          <p:cNvPicPr preferRelativeResize="0"/>
          <p:nvPr/>
        </p:nvPicPr>
        <p:blipFill>
          <a:blip r:embed="rId3">
            <a:alphaModFix/>
          </a:blip>
          <a:stretch>
            <a:fillRect/>
          </a:stretch>
        </p:blipFill>
        <p:spPr>
          <a:xfrm>
            <a:off x="533400" y="1328150"/>
            <a:ext cx="3003201" cy="2193605"/>
          </a:xfrm>
          <a:prstGeom prst="rect">
            <a:avLst/>
          </a:prstGeom>
          <a:noFill/>
          <a:ln>
            <a:noFill/>
          </a:ln>
        </p:spPr>
      </p:pic>
      <p:pic>
        <p:nvPicPr>
          <p:cNvPr id="122" name="Google Shape;122;p14"/>
          <p:cNvPicPr preferRelativeResize="0"/>
          <p:nvPr/>
        </p:nvPicPr>
        <p:blipFill>
          <a:blip r:embed="rId4">
            <a:alphaModFix/>
          </a:blip>
          <a:stretch>
            <a:fillRect/>
          </a:stretch>
        </p:blipFill>
        <p:spPr>
          <a:xfrm>
            <a:off x="545037" y="3573951"/>
            <a:ext cx="1363500" cy="766975"/>
          </a:xfrm>
          <a:prstGeom prst="rect">
            <a:avLst/>
          </a:prstGeom>
          <a:noFill/>
          <a:ln>
            <a:noFill/>
          </a:ln>
        </p:spPr>
      </p:pic>
      <p:pic>
        <p:nvPicPr>
          <p:cNvPr id="123" name="Google Shape;123;p14"/>
          <p:cNvPicPr preferRelativeResize="0"/>
          <p:nvPr/>
        </p:nvPicPr>
        <p:blipFill rotWithShape="1">
          <a:blip r:embed="rId5">
            <a:alphaModFix/>
          </a:blip>
          <a:srcRect t="29373" b="31251"/>
          <a:stretch/>
        </p:blipFill>
        <p:spPr>
          <a:xfrm>
            <a:off x="6071200" y="2377250"/>
            <a:ext cx="2920392" cy="766975"/>
          </a:xfrm>
          <a:prstGeom prst="rect">
            <a:avLst/>
          </a:prstGeom>
          <a:noFill/>
          <a:ln>
            <a:noFill/>
          </a:ln>
        </p:spPr>
      </p:pic>
      <p:pic>
        <p:nvPicPr>
          <p:cNvPr id="124" name="Google Shape;124;p14"/>
          <p:cNvPicPr preferRelativeResize="0"/>
          <p:nvPr/>
        </p:nvPicPr>
        <p:blipFill>
          <a:blip r:embed="rId6">
            <a:alphaModFix/>
          </a:blip>
          <a:stretch>
            <a:fillRect/>
          </a:stretch>
        </p:blipFill>
        <p:spPr>
          <a:xfrm>
            <a:off x="8025747" y="3042982"/>
            <a:ext cx="687243" cy="572700"/>
          </a:xfrm>
          <a:prstGeom prst="rect">
            <a:avLst/>
          </a:prstGeom>
          <a:noFill/>
          <a:ln>
            <a:noFill/>
          </a:ln>
        </p:spPr>
      </p:pic>
      <p:sp>
        <p:nvSpPr>
          <p:cNvPr id="125" name="Google Shape;125;p14"/>
          <p:cNvSpPr txBox="1">
            <a:spLocks noGrp="1"/>
          </p:cNvSpPr>
          <p:nvPr>
            <p:ph type="body" idx="1"/>
          </p:nvPr>
        </p:nvSpPr>
        <p:spPr>
          <a:xfrm>
            <a:off x="3653100" y="3397534"/>
            <a:ext cx="5238300" cy="766975"/>
          </a:xfrm>
          <a:prstGeom prst="rect">
            <a:avLst/>
          </a:prstGeom>
        </p:spPr>
        <p:txBody>
          <a:bodyPr spcFirstLastPara="1" wrap="square" lIns="91425" tIns="91425" rIns="91425" bIns="91425" anchor="t" anchorCtr="0">
            <a:noAutofit/>
          </a:bodyPr>
          <a:lstStyle/>
          <a:p>
            <a:pPr marL="0" lvl="0" indent="0">
              <a:lnSpc>
                <a:spcPct val="100000"/>
              </a:lnSpc>
              <a:buNone/>
            </a:pPr>
            <a:r>
              <a:rPr lang="en-US" b="1" dirty="0">
                <a:solidFill>
                  <a:schemeClr val="dk1"/>
                </a:solidFill>
              </a:rPr>
              <a:t>Set your GPS to see the road signs! DO NOT JUST FOLLOW THE ARROW !!!</a:t>
            </a:r>
            <a:endParaRPr b="1" dirty="0">
              <a:solidFill>
                <a:schemeClr val="dk1"/>
              </a:solidFill>
            </a:endParaRPr>
          </a:p>
        </p:txBody>
      </p:sp>
      <p:sp>
        <p:nvSpPr>
          <p:cNvPr id="126" name="Google Shape;126;p14"/>
          <p:cNvSpPr/>
          <p:nvPr/>
        </p:nvSpPr>
        <p:spPr>
          <a:xfrm>
            <a:off x="3559213" y="2867992"/>
            <a:ext cx="502172" cy="244811"/>
          </a:xfrm>
          <a:custGeom>
            <a:avLst/>
            <a:gdLst/>
            <a:ahLst/>
            <a:cxnLst/>
            <a:rect l="l" t="t" r="r" b="b"/>
            <a:pathLst>
              <a:path w="24204" h="17222" extrusionOk="0">
                <a:moveTo>
                  <a:pt x="24204" y="17222"/>
                </a:moveTo>
                <a:cubicBezTo>
                  <a:pt x="22264" y="7512"/>
                  <a:pt x="9902" y="0"/>
                  <a:pt x="0" y="0"/>
                </a:cubicBezTo>
              </a:path>
            </a:pathLst>
          </a:custGeom>
          <a:noFill/>
          <a:ln w="38100" cap="flat" cmpd="sng">
            <a:solidFill>
              <a:srgbClr val="FF0000"/>
            </a:solidFill>
            <a:prstDash val="solid"/>
            <a:round/>
            <a:headEnd type="none" w="med" len="med"/>
            <a:tailEnd type="triangle" w="med" len="med"/>
          </a:ln>
        </p:spPr>
        <p:txBody>
          <a:bodyPr/>
          <a:lstStyle/>
          <a:p>
            <a:endParaRPr lang="fr-CA"/>
          </a:p>
        </p:txBody>
      </p:sp>
      <p:cxnSp>
        <p:nvCxnSpPr>
          <p:cNvPr id="127" name="Google Shape;127;p14"/>
          <p:cNvCxnSpPr/>
          <p:nvPr/>
        </p:nvCxnSpPr>
        <p:spPr>
          <a:xfrm rot="10800000">
            <a:off x="1664150" y="2723325"/>
            <a:ext cx="2039400" cy="10362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1000"/>
                                        <p:tgtEl>
                                          <p:spTgt spid="124"/>
                                        </p:tgtEl>
                                      </p:cBhvr>
                                    </p:animEffect>
                                  </p:childTnLst>
                                </p:cTn>
                              </p:par>
                              <p:par>
                                <p:cTn id="11" presetID="10"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1000"/>
                                        <p:tgtEl>
                                          <p:spTgt spid="125"/>
                                        </p:tgtEl>
                                      </p:cBhvr>
                                    </p:animEffect>
                                  </p:childTnLst>
                                </p:cTn>
                              </p:par>
                              <p:par>
                                <p:cTn id="14" presetID="10" presetClass="entr" presetSubtype="0" fill="hold"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1000"/>
                                        <p:tgtEl>
                                          <p:spTgt spid="126"/>
                                        </p:tgtEl>
                                      </p:cBhvr>
                                    </p:animEffect>
                                  </p:childTnLst>
                                </p:cTn>
                              </p:par>
                              <p:par>
                                <p:cTn id="17" presetID="10"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fr-CA" dirty="0"/>
              <a:t>Route profiles by </a:t>
            </a:r>
            <a:r>
              <a:rPr lang="fr-CA" dirty="0" err="1"/>
              <a:t>vehicle</a:t>
            </a:r>
            <a:endParaRPr dirty="0"/>
          </a:p>
        </p:txBody>
      </p:sp>
      <p:pic>
        <p:nvPicPr>
          <p:cNvPr id="133" name="Google Shape;133;p15"/>
          <p:cNvPicPr preferRelativeResize="0"/>
          <p:nvPr/>
        </p:nvPicPr>
        <p:blipFill rotWithShape="1">
          <a:blip r:embed="rId3">
            <a:alphaModFix/>
          </a:blip>
          <a:srcRect l="99" r="99"/>
          <a:stretch/>
        </p:blipFill>
        <p:spPr>
          <a:xfrm>
            <a:off x="5189475" y="2060614"/>
            <a:ext cx="2466975" cy="1592330"/>
          </a:xfrm>
          <a:prstGeom prst="rect">
            <a:avLst/>
          </a:prstGeom>
          <a:noFill/>
          <a:ln>
            <a:noFill/>
          </a:ln>
        </p:spPr>
      </p:pic>
      <p:pic>
        <p:nvPicPr>
          <p:cNvPr id="134" name="Google Shape;134;p15"/>
          <p:cNvPicPr preferRelativeResize="0"/>
          <p:nvPr/>
        </p:nvPicPr>
        <p:blipFill>
          <a:blip r:embed="rId4">
            <a:alphaModFix/>
          </a:blip>
          <a:stretch>
            <a:fillRect/>
          </a:stretch>
        </p:blipFill>
        <p:spPr>
          <a:xfrm>
            <a:off x="1580625" y="2201736"/>
            <a:ext cx="2725549" cy="1310125"/>
          </a:xfrm>
          <a:prstGeom prst="rect">
            <a:avLst/>
          </a:prstGeom>
          <a:noFill/>
          <a:ln>
            <a:noFill/>
          </a:ln>
        </p:spPr>
      </p:pic>
      <p:sp>
        <p:nvSpPr>
          <p:cNvPr id="135" name="Google Shape;135;p15"/>
          <p:cNvSpPr txBox="1">
            <a:spLocks noGrp="1"/>
          </p:cNvSpPr>
          <p:nvPr>
            <p:ph type="body" idx="1"/>
          </p:nvPr>
        </p:nvSpPr>
        <p:spPr>
          <a:xfrm>
            <a:off x="1580625" y="1375438"/>
            <a:ext cx="1639500" cy="572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fr" sz="1200" u="sng">
                <a:solidFill>
                  <a:schemeClr val="hlink"/>
                </a:solidFill>
                <a:hlinkClick r:id="rId5"/>
              </a:rPr>
              <a:t>Cliquer sur ce lien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fr-CA" dirty="0"/>
              <a:t>Enter the destination </a:t>
            </a:r>
            <a:r>
              <a:rPr lang="fr-CA" dirty="0" err="1"/>
              <a:t>address</a:t>
            </a:r>
            <a:endParaRPr dirty="0"/>
          </a:p>
        </p:txBody>
      </p:sp>
      <p:sp>
        <p:nvSpPr>
          <p:cNvPr id="141" name="Google Shape;141;p16"/>
          <p:cNvSpPr txBox="1">
            <a:spLocks noGrp="1"/>
          </p:cNvSpPr>
          <p:nvPr>
            <p:ph type="body" idx="1"/>
          </p:nvPr>
        </p:nvSpPr>
        <p:spPr>
          <a:xfrm>
            <a:off x="1871425" y="1194063"/>
            <a:ext cx="1639500" cy="572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fr" sz="1200" u="sng">
                <a:solidFill>
                  <a:srgbClr val="1155CC"/>
                </a:solidFill>
                <a:hlinkClick r:id="rId3">
                  <a:extLst>
                    <a:ext uri="{A12FA001-AC4F-418D-AE19-62706E023703}">
                      <ahyp:hlinkClr xmlns:ahyp="http://schemas.microsoft.com/office/drawing/2018/hyperlinkcolor" val="tx"/>
                    </a:ext>
                  </a:extLst>
                </a:hlinkClick>
              </a:rPr>
              <a:t>Cliquer sur ce lien</a:t>
            </a:r>
            <a:endParaRPr/>
          </a:p>
        </p:txBody>
      </p:sp>
      <p:pic>
        <p:nvPicPr>
          <p:cNvPr id="142" name="Google Shape;142;p16"/>
          <p:cNvPicPr preferRelativeResize="0"/>
          <p:nvPr/>
        </p:nvPicPr>
        <p:blipFill rotWithShape="1">
          <a:blip r:embed="rId4">
            <a:alphaModFix/>
          </a:blip>
          <a:srcRect t="-6100"/>
          <a:stretch/>
        </p:blipFill>
        <p:spPr>
          <a:xfrm>
            <a:off x="1775350" y="1864975"/>
            <a:ext cx="2679250" cy="1358375"/>
          </a:xfrm>
          <a:prstGeom prst="rect">
            <a:avLst/>
          </a:prstGeom>
          <a:noFill/>
          <a:ln>
            <a:noFill/>
          </a:ln>
        </p:spPr>
      </p:pic>
      <p:pic>
        <p:nvPicPr>
          <p:cNvPr id="143" name="Google Shape;143;p16"/>
          <p:cNvPicPr preferRelativeResize="0"/>
          <p:nvPr/>
        </p:nvPicPr>
        <p:blipFill rotWithShape="1">
          <a:blip r:embed="rId5">
            <a:alphaModFix/>
          </a:blip>
          <a:srcRect l="99" r="99"/>
          <a:stretch/>
        </p:blipFill>
        <p:spPr>
          <a:xfrm>
            <a:off x="5046975" y="1775589"/>
            <a:ext cx="2466975" cy="15923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1994250" y="445025"/>
            <a:ext cx="515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a:t>Compare the </a:t>
            </a:r>
            <a:r>
              <a:rPr lang="fr-CA" dirty="0" err="1"/>
              <a:t>proposed</a:t>
            </a:r>
            <a:r>
              <a:rPr lang="fr-CA" dirty="0"/>
              <a:t> route</a:t>
            </a:r>
            <a:endParaRPr dirty="0"/>
          </a:p>
        </p:txBody>
      </p:sp>
      <p:sp>
        <p:nvSpPr>
          <p:cNvPr id="149" name="Google Shape;149;p17"/>
          <p:cNvSpPr txBox="1">
            <a:spLocks noGrp="1"/>
          </p:cNvSpPr>
          <p:nvPr>
            <p:ph type="body" idx="1"/>
          </p:nvPr>
        </p:nvSpPr>
        <p:spPr>
          <a:xfrm>
            <a:off x="597877" y="1017724"/>
            <a:ext cx="3184473" cy="1035875"/>
          </a:xfrm>
          <a:prstGeom prst="rect">
            <a:avLst/>
          </a:prstGeom>
        </p:spPr>
        <p:txBody>
          <a:bodyPr spcFirstLastPara="1" wrap="square" lIns="91425" tIns="91425" rIns="91425" bIns="91425" anchor="t" anchorCtr="0">
            <a:noAutofit/>
          </a:bodyPr>
          <a:lstStyle/>
          <a:p>
            <a:pPr marL="342900" lvl="0" algn="l" rtl="0">
              <a:lnSpc>
                <a:spcPct val="100000"/>
              </a:lnSpc>
              <a:spcBef>
                <a:spcPts val="1600"/>
              </a:spcBef>
              <a:spcAft>
                <a:spcPts val="600"/>
              </a:spcAft>
              <a:buAutoNum type="arabicPeriod"/>
            </a:pPr>
            <a:r>
              <a:rPr lang="fr-CA" sz="1200" b="1" dirty="0" err="1">
                <a:solidFill>
                  <a:schemeClr val="tx1"/>
                </a:solidFill>
              </a:rPr>
              <a:t>With</a:t>
            </a:r>
            <a:r>
              <a:rPr lang="fr-CA" sz="1200" b="1" dirty="0">
                <a:solidFill>
                  <a:schemeClr val="tx1"/>
                </a:solidFill>
              </a:rPr>
              <a:t> </a:t>
            </a:r>
            <a:r>
              <a:rPr lang="fr-CA" sz="1200" b="1" dirty="0" err="1">
                <a:solidFill>
                  <a:schemeClr val="tx1"/>
                </a:solidFill>
              </a:rPr>
              <a:t>another</a:t>
            </a:r>
            <a:r>
              <a:rPr lang="fr-CA" sz="1200" b="1" dirty="0">
                <a:solidFill>
                  <a:schemeClr val="tx1"/>
                </a:solidFill>
              </a:rPr>
              <a:t> </a:t>
            </a:r>
            <a:r>
              <a:rPr lang="fr-CA" sz="1200" b="1" dirty="0" err="1">
                <a:solidFill>
                  <a:schemeClr val="tx1"/>
                </a:solidFill>
              </a:rPr>
              <a:t>device</a:t>
            </a:r>
            <a:endParaRPr lang="fr-CA" sz="1200" b="1" dirty="0">
              <a:solidFill>
                <a:schemeClr val="tx1"/>
              </a:solidFill>
            </a:endParaRPr>
          </a:p>
          <a:p>
            <a:pPr marL="342900" lvl="0" algn="l" rtl="0">
              <a:lnSpc>
                <a:spcPct val="100000"/>
              </a:lnSpc>
              <a:spcBef>
                <a:spcPts val="1600"/>
              </a:spcBef>
              <a:spcAft>
                <a:spcPts val="600"/>
              </a:spcAft>
              <a:buAutoNum type="arabicPeriod"/>
            </a:pPr>
            <a:r>
              <a:rPr lang="fr-CA" sz="1200" b="1" dirty="0" err="1">
                <a:solidFill>
                  <a:schemeClr val="tx1"/>
                </a:solidFill>
              </a:rPr>
              <a:t>With</a:t>
            </a:r>
            <a:r>
              <a:rPr lang="fr-CA" sz="1200" b="1" dirty="0">
                <a:solidFill>
                  <a:schemeClr val="tx1"/>
                </a:solidFill>
              </a:rPr>
              <a:t> a </a:t>
            </a:r>
            <a:r>
              <a:rPr lang="fr-CA" sz="1200" b="1" dirty="0" err="1">
                <a:solidFill>
                  <a:schemeClr val="tx1"/>
                </a:solidFill>
              </a:rPr>
              <a:t>traditional</a:t>
            </a:r>
            <a:r>
              <a:rPr lang="fr-CA" sz="1200" b="1" dirty="0">
                <a:solidFill>
                  <a:schemeClr val="tx1"/>
                </a:solidFill>
              </a:rPr>
              <a:t> </a:t>
            </a:r>
            <a:r>
              <a:rPr lang="fr-CA" sz="1200" b="1" dirty="0" err="1">
                <a:solidFill>
                  <a:schemeClr val="tx1"/>
                </a:solidFill>
              </a:rPr>
              <a:t>map</a:t>
            </a:r>
            <a:endParaRPr lang="fr-CA" sz="1200" b="1" dirty="0">
              <a:solidFill>
                <a:schemeClr val="tx1"/>
              </a:solidFill>
            </a:endParaRPr>
          </a:p>
          <a:p>
            <a:pPr marL="342900" lvl="0" algn="l" rtl="0">
              <a:lnSpc>
                <a:spcPct val="100000"/>
              </a:lnSpc>
              <a:spcBef>
                <a:spcPts val="1600"/>
              </a:spcBef>
              <a:spcAft>
                <a:spcPts val="600"/>
              </a:spcAft>
              <a:buAutoNum type="arabicPeriod"/>
            </a:pPr>
            <a:endParaRPr b="1" dirty="0">
              <a:solidFill>
                <a:schemeClr val="tx1"/>
              </a:solidFill>
            </a:endParaRPr>
          </a:p>
        </p:txBody>
      </p:sp>
      <p:grpSp>
        <p:nvGrpSpPr>
          <p:cNvPr id="150" name="Google Shape;150;p17"/>
          <p:cNvGrpSpPr/>
          <p:nvPr/>
        </p:nvGrpSpPr>
        <p:grpSpPr>
          <a:xfrm>
            <a:off x="3453300" y="1716400"/>
            <a:ext cx="5690700" cy="2550900"/>
            <a:chOff x="3453425" y="1716400"/>
            <a:chExt cx="5690700" cy="2550900"/>
          </a:xfrm>
        </p:grpSpPr>
        <p:pic>
          <p:nvPicPr>
            <p:cNvPr id="151" name="Google Shape;151;p17"/>
            <p:cNvPicPr preferRelativeResize="0"/>
            <p:nvPr/>
          </p:nvPicPr>
          <p:blipFill rotWithShape="1">
            <a:blip r:embed="rId3">
              <a:alphaModFix/>
            </a:blip>
            <a:srcRect t="2760" b="63617"/>
            <a:stretch/>
          </p:blipFill>
          <p:spPr>
            <a:xfrm>
              <a:off x="3453425" y="1716400"/>
              <a:ext cx="5690700" cy="2550900"/>
            </a:xfrm>
            <a:prstGeom prst="rect">
              <a:avLst/>
            </a:prstGeom>
            <a:noFill/>
            <a:ln>
              <a:noFill/>
            </a:ln>
          </p:spPr>
        </p:pic>
        <p:pic>
          <p:nvPicPr>
            <p:cNvPr id="152" name="Google Shape;152;p17"/>
            <p:cNvPicPr preferRelativeResize="0"/>
            <p:nvPr/>
          </p:nvPicPr>
          <p:blipFill rotWithShape="1">
            <a:blip r:embed="rId4">
              <a:alphaModFix/>
            </a:blip>
            <a:srcRect t="12669" b="15830"/>
            <a:stretch/>
          </p:blipFill>
          <p:spPr>
            <a:xfrm>
              <a:off x="5684575" y="3231425"/>
              <a:ext cx="1931648" cy="1035875"/>
            </a:xfrm>
            <a:prstGeom prst="rect">
              <a:avLst/>
            </a:prstGeom>
            <a:noFill/>
            <a:ln>
              <a:noFill/>
            </a:ln>
          </p:spPr>
        </p:pic>
        <p:pic>
          <p:nvPicPr>
            <p:cNvPr id="153" name="Google Shape;153;p17"/>
            <p:cNvPicPr preferRelativeResize="0"/>
            <p:nvPr/>
          </p:nvPicPr>
          <p:blipFill rotWithShape="1">
            <a:blip r:embed="rId5">
              <a:alphaModFix/>
            </a:blip>
            <a:srcRect l="15469" t="5886" r="7453" b="4651"/>
            <a:stretch/>
          </p:blipFill>
          <p:spPr>
            <a:xfrm>
              <a:off x="7726376" y="3497824"/>
              <a:ext cx="881000" cy="684324"/>
            </a:xfrm>
            <a:prstGeom prst="rect">
              <a:avLst/>
            </a:prstGeom>
            <a:noFill/>
            <a:ln>
              <a:noFill/>
            </a:ln>
          </p:spPr>
        </p:pic>
        <p:cxnSp>
          <p:nvCxnSpPr>
            <p:cNvPr id="154" name="Google Shape;154;p17"/>
            <p:cNvCxnSpPr/>
            <p:nvPr/>
          </p:nvCxnSpPr>
          <p:spPr>
            <a:xfrm rot="-5400000" flipH="1">
              <a:off x="3663400" y="3289200"/>
              <a:ext cx="552600" cy="314700"/>
            </a:xfrm>
            <a:prstGeom prst="bentConnector3">
              <a:avLst>
                <a:gd name="adj1" fmla="val 98249"/>
              </a:avLst>
            </a:prstGeom>
            <a:noFill/>
            <a:ln w="19050" cap="flat" cmpd="sng">
              <a:solidFill>
                <a:srgbClr val="FF0000"/>
              </a:solidFill>
              <a:prstDash val="solid"/>
              <a:round/>
              <a:headEnd type="none" w="med" len="med"/>
              <a:tailEnd type="triangle" w="med" len="med"/>
            </a:ln>
          </p:spPr>
        </p:cxnSp>
        <p:cxnSp>
          <p:nvCxnSpPr>
            <p:cNvPr id="155" name="Google Shape;155;p17"/>
            <p:cNvCxnSpPr/>
            <p:nvPr/>
          </p:nvCxnSpPr>
          <p:spPr>
            <a:xfrm>
              <a:off x="7659025" y="3246450"/>
              <a:ext cx="333300" cy="228300"/>
            </a:xfrm>
            <a:prstGeom prst="bentConnector3">
              <a:avLst>
                <a:gd name="adj1" fmla="val 100023"/>
              </a:avLst>
            </a:prstGeom>
            <a:noFill/>
            <a:ln w="19050" cap="flat" cmpd="sng">
              <a:solidFill>
                <a:srgbClr val="FF0000"/>
              </a:solidFill>
              <a:prstDash val="solid"/>
              <a:round/>
              <a:headEnd type="none" w="med" len="med"/>
              <a:tailEnd type="triangle" w="med" len="med"/>
            </a:ln>
          </p:spPr>
        </p:cxnSp>
      </p:grpSp>
      <p:sp>
        <p:nvSpPr>
          <p:cNvPr id="156" name="Google Shape;156;p17"/>
          <p:cNvSpPr txBox="1"/>
          <p:nvPr/>
        </p:nvSpPr>
        <p:spPr>
          <a:xfrm>
            <a:off x="161050" y="1934831"/>
            <a:ext cx="4371600" cy="1354187"/>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fr-CA" b="1" dirty="0">
                <a:solidFill>
                  <a:srgbClr val="FF0000"/>
                </a:solidFill>
              </a:rPr>
              <a:t>Warning </a:t>
            </a:r>
          </a:p>
          <a:p>
            <a:pPr marL="0" lvl="0" indent="0" algn="l" rtl="0">
              <a:spcBef>
                <a:spcPts val="600"/>
              </a:spcBef>
              <a:spcAft>
                <a:spcPts val="0"/>
              </a:spcAft>
              <a:buNone/>
            </a:pPr>
            <a:r>
              <a:rPr lang="fr-CA" b="1" dirty="0">
                <a:solidFill>
                  <a:schemeClr val="tx1"/>
                </a:solidFill>
              </a:rPr>
              <a:t>Never hit the road </a:t>
            </a:r>
            <a:r>
              <a:rPr lang="fr-CA" b="1" dirty="0" err="1">
                <a:solidFill>
                  <a:schemeClr val="tx1"/>
                </a:solidFill>
              </a:rPr>
              <a:t>without</a:t>
            </a:r>
            <a:endParaRPr lang="fr-CA" b="1" dirty="0">
              <a:solidFill>
                <a:schemeClr val="tx1"/>
              </a:solidFill>
            </a:endParaRPr>
          </a:p>
          <a:p>
            <a:pPr marL="0" lvl="0" indent="0" algn="l" rtl="0">
              <a:spcBef>
                <a:spcPts val="600"/>
              </a:spcBef>
              <a:spcAft>
                <a:spcPts val="0"/>
              </a:spcAft>
              <a:buNone/>
            </a:pPr>
            <a:r>
              <a:rPr lang="fr-CA" b="1" dirty="0" err="1">
                <a:solidFill>
                  <a:schemeClr val="tx1"/>
                </a:solidFill>
              </a:rPr>
              <a:t>Knowing</a:t>
            </a:r>
            <a:r>
              <a:rPr lang="fr-CA" b="1" dirty="0">
                <a:solidFill>
                  <a:schemeClr val="tx1"/>
                </a:solidFill>
              </a:rPr>
              <a:t> </a:t>
            </a:r>
            <a:r>
              <a:rPr lang="fr-CA" b="1" dirty="0" err="1">
                <a:solidFill>
                  <a:schemeClr val="tx1"/>
                </a:solidFill>
              </a:rPr>
              <a:t>where</a:t>
            </a:r>
            <a:r>
              <a:rPr lang="fr-CA" b="1" dirty="0">
                <a:solidFill>
                  <a:schemeClr val="tx1"/>
                </a:solidFill>
              </a:rPr>
              <a:t> </a:t>
            </a:r>
            <a:r>
              <a:rPr lang="fr-CA" b="1" dirty="0" err="1">
                <a:solidFill>
                  <a:schemeClr val="tx1"/>
                </a:solidFill>
              </a:rPr>
              <a:t>you</a:t>
            </a:r>
            <a:r>
              <a:rPr lang="fr-CA" b="1" dirty="0">
                <a:solidFill>
                  <a:schemeClr val="tx1"/>
                </a:solidFill>
              </a:rPr>
              <a:t> </a:t>
            </a:r>
          </a:p>
          <a:p>
            <a:pPr marL="0" lvl="0" indent="0" algn="l" rtl="0">
              <a:spcBef>
                <a:spcPts val="600"/>
              </a:spcBef>
              <a:spcAft>
                <a:spcPts val="0"/>
              </a:spcAft>
              <a:buNone/>
            </a:pPr>
            <a:r>
              <a:rPr lang="fr-CA" b="1" dirty="0">
                <a:solidFill>
                  <a:schemeClr val="tx1"/>
                </a:solidFill>
              </a:rPr>
              <a:t>Are </a:t>
            </a:r>
            <a:r>
              <a:rPr lang="fr-CA" b="1" dirty="0" err="1">
                <a:solidFill>
                  <a:schemeClr val="tx1"/>
                </a:solidFill>
              </a:rPr>
              <a:t>going</a:t>
            </a:r>
            <a:endParaRP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1192650" y="445050"/>
            <a:ext cx="6758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Adjust or modify the proposed route</a:t>
            </a:r>
            <a:endParaRPr dirty="0"/>
          </a:p>
        </p:txBody>
      </p:sp>
      <p:sp>
        <p:nvSpPr>
          <p:cNvPr id="162" name="Google Shape;162;p18"/>
          <p:cNvSpPr txBox="1"/>
          <p:nvPr/>
        </p:nvSpPr>
        <p:spPr>
          <a:xfrm>
            <a:off x="1956325" y="1181588"/>
            <a:ext cx="1673700" cy="64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 sz="1200" u="sng">
                <a:solidFill>
                  <a:srgbClr val="1155CC"/>
                </a:solidFill>
                <a:hlinkClick r:id="rId3">
                  <a:extLst>
                    <a:ext uri="{A12FA001-AC4F-418D-AE19-62706E023703}">
                      <ahyp:hlinkClr xmlns:ahyp="http://schemas.microsoft.com/office/drawing/2018/hyperlinkcolor" val="tx"/>
                    </a:ext>
                  </a:extLst>
                </a:hlinkClick>
              </a:rPr>
              <a:t>Cliquer sur ce lien</a:t>
            </a:r>
            <a:endParaRPr/>
          </a:p>
        </p:txBody>
      </p:sp>
      <p:pic>
        <p:nvPicPr>
          <p:cNvPr id="163" name="Google Shape;163;p18"/>
          <p:cNvPicPr preferRelativeResize="0"/>
          <p:nvPr/>
        </p:nvPicPr>
        <p:blipFill rotWithShape="1">
          <a:blip r:embed="rId4">
            <a:alphaModFix/>
          </a:blip>
          <a:srcRect t="3323" b="3323"/>
          <a:stretch/>
        </p:blipFill>
        <p:spPr>
          <a:xfrm>
            <a:off x="2032525" y="1986238"/>
            <a:ext cx="2324100" cy="1304925"/>
          </a:xfrm>
          <a:prstGeom prst="rect">
            <a:avLst/>
          </a:prstGeom>
          <a:noFill/>
          <a:ln>
            <a:noFill/>
          </a:ln>
        </p:spPr>
      </p:pic>
      <p:pic>
        <p:nvPicPr>
          <p:cNvPr id="164" name="Google Shape;164;p18"/>
          <p:cNvPicPr preferRelativeResize="0"/>
          <p:nvPr/>
        </p:nvPicPr>
        <p:blipFill rotWithShape="1">
          <a:blip r:embed="rId5">
            <a:alphaModFix/>
          </a:blip>
          <a:srcRect t="129" b="119"/>
          <a:stretch/>
        </p:blipFill>
        <p:spPr>
          <a:xfrm>
            <a:off x="5212150" y="1842275"/>
            <a:ext cx="2453375" cy="1572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F1136C-55C3-4305-8A3A-896C5616C23A}">
  <ds:schemaRefs>
    <ds:schemaRef ds:uri="http://schemas.microsoft.com/sharepoint/v3/contenttype/forms"/>
  </ds:schemaRefs>
</ds:datastoreItem>
</file>

<file path=customXml/itemProps2.xml><?xml version="1.0" encoding="utf-8"?>
<ds:datastoreItem xmlns:ds="http://schemas.openxmlformats.org/officeDocument/2006/customXml" ds:itemID="{FF678C92-8AB7-4126-AF92-0A97A9673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ec828-1626-48b7-8c79-bd8fbf620289"/>
    <ds:schemaRef ds:uri="ea3555d2-3589-4a06-9423-01f6fdf78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B4375-5BDC-4B30-845F-32F8C7F91EED}">
  <ds:schemaRefs>
    <ds:schemaRef ds:uri="http://schemas.microsoft.com/office/2006/metadata/properties"/>
    <ds:schemaRef ds:uri="http://schemas.microsoft.com/office/infopath/2007/PartnerControls"/>
    <ds:schemaRef ds:uri="0fcec828-1626-48b7-8c79-bd8fbf620289"/>
    <ds:schemaRef ds:uri="ea3555d2-3589-4a06-9423-01f6fdf781d4"/>
  </ds:schemaRefs>
</ds:datastoreItem>
</file>

<file path=docProps/app.xml><?xml version="1.0" encoding="utf-8"?>
<Properties xmlns="http://schemas.openxmlformats.org/officeDocument/2006/extended-properties" xmlns:vt="http://schemas.openxmlformats.org/officeDocument/2006/docPropsVTypes">
  <TotalTime>2</TotalTime>
  <Words>378</Words>
  <Application>Microsoft Office PowerPoint</Application>
  <PresentationFormat>Affichage à l'écran (16:9)</PresentationFormat>
  <Paragraphs>50</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Oswald</vt:lpstr>
      <vt:lpstr>Arial</vt:lpstr>
      <vt:lpstr>Exo 2</vt:lpstr>
      <vt:lpstr>Simple Light</vt:lpstr>
      <vt:lpstr>GPS capabilities</vt:lpstr>
      <vt:lpstr>Advantages of a GPS "Global Positioning System"</vt:lpstr>
      <vt:lpstr>Présentation PowerPoint</vt:lpstr>
      <vt:lpstr>Inconvénients</vt:lpstr>
      <vt:lpstr>Recommended work method</vt:lpstr>
      <vt:lpstr>Route profiles by vehicle</vt:lpstr>
      <vt:lpstr>Enter the destination address</vt:lpstr>
      <vt:lpstr>Compare the proposed route</vt:lpstr>
      <vt:lpstr>Adjust or modify the proposed route</vt:lpstr>
      <vt:lpstr>View the final route</vt:lpstr>
      <vt:lpstr>Press start or navigate</vt:lpstr>
      <vt:lpstr>Have a good trip!!!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capabilities</dc:title>
  <dc:creator>Lacroix, Sonia</dc:creator>
  <cp:lastModifiedBy>Lacroix, Sonia</cp:lastModifiedBy>
  <cp:revision>1</cp:revision>
  <dcterms:modified xsi:type="dcterms:W3CDTF">2024-09-19T18:39:04Z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