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5" r:id="rId19"/>
    <p:sldId id="274" r:id="rId20"/>
    <p:sldId id="276" r:id="rId21"/>
    <p:sldId id="277" r:id="rId22"/>
    <p:sldId id="279" r:id="rId23"/>
    <p:sldId id="278" r:id="rId24"/>
    <p:sldId id="280" r:id="rId25"/>
    <p:sldId id="281"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58327-CDC7-4C87-82D2-A6A10C764E86}" type="datetimeFigureOut">
              <a:rPr lang="fr-CA" smtClean="0"/>
              <a:t>2020-11-04</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7FABE-7959-40C9-8A9A-C7926202F6B3}" type="slidenum">
              <a:rPr lang="fr-CA" smtClean="0"/>
              <a:t>‹N°›</a:t>
            </a:fld>
            <a:endParaRPr lang="fr-CA"/>
          </a:p>
        </p:txBody>
      </p:sp>
    </p:spTree>
    <p:extLst>
      <p:ext uri="{BB962C8B-B14F-4D97-AF65-F5344CB8AC3E}">
        <p14:creationId xmlns:p14="http://schemas.microsoft.com/office/powerpoint/2010/main" val="237000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967FABE-7959-40C9-8A9A-C7926202F6B3}" type="slidenum">
              <a:rPr lang="fr-CA" smtClean="0"/>
              <a:t>7</a:t>
            </a:fld>
            <a:endParaRPr lang="fr-CA"/>
          </a:p>
        </p:txBody>
      </p:sp>
    </p:spTree>
    <p:extLst>
      <p:ext uri="{BB962C8B-B14F-4D97-AF65-F5344CB8AC3E}">
        <p14:creationId xmlns:p14="http://schemas.microsoft.com/office/powerpoint/2010/main" val="2791971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912BA35-1914-49C2-8825-38F8A5C71BE2}" type="datetimeFigureOut">
              <a:rPr lang="fr-CA" smtClean="0"/>
              <a:t>2020-11-04</a:t>
            </a:fld>
            <a:endParaRPr lang="fr-CA"/>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CA"/>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42DC92E-1981-470A-B87E-F06FA430D5DB}"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912BA35-1914-49C2-8825-38F8A5C71BE2}" type="datetimeFigureOut">
              <a:rPr lang="fr-CA" smtClean="0"/>
              <a:t>2020-11-04</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3912BA35-1914-49C2-8825-38F8A5C71BE2}" type="datetimeFigureOut">
              <a:rPr lang="fr-CA" smtClean="0"/>
              <a:t>2020-11-04</a:t>
            </a:fld>
            <a:endParaRPr lang="fr-CA"/>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CA"/>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42DC92E-1981-470A-B87E-F06FA430D5DB}"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912BA35-1914-49C2-8825-38F8A5C71BE2}" type="datetimeFigureOut">
              <a:rPr lang="fr-CA" smtClean="0"/>
              <a:t>2020-11-04</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912BA35-1914-49C2-8825-38F8A5C71BE2}" type="datetimeFigureOut">
              <a:rPr lang="fr-CA" smtClean="0"/>
              <a:t>2020-11-04</a:t>
            </a:fld>
            <a:endParaRPr lang="fr-CA"/>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CA"/>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942DC92E-1981-470A-B87E-F06FA430D5DB}"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912BA35-1914-49C2-8825-38F8A5C71BE2}" type="datetimeFigureOut">
              <a:rPr lang="fr-CA" smtClean="0"/>
              <a:t>2020-11-04</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912BA35-1914-49C2-8825-38F8A5C71BE2}" type="datetimeFigureOut">
              <a:rPr lang="fr-CA" smtClean="0"/>
              <a:t>2020-11-04</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3912BA35-1914-49C2-8825-38F8A5C71BE2}" type="datetimeFigureOut">
              <a:rPr lang="fr-CA" smtClean="0"/>
              <a:t>2020-11-04</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3912BA35-1914-49C2-8825-38F8A5C71BE2}" type="datetimeFigureOut">
              <a:rPr lang="fr-CA" smtClean="0"/>
              <a:t>2020-11-04</a:t>
            </a:fld>
            <a:endParaRPr lang="fr-CA"/>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CA"/>
          </a:p>
        </p:txBody>
      </p:sp>
      <p:sp>
        <p:nvSpPr>
          <p:cNvPr id="4" name="Espace réservé du numéro de diapositive 3"/>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912BA35-1914-49C2-8825-38F8A5C71BE2}" type="datetimeFigureOut">
              <a:rPr lang="fr-CA" smtClean="0"/>
              <a:t>2020-11-04</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3912BA35-1914-49C2-8825-38F8A5C71BE2}" type="datetimeFigureOut">
              <a:rPr lang="fr-CA" smtClean="0"/>
              <a:t>2020-11-04</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942DC92E-1981-470A-B87E-F06FA430D5DB}" type="slidenum">
              <a:rPr lang="fr-CA" smtClean="0"/>
              <a:t>‹N°›</a:t>
            </a:fld>
            <a:endParaRPr lang="fr-CA"/>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912BA35-1914-49C2-8825-38F8A5C71BE2}" type="datetimeFigureOut">
              <a:rPr lang="fr-CA" smtClean="0"/>
              <a:t>2020-11-04</a:t>
            </a:fld>
            <a:endParaRPr lang="fr-CA"/>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CA"/>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42DC92E-1981-470A-B87E-F06FA430D5DB}"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Layout" Target="../slideLayouts/slideLayout4.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Layout" Target="../slideLayouts/slideLayout4.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1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6.xml"/><Relationship Id="rId4" Type="http://schemas.openxmlformats.org/officeDocument/2006/relationships/tags" Target="../tags/tag6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10.png"/><Relationship Id="rId5" Type="http://schemas.openxmlformats.org/officeDocument/2006/relationships/tags" Target="../tags/tag69.xml"/><Relationship Id="rId10" Type="http://schemas.openxmlformats.org/officeDocument/2006/relationships/image" Target="../media/image9.png"/><Relationship Id="rId4" Type="http://schemas.openxmlformats.org/officeDocument/2006/relationships/tags" Target="../tags/tag68.xml"/><Relationship Id="rId9"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5.png"/><Relationship Id="rId5" Type="http://schemas.openxmlformats.org/officeDocument/2006/relationships/slideLayout" Target="../slideLayouts/slideLayout4.xml"/><Relationship Id="rId4"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4.xml"/><Relationship Id="rId5" Type="http://schemas.openxmlformats.org/officeDocument/2006/relationships/tags" Target="../tags/tag10.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4.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5.png"/><Relationship Id="rId5" Type="http://schemas.openxmlformats.org/officeDocument/2006/relationships/tags" Target="../tags/tag25.xml"/><Relationship Id="rId10" Type="http://schemas.openxmlformats.org/officeDocument/2006/relationships/image" Target="../media/image4.png"/><Relationship Id="rId4" Type="http://schemas.openxmlformats.org/officeDocument/2006/relationships/tags" Target="../tags/tag24.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0.xml"/><Relationship Id="rId7" Type="http://schemas.openxmlformats.org/officeDocument/2006/relationships/notesSlide" Target="../notesSlides/notesSlide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4.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slideLayout" Target="../slideLayouts/slideLayout4.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slideLayout" Target="../slideLayouts/slideLayout4.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CA" dirty="0" smtClean="0"/>
              <a:t>Micronutriments</a:t>
            </a:r>
            <a:endParaRPr lang="fr-CA" dirty="0"/>
          </a:p>
        </p:txBody>
      </p:sp>
      <p:sp>
        <p:nvSpPr>
          <p:cNvPr id="3" name="Sous-titre 2"/>
          <p:cNvSpPr>
            <a:spLocks noGrp="1"/>
          </p:cNvSpPr>
          <p:nvPr>
            <p:ph type="subTitle" idx="1"/>
            <p:custDataLst>
              <p:tags r:id="rId2"/>
            </p:custDataLst>
          </p:nvPr>
        </p:nvSpPr>
        <p:spPr/>
        <p:txBody>
          <a:bodyPr/>
          <a:lstStyle/>
          <a:p>
            <a:r>
              <a:rPr lang="fr-CA" dirty="0" smtClean="0"/>
              <a:t>DIS -2020</a:t>
            </a:r>
            <a:endParaRPr lang="fr-CA" dirty="0"/>
          </a:p>
        </p:txBody>
      </p:sp>
    </p:spTree>
    <p:extLst>
      <p:ext uri="{BB962C8B-B14F-4D97-AF65-F5344CB8AC3E}">
        <p14:creationId xmlns:p14="http://schemas.microsoft.com/office/powerpoint/2010/main" val="364431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5400" dirty="0" smtClean="0"/>
              <a:t>Sels minéraux</a:t>
            </a:r>
            <a:endParaRPr lang="fr-CA" sz="5400" dirty="0"/>
          </a:p>
        </p:txBody>
      </p:sp>
      <p:sp>
        <p:nvSpPr>
          <p:cNvPr id="3" name="Espace réservé du contenu 2"/>
          <p:cNvSpPr>
            <a:spLocks noGrp="1"/>
          </p:cNvSpPr>
          <p:nvPr>
            <p:ph idx="1"/>
            <p:custDataLst>
              <p:tags r:id="rId2"/>
            </p:custDataLst>
          </p:nvPr>
        </p:nvSpPr>
        <p:spPr/>
        <p:txBody>
          <a:bodyPr>
            <a:normAutofit fontScale="92500" lnSpcReduction="20000"/>
          </a:bodyPr>
          <a:lstStyle/>
          <a:p>
            <a:r>
              <a:rPr lang="fr-CA" dirty="0" smtClean="0"/>
              <a:t>Éléments </a:t>
            </a:r>
            <a:r>
              <a:rPr lang="fr-CA" dirty="0"/>
              <a:t>chimiques inorganiques qui entrent dans la composition des aliments.</a:t>
            </a:r>
          </a:p>
          <a:p>
            <a:r>
              <a:rPr lang="fr-CA" dirty="0" smtClean="0"/>
              <a:t>Constituants </a:t>
            </a:r>
            <a:r>
              <a:rPr lang="fr-CA" dirty="0"/>
              <a:t>de la cellule et règlent les différentes fonctions de </a:t>
            </a:r>
            <a:r>
              <a:rPr lang="fr-CA" dirty="0" smtClean="0"/>
              <a:t>l’organisme</a:t>
            </a:r>
          </a:p>
          <a:p>
            <a:r>
              <a:rPr lang="fr-CA" dirty="0" smtClean="0"/>
              <a:t>Ne </a:t>
            </a:r>
            <a:r>
              <a:rPr lang="fr-CA" dirty="0"/>
              <a:t>subissent pas de transformation au cours de la </a:t>
            </a:r>
            <a:r>
              <a:rPr lang="fr-CA" dirty="0" smtClean="0"/>
              <a:t>digestion</a:t>
            </a:r>
          </a:p>
          <a:p>
            <a:r>
              <a:rPr lang="fr-CA" dirty="0"/>
              <a:t>C’est ce qu’on appelle des </a:t>
            </a:r>
            <a:r>
              <a:rPr lang="fr-CA" dirty="0" smtClean="0">
                <a:effectLst>
                  <a:outerShdw blurRad="38100" dist="38100" dir="2700000" algn="tl">
                    <a:srgbClr val="000000">
                      <a:alpha val="43137"/>
                    </a:srgbClr>
                  </a:outerShdw>
                </a:effectLst>
              </a:rPr>
              <a:t>électrolytes</a:t>
            </a:r>
          </a:p>
          <a:p>
            <a:r>
              <a:rPr lang="fr-CA" dirty="0" smtClean="0"/>
              <a:t>Les besoins journaliers sont variables</a:t>
            </a:r>
          </a:p>
          <a:p>
            <a:r>
              <a:rPr lang="fr-CA" dirty="0" smtClean="0"/>
              <a:t>Certains sont essentiels en quantité parfois infime ce que l’on appelle des oligoéléments</a:t>
            </a:r>
          </a:p>
          <a:p>
            <a:pPr marL="0" indent="0">
              <a:buNone/>
            </a:pPr>
            <a:endParaRPr lang="fr-CA" dirty="0" smtClean="0"/>
          </a:p>
          <a:p>
            <a:pPr marL="0" indent="0">
              <a:buNone/>
            </a:pPr>
            <a:r>
              <a:rPr lang="fr-CA" b="1" i="1" u="sng" dirty="0" smtClean="0"/>
              <a:t>Oligoéléments</a:t>
            </a:r>
            <a:r>
              <a:rPr lang="fr-CA" i="1" dirty="0" smtClean="0"/>
              <a:t> = nutriment en masse inférieure à 1mg/kg, aussi possède une toxicité si trop présente dans l’organisme </a:t>
            </a:r>
          </a:p>
        </p:txBody>
      </p:sp>
    </p:spTree>
    <p:extLst>
      <p:ext uri="{BB962C8B-B14F-4D97-AF65-F5344CB8AC3E}">
        <p14:creationId xmlns:p14="http://schemas.microsoft.com/office/powerpoint/2010/main" val="211542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42048" cy="732696"/>
          </a:xfrm>
        </p:spPr>
        <p:txBody>
          <a:bodyPr/>
          <a:lstStyle/>
          <a:p>
            <a:r>
              <a:rPr lang="fr-CA" dirty="0" smtClean="0"/>
              <a:t>Le fer     et     le cuivre</a:t>
            </a:r>
            <a:endParaRPr lang="fr-CA" dirty="0"/>
          </a:p>
        </p:txBody>
      </p:sp>
      <p:sp>
        <p:nvSpPr>
          <p:cNvPr id="3" name="Espace réservé du contenu 2"/>
          <p:cNvSpPr>
            <a:spLocks noGrp="1"/>
          </p:cNvSpPr>
          <p:nvPr>
            <p:ph sz="half" idx="1"/>
            <p:custDataLst>
              <p:tags r:id="rId2"/>
            </p:custDataLst>
          </p:nvPr>
        </p:nvSpPr>
        <p:spPr>
          <a:xfrm>
            <a:off x="457200" y="1124744"/>
            <a:ext cx="3520440" cy="5001419"/>
          </a:xfrm>
        </p:spPr>
        <p:txBody>
          <a:bodyPr>
            <a:normAutofit fontScale="62500" lnSpcReduction="20000"/>
          </a:bodyPr>
          <a:lstStyle/>
          <a:p>
            <a:r>
              <a:rPr lang="fr-CA" dirty="0">
                <a:effectLst>
                  <a:outerShdw blurRad="38100" dist="38100" dir="2700000" algn="tl">
                    <a:srgbClr val="000000">
                      <a:alpha val="43137"/>
                    </a:srgbClr>
                  </a:outerShdw>
                </a:effectLst>
              </a:rPr>
              <a:t>Le fer (Fe) risque fort d’être déficient dans l’organisme humain</a:t>
            </a:r>
            <a:r>
              <a:rPr lang="fr-CA" dirty="0"/>
              <a:t>.</a:t>
            </a:r>
          </a:p>
          <a:p>
            <a:r>
              <a:rPr lang="fr-CA" dirty="0"/>
              <a:t>En effet, seule une petite quantité du fer ingéré est absorbée (5 à 10%), et les besoins sont grands.</a:t>
            </a:r>
          </a:p>
          <a:p>
            <a:r>
              <a:rPr lang="fr-CA" dirty="0"/>
              <a:t>Pour être absorbé, le fer a besoin d’un apport suffisant en vitamine C.</a:t>
            </a:r>
          </a:p>
          <a:p>
            <a:r>
              <a:rPr lang="fr-CA" dirty="0"/>
              <a:t>Il est utilisé pour formé l’hémoglobine, et les surplus sont emmagasinés dans le foie, la moelle osseuse, la rate et les muscles squelettiques.</a:t>
            </a:r>
          </a:p>
          <a:p>
            <a:r>
              <a:rPr lang="fr-CA" dirty="0"/>
              <a:t>Peu de fer est éliminé, et l’excrétion se fait par les selles, la bile et les pertes sanguines.</a:t>
            </a:r>
          </a:p>
          <a:p>
            <a:endParaRPr lang="fr-CA" dirty="0"/>
          </a:p>
        </p:txBody>
      </p:sp>
      <p:sp>
        <p:nvSpPr>
          <p:cNvPr id="4" name="Espace réservé du contenu 3"/>
          <p:cNvSpPr>
            <a:spLocks noGrp="1"/>
          </p:cNvSpPr>
          <p:nvPr>
            <p:ph sz="half" idx="2"/>
            <p:custDataLst>
              <p:tags r:id="rId3"/>
            </p:custDataLst>
          </p:nvPr>
        </p:nvSpPr>
        <p:spPr/>
        <p:txBody>
          <a:bodyPr>
            <a:normAutofit fontScale="62500" lnSpcReduction="20000"/>
          </a:bodyPr>
          <a:lstStyle/>
          <a:p>
            <a:r>
              <a:rPr lang="fr-CA" dirty="0">
                <a:effectLst>
                  <a:outerShdw blurRad="38100" dist="38100" dir="2700000" algn="tl">
                    <a:srgbClr val="000000">
                      <a:alpha val="43137"/>
                    </a:srgbClr>
                  </a:outerShdw>
                </a:effectLst>
              </a:rPr>
              <a:t>Le cuivre (Cu) stimule l’utilisation du fer dans la synthèse de l’hémoglobine</a:t>
            </a:r>
            <a:r>
              <a:rPr lang="fr-CA" dirty="0"/>
              <a:t>.</a:t>
            </a:r>
          </a:p>
          <a:p>
            <a:r>
              <a:rPr lang="fr-CA" dirty="0"/>
              <a:t>Il est </a:t>
            </a:r>
            <a:r>
              <a:rPr lang="fr-CA" dirty="0">
                <a:effectLst>
                  <a:outerShdw blurRad="38100" dist="38100" dir="2700000" algn="tl">
                    <a:srgbClr val="000000">
                      <a:alpha val="43137"/>
                    </a:srgbClr>
                  </a:outerShdw>
                </a:effectLst>
              </a:rPr>
              <a:t>rarement déficient </a:t>
            </a:r>
            <a:r>
              <a:rPr lang="fr-CA" dirty="0"/>
              <a:t>dans l’organisme puisque seulement des traces sont nécessaires.</a:t>
            </a:r>
          </a:p>
          <a:p>
            <a:r>
              <a:rPr lang="fr-CA" dirty="0"/>
              <a:t>Les sources alimentaires du cuivre sont les mêmes que celles du fer.</a:t>
            </a:r>
          </a:p>
          <a:p>
            <a:endParaRPr lang="fr-CA" dirty="0"/>
          </a:p>
        </p:txBody>
      </p:sp>
    </p:spTree>
    <p:extLst>
      <p:ext uri="{BB962C8B-B14F-4D97-AF65-F5344CB8AC3E}">
        <p14:creationId xmlns:p14="http://schemas.microsoft.com/office/powerpoint/2010/main" val="212876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Rôles</a:t>
            </a:r>
            <a:endParaRPr lang="fr-CA" dirty="0"/>
          </a:p>
        </p:txBody>
      </p:sp>
      <p:sp>
        <p:nvSpPr>
          <p:cNvPr id="3" name="Espace réservé du contenu 2"/>
          <p:cNvSpPr>
            <a:spLocks noGrp="1"/>
          </p:cNvSpPr>
          <p:nvPr>
            <p:ph sz="half" idx="1"/>
            <p:custDataLst>
              <p:tags r:id="rId2"/>
            </p:custDataLst>
          </p:nvPr>
        </p:nvSpPr>
        <p:spPr>
          <a:xfrm>
            <a:off x="457200" y="1600200"/>
            <a:ext cx="3520440" cy="3845023"/>
          </a:xfrm>
        </p:spPr>
        <p:txBody>
          <a:bodyPr>
            <a:normAutofit fontScale="70000" lnSpcReduction="20000"/>
          </a:bodyPr>
          <a:lstStyle/>
          <a:p>
            <a:pPr marL="0" indent="0">
              <a:buNone/>
            </a:pPr>
            <a:r>
              <a:rPr lang="fr-CA" b="1" dirty="0" smtClean="0"/>
              <a:t>Cuivre</a:t>
            </a:r>
            <a:r>
              <a:rPr lang="fr-CA" dirty="0" smtClean="0"/>
              <a:t> </a:t>
            </a:r>
          </a:p>
          <a:p>
            <a:r>
              <a:rPr lang="fr-CA" dirty="0" smtClean="0"/>
              <a:t>Constituer </a:t>
            </a:r>
            <a:r>
              <a:rPr lang="fr-CA" dirty="0"/>
              <a:t>l’hémoglobine des globules rouges.</a:t>
            </a:r>
          </a:p>
          <a:p>
            <a:r>
              <a:rPr lang="fr-CA" dirty="0"/>
              <a:t>Transporter l’oxygène (O2) des poumons aux tissus et le gaz carbonique (CO2) des tissus aux </a:t>
            </a:r>
            <a:r>
              <a:rPr lang="fr-CA" dirty="0" smtClean="0"/>
              <a:t>poumons</a:t>
            </a:r>
          </a:p>
          <a:p>
            <a:r>
              <a:rPr lang="fr-CA" dirty="0" smtClean="0"/>
              <a:t>stimule l’utilisation du fer dans la synthèse de l’hémoglobine</a:t>
            </a:r>
          </a:p>
          <a:p>
            <a:r>
              <a:rPr lang="fr-CA" dirty="0" smtClean="0"/>
              <a:t>Rarement déficient dans l’organisme, puisque seulement des traces sont nécessaires</a:t>
            </a:r>
            <a:endParaRPr lang="fr-CA" dirty="0"/>
          </a:p>
        </p:txBody>
      </p:sp>
      <p:sp>
        <p:nvSpPr>
          <p:cNvPr id="4" name="Espace réservé du contenu 3"/>
          <p:cNvSpPr>
            <a:spLocks noGrp="1"/>
          </p:cNvSpPr>
          <p:nvPr>
            <p:ph sz="half" idx="2"/>
            <p:custDataLst>
              <p:tags r:id="rId3"/>
            </p:custDataLst>
          </p:nvPr>
        </p:nvSpPr>
        <p:spPr>
          <a:xfrm rot="546035">
            <a:off x="4283968" y="332657"/>
            <a:ext cx="3520440" cy="2520279"/>
          </a:xfrm>
        </p:spPr>
        <p:txBody>
          <a:bodyPr>
            <a:normAutofit fontScale="70000" lnSpcReduction="20000"/>
          </a:bodyPr>
          <a:lstStyle/>
          <a:p>
            <a:r>
              <a:rPr lang="fr-CA" dirty="0" smtClean="0"/>
              <a:t>Souvenez-vous que la nicotine détruit en grande partie la vitamine C. Il est donc facile d’imaginer qu’une personne qui fume, </a:t>
            </a:r>
            <a:r>
              <a:rPr lang="fr-CA" dirty="0" smtClean="0"/>
              <a:t> </a:t>
            </a:r>
            <a:r>
              <a:rPr lang="fr-CA" dirty="0" smtClean="0"/>
              <a:t>risque une carence en </a:t>
            </a:r>
            <a:r>
              <a:rPr lang="fr-CA" dirty="0" err="1" smtClean="0"/>
              <a:t>Vit.C</a:t>
            </a:r>
            <a:r>
              <a:rPr lang="fr-CA" dirty="0" smtClean="0"/>
              <a:t> est aussi susceptible de manquer de fer.</a:t>
            </a:r>
            <a:endParaRPr lang="fr-CA" dirty="0"/>
          </a:p>
        </p:txBody>
      </p:sp>
      <p:sp>
        <p:nvSpPr>
          <p:cNvPr id="5" name="ZoneTexte 4"/>
          <p:cNvSpPr txBox="1"/>
          <p:nvPr>
            <p:custDataLst>
              <p:tags r:id="rId4"/>
            </p:custDataLst>
          </p:nvPr>
        </p:nvSpPr>
        <p:spPr>
          <a:xfrm>
            <a:off x="4644008" y="2852936"/>
            <a:ext cx="3096344" cy="3139321"/>
          </a:xfrm>
          <a:prstGeom prst="rect">
            <a:avLst/>
          </a:prstGeom>
          <a:noFill/>
        </p:spPr>
        <p:txBody>
          <a:bodyPr wrap="square" rtlCol="0">
            <a:spAutoFit/>
          </a:bodyPr>
          <a:lstStyle/>
          <a:p>
            <a:r>
              <a:rPr lang="fr-CA" dirty="0" smtClean="0">
                <a:effectLst>
                  <a:outerShdw blurRad="38100" dist="38100" dir="2700000" algn="tl">
                    <a:srgbClr val="000000">
                      <a:alpha val="43137"/>
                    </a:srgbClr>
                  </a:outerShdw>
                </a:effectLst>
              </a:rPr>
              <a:t>Le fer est aussi utilisé pour former l’hémoglobine</a:t>
            </a:r>
            <a:r>
              <a:rPr lang="fr-CA" dirty="0" smtClean="0"/>
              <a:t>.</a:t>
            </a:r>
          </a:p>
          <a:p>
            <a:endParaRPr lang="fr-CA" dirty="0"/>
          </a:p>
          <a:p>
            <a:r>
              <a:rPr lang="fr-CA" b="1" dirty="0" smtClean="0"/>
              <a:t>HÉMOGLOBINE</a:t>
            </a:r>
            <a:r>
              <a:rPr lang="fr-CA" dirty="0" smtClean="0"/>
              <a:t> = </a:t>
            </a:r>
            <a:r>
              <a:rPr lang="fr-CA" u="sng" dirty="0" smtClean="0"/>
              <a:t>responsable du transport O2 et CO2 dans le sang </a:t>
            </a:r>
            <a:r>
              <a:rPr lang="fr-CA" dirty="0" smtClean="0"/>
              <a:t>!</a:t>
            </a:r>
          </a:p>
          <a:p>
            <a:endParaRPr lang="fr-CA" dirty="0"/>
          </a:p>
          <a:p>
            <a:r>
              <a:rPr lang="fr-CA" dirty="0" smtClean="0"/>
              <a:t>Une carence en fer fera diminuer le taux d’hémoglobine et entrainera une anémie !</a:t>
            </a:r>
            <a:endParaRPr lang="fr-CA" dirty="0"/>
          </a:p>
        </p:txBody>
      </p:sp>
    </p:spTree>
    <p:extLst>
      <p:ext uri="{BB962C8B-B14F-4D97-AF65-F5344CB8AC3E}">
        <p14:creationId xmlns:p14="http://schemas.microsoft.com/office/powerpoint/2010/main" val="172316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188640"/>
            <a:ext cx="7242048" cy="720080"/>
          </a:xfrm>
        </p:spPr>
        <p:txBody>
          <a:bodyPr>
            <a:normAutofit/>
          </a:bodyPr>
          <a:lstStyle/>
          <a:p>
            <a:r>
              <a:rPr lang="fr-CA" dirty="0" smtClean="0"/>
              <a:t>Calcium  et phosphore</a:t>
            </a:r>
            <a:endParaRPr lang="fr-CA" dirty="0"/>
          </a:p>
        </p:txBody>
      </p:sp>
      <p:sp>
        <p:nvSpPr>
          <p:cNvPr id="3" name="Espace réservé du contenu 2"/>
          <p:cNvSpPr>
            <a:spLocks noGrp="1"/>
          </p:cNvSpPr>
          <p:nvPr>
            <p:ph sz="half" idx="1"/>
            <p:custDataLst>
              <p:tags r:id="rId2"/>
            </p:custDataLst>
          </p:nvPr>
        </p:nvSpPr>
        <p:spPr>
          <a:xfrm>
            <a:off x="107504" y="1124744"/>
            <a:ext cx="3870136" cy="4680521"/>
          </a:xfrm>
        </p:spPr>
        <p:txBody>
          <a:bodyPr>
            <a:noAutofit/>
          </a:bodyPr>
          <a:lstStyle/>
          <a:p>
            <a:r>
              <a:rPr lang="fr-CA" sz="1800" dirty="0"/>
              <a:t>Le calcium (Ca) et le phosphore (P) sont intimement liés comme </a:t>
            </a:r>
            <a:r>
              <a:rPr lang="fr-CA" sz="1800" b="1" dirty="0"/>
              <a:t>constituants des os et des dents.</a:t>
            </a:r>
          </a:p>
          <a:p>
            <a:r>
              <a:rPr lang="fr-CA" sz="1800" dirty="0"/>
              <a:t>Contrairement au calcium, on risque peu de manquer de phosphore puisque presque tous les aliments en contiennent.</a:t>
            </a:r>
          </a:p>
          <a:p>
            <a:r>
              <a:rPr lang="fr-CA" sz="1800" dirty="0"/>
              <a:t>Pour être absorbés adéquatement, ils </a:t>
            </a:r>
            <a:r>
              <a:rPr lang="fr-CA" sz="1800" b="1" dirty="0"/>
              <a:t>ont besoin de la vitamine D,</a:t>
            </a:r>
            <a:r>
              <a:rPr lang="fr-CA" sz="1800" dirty="0"/>
              <a:t> d’une bonne absorption des lipides et d’une bonne moyenne entre l’apport en calcium et en phosphore.</a:t>
            </a:r>
          </a:p>
          <a:p>
            <a:r>
              <a:rPr lang="fr-CA" sz="1800" dirty="0"/>
              <a:t>Certains aliments contiennent du calcium </a:t>
            </a:r>
            <a:r>
              <a:rPr lang="fr-CA" sz="2000" dirty="0"/>
              <a:t>plus facilement assimilable, par exemple le lait et les produits laitiers</a:t>
            </a:r>
          </a:p>
        </p:txBody>
      </p:sp>
      <p:sp>
        <p:nvSpPr>
          <p:cNvPr id="4" name="Espace réservé du contenu 3"/>
          <p:cNvSpPr>
            <a:spLocks noGrp="1"/>
          </p:cNvSpPr>
          <p:nvPr>
            <p:ph sz="half" idx="2"/>
            <p:custDataLst>
              <p:tags r:id="rId3"/>
            </p:custDataLst>
          </p:nvPr>
        </p:nvSpPr>
        <p:spPr>
          <a:xfrm>
            <a:off x="4178808" y="1600200"/>
            <a:ext cx="3520440" cy="5257800"/>
          </a:xfrm>
        </p:spPr>
        <p:txBody>
          <a:bodyPr>
            <a:normAutofit fontScale="55000" lnSpcReduction="20000"/>
          </a:bodyPr>
          <a:lstStyle/>
          <a:p>
            <a:r>
              <a:rPr lang="fr-CA" sz="4400" dirty="0"/>
              <a:t>L’absorption est également favorisée par l’exercice.</a:t>
            </a:r>
          </a:p>
          <a:p>
            <a:r>
              <a:rPr lang="fr-CA" sz="4400" dirty="0"/>
              <a:t>L’organisme prend ce dont il a besoin, puis élimine le reste par l’urine et les selles.</a:t>
            </a:r>
          </a:p>
          <a:p>
            <a:r>
              <a:rPr lang="fr-CA" sz="4400" dirty="0"/>
              <a:t>Un apport trop grand en calcium peut entraîner des surplus qui s’entreposent dans la partie spongieuse de l’os.</a:t>
            </a:r>
          </a:p>
          <a:p>
            <a:endParaRPr lang="fr-CA" dirty="0"/>
          </a:p>
        </p:txBody>
      </p:sp>
    </p:spTree>
    <p:extLst>
      <p:ext uri="{BB962C8B-B14F-4D97-AF65-F5344CB8AC3E}">
        <p14:creationId xmlns:p14="http://schemas.microsoft.com/office/powerpoint/2010/main" val="139585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Rôles</a:t>
            </a:r>
            <a:endParaRPr lang="fr-CA" dirty="0"/>
          </a:p>
        </p:txBody>
      </p:sp>
      <p:sp>
        <p:nvSpPr>
          <p:cNvPr id="3" name="Espace réservé du contenu 2"/>
          <p:cNvSpPr>
            <a:spLocks noGrp="1"/>
          </p:cNvSpPr>
          <p:nvPr>
            <p:ph sz="half" idx="1"/>
            <p:custDataLst>
              <p:tags r:id="rId2"/>
            </p:custDataLst>
          </p:nvPr>
        </p:nvSpPr>
        <p:spPr/>
        <p:txBody>
          <a:bodyPr>
            <a:normAutofit fontScale="62500" lnSpcReduction="20000"/>
          </a:bodyPr>
          <a:lstStyle/>
          <a:p>
            <a:pPr marL="0" indent="0">
              <a:buNone/>
            </a:pPr>
            <a:r>
              <a:rPr lang="fr-CA" b="1" u="sng" dirty="0" smtClean="0"/>
              <a:t>Calcium</a:t>
            </a:r>
            <a:r>
              <a:rPr lang="fr-CA" dirty="0" smtClean="0"/>
              <a:t> </a:t>
            </a:r>
          </a:p>
          <a:p>
            <a:r>
              <a:rPr lang="fr-CA" b="1" dirty="0" smtClean="0"/>
              <a:t>Agir </a:t>
            </a:r>
            <a:r>
              <a:rPr lang="fr-CA" b="1" dirty="0"/>
              <a:t>comme constituant des os et des dents</a:t>
            </a:r>
            <a:r>
              <a:rPr lang="fr-CA" dirty="0"/>
              <a:t>.</a:t>
            </a:r>
          </a:p>
          <a:p>
            <a:r>
              <a:rPr lang="fr-CA" dirty="0"/>
              <a:t>Maintenir le pH sanguin en équilibre acido-basique (réserve alcaline).</a:t>
            </a:r>
          </a:p>
          <a:p>
            <a:r>
              <a:rPr lang="fr-CA" dirty="0"/>
              <a:t>Agir comme constituant essentiel dans le processus de la coagulation sanguine.</a:t>
            </a:r>
          </a:p>
          <a:p>
            <a:r>
              <a:rPr lang="fr-CA" dirty="0"/>
              <a:t>Maintenir l’excitabilité nerveuse et le tonus musculaire.</a:t>
            </a:r>
          </a:p>
          <a:p>
            <a:r>
              <a:rPr lang="fr-CA" b="1" dirty="0"/>
              <a:t>Participer à la régularisation du rythme cardiaque en augmentant la fréquence cardiaque et en renforçant la contraction.</a:t>
            </a:r>
          </a:p>
          <a:p>
            <a:endParaRPr lang="fr-CA" dirty="0"/>
          </a:p>
        </p:txBody>
      </p:sp>
      <p:sp>
        <p:nvSpPr>
          <p:cNvPr id="4" name="Espace réservé du contenu 3"/>
          <p:cNvSpPr>
            <a:spLocks noGrp="1"/>
          </p:cNvSpPr>
          <p:nvPr>
            <p:ph sz="half" idx="2"/>
            <p:custDataLst>
              <p:tags r:id="rId3"/>
            </p:custDataLst>
          </p:nvPr>
        </p:nvSpPr>
        <p:spPr/>
        <p:txBody>
          <a:bodyPr>
            <a:normAutofit fontScale="62500" lnSpcReduction="20000"/>
          </a:bodyPr>
          <a:lstStyle/>
          <a:p>
            <a:pPr marL="0" indent="0">
              <a:buNone/>
            </a:pPr>
            <a:r>
              <a:rPr lang="fr-CA" b="1" u="sng" dirty="0" smtClean="0"/>
              <a:t>Phosphore</a:t>
            </a:r>
          </a:p>
          <a:p>
            <a:r>
              <a:rPr lang="fr-CA" dirty="0"/>
              <a:t>Agir comme constituant des os et des dents.</a:t>
            </a:r>
          </a:p>
          <a:p>
            <a:r>
              <a:rPr lang="fr-CA" dirty="0"/>
              <a:t>Maintenir le pH sanguin en équilibre acido-basique (réserve alcaline).</a:t>
            </a:r>
          </a:p>
          <a:p>
            <a:r>
              <a:rPr lang="fr-CA" dirty="0"/>
              <a:t>Participer aux transferts d’énergie dans le métabolisme cellulaire.</a:t>
            </a:r>
          </a:p>
          <a:p>
            <a:endParaRPr lang="fr-CA" dirty="0"/>
          </a:p>
        </p:txBody>
      </p:sp>
      <p:sp>
        <p:nvSpPr>
          <p:cNvPr id="5" name="ZoneTexte 4"/>
          <p:cNvSpPr txBox="1"/>
          <p:nvPr>
            <p:custDataLst>
              <p:tags r:id="rId4"/>
            </p:custDataLst>
          </p:nvPr>
        </p:nvSpPr>
        <p:spPr>
          <a:xfrm rot="376994">
            <a:off x="4130676" y="4918822"/>
            <a:ext cx="4665042" cy="1477328"/>
          </a:xfrm>
          <a:prstGeom prst="rect">
            <a:avLst/>
          </a:prstGeom>
          <a:noFill/>
        </p:spPr>
        <p:txBody>
          <a:bodyPr wrap="square" rtlCol="0">
            <a:spAutoFit/>
          </a:bodyPr>
          <a:lstStyle/>
          <a:p>
            <a:r>
              <a:rPr lang="fr-CA" b="1" u="sng" dirty="0"/>
              <a:t>Les premiers signes d’une diminution du taux de calcium sanguin sont les suivants</a:t>
            </a:r>
            <a:r>
              <a:rPr lang="fr-CA" dirty="0"/>
              <a:t>: bradycardie et augmentation de l’irritabilité nerveuse entraînant des spasmes musculaires</a:t>
            </a:r>
          </a:p>
        </p:txBody>
      </p:sp>
    </p:spTree>
    <p:extLst>
      <p:ext uri="{BB962C8B-B14F-4D97-AF65-F5344CB8AC3E}">
        <p14:creationId xmlns:p14="http://schemas.microsoft.com/office/powerpoint/2010/main" val="649790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571184" cy="1143000"/>
          </a:xfrm>
        </p:spPr>
        <p:txBody>
          <a:bodyPr>
            <a:normAutofit/>
          </a:bodyPr>
          <a:lstStyle/>
          <a:p>
            <a:r>
              <a:rPr lang="fr-CA" dirty="0" smtClean="0"/>
              <a:t>Sodium, Potassium  et Chlore</a:t>
            </a:r>
            <a:endParaRPr lang="fr-CA" dirty="0"/>
          </a:p>
        </p:txBody>
      </p:sp>
      <p:sp>
        <p:nvSpPr>
          <p:cNvPr id="3" name="Espace réservé du contenu 2"/>
          <p:cNvSpPr>
            <a:spLocks noGrp="1"/>
          </p:cNvSpPr>
          <p:nvPr>
            <p:ph idx="1"/>
            <p:custDataLst>
              <p:tags r:id="rId2"/>
            </p:custDataLst>
          </p:nvPr>
        </p:nvSpPr>
        <p:spPr/>
        <p:txBody>
          <a:bodyPr>
            <a:normAutofit fontScale="92500" lnSpcReduction="20000"/>
          </a:bodyPr>
          <a:lstStyle/>
          <a:p>
            <a:pPr algn="just"/>
            <a:r>
              <a:rPr lang="fr-CA" dirty="0"/>
              <a:t>Le sodium (Na), le potassium (K) et le chlore (Cl) sont associés par leurs rôles, et ils sont </a:t>
            </a:r>
            <a:r>
              <a:rPr lang="fr-CA" dirty="0">
                <a:effectLst>
                  <a:outerShdw blurRad="38100" dist="38100" dir="2700000" algn="tl">
                    <a:srgbClr val="000000">
                      <a:alpha val="43137"/>
                    </a:srgbClr>
                  </a:outerShdw>
                </a:effectLst>
              </a:rPr>
              <a:t>rarement déficients chez une personne en santé.</a:t>
            </a:r>
          </a:p>
          <a:p>
            <a:pPr algn="just"/>
            <a:r>
              <a:rPr lang="fr-CA" dirty="0"/>
              <a:t>Situés dans les liquides corporels et les tissus, ils sont éliminés dans l’urine, les matières fécales et la sueur.</a:t>
            </a:r>
          </a:p>
          <a:p>
            <a:pPr algn="just"/>
            <a:r>
              <a:rPr lang="fr-CA" dirty="0"/>
              <a:t>Les principales causes d’une diminution de ces sels dans l’organisme sont une transpiration excessive, un épisode de diarrhées et de vomissements et la prise de certains médicaments qui augmentent la diurèse (quantité d’urine éliminée dans une journée).</a:t>
            </a:r>
          </a:p>
          <a:p>
            <a:pPr algn="just"/>
            <a:r>
              <a:rPr lang="fr-CA" dirty="0"/>
              <a:t>Le chlore et le sodium sont intimement liés pour former le chlorure de sodium (</a:t>
            </a:r>
            <a:r>
              <a:rPr lang="fr-CA" dirty="0" err="1"/>
              <a:t>NaCl</a:t>
            </a:r>
            <a:r>
              <a:rPr lang="fr-CA" dirty="0"/>
              <a:t>), ou sel de table.</a:t>
            </a:r>
          </a:p>
          <a:p>
            <a:endParaRPr lang="fr-CA" dirty="0"/>
          </a:p>
        </p:txBody>
      </p:sp>
    </p:spTree>
    <p:extLst>
      <p:ext uri="{BB962C8B-B14F-4D97-AF65-F5344CB8AC3E}">
        <p14:creationId xmlns:p14="http://schemas.microsoft.com/office/powerpoint/2010/main" val="287610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2314600" cy="876712"/>
          </a:xfrm>
        </p:spPr>
        <p:txBody>
          <a:bodyPr/>
          <a:lstStyle/>
          <a:p>
            <a:r>
              <a:rPr lang="fr-CA" dirty="0" smtClean="0"/>
              <a:t>Rôles </a:t>
            </a:r>
            <a:endParaRPr lang="fr-CA" dirty="0"/>
          </a:p>
        </p:txBody>
      </p:sp>
      <p:sp>
        <p:nvSpPr>
          <p:cNvPr id="3" name="ZoneTexte 2"/>
          <p:cNvSpPr txBox="1"/>
          <p:nvPr>
            <p:custDataLst>
              <p:tags r:id="rId2"/>
            </p:custDataLst>
          </p:nvPr>
        </p:nvSpPr>
        <p:spPr>
          <a:xfrm>
            <a:off x="251520" y="1844824"/>
            <a:ext cx="2664296" cy="4247317"/>
          </a:xfrm>
          <a:prstGeom prst="rect">
            <a:avLst/>
          </a:prstGeom>
          <a:noFill/>
        </p:spPr>
        <p:txBody>
          <a:bodyPr wrap="square" rtlCol="0">
            <a:spAutoFit/>
          </a:bodyPr>
          <a:lstStyle/>
          <a:p>
            <a:r>
              <a:rPr lang="fr-CA" b="1" u="sng" dirty="0" smtClean="0">
                <a:effectLst>
                  <a:outerShdw blurRad="38100" dist="38100" dir="2700000" algn="tl">
                    <a:srgbClr val="000000">
                      <a:alpha val="43137"/>
                    </a:srgbClr>
                  </a:outerShdw>
                </a:effectLst>
              </a:rPr>
              <a:t>Sodium NA</a:t>
            </a:r>
          </a:p>
          <a:p>
            <a:endParaRPr lang="fr-CA" b="1" u="sng" dirty="0" smtClean="0">
              <a:effectLst>
                <a:outerShdw blurRad="38100" dist="38100" dir="2700000" algn="tl">
                  <a:srgbClr val="000000">
                    <a:alpha val="43137"/>
                  </a:srgbClr>
                </a:outerShdw>
              </a:effectLst>
            </a:endParaRPr>
          </a:p>
          <a:p>
            <a:r>
              <a:rPr lang="fr-CA" dirty="0" smtClean="0"/>
              <a:t>Contrôler </a:t>
            </a:r>
            <a:r>
              <a:rPr lang="fr-CA" dirty="0"/>
              <a:t>la pression osmotique et le volume des liquides corporels</a:t>
            </a:r>
            <a:r>
              <a:rPr lang="fr-CA" dirty="0" smtClean="0"/>
              <a:t>.</a:t>
            </a:r>
          </a:p>
          <a:p>
            <a:endParaRPr lang="fr-CA" dirty="0"/>
          </a:p>
          <a:p>
            <a:r>
              <a:rPr lang="fr-CA" dirty="0"/>
              <a:t>Participer au transport de l’influx nerveux et à la contraction musculaire.</a:t>
            </a:r>
          </a:p>
          <a:p>
            <a:endParaRPr lang="fr-CA" dirty="0" smtClean="0"/>
          </a:p>
          <a:p>
            <a:r>
              <a:rPr lang="fr-CA" dirty="0" smtClean="0"/>
              <a:t>Maintenir </a:t>
            </a:r>
            <a:r>
              <a:rPr lang="fr-CA" dirty="0"/>
              <a:t>le pH sanguin en équilibre acido-basique (réserve alcaline).</a:t>
            </a:r>
          </a:p>
        </p:txBody>
      </p:sp>
      <p:sp>
        <p:nvSpPr>
          <p:cNvPr id="4" name="ZoneTexte 3"/>
          <p:cNvSpPr txBox="1"/>
          <p:nvPr>
            <p:custDataLst>
              <p:tags r:id="rId3"/>
            </p:custDataLst>
          </p:nvPr>
        </p:nvSpPr>
        <p:spPr>
          <a:xfrm>
            <a:off x="5364088" y="117692"/>
            <a:ext cx="2880320" cy="6186309"/>
          </a:xfrm>
          <a:prstGeom prst="rect">
            <a:avLst/>
          </a:prstGeom>
          <a:noFill/>
        </p:spPr>
        <p:txBody>
          <a:bodyPr wrap="square" rtlCol="0">
            <a:spAutoFit/>
          </a:bodyPr>
          <a:lstStyle/>
          <a:p>
            <a:r>
              <a:rPr lang="fr-CA" b="1" u="sng" dirty="0" smtClean="0">
                <a:effectLst>
                  <a:outerShdw blurRad="38100" dist="38100" dir="2700000" algn="tl">
                    <a:srgbClr val="000000">
                      <a:alpha val="43137"/>
                    </a:srgbClr>
                  </a:outerShdw>
                </a:effectLst>
              </a:rPr>
              <a:t>Potassium K</a:t>
            </a:r>
          </a:p>
          <a:p>
            <a:endParaRPr lang="fr-CA" b="1" u="sng" dirty="0" smtClean="0"/>
          </a:p>
          <a:p>
            <a:r>
              <a:rPr lang="fr-CA" dirty="0" smtClean="0"/>
              <a:t>Contrôler </a:t>
            </a:r>
            <a:r>
              <a:rPr lang="fr-CA" dirty="0"/>
              <a:t>la pression osmotique et le volume des liquides corporels</a:t>
            </a:r>
            <a:r>
              <a:rPr lang="fr-CA" dirty="0" smtClean="0"/>
              <a:t>.</a:t>
            </a:r>
          </a:p>
          <a:p>
            <a:endParaRPr lang="fr-CA" dirty="0"/>
          </a:p>
          <a:p>
            <a:r>
              <a:rPr lang="fr-CA" dirty="0"/>
              <a:t>Participer au transport de l’influx nerveux et à la contraction musculaire</a:t>
            </a:r>
            <a:r>
              <a:rPr lang="fr-CA" dirty="0" smtClean="0"/>
              <a:t>.</a:t>
            </a:r>
          </a:p>
          <a:p>
            <a:endParaRPr lang="fr-CA" dirty="0"/>
          </a:p>
          <a:p>
            <a:r>
              <a:rPr lang="fr-CA" dirty="0"/>
              <a:t>Maintenir le pH sanguin en équilibre acido-basique (réserve alcaline</a:t>
            </a:r>
            <a:r>
              <a:rPr lang="fr-CA" dirty="0" smtClean="0"/>
              <a:t>).</a:t>
            </a:r>
          </a:p>
          <a:p>
            <a:endParaRPr lang="fr-CA" dirty="0"/>
          </a:p>
          <a:p>
            <a:r>
              <a:rPr lang="fr-CA" dirty="0"/>
              <a:t>Participer à la régularisation du rythme cardiaque en diminuant </a:t>
            </a:r>
            <a:r>
              <a:rPr lang="fr-CA" dirty="0" smtClean="0"/>
              <a:t>la fréquence des battements </a:t>
            </a:r>
            <a:r>
              <a:rPr lang="fr-CA" dirty="0"/>
              <a:t>cardiaques et la force de contraction.</a:t>
            </a:r>
          </a:p>
          <a:p>
            <a:endParaRPr lang="fr-CA" dirty="0"/>
          </a:p>
        </p:txBody>
      </p:sp>
      <p:sp>
        <p:nvSpPr>
          <p:cNvPr id="5" name="ZoneTexte 4"/>
          <p:cNvSpPr txBox="1"/>
          <p:nvPr>
            <p:custDataLst>
              <p:tags r:id="rId4"/>
            </p:custDataLst>
          </p:nvPr>
        </p:nvSpPr>
        <p:spPr>
          <a:xfrm>
            <a:off x="3131840" y="1124744"/>
            <a:ext cx="1922579" cy="2585323"/>
          </a:xfrm>
          <a:prstGeom prst="rect">
            <a:avLst/>
          </a:prstGeom>
          <a:noFill/>
        </p:spPr>
        <p:txBody>
          <a:bodyPr wrap="square" rtlCol="0">
            <a:spAutoFit/>
          </a:bodyPr>
          <a:lstStyle/>
          <a:p>
            <a:r>
              <a:rPr lang="fr-CA" b="1" u="sng" dirty="0" smtClean="0">
                <a:effectLst>
                  <a:outerShdw blurRad="38100" dist="38100" dir="2700000" algn="tl">
                    <a:srgbClr val="000000">
                      <a:alpha val="43137"/>
                    </a:srgbClr>
                  </a:outerShdw>
                </a:effectLst>
              </a:rPr>
              <a:t>Chlore CL</a:t>
            </a:r>
          </a:p>
          <a:p>
            <a:endParaRPr lang="fr-CA" dirty="0"/>
          </a:p>
          <a:p>
            <a:r>
              <a:rPr lang="fr-CA" dirty="0"/>
              <a:t>Constituer l’acide chlorhydrique (</a:t>
            </a:r>
            <a:r>
              <a:rPr lang="fr-CA" dirty="0" err="1"/>
              <a:t>HCl</a:t>
            </a:r>
            <a:r>
              <a:rPr lang="fr-CA" dirty="0"/>
              <a:t>), élément essentiel à la digestion des aliments</a:t>
            </a:r>
          </a:p>
        </p:txBody>
      </p:sp>
    </p:spTree>
    <p:extLst>
      <p:ext uri="{BB962C8B-B14F-4D97-AF65-F5344CB8AC3E}">
        <p14:creationId xmlns:p14="http://schemas.microsoft.com/office/powerpoint/2010/main" val="188469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39000" cy="588680"/>
          </a:xfrm>
        </p:spPr>
        <p:txBody>
          <a:bodyPr/>
          <a:lstStyle/>
          <a:p>
            <a:endParaRPr lang="fr-CA" dirty="0"/>
          </a:p>
        </p:txBody>
      </p:sp>
      <p:sp>
        <p:nvSpPr>
          <p:cNvPr id="3" name="Espace réservé du contenu 2"/>
          <p:cNvSpPr>
            <a:spLocks noGrp="1"/>
          </p:cNvSpPr>
          <p:nvPr>
            <p:ph idx="1"/>
            <p:custDataLst>
              <p:tags r:id="rId2"/>
            </p:custDataLst>
          </p:nvPr>
        </p:nvSpPr>
        <p:spPr>
          <a:xfrm>
            <a:off x="107504" y="620688"/>
            <a:ext cx="8136904" cy="5835048"/>
          </a:xfrm>
        </p:spPr>
        <p:txBody>
          <a:bodyPr>
            <a:normAutofit/>
          </a:bodyPr>
          <a:lstStyle/>
          <a:p>
            <a:pPr algn="just"/>
            <a:r>
              <a:rPr lang="fr-CA" dirty="0"/>
              <a:t>Une </a:t>
            </a:r>
            <a:r>
              <a:rPr lang="fr-CA" b="1" dirty="0"/>
              <a:t>grande quantité de sodium et de potassium </a:t>
            </a:r>
            <a:r>
              <a:rPr lang="fr-CA" dirty="0"/>
              <a:t>augmente la rétention d’eau, ce qui </a:t>
            </a:r>
            <a:r>
              <a:rPr lang="fr-CA" b="1" dirty="0"/>
              <a:t>provoque l’œdème.</a:t>
            </a:r>
          </a:p>
          <a:p>
            <a:pPr algn="just"/>
            <a:r>
              <a:rPr lang="fr-CA" dirty="0"/>
              <a:t>Les premiers signes d’une déficience en sodium sont la fatigue, la sécheresse de la peau, l’hypotension et les palpitations.</a:t>
            </a:r>
          </a:p>
          <a:p>
            <a:pPr algn="just"/>
            <a:r>
              <a:rPr lang="fr-CA" dirty="0"/>
              <a:t>M</a:t>
            </a:r>
            <a:r>
              <a:rPr lang="fr-CA" dirty="0" smtClean="0"/>
              <a:t>anifestations =symptômes </a:t>
            </a:r>
            <a:r>
              <a:rPr lang="fr-CA" dirty="0"/>
              <a:t>de </a:t>
            </a:r>
            <a:r>
              <a:rPr lang="fr-CA" dirty="0" smtClean="0"/>
              <a:t>déshydratation, transpiration </a:t>
            </a:r>
            <a:r>
              <a:rPr lang="fr-CA" dirty="0" smtClean="0"/>
              <a:t>excessive, vomissement et diarrhée </a:t>
            </a:r>
            <a:endParaRPr lang="fr-CA" dirty="0"/>
          </a:p>
          <a:p>
            <a:pPr marL="0" indent="0" algn="just">
              <a:buNone/>
            </a:pPr>
            <a:r>
              <a:rPr lang="fr-CA" dirty="0" smtClean="0"/>
              <a:t>(principales </a:t>
            </a:r>
            <a:r>
              <a:rPr lang="fr-CA" dirty="0" smtClean="0"/>
              <a:t>causes d’une diminution de sels dans </a:t>
            </a:r>
            <a:r>
              <a:rPr lang="fr-CA" dirty="0" smtClean="0"/>
              <a:t>l’organisme)</a:t>
            </a:r>
            <a:endParaRPr lang="fr-CA" dirty="0" smtClean="0"/>
          </a:p>
          <a:p>
            <a:pPr algn="just"/>
            <a:r>
              <a:rPr lang="fr-CA" dirty="0" smtClean="0"/>
              <a:t>Certains médicaments augmentent la </a:t>
            </a:r>
            <a:r>
              <a:rPr lang="fr-CA" dirty="0" smtClean="0"/>
              <a:t>diurèse</a:t>
            </a:r>
          </a:p>
          <a:p>
            <a:pPr marL="0" indent="0">
              <a:buNone/>
            </a:pPr>
            <a:endParaRPr lang="fr-CA" dirty="0" smtClean="0"/>
          </a:p>
          <a:p>
            <a:pPr marL="0" indent="0">
              <a:buNone/>
            </a:pPr>
            <a:r>
              <a:rPr lang="fr-CA" b="1" u="sng" dirty="0" smtClean="0"/>
              <a:t>DIURÈSE = </a:t>
            </a:r>
            <a:r>
              <a:rPr lang="fr-CA" b="1" u="sng" dirty="0" err="1" smtClean="0"/>
              <a:t>Qté</a:t>
            </a:r>
            <a:r>
              <a:rPr lang="fr-CA" b="1" u="sng" dirty="0" smtClean="0"/>
              <a:t> d’urine éliminée dans une journée</a:t>
            </a:r>
          </a:p>
          <a:p>
            <a:endParaRPr lang="fr-CA" dirty="0" smtClean="0"/>
          </a:p>
          <a:p>
            <a:pPr marL="0" indent="0">
              <a:buNone/>
            </a:pPr>
            <a:endParaRPr lang="fr-CA" dirty="0"/>
          </a:p>
        </p:txBody>
      </p:sp>
    </p:spTree>
    <p:extLst>
      <p:ext uri="{BB962C8B-B14F-4D97-AF65-F5344CB8AC3E}">
        <p14:creationId xmlns:p14="http://schemas.microsoft.com/office/powerpoint/2010/main" val="125692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323528" y="548680"/>
            <a:ext cx="2520280" cy="646331"/>
          </a:xfrm>
          <a:prstGeom prst="rect">
            <a:avLst/>
          </a:prstGeom>
          <a:noFill/>
        </p:spPr>
        <p:txBody>
          <a:bodyPr wrap="square" rtlCol="0">
            <a:spAutoFit/>
          </a:bodyPr>
          <a:lstStyle/>
          <a:p>
            <a:r>
              <a:rPr lang="fr-CA" b="1" dirty="0" smtClean="0"/>
              <a:t>Carence en sodium et en potassium </a:t>
            </a:r>
            <a:endParaRPr lang="fr-CA" b="1" dirty="0"/>
          </a:p>
        </p:txBody>
      </p:sp>
      <p:sp>
        <p:nvSpPr>
          <p:cNvPr id="3" name="ZoneTexte 2"/>
          <p:cNvSpPr txBox="1"/>
          <p:nvPr>
            <p:custDataLst>
              <p:tags r:id="rId2"/>
            </p:custDataLst>
          </p:nvPr>
        </p:nvSpPr>
        <p:spPr>
          <a:xfrm>
            <a:off x="4067944" y="260648"/>
            <a:ext cx="3744416" cy="1477328"/>
          </a:xfrm>
          <a:prstGeom prst="rect">
            <a:avLst/>
          </a:prstGeom>
          <a:noFill/>
        </p:spPr>
        <p:txBody>
          <a:bodyPr wrap="square" rtlCol="0">
            <a:spAutoFit/>
          </a:bodyPr>
          <a:lstStyle/>
          <a:p>
            <a:pPr marL="285750" indent="-285750">
              <a:buFontTx/>
              <a:buChar char="-"/>
            </a:pPr>
            <a:r>
              <a:rPr lang="fr-CA" dirty="0" smtClean="0"/>
              <a:t>Déshydratation</a:t>
            </a:r>
          </a:p>
          <a:p>
            <a:pPr marL="285750" indent="-285750">
              <a:buFontTx/>
              <a:buChar char="-"/>
            </a:pPr>
            <a:r>
              <a:rPr lang="fr-CA" dirty="0" smtClean="0"/>
              <a:t>Fatigue et irritabilité</a:t>
            </a:r>
          </a:p>
          <a:p>
            <a:pPr marL="285750" indent="-285750">
              <a:buFontTx/>
              <a:buChar char="-"/>
            </a:pPr>
            <a:r>
              <a:rPr lang="fr-CA" dirty="0" smtClean="0"/>
              <a:t>Crampes et faiblesses musculaire</a:t>
            </a:r>
          </a:p>
          <a:p>
            <a:pPr marL="285750" indent="-285750">
              <a:buFontTx/>
              <a:buChar char="-"/>
            </a:pPr>
            <a:r>
              <a:rPr lang="fr-CA" dirty="0" smtClean="0"/>
              <a:t>Variation du rythme cardiaque</a:t>
            </a:r>
            <a:endParaRPr lang="fr-CA" dirty="0"/>
          </a:p>
        </p:txBody>
      </p:sp>
      <p:sp>
        <p:nvSpPr>
          <p:cNvPr id="4" name="ZoneTexte 3"/>
          <p:cNvSpPr txBox="1"/>
          <p:nvPr>
            <p:custDataLst>
              <p:tags r:id="rId3"/>
            </p:custDataLst>
          </p:nvPr>
        </p:nvSpPr>
        <p:spPr>
          <a:xfrm>
            <a:off x="467544" y="3501008"/>
            <a:ext cx="2664296" cy="646331"/>
          </a:xfrm>
          <a:prstGeom prst="rect">
            <a:avLst/>
          </a:prstGeom>
          <a:noFill/>
        </p:spPr>
        <p:txBody>
          <a:bodyPr wrap="square" rtlCol="0">
            <a:spAutoFit/>
          </a:bodyPr>
          <a:lstStyle/>
          <a:p>
            <a:r>
              <a:rPr lang="fr-CA" b="1" dirty="0" smtClean="0"/>
              <a:t>Excès en sodium et en potassium  </a:t>
            </a:r>
            <a:endParaRPr lang="fr-CA" b="1" dirty="0"/>
          </a:p>
        </p:txBody>
      </p:sp>
      <p:sp>
        <p:nvSpPr>
          <p:cNvPr id="5" name="ZoneTexte 4"/>
          <p:cNvSpPr txBox="1"/>
          <p:nvPr>
            <p:custDataLst>
              <p:tags r:id="rId4"/>
            </p:custDataLst>
          </p:nvPr>
        </p:nvSpPr>
        <p:spPr>
          <a:xfrm>
            <a:off x="3995936" y="3356992"/>
            <a:ext cx="3816424" cy="923330"/>
          </a:xfrm>
          <a:prstGeom prst="rect">
            <a:avLst/>
          </a:prstGeom>
          <a:noFill/>
        </p:spPr>
        <p:txBody>
          <a:bodyPr wrap="square" rtlCol="0">
            <a:spAutoFit/>
          </a:bodyPr>
          <a:lstStyle/>
          <a:p>
            <a:pPr marL="285750" indent="-285750">
              <a:buFontTx/>
              <a:buChar char="-"/>
            </a:pPr>
            <a:r>
              <a:rPr lang="fr-CA" dirty="0" smtClean="0"/>
              <a:t>Œdème</a:t>
            </a:r>
          </a:p>
          <a:p>
            <a:pPr marL="285750" indent="-285750">
              <a:buFontTx/>
              <a:buChar char="-"/>
            </a:pPr>
            <a:r>
              <a:rPr lang="fr-CA" dirty="0" smtClean="0"/>
              <a:t>Augmente la TA</a:t>
            </a:r>
          </a:p>
          <a:p>
            <a:pPr marL="285750" indent="-285750">
              <a:buFontTx/>
              <a:buChar char="-"/>
            </a:pPr>
            <a:r>
              <a:rPr lang="fr-CA" dirty="0" smtClean="0"/>
              <a:t>Variation du rythme cardiaque</a:t>
            </a:r>
            <a:endParaRPr lang="fr-CA" dirty="0"/>
          </a:p>
        </p:txBody>
      </p:sp>
      <p:sp>
        <p:nvSpPr>
          <p:cNvPr id="6" name="Flèche droite 5"/>
          <p:cNvSpPr/>
          <p:nvPr>
            <p:custDataLst>
              <p:tags r:id="rId5"/>
            </p:custDataLst>
          </p:nvPr>
        </p:nvSpPr>
        <p:spPr>
          <a:xfrm>
            <a:off x="2339752" y="999312"/>
            <a:ext cx="1512168" cy="41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droite 6"/>
          <p:cNvSpPr/>
          <p:nvPr>
            <p:custDataLst>
              <p:tags r:id="rId6"/>
            </p:custDataLst>
          </p:nvPr>
        </p:nvSpPr>
        <p:spPr>
          <a:xfrm>
            <a:off x="2339752" y="4005064"/>
            <a:ext cx="151216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146" name="Picture 2"/>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827584" y="4869160"/>
            <a:ext cx="2181622" cy="163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394380" y="4806888"/>
            <a:ext cx="3019535" cy="169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72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39000" cy="876712"/>
          </a:xfrm>
        </p:spPr>
        <p:txBody>
          <a:bodyPr/>
          <a:lstStyle/>
          <a:p>
            <a:r>
              <a:rPr lang="fr-CA" dirty="0" smtClean="0"/>
              <a:t>Iode</a:t>
            </a:r>
            <a:endParaRPr lang="fr-CA" dirty="0"/>
          </a:p>
        </p:txBody>
      </p:sp>
      <p:sp>
        <p:nvSpPr>
          <p:cNvPr id="3" name="Espace réservé du contenu 2"/>
          <p:cNvSpPr>
            <a:spLocks noGrp="1"/>
          </p:cNvSpPr>
          <p:nvPr>
            <p:ph idx="1"/>
            <p:custDataLst>
              <p:tags r:id="rId2"/>
            </p:custDataLst>
          </p:nvPr>
        </p:nvSpPr>
        <p:spPr/>
        <p:txBody>
          <a:bodyPr>
            <a:normAutofit lnSpcReduction="10000"/>
          </a:bodyPr>
          <a:lstStyle/>
          <a:p>
            <a:pPr algn="just"/>
            <a:r>
              <a:rPr lang="fr-CA" dirty="0"/>
              <a:t>L’iode (I) est le constituant essentiel de la thyroxine, qui est l’hormone sécrétée par la glande thyroïde</a:t>
            </a:r>
            <a:r>
              <a:rPr lang="fr-CA" dirty="0" smtClean="0"/>
              <a:t>.</a:t>
            </a:r>
          </a:p>
          <a:p>
            <a:pPr marL="0" indent="0" algn="just">
              <a:buNone/>
            </a:pPr>
            <a:endParaRPr lang="fr-CA" dirty="0"/>
          </a:p>
          <a:p>
            <a:pPr algn="just"/>
            <a:r>
              <a:rPr lang="fr-CA" dirty="0"/>
              <a:t>Une petite quantité d’iode est nécessaire à la fabrication de cette hormone.</a:t>
            </a:r>
          </a:p>
          <a:p>
            <a:pPr algn="just"/>
            <a:endParaRPr lang="fr-CA" dirty="0" smtClean="0"/>
          </a:p>
          <a:p>
            <a:pPr marL="0" indent="0" algn="just">
              <a:buNone/>
            </a:pPr>
            <a:r>
              <a:rPr lang="fr-CA" b="1" u="sng" dirty="0" smtClean="0"/>
              <a:t>Le </a:t>
            </a:r>
            <a:r>
              <a:rPr lang="fr-CA" b="1" u="sng" dirty="0"/>
              <a:t>rôle de l’iode est </a:t>
            </a:r>
            <a:r>
              <a:rPr lang="fr-CA" dirty="0" smtClean="0"/>
              <a:t>:</a:t>
            </a:r>
          </a:p>
          <a:p>
            <a:pPr algn="just">
              <a:buFontTx/>
              <a:buChar char="-"/>
            </a:pPr>
            <a:r>
              <a:rPr lang="fr-CA" dirty="0" smtClean="0"/>
              <a:t>Contribuer </a:t>
            </a:r>
            <a:r>
              <a:rPr lang="fr-CA" dirty="0"/>
              <a:t>à maintenir le métabolisme basal de </a:t>
            </a:r>
            <a:r>
              <a:rPr lang="fr-CA" dirty="0" smtClean="0"/>
              <a:t>l’organisme </a:t>
            </a:r>
          </a:p>
          <a:p>
            <a:pPr algn="just">
              <a:buFontTx/>
              <a:buChar char="-"/>
            </a:pPr>
            <a:r>
              <a:rPr lang="fr-CA" dirty="0" smtClean="0"/>
              <a:t>Essentiel à la synthèse des hormones thyroïdiennes</a:t>
            </a:r>
            <a:endParaRPr lang="fr-CA" dirty="0"/>
          </a:p>
          <a:p>
            <a:endParaRPr lang="fr-CA" dirty="0"/>
          </a:p>
        </p:txBody>
      </p:sp>
      <p:pic>
        <p:nvPicPr>
          <p:cNvPr id="8194"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524198" y="33671"/>
            <a:ext cx="2932931" cy="167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1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9512" y="260648"/>
            <a:ext cx="3538736" cy="1143000"/>
          </a:xfrm>
        </p:spPr>
        <p:txBody>
          <a:bodyPr/>
          <a:lstStyle/>
          <a:p>
            <a:r>
              <a:rPr lang="fr-CA" dirty="0" smtClean="0"/>
              <a:t>Les vitamines</a:t>
            </a:r>
            <a:endParaRPr lang="fr-CA" dirty="0"/>
          </a:p>
        </p:txBody>
      </p:sp>
      <p:sp>
        <p:nvSpPr>
          <p:cNvPr id="3" name="Espace réservé du contenu 2"/>
          <p:cNvSpPr>
            <a:spLocks noGrp="1"/>
          </p:cNvSpPr>
          <p:nvPr>
            <p:ph sz="half" idx="1"/>
            <p:custDataLst>
              <p:tags r:id="rId2"/>
            </p:custDataLst>
          </p:nvPr>
        </p:nvSpPr>
        <p:spPr>
          <a:xfrm>
            <a:off x="107504" y="1556792"/>
            <a:ext cx="3672408" cy="4525963"/>
          </a:xfrm>
        </p:spPr>
        <p:txBody>
          <a:bodyPr>
            <a:normAutofit fontScale="92500" lnSpcReduction="20000"/>
          </a:bodyPr>
          <a:lstStyle/>
          <a:p>
            <a:r>
              <a:rPr lang="fr-CA" dirty="0" smtClean="0"/>
              <a:t>Composés organiques qui ne subissent pas de transformations chimiques.</a:t>
            </a:r>
          </a:p>
          <a:p>
            <a:pPr marL="0" indent="0">
              <a:buNone/>
            </a:pPr>
            <a:endParaRPr lang="fr-CA" dirty="0"/>
          </a:p>
          <a:p>
            <a:pPr marL="0" indent="0">
              <a:buNone/>
            </a:pPr>
            <a:endParaRPr lang="fr-CA" dirty="0" smtClean="0"/>
          </a:p>
          <a:p>
            <a:r>
              <a:rPr lang="fr-CA" dirty="0" smtClean="0"/>
              <a:t>Quantités infimes indispensables à la croissance et au maintien de la santé</a:t>
            </a:r>
            <a:endParaRPr lang="fr-CA" dirty="0"/>
          </a:p>
        </p:txBody>
      </p:sp>
      <p:sp>
        <p:nvSpPr>
          <p:cNvPr id="4" name="Espace réservé du contenu 3"/>
          <p:cNvSpPr>
            <a:spLocks noGrp="1"/>
          </p:cNvSpPr>
          <p:nvPr>
            <p:ph sz="half" idx="2"/>
            <p:custDataLst>
              <p:tags r:id="rId3"/>
            </p:custDataLst>
          </p:nvPr>
        </p:nvSpPr>
        <p:spPr>
          <a:xfrm>
            <a:off x="3707904" y="476672"/>
            <a:ext cx="4608512" cy="5976664"/>
          </a:xfrm>
        </p:spPr>
        <p:txBody>
          <a:bodyPr>
            <a:normAutofit fontScale="92500" lnSpcReduction="20000"/>
          </a:bodyPr>
          <a:lstStyle/>
          <a:p>
            <a:pPr>
              <a:buFont typeface="Wingdings" panose="05000000000000000000" pitchFamily="2" charset="2"/>
              <a:buChar char="Ø"/>
            </a:pPr>
            <a:r>
              <a:rPr lang="fr-CA" b="1" dirty="0" smtClean="0">
                <a:effectLst>
                  <a:outerShdw blurRad="38100" dist="38100" dir="2700000" algn="tl">
                    <a:srgbClr val="000000">
                      <a:alpha val="43137"/>
                    </a:srgbClr>
                  </a:outerShdw>
                </a:effectLst>
              </a:rPr>
              <a:t>Vitamines hydrosolubles </a:t>
            </a:r>
          </a:p>
          <a:p>
            <a:pPr marL="0" indent="0">
              <a:buNone/>
            </a:pPr>
            <a:r>
              <a:rPr lang="fr-CA" dirty="0"/>
              <a:t>Q</a:t>
            </a:r>
            <a:r>
              <a:rPr lang="fr-CA" dirty="0" smtClean="0"/>
              <a:t>ui </a:t>
            </a:r>
            <a:r>
              <a:rPr lang="fr-CA" dirty="0" smtClean="0">
                <a:effectLst>
                  <a:outerShdw blurRad="38100" dist="38100" dir="2700000" algn="tl">
                    <a:srgbClr val="000000">
                      <a:alpha val="43137"/>
                    </a:srgbClr>
                  </a:outerShdw>
                </a:effectLst>
              </a:rPr>
              <a:t>s’emmagasinent peu dans l’organisme</a:t>
            </a:r>
            <a:r>
              <a:rPr lang="fr-CA" dirty="0" smtClean="0"/>
              <a:t>. Le surplus est éliminé par les selles et urines. Peu stables, sensibles à la chaleur et oxydation. Se sont les vitamines C et du complexe B</a:t>
            </a:r>
          </a:p>
          <a:p>
            <a:pPr marL="0" indent="0">
              <a:buNone/>
            </a:pPr>
            <a:endParaRPr lang="fr-CA" dirty="0" smtClean="0"/>
          </a:p>
          <a:p>
            <a:pPr>
              <a:buFont typeface="Wingdings" panose="05000000000000000000" pitchFamily="2" charset="2"/>
              <a:buChar char="Ø"/>
            </a:pPr>
            <a:r>
              <a:rPr lang="fr-CA" b="1" dirty="0" smtClean="0">
                <a:effectLst>
                  <a:outerShdw blurRad="38100" dist="38100" dir="2700000" algn="tl">
                    <a:srgbClr val="000000">
                      <a:alpha val="43137"/>
                    </a:srgbClr>
                  </a:outerShdw>
                </a:effectLst>
              </a:rPr>
              <a:t>Vitamines liposolubles</a:t>
            </a:r>
          </a:p>
          <a:p>
            <a:pPr marL="0" indent="0">
              <a:buNone/>
            </a:pPr>
            <a:r>
              <a:rPr lang="fr-CA" dirty="0">
                <a:effectLst>
                  <a:outerShdw blurRad="38100" dist="38100" dir="2700000" algn="tl">
                    <a:srgbClr val="000000">
                      <a:alpha val="43137"/>
                    </a:srgbClr>
                  </a:outerShdw>
                </a:effectLst>
              </a:rPr>
              <a:t>A</a:t>
            </a:r>
            <a:r>
              <a:rPr lang="fr-CA" dirty="0" smtClean="0">
                <a:effectLst>
                  <a:outerShdw blurRad="38100" dist="38100" dir="2700000" algn="tl">
                    <a:srgbClr val="000000">
                      <a:alpha val="43137"/>
                    </a:srgbClr>
                  </a:outerShdw>
                </a:effectLst>
              </a:rPr>
              <a:t>bsorbées avec les graisses alimentaires</a:t>
            </a:r>
            <a:r>
              <a:rPr lang="fr-CA" dirty="0" smtClean="0"/>
              <a:t>. Résistent bien aux méthodes de cuisson normale et certaine s’emmagasinent dans l’organisme. Se sont les vitamines A, D et E</a:t>
            </a:r>
            <a:endParaRPr lang="fr-CA" dirty="0"/>
          </a:p>
        </p:txBody>
      </p:sp>
    </p:spTree>
    <p:extLst>
      <p:ext uri="{BB962C8B-B14F-4D97-AF65-F5344CB8AC3E}">
        <p14:creationId xmlns:p14="http://schemas.microsoft.com/office/powerpoint/2010/main" val="1921876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ZINC </a:t>
            </a:r>
            <a:endParaRPr lang="fr-CA" dirty="0"/>
          </a:p>
        </p:txBody>
      </p:sp>
      <p:sp>
        <p:nvSpPr>
          <p:cNvPr id="3" name="Espace réservé du contenu 2"/>
          <p:cNvSpPr>
            <a:spLocks noGrp="1"/>
          </p:cNvSpPr>
          <p:nvPr>
            <p:ph idx="1"/>
            <p:custDataLst>
              <p:tags r:id="rId2"/>
            </p:custDataLst>
          </p:nvPr>
        </p:nvSpPr>
        <p:spPr>
          <a:xfrm>
            <a:off x="457200" y="1609416"/>
            <a:ext cx="7239000" cy="3763800"/>
          </a:xfrm>
        </p:spPr>
        <p:txBody>
          <a:bodyPr>
            <a:normAutofit lnSpcReduction="10000"/>
          </a:bodyPr>
          <a:lstStyle/>
          <a:p>
            <a:endParaRPr lang="fr-CA" dirty="0" smtClean="0"/>
          </a:p>
          <a:p>
            <a:pPr algn="just"/>
            <a:r>
              <a:rPr lang="fr-CA" dirty="0" smtClean="0"/>
              <a:t>Le </a:t>
            </a:r>
            <a:r>
              <a:rPr lang="fr-CA" dirty="0"/>
              <a:t>zinc (Zn) est présent dans de nombreux aliments</a:t>
            </a:r>
            <a:r>
              <a:rPr lang="fr-CA" dirty="0" smtClean="0"/>
              <a:t>.</a:t>
            </a:r>
          </a:p>
          <a:p>
            <a:pPr marL="0" indent="0" algn="just">
              <a:buNone/>
            </a:pPr>
            <a:endParaRPr lang="fr-CA" dirty="0"/>
          </a:p>
          <a:p>
            <a:pPr marL="0" indent="0" algn="just">
              <a:buNone/>
            </a:pPr>
            <a:r>
              <a:rPr lang="fr-CA" dirty="0" smtClean="0"/>
              <a:t>Rôles :</a:t>
            </a:r>
            <a:endParaRPr lang="fr-CA" dirty="0"/>
          </a:p>
          <a:p>
            <a:pPr algn="just"/>
            <a:r>
              <a:rPr lang="fr-CA" dirty="0"/>
              <a:t>Participer à la synthèse des protéines.</a:t>
            </a:r>
          </a:p>
          <a:p>
            <a:pPr algn="just"/>
            <a:r>
              <a:rPr lang="fr-CA" dirty="0"/>
              <a:t>Accélérer la cicatrisation des plaies, des brûlures et des ulcères de la peau.</a:t>
            </a:r>
          </a:p>
          <a:p>
            <a:pPr algn="just"/>
            <a:r>
              <a:rPr lang="fr-CA" dirty="0"/>
              <a:t>Favoriser la repousse des cheveux.</a:t>
            </a:r>
          </a:p>
          <a:p>
            <a:endParaRPr lang="fr-CA" dirty="0"/>
          </a:p>
        </p:txBody>
      </p:sp>
      <p:sp>
        <p:nvSpPr>
          <p:cNvPr id="4" name="ZoneTexte 3"/>
          <p:cNvSpPr txBox="1"/>
          <p:nvPr>
            <p:custDataLst>
              <p:tags r:id="rId3"/>
            </p:custDataLst>
          </p:nvPr>
        </p:nvSpPr>
        <p:spPr>
          <a:xfrm>
            <a:off x="489585" y="5805263"/>
            <a:ext cx="6984776" cy="646331"/>
          </a:xfrm>
          <a:prstGeom prst="rect">
            <a:avLst/>
          </a:prstGeom>
          <a:noFill/>
        </p:spPr>
        <p:txBody>
          <a:bodyPr wrap="square" rtlCol="0">
            <a:spAutoFit/>
          </a:bodyPr>
          <a:lstStyle/>
          <a:p>
            <a:r>
              <a:rPr lang="fr-CA" dirty="0" smtClean="0"/>
              <a:t>Une carence en Zinc retarde la croissance et la régénération des tissus. Il affecte aussi la synthèse des protéines.</a:t>
            </a:r>
            <a:endParaRPr lang="fr-CA" dirty="0"/>
          </a:p>
        </p:txBody>
      </p:sp>
      <p:pic>
        <p:nvPicPr>
          <p:cNvPr id="717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4716017" y="116632"/>
            <a:ext cx="2952328" cy="199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28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39000" cy="660688"/>
          </a:xfrm>
        </p:spPr>
        <p:txBody>
          <a:bodyPr>
            <a:normAutofit/>
          </a:bodyPr>
          <a:lstStyle/>
          <a:p>
            <a:r>
              <a:rPr lang="fr-CA" dirty="0" smtClean="0"/>
              <a:t>Souffre</a:t>
            </a:r>
            <a:endParaRPr lang="fr-CA" dirty="0"/>
          </a:p>
        </p:txBody>
      </p:sp>
      <p:sp>
        <p:nvSpPr>
          <p:cNvPr id="3" name="Espace réservé du contenu 2"/>
          <p:cNvSpPr>
            <a:spLocks noGrp="1"/>
          </p:cNvSpPr>
          <p:nvPr>
            <p:ph idx="1"/>
            <p:custDataLst>
              <p:tags r:id="rId2"/>
            </p:custDataLst>
          </p:nvPr>
        </p:nvSpPr>
        <p:spPr>
          <a:xfrm>
            <a:off x="457200" y="1124744"/>
            <a:ext cx="7239000" cy="5544616"/>
          </a:xfrm>
        </p:spPr>
        <p:txBody>
          <a:bodyPr>
            <a:normAutofit fontScale="92500" lnSpcReduction="10000"/>
          </a:bodyPr>
          <a:lstStyle/>
          <a:p>
            <a:pPr algn="just"/>
            <a:r>
              <a:rPr lang="fr-CA" dirty="0"/>
              <a:t>Le soufre (S) est le constituant de plusieurs acides aminés.</a:t>
            </a:r>
          </a:p>
          <a:p>
            <a:pPr algn="just"/>
            <a:r>
              <a:rPr lang="fr-CA" dirty="0"/>
              <a:t>Il y a peu de déficiences en soufre puisque toutes les protéines en contiennent.</a:t>
            </a:r>
          </a:p>
          <a:p>
            <a:pPr marL="0" indent="0" algn="just">
              <a:buNone/>
            </a:pPr>
            <a:endParaRPr lang="fr-CA" dirty="0" smtClean="0"/>
          </a:p>
          <a:p>
            <a:pPr marL="0" indent="0" algn="just">
              <a:buNone/>
            </a:pPr>
            <a:r>
              <a:rPr lang="fr-CA" b="1" u="sng" dirty="0" smtClean="0"/>
              <a:t>Rôles :</a:t>
            </a:r>
            <a:r>
              <a:rPr lang="fr-CA" dirty="0" smtClean="0"/>
              <a:t> </a:t>
            </a:r>
          </a:p>
          <a:p>
            <a:pPr algn="just">
              <a:buFontTx/>
              <a:buChar char="-"/>
            </a:pPr>
            <a:r>
              <a:rPr lang="fr-CA" dirty="0" smtClean="0"/>
              <a:t>Contribuer </a:t>
            </a:r>
            <a:r>
              <a:rPr lang="fr-CA" dirty="0"/>
              <a:t>à assurer le processus de la </a:t>
            </a:r>
            <a:r>
              <a:rPr lang="fr-CA" dirty="0" smtClean="0"/>
              <a:t>croissance</a:t>
            </a:r>
          </a:p>
          <a:p>
            <a:pPr algn="just">
              <a:buFontTx/>
              <a:buChar char="-"/>
            </a:pPr>
            <a:r>
              <a:rPr lang="fr-CA" dirty="0" smtClean="0"/>
              <a:t>Aider </a:t>
            </a:r>
            <a:r>
              <a:rPr lang="fr-CA" dirty="0"/>
              <a:t>au développement des </a:t>
            </a:r>
            <a:r>
              <a:rPr lang="fr-CA" dirty="0" smtClean="0"/>
              <a:t>cheveux</a:t>
            </a:r>
          </a:p>
          <a:p>
            <a:pPr algn="just">
              <a:buFontTx/>
              <a:buChar char="-"/>
            </a:pPr>
            <a:r>
              <a:rPr lang="fr-CA" dirty="0" smtClean="0"/>
              <a:t>Maintenir </a:t>
            </a:r>
            <a:r>
              <a:rPr lang="fr-CA" dirty="0"/>
              <a:t>le pH sanguin en équilibre acido-basique (réserve acide</a:t>
            </a:r>
            <a:r>
              <a:rPr lang="fr-CA" dirty="0" smtClean="0"/>
              <a:t>)</a:t>
            </a:r>
          </a:p>
          <a:p>
            <a:pPr algn="just">
              <a:buFontTx/>
              <a:buChar char="-"/>
            </a:pPr>
            <a:endParaRPr lang="fr-CA" dirty="0" smtClean="0"/>
          </a:p>
          <a:p>
            <a:pPr marL="0" indent="0" algn="just">
              <a:buNone/>
            </a:pPr>
            <a:r>
              <a:rPr lang="fr-CA" sz="2200" dirty="0" smtClean="0"/>
              <a:t>Une carence en souffre peu ralentir la croissance et la régénération des tissus</a:t>
            </a:r>
            <a:r>
              <a:rPr lang="fr-CA" i="1" dirty="0" smtClean="0"/>
              <a:t>.</a:t>
            </a:r>
            <a:endParaRPr lang="fr-CA" i="1" dirty="0"/>
          </a:p>
          <a:p>
            <a:pPr marL="0" indent="0">
              <a:buNone/>
            </a:pPr>
            <a:endParaRPr lang="fr-CA" i="1" dirty="0"/>
          </a:p>
        </p:txBody>
      </p:sp>
      <p:pic>
        <p:nvPicPr>
          <p:cNvPr id="9218"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7020272" y="116632"/>
            <a:ext cx="1975344" cy="252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978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Magnésium </a:t>
            </a:r>
            <a:endParaRPr lang="fr-CA" dirty="0"/>
          </a:p>
        </p:txBody>
      </p:sp>
      <p:sp>
        <p:nvSpPr>
          <p:cNvPr id="3" name="Espace réservé du contenu 2"/>
          <p:cNvSpPr>
            <a:spLocks noGrp="1"/>
          </p:cNvSpPr>
          <p:nvPr>
            <p:ph idx="1"/>
            <p:custDataLst>
              <p:tags r:id="rId2"/>
            </p:custDataLst>
          </p:nvPr>
        </p:nvSpPr>
        <p:spPr>
          <a:xfrm>
            <a:off x="457200" y="2583176"/>
            <a:ext cx="7427168" cy="3872560"/>
          </a:xfrm>
        </p:spPr>
        <p:txBody>
          <a:bodyPr>
            <a:normAutofit/>
          </a:bodyPr>
          <a:lstStyle/>
          <a:p>
            <a:pPr algn="just"/>
            <a:r>
              <a:rPr lang="fr-CA" dirty="0" smtClean="0"/>
              <a:t>Qui contribue à la structure des os avec le calcium et le phosphore.</a:t>
            </a:r>
          </a:p>
          <a:p>
            <a:pPr marL="0" indent="0" algn="just">
              <a:buNone/>
            </a:pPr>
            <a:endParaRPr lang="fr-CA" dirty="0"/>
          </a:p>
          <a:p>
            <a:pPr marL="0" indent="0" algn="just">
              <a:buNone/>
            </a:pPr>
            <a:r>
              <a:rPr lang="fr-CA" b="1" u="sng" dirty="0" smtClean="0"/>
              <a:t>Rôles</a:t>
            </a:r>
            <a:r>
              <a:rPr lang="fr-CA" dirty="0" smtClean="0"/>
              <a:t> :</a:t>
            </a:r>
          </a:p>
          <a:p>
            <a:pPr algn="just">
              <a:buFontTx/>
              <a:buChar char="-"/>
            </a:pPr>
            <a:r>
              <a:rPr lang="fr-CA" dirty="0" smtClean="0"/>
              <a:t>Participe à la formation des os</a:t>
            </a:r>
          </a:p>
          <a:p>
            <a:pPr marL="0" indent="0" algn="just">
              <a:buNone/>
            </a:pPr>
            <a:endParaRPr lang="fr-CA" dirty="0" smtClean="0"/>
          </a:p>
          <a:p>
            <a:pPr marL="0" indent="0" algn="just">
              <a:buNone/>
            </a:pPr>
            <a:r>
              <a:rPr lang="fr-CA" i="1" dirty="0"/>
              <a:t>Une carence en souffre peu ralentir la croissance et la régénération des tissus</a:t>
            </a:r>
          </a:p>
        </p:txBody>
      </p:sp>
      <p:pic>
        <p:nvPicPr>
          <p:cNvPr id="10242"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827326" y="188640"/>
            <a:ext cx="4225652" cy="239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42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Autres sels minéraux </a:t>
            </a:r>
            <a:endParaRPr lang="fr-CA" dirty="0"/>
          </a:p>
        </p:txBody>
      </p:sp>
      <p:sp>
        <p:nvSpPr>
          <p:cNvPr id="3" name="Espace réservé du contenu 2"/>
          <p:cNvSpPr>
            <a:spLocks noGrp="1"/>
          </p:cNvSpPr>
          <p:nvPr>
            <p:ph idx="1"/>
            <p:custDataLst>
              <p:tags r:id="rId2"/>
            </p:custDataLst>
          </p:nvPr>
        </p:nvSpPr>
        <p:spPr/>
        <p:txBody>
          <a:bodyPr/>
          <a:lstStyle/>
          <a:p>
            <a:pPr algn="just">
              <a:buFontTx/>
              <a:buChar char="-"/>
            </a:pPr>
            <a:r>
              <a:rPr lang="fr-CA" dirty="0" smtClean="0"/>
              <a:t>D’autres </a:t>
            </a:r>
            <a:r>
              <a:rPr lang="fr-CA" dirty="0"/>
              <a:t>sels minéraux sont également présents dans les différents </a:t>
            </a:r>
            <a:r>
              <a:rPr lang="fr-CA" dirty="0" smtClean="0"/>
              <a:t>aliments</a:t>
            </a:r>
          </a:p>
          <a:p>
            <a:pPr algn="just">
              <a:buFontTx/>
              <a:buChar char="-"/>
            </a:pPr>
            <a:r>
              <a:rPr lang="fr-CA" dirty="0" smtClean="0"/>
              <a:t>Comme </a:t>
            </a:r>
            <a:r>
              <a:rPr lang="fr-CA" dirty="0"/>
              <a:t>ils sont nécessaires en très petites quantités, on les appelle </a:t>
            </a:r>
            <a:r>
              <a:rPr lang="fr-CA" b="1" u="sng" dirty="0" smtClean="0"/>
              <a:t>oligoéléments</a:t>
            </a:r>
            <a:endParaRPr lang="fr-CA" dirty="0" smtClean="0"/>
          </a:p>
          <a:p>
            <a:pPr algn="just">
              <a:buFontTx/>
              <a:buChar char="-"/>
            </a:pPr>
            <a:r>
              <a:rPr lang="fr-CA" dirty="0" smtClean="0"/>
              <a:t>Ces </a:t>
            </a:r>
            <a:r>
              <a:rPr lang="fr-CA" dirty="0"/>
              <a:t>oligoéléments entrent dans la composition d’enzymes ou servent à leur </a:t>
            </a:r>
            <a:r>
              <a:rPr lang="fr-CA" dirty="0" smtClean="0"/>
              <a:t>activation.</a:t>
            </a:r>
          </a:p>
          <a:p>
            <a:pPr marL="0" indent="0" algn="just">
              <a:buNone/>
            </a:pPr>
            <a:r>
              <a:rPr lang="fr-CA" i="1" dirty="0" smtClean="0"/>
              <a:t>Il </a:t>
            </a:r>
            <a:r>
              <a:rPr lang="fr-CA" i="1" dirty="0"/>
              <a:t>s’agit du chrome (Cr), du cobalt (Co), du cuivre (Cu), du fluor (F), du manganèse (Mn), du molybdène (Mo), du </a:t>
            </a:r>
            <a:r>
              <a:rPr lang="fr-CA" i="1" dirty="0" smtClean="0"/>
              <a:t>silicium (Si</a:t>
            </a:r>
            <a:r>
              <a:rPr lang="fr-CA" i="1" dirty="0"/>
              <a:t>), de l’étain (Sn), du vanadium (U) et du zinc (Zn).</a:t>
            </a:r>
          </a:p>
          <a:p>
            <a:pPr marL="0" indent="0">
              <a:buNone/>
            </a:pPr>
            <a:endParaRPr lang="fr-CA" i="1" dirty="0"/>
          </a:p>
        </p:txBody>
      </p:sp>
    </p:spTree>
    <p:extLst>
      <p:ext uri="{BB962C8B-B14F-4D97-AF65-F5344CB8AC3E}">
        <p14:creationId xmlns:p14="http://schemas.microsoft.com/office/powerpoint/2010/main" val="250932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39000" cy="732696"/>
          </a:xfrm>
        </p:spPr>
        <p:txBody>
          <a:bodyPr/>
          <a:lstStyle/>
          <a:p>
            <a:r>
              <a:rPr lang="fr-CA" dirty="0" smtClean="0"/>
              <a:t>Eau </a:t>
            </a:r>
            <a:endParaRPr lang="fr-CA" dirty="0"/>
          </a:p>
        </p:txBody>
      </p:sp>
      <p:sp>
        <p:nvSpPr>
          <p:cNvPr id="3" name="Espace réservé du contenu 2"/>
          <p:cNvSpPr>
            <a:spLocks noGrp="1"/>
          </p:cNvSpPr>
          <p:nvPr>
            <p:ph idx="1"/>
            <p:custDataLst>
              <p:tags r:id="rId2"/>
            </p:custDataLst>
          </p:nvPr>
        </p:nvSpPr>
        <p:spPr>
          <a:xfrm>
            <a:off x="323528" y="1609416"/>
            <a:ext cx="7776864" cy="4846320"/>
          </a:xfrm>
        </p:spPr>
        <p:txBody>
          <a:bodyPr>
            <a:normAutofit/>
          </a:bodyPr>
          <a:lstStyle/>
          <a:p>
            <a:pPr algn="just"/>
            <a:r>
              <a:rPr lang="fr-CA" dirty="0"/>
              <a:t>L’eau (H2O) est le </a:t>
            </a:r>
            <a:r>
              <a:rPr lang="fr-CA" b="1" dirty="0"/>
              <a:t>composant le plus important</a:t>
            </a:r>
            <a:r>
              <a:rPr lang="fr-CA" dirty="0"/>
              <a:t> dans l’organisme </a:t>
            </a:r>
            <a:r>
              <a:rPr lang="fr-CA" b="1" dirty="0"/>
              <a:t>après l’oxygène</a:t>
            </a:r>
            <a:r>
              <a:rPr lang="fr-CA" dirty="0"/>
              <a:t>.</a:t>
            </a:r>
          </a:p>
          <a:p>
            <a:pPr algn="just"/>
            <a:r>
              <a:rPr lang="fr-CA" dirty="0"/>
              <a:t>Elle constitue un peu plus de </a:t>
            </a:r>
            <a:r>
              <a:rPr lang="fr-CA" b="1" dirty="0"/>
              <a:t>60% de la masse corporelle</a:t>
            </a:r>
            <a:r>
              <a:rPr lang="fr-CA" dirty="0"/>
              <a:t>, et une perte de 10 à 20% peut causer de graves </a:t>
            </a:r>
            <a:r>
              <a:rPr lang="fr-CA" dirty="0" smtClean="0"/>
              <a:t>dérèglements.</a:t>
            </a:r>
            <a:endParaRPr lang="fr-CA" dirty="0"/>
          </a:p>
          <a:p>
            <a:pPr algn="just"/>
            <a:r>
              <a:rPr lang="fr-CA" dirty="0"/>
              <a:t>L’eau </a:t>
            </a:r>
            <a:r>
              <a:rPr lang="fr-CA" b="1" dirty="0"/>
              <a:t>ne subit aucune transformation au cours de la digestion</a:t>
            </a:r>
            <a:r>
              <a:rPr lang="fr-CA" dirty="0"/>
              <a:t>; elle est absorbée telle quelle au niveau du petit intestin, mais surtout au niveau du côlon.</a:t>
            </a:r>
          </a:p>
          <a:p>
            <a:pPr algn="just"/>
            <a:r>
              <a:rPr lang="fr-CA" dirty="0"/>
              <a:t>Elle est </a:t>
            </a:r>
            <a:r>
              <a:rPr lang="fr-CA" b="1" dirty="0"/>
              <a:t>excrétée par les reins, la peau, la respiration et un peu dans les selles</a:t>
            </a:r>
            <a:r>
              <a:rPr lang="fr-CA" dirty="0"/>
              <a:t>.</a:t>
            </a:r>
          </a:p>
          <a:p>
            <a:pPr marL="0" indent="0" algn="just">
              <a:buNone/>
            </a:pPr>
            <a:endParaRPr lang="fr-CA" dirty="0"/>
          </a:p>
        </p:txBody>
      </p:sp>
    </p:spTree>
    <p:extLst>
      <p:ext uri="{BB962C8B-B14F-4D97-AF65-F5344CB8AC3E}">
        <p14:creationId xmlns:p14="http://schemas.microsoft.com/office/powerpoint/2010/main" val="122561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7242048" cy="720080"/>
          </a:xfrm>
        </p:spPr>
        <p:txBody>
          <a:bodyPr/>
          <a:lstStyle/>
          <a:p>
            <a:r>
              <a:rPr lang="fr-CA" dirty="0" smtClean="0"/>
              <a:t>Rôles</a:t>
            </a:r>
            <a:endParaRPr lang="fr-CA" dirty="0"/>
          </a:p>
        </p:txBody>
      </p:sp>
      <p:sp>
        <p:nvSpPr>
          <p:cNvPr id="3" name="Espace réservé du contenu 2"/>
          <p:cNvSpPr>
            <a:spLocks noGrp="1"/>
          </p:cNvSpPr>
          <p:nvPr>
            <p:ph sz="half" idx="1"/>
            <p:custDataLst>
              <p:tags r:id="rId2"/>
            </p:custDataLst>
          </p:nvPr>
        </p:nvSpPr>
        <p:spPr>
          <a:xfrm>
            <a:off x="457200" y="836712"/>
            <a:ext cx="3520440" cy="5688632"/>
          </a:xfrm>
        </p:spPr>
        <p:txBody>
          <a:bodyPr>
            <a:noAutofit/>
          </a:bodyPr>
          <a:lstStyle/>
          <a:p>
            <a:r>
              <a:rPr lang="fr-CA" sz="1600" dirty="0"/>
              <a:t>Agir comme constituant essentiel du sang, de la lymphe, des sécrétions, des liquides inter et intracellulaires.</a:t>
            </a:r>
          </a:p>
          <a:p>
            <a:r>
              <a:rPr lang="fr-CA" sz="1600" dirty="0"/>
              <a:t>Participer à la régulation de la température corporelle.</a:t>
            </a:r>
          </a:p>
          <a:p>
            <a:r>
              <a:rPr lang="fr-CA" sz="1600" dirty="0"/>
              <a:t>Agir comme constituant essentiel dans le phénomène de l’osmose.</a:t>
            </a:r>
          </a:p>
          <a:p>
            <a:r>
              <a:rPr lang="fr-CA" sz="1600" dirty="0"/>
              <a:t>Intervenir en tant que constituant essentiel dans le métabolisme des aliments:</a:t>
            </a:r>
          </a:p>
          <a:p>
            <a:r>
              <a:rPr lang="fr-CA" sz="1600" dirty="0"/>
              <a:t>transporter les nutriments en les dissolvant au cours de la digestion et de l’absorption;</a:t>
            </a:r>
          </a:p>
          <a:p>
            <a:r>
              <a:rPr lang="fr-CA" sz="1600" dirty="0"/>
              <a:t>permettre les échanges cellulaires.</a:t>
            </a:r>
          </a:p>
          <a:p>
            <a:r>
              <a:rPr lang="fr-CA" sz="1600" dirty="0"/>
              <a:t>Transporter les nutriments et les globules dans la circulation.</a:t>
            </a:r>
          </a:p>
          <a:p>
            <a:r>
              <a:rPr lang="fr-CA" sz="1600" dirty="0"/>
              <a:t>Participer à l’élimination des déchets dans l’urine, la sueur, les poumons et les selles</a:t>
            </a:r>
          </a:p>
        </p:txBody>
      </p:sp>
      <p:sp>
        <p:nvSpPr>
          <p:cNvPr id="4" name="Espace réservé du contenu 3"/>
          <p:cNvSpPr>
            <a:spLocks noGrp="1"/>
          </p:cNvSpPr>
          <p:nvPr>
            <p:ph sz="half" idx="2"/>
            <p:custDataLst>
              <p:tags r:id="rId3"/>
            </p:custDataLst>
          </p:nvPr>
        </p:nvSpPr>
        <p:spPr>
          <a:xfrm>
            <a:off x="4178808" y="404664"/>
            <a:ext cx="4641664" cy="5721499"/>
          </a:xfrm>
        </p:spPr>
        <p:txBody>
          <a:bodyPr>
            <a:normAutofit/>
          </a:bodyPr>
          <a:lstStyle/>
          <a:p>
            <a:r>
              <a:rPr lang="fr-CA" dirty="0"/>
              <a:t>Vu l’importance de l’eau dans </a:t>
            </a:r>
            <a:r>
              <a:rPr lang="fr-CA" dirty="0" smtClean="0"/>
              <a:t>le métabolisme </a:t>
            </a:r>
            <a:r>
              <a:rPr lang="fr-CA" dirty="0"/>
              <a:t>journalier, il est essentiel de compenser les pertes quotidiennes par un apport équivalent. </a:t>
            </a:r>
            <a:r>
              <a:rPr lang="fr-CA" dirty="0" smtClean="0"/>
              <a:t> </a:t>
            </a:r>
          </a:p>
          <a:p>
            <a:pPr marL="0" indent="0">
              <a:buNone/>
            </a:pPr>
            <a:r>
              <a:rPr lang="fr-CA" i="1" dirty="0" smtClean="0"/>
              <a:t>C’est ce qu’on appelle maintenir l’équilibre </a:t>
            </a:r>
            <a:r>
              <a:rPr lang="fr-CA" dirty="0" smtClean="0"/>
              <a:t>hydrique</a:t>
            </a:r>
            <a:endParaRPr lang="fr-CA" dirty="0" smtClean="0"/>
          </a:p>
          <a:p>
            <a:endParaRPr lang="fr-CA" dirty="0"/>
          </a:p>
          <a:p>
            <a:endParaRPr lang="fr-CA" dirty="0"/>
          </a:p>
        </p:txBody>
      </p:sp>
      <p:pic>
        <p:nvPicPr>
          <p:cNvPr id="1026" name="Picture 2"/>
          <p:cNvPicPr>
            <a:picLocks noChangeAspect="1" noChangeArrowheads="1"/>
          </p:cNvPicPr>
          <p:nvPr>
            <p:custDataLst>
              <p:tags r:id="rId4"/>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237721" y="3933056"/>
            <a:ext cx="39206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33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42048" cy="732696"/>
          </a:xfrm>
        </p:spPr>
        <p:txBody>
          <a:bodyPr/>
          <a:lstStyle/>
          <a:p>
            <a:r>
              <a:rPr lang="fr-CA" dirty="0" smtClean="0"/>
              <a:t>Vitamines C</a:t>
            </a:r>
            <a:endParaRPr lang="fr-CA" dirty="0"/>
          </a:p>
        </p:txBody>
      </p:sp>
      <p:sp>
        <p:nvSpPr>
          <p:cNvPr id="3" name="Espace réservé du contenu 2"/>
          <p:cNvSpPr>
            <a:spLocks noGrp="1"/>
          </p:cNvSpPr>
          <p:nvPr>
            <p:ph sz="half" idx="1"/>
            <p:custDataLst>
              <p:tags r:id="rId2"/>
            </p:custDataLst>
          </p:nvPr>
        </p:nvSpPr>
        <p:spPr>
          <a:xfrm>
            <a:off x="268355" y="1171925"/>
            <a:ext cx="3520440" cy="4525963"/>
          </a:xfrm>
        </p:spPr>
        <p:txBody>
          <a:bodyPr>
            <a:normAutofit fontScale="62500" lnSpcReduction="20000"/>
          </a:bodyPr>
          <a:lstStyle/>
          <a:p>
            <a:r>
              <a:rPr lang="fr-CA" u="sng" dirty="0" smtClean="0">
                <a:effectLst>
                  <a:outerShdw blurRad="38100" dist="38100" dir="2700000" algn="tl">
                    <a:srgbClr val="000000">
                      <a:alpha val="43137"/>
                    </a:srgbClr>
                  </a:outerShdw>
                </a:effectLst>
              </a:rPr>
              <a:t>La moins stable des vitamines </a:t>
            </a:r>
            <a:r>
              <a:rPr lang="fr-CA" b="1" u="sng" dirty="0" smtClean="0">
                <a:effectLst>
                  <a:outerShdw blurRad="38100" dist="38100" dir="2700000" algn="tl">
                    <a:srgbClr val="000000">
                      <a:alpha val="43137"/>
                    </a:srgbClr>
                  </a:outerShdw>
                </a:effectLst>
              </a:rPr>
              <a:t>hydrosolubles</a:t>
            </a:r>
            <a:r>
              <a:rPr lang="fr-CA" dirty="0" smtClean="0"/>
              <a:t>. Elle est donc celle qui risque le plus de causer des déficiences</a:t>
            </a:r>
            <a:endParaRPr lang="fr-CA" dirty="0"/>
          </a:p>
        </p:txBody>
      </p:sp>
      <p:sp>
        <p:nvSpPr>
          <p:cNvPr id="5" name="ZoneTexte 4"/>
          <p:cNvSpPr txBox="1"/>
          <p:nvPr>
            <p:custDataLst>
              <p:tags r:id="rId3"/>
            </p:custDataLst>
          </p:nvPr>
        </p:nvSpPr>
        <p:spPr>
          <a:xfrm rot="701723">
            <a:off x="4139361" y="578160"/>
            <a:ext cx="3312368" cy="1754326"/>
          </a:xfrm>
          <a:prstGeom prst="rect">
            <a:avLst/>
          </a:prstGeom>
          <a:noFill/>
        </p:spPr>
        <p:txBody>
          <a:bodyPr wrap="square" rtlCol="0">
            <a:spAutoFit/>
          </a:bodyPr>
          <a:lstStyle/>
          <a:p>
            <a:r>
              <a:rPr lang="fr-CA" dirty="0" smtClean="0"/>
              <a:t>Saviez-vous que la nicotine est responsable de la destruction d’une grande partie de la vitamine C, ce qui entraîne une malabsorption du fer</a:t>
            </a:r>
            <a:endParaRPr lang="fr-CA" dirty="0"/>
          </a:p>
        </p:txBody>
      </p:sp>
      <p:sp>
        <p:nvSpPr>
          <p:cNvPr id="6" name="ZoneTexte 5"/>
          <p:cNvSpPr txBox="1"/>
          <p:nvPr>
            <p:custDataLst>
              <p:tags r:id="rId4"/>
            </p:custDataLst>
          </p:nvPr>
        </p:nvSpPr>
        <p:spPr>
          <a:xfrm>
            <a:off x="219065" y="2649998"/>
            <a:ext cx="3528392" cy="3416320"/>
          </a:xfrm>
          <a:prstGeom prst="rect">
            <a:avLst/>
          </a:prstGeom>
          <a:noFill/>
        </p:spPr>
        <p:txBody>
          <a:bodyPr wrap="square" rtlCol="0">
            <a:spAutoFit/>
          </a:bodyPr>
          <a:lstStyle/>
          <a:p>
            <a:r>
              <a:rPr lang="fr-CA" dirty="0" smtClean="0"/>
              <a:t>Comme elle est rapidement éliminée = </a:t>
            </a:r>
            <a:r>
              <a:rPr lang="fr-CA" dirty="0" smtClean="0"/>
              <a:t>peu </a:t>
            </a:r>
            <a:r>
              <a:rPr lang="fr-CA" dirty="0" smtClean="0"/>
              <a:t>de risque d’excès. </a:t>
            </a:r>
            <a:endParaRPr lang="fr-CA" dirty="0" smtClean="0"/>
          </a:p>
          <a:p>
            <a:endParaRPr lang="fr-CA" dirty="0"/>
          </a:p>
          <a:p>
            <a:r>
              <a:rPr lang="fr-CA" dirty="0" smtClean="0"/>
              <a:t>Par </a:t>
            </a:r>
            <a:r>
              <a:rPr lang="fr-CA" dirty="0" smtClean="0"/>
              <a:t>contre sa </a:t>
            </a:r>
            <a:r>
              <a:rPr lang="fr-CA" b="1" dirty="0" smtClean="0">
                <a:effectLst>
                  <a:outerShdw blurRad="38100" dist="38100" dir="2700000" algn="tl">
                    <a:srgbClr val="000000">
                      <a:alpha val="43137"/>
                    </a:srgbClr>
                  </a:outerShdw>
                </a:effectLst>
              </a:rPr>
              <a:t>carence</a:t>
            </a:r>
            <a:r>
              <a:rPr lang="fr-CA" dirty="0" smtClean="0"/>
              <a:t> peut avoir des </a:t>
            </a:r>
            <a:r>
              <a:rPr lang="fr-CA" b="1" dirty="0" smtClean="0"/>
              <a:t>conséquences importantes </a:t>
            </a:r>
            <a:r>
              <a:rPr lang="fr-CA" dirty="0" smtClean="0"/>
              <a:t>tels: </a:t>
            </a:r>
            <a:r>
              <a:rPr lang="fr-CA" u="sng" dirty="0" smtClean="0"/>
              <a:t>ralentissement de la guérison, diminution de la résistance aux infections, mauvaise absorption de fer, fragilité des capillaires sanguins</a:t>
            </a:r>
            <a:endParaRPr lang="fr-CA" u="sng" dirty="0"/>
          </a:p>
        </p:txBody>
      </p:sp>
      <p:sp>
        <p:nvSpPr>
          <p:cNvPr id="4" name="Espace réservé du contenu 3"/>
          <p:cNvSpPr>
            <a:spLocks noGrp="1"/>
          </p:cNvSpPr>
          <p:nvPr>
            <p:ph sz="half" idx="2"/>
            <p:custDataLst>
              <p:tags r:id="rId5"/>
            </p:custDataLst>
          </p:nvPr>
        </p:nvSpPr>
        <p:spPr>
          <a:xfrm>
            <a:off x="4427984" y="2649998"/>
            <a:ext cx="3520440" cy="4176464"/>
          </a:xfrm>
        </p:spPr>
        <p:txBody>
          <a:bodyPr>
            <a:normAutofit fontScale="62500" lnSpcReduction="20000"/>
          </a:bodyPr>
          <a:lstStyle/>
          <a:p>
            <a:r>
              <a:rPr lang="fr-CA" dirty="0"/>
              <a:t>Participer à la croissance.</a:t>
            </a:r>
          </a:p>
          <a:p>
            <a:r>
              <a:rPr lang="fr-CA" dirty="0"/>
              <a:t>Permettre la formation des os et des dents.</a:t>
            </a:r>
          </a:p>
          <a:p>
            <a:r>
              <a:rPr lang="fr-CA" dirty="0"/>
              <a:t>Préserver l’intégrité des capillaires.</a:t>
            </a:r>
          </a:p>
          <a:p>
            <a:r>
              <a:rPr lang="fr-CA" dirty="0"/>
              <a:t>Favoriser la guérison des plaies.</a:t>
            </a:r>
          </a:p>
          <a:p>
            <a:r>
              <a:rPr lang="fr-CA" dirty="0"/>
              <a:t>Augmenter la résistance à l’hémorragie.</a:t>
            </a:r>
          </a:p>
          <a:p>
            <a:r>
              <a:rPr lang="fr-CA" dirty="0"/>
              <a:t>Affermir les gencives.</a:t>
            </a:r>
          </a:p>
          <a:p>
            <a:r>
              <a:rPr lang="fr-CA" dirty="0"/>
              <a:t>Augmenter la résistance aux infections (anti-infectieux).</a:t>
            </a:r>
          </a:p>
          <a:p>
            <a:r>
              <a:rPr lang="fr-CA" dirty="0"/>
              <a:t>Stimuler l’absorption du fer.</a:t>
            </a:r>
          </a:p>
          <a:p>
            <a:r>
              <a:rPr lang="fr-CA" dirty="0"/>
              <a:t>Agir comme antioxydant.</a:t>
            </a:r>
          </a:p>
          <a:p>
            <a:endParaRPr lang="fr-CA" dirty="0"/>
          </a:p>
        </p:txBody>
      </p:sp>
    </p:spTree>
    <p:extLst>
      <p:ext uri="{BB962C8B-B14F-4D97-AF65-F5344CB8AC3E}">
        <p14:creationId xmlns:p14="http://schemas.microsoft.com/office/powerpoint/2010/main" val="339372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1520" y="260648"/>
            <a:ext cx="7242048" cy="1143000"/>
          </a:xfrm>
        </p:spPr>
        <p:txBody>
          <a:bodyPr/>
          <a:lstStyle/>
          <a:p>
            <a:r>
              <a:rPr lang="fr-CA" dirty="0" smtClean="0"/>
              <a:t>Complexe B</a:t>
            </a:r>
            <a:endParaRPr lang="fr-CA" dirty="0"/>
          </a:p>
        </p:txBody>
      </p:sp>
      <p:sp>
        <p:nvSpPr>
          <p:cNvPr id="3" name="Espace réservé du contenu 2"/>
          <p:cNvSpPr>
            <a:spLocks noGrp="1"/>
          </p:cNvSpPr>
          <p:nvPr>
            <p:ph sz="half" idx="1"/>
            <p:custDataLst>
              <p:tags r:id="rId2"/>
            </p:custDataLst>
          </p:nvPr>
        </p:nvSpPr>
        <p:spPr>
          <a:xfrm>
            <a:off x="251520" y="1600200"/>
            <a:ext cx="3816424" cy="4853136"/>
          </a:xfrm>
        </p:spPr>
        <p:txBody>
          <a:bodyPr>
            <a:noAutofit/>
          </a:bodyPr>
          <a:lstStyle/>
          <a:p>
            <a:r>
              <a:rPr lang="fr-CA" sz="2000" b="1" u="sng" dirty="0" smtClean="0"/>
              <a:t>Vitamine hydrosoluble</a:t>
            </a:r>
          </a:p>
          <a:p>
            <a:endParaRPr lang="fr-CA" sz="2000" dirty="0"/>
          </a:p>
          <a:p>
            <a:r>
              <a:rPr lang="fr-CA" sz="2000" dirty="0" smtClean="0">
                <a:effectLst>
                  <a:outerShdw blurRad="38100" dist="38100" dir="2700000" algn="tl">
                    <a:srgbClr val="000000">
                      <a:alpha val="43137"/>
                    </a:srgbClr>
                  </a:outerShdw>
                </a:effectLst>
              </a:rPr>
              <a:t>Déficience plutôt rare</a:t>
            </a:r>
            <a:r>
              <a:rPr lang="fr-CA" sz="2000" dirty="0" smtClean="0"/>
              <a:t>, car plus stable que la Vitamine C</a:t>
            </a:r>
          </a:p>
          <a:p>
            <a:pPr marL="0" indent="0">
              <a:buNone/>
            </a:pPr>
            <a:endParaRPr lang="fr-CA" sz="2000" dirty="0" smtClean="0"/>
          </a:p>
          <a:p>
            <a:r>
              <a:rPr lang="fr-CA" sz="2000" dirty="0" smtClean="0"/>
              <a:t>Vous trouverez la majorité des vitamines du Complexe B dans la viande, foie, abats, volailles, poissons, céréales à grains entiers et légumes verts. Seule la B12 ne présente aucune source d’origine végétale. (Les boissons de soya sont enrichies de B12)</a:t>
            </a:r>
            <a:endParaRPr lang="fr-CA" sz="2000" dirty="0"/>
          </a:p>
        </p:txBody>
      </p:sp>
      <p:sp>
        <p:nvSpPr>
          <p:cNvPr id="4" name="Espace réservé du contenu 3"/>
          <p:cNvSpPr>
            <a:spLocks noGrp="1"/>
          </p:cNvSpPr>
          <p:nvPr>
            <p:ph sz="half" idx="2"/>
            <p:custDataLst>
              <p:tags r:id="rId3"/>
            </p:custDataLst>
          </p:nvPr>
        </p:nvSpPr>
        <p:spPr>
          <a:xfrm>
            <a:off x="4178808" y="476672"/>
            <a:ext cx="3520440" cy="5649491"/>
          </a:xfrm>
        </p:spPr>
        <p:txBody>
          <a:bodyPr>
            <a:normAutofit fontScale="47500" lnSpcReduction="20000"/>
          </a:bodyPr>
          <a:lstStyle/>
          <a:p>
            <a:pPr fontAlgn="base"/>
            <a:r>
              <a:rPr lang="fr-CA" sz="3800" b="1" dirty="0">
                <a:effectLst>
                  <a:outerShdw blurRad="38100" dist="38100" dir="2700000" algn="tl" rotWithShape="0">
                    <a:srgbClr val="000000"/>
                  </a:outerShdw>
                </a:effectLst>
              </a:rPr>
              <a:t>Vitamines</a:t>
            </a:r>
            <a:endParaRPr lang="fr-CA" sz="3800" dirty="0"/>
          </a:p>
          <a:p>
            <a:pPr fontAlgn="base"/>
            <a:r>
              <a:rPr lang="fr-CA" sz="3800" dirty="0" smtClean="0">
                <a:effectLst>
                  <a:outerShdw blurRad="38100" dist="38100" dir="2700000" algn="tl" rotWithShape="0">
                    <a:srgbClr val="000000"/>
                  </a:outerShdw>
                </a:effectLst>
              </a:rPr>
              <a:t>B</a:t>
            </a:r>
            <a:r>
              <a:rPr lang="fr-CA" sz="3800" baseline="-25000" dirty="0" smtClean="0">
                <a:effectLst>
                  <a:outerShdw blurRad="38100" dist="38100" dir="2700000" algn="tl" rotWithShape="0">
                    <a:srgbClr val="000000"/>
                  </a:outerShdw>
                </a:effectLst>
              </a:rPr>
              <a:t>1</a:t>
            </a:r>
            <a:r>
              <a:rPr lang="fr-CA" sz="3800" dirty="0" smtClean="0">
                <a:effectLst>
                  <a:outerShdw blurRad="38100" dist="38100" dir="2700000" algn="tl" rotWithShape="0">
                    <a:srgbClr val="000000"/>
                  </a:outerShdw>
                </a:effectLst>
              </a:rPr>
              <a:t> </a:t>
            </a:r>
            <a:r>
              <a:rPr lang="fr-CA" sz="3800" dirty="0">
                <a:effectLst>
                  <a:outerShdw blurRad="38100" dist="38100" dir="2700000" algn="tl" rotWithShape="0">
                    <a:srgbClr val="000000"/>
                  </a:outerShdw>
                </a:effectLst>
              </a:rPr>
              <a:t>(thiamine)</a:t>
            </a:r>
            <a:endParaRPr lang="fr-CA" sz="3800" dirty="0"/>
          </a:p>
          <a:p>
            <a:pPr fontAlgn="base"/>
            <a:r>
              <a:rPr lang="fr-CA" sz="3800" dirty="0">
                <a:effectLst>
                  <a:outerShdw blurRad="38100" dist="38100" dir="2700000" algn="tl" rotWithShape="0">
                    <a:srgbClr val="000000"/>
                  </a:outerShdw>
                </a:effectLst>
              </a:rPr>
              <a:t>Normalité:</a:t>
            </a:r>
            <a:endParaRPr lang="fr-CA" sz="3800" dirty="0"/>
          </a:p>
          <a:p>
            <a:pPr fontAlgn="base"/>
            <a:r>
              <a:rPr lang="fr-CA" sz="3800" dirty="0">
                <a:effectLst>
                  <a:outerShdw blurRad="38100" dist="38100" dir="2700000" algn="tl" rotWithShape="0">
                    <a:srgbClr val="000000"/>
                  </a:outerShdw>
                </a:effectLst>
              </a:rPr>
              <a:t>0,8 mg/jour</a:t>
            </a:r>
            <a:endParaRPr lang="fr-CA" sz="3800" dirty="0"/>
          </a:p>
          <a:p>
            <a:pPr fontAlgn="base"/>
            <a:r>
              <a:rPr lang="fr-CA" sz="3800" dirty="0">
                <a:effectLst>
                  <a:outerShdw blurRad="38100" dist="38100" dir="2700000" algn="tl" rotWithShape="0">
                    <a:srgbClr val="000000"/>
                  </a:outerShdw>
                </a:effectLst>
              </a:rPr>
              <a:t>Assurer un appétit normal.</a:t>
            </a:r>
            <a:endParaRPr lang="fr-CA" sz="3800" dirty="0"/>
          </a:p>
          <a:p>
            <a:pPr fontAlgn="base"/>
            <a:r>
              <a:rPr lang="fr-CA" sz="3800" dirty="0">
                <a:effectLst>
                  <a:outerShdw blurRad="38100" dist="38100" dir="2700000" algn="tl" rotWithShape="0">
                    <a:srgbClr val="000000"/>
                  </a:outerShdw>
                </a:effectLst>
              </a:rPr>
              <a:t>Participer au métabolisme des glucides,</a:t>
            </a:r>
            <a:endParaRPr lang="fr-CA" sz="3800" dirty="0"/>
          </a:p>
          <a:p>
            <a:pPr fontAlgn="base"/>
            <a:r>
              <a:rPr lang="fr-CA" sz="3800" dirty="0">
                <a:effectLst>
                  <a:outerShdw blurRad="38100" dist="38100" dir="2700000" algn="tl" rotWithShape="0">
                    <a:srgbClr val="000000"/>
                  </a:outerShdw>
                </a:effectLst>
              </a:rPr>
              <a:t>   des lipides et des protéines.</a:t>
            </a:r>
            <a:endParaRPr lang="fr-CA" sz="3800" dirty="0"/>
          </a:p>
          <a:p>
            <a:pPr fontAlgn="base"/>
            <a:r>
              <a:rPr lang="fr-CA" sz="3800" dirty="0">
                <a:effectLst>
                  <a:outerShdw blurRad="38100" dist="38100" dir="2700000" algn="tl" rotWithShape="0">
                    <a:srgbClr val="000000"/>
                  </a:outerShdw>
                </a:effectLst>
              </a:rPr>
              <a:t>Participer à la respiration tissulaire.</a:t>
            </a:r>
            <a:endParaRPr lang="fr-CA" sz="3800" dirty="0"/>
          </a:p>
          <a:p>
            <a:pPr fontAlgn="base"/>
            <a:r>
              <a:rPr lang="fr-CA" sz="3800" dirty="0">
                <a:effectLst>
                  <a:outerShdw blurRad="38100" dist="38100" dir="2700000" algn="tl" rotWithShape="0">
                    <a:srgbClr val="000000"/>
                  </a:outerShdw>
                </a:effectLst>
              </a:rPr>
              <a:t>Renforcer les battements cardiaques.</a:t>
            </a:r>
            <a:endParaRPr lang="fr-CA" sz="3800" dirty="0"/>
          </a:p>
          <a:p>
            <a:pPr fontAlgn="base"/>
            <a:r>
              <a:rPr lang="fr-CA" sz="3800" dirty="0">
                <a:effectLst>
                  <a:outerShdw blurRad="38100" dist="38100" dir="2700000" algn="tl" rotWithShape="0">
                    <a:srgbClr val="000000"/>
                  </a:outerShdw>
                </a:effectLst>
              </a:rPr>
              <a:t>Maintenir la stabilité émotive, prévenir</a:t>
            </a:r>
            <a:endParaRPr lang="fr-CA" sz="3800" dirty="0"/>
          </a:p>
          <a:p>
            <a:pPr fontAlgn="base"/>
            <a:r>
              <a:rPr lang="fr-CA" sz="3800" dirty="0">
                <a:effectLst>
                  <a:outerShdw blurRad="38100" dist="38100" dir="2700000" algn="tl" rotWithShape="0">
                    <a:srgbClr val="000000"/>
                  </a:outerShdw>
                </a:effectLst>
              </a:rPr>
              <a:t>L</a:t>
            </a:r>
            <a:r>
              <a:rPr lang="fr-CA" sz="3800" dirty="0" smtClean="0">
                <a:effectLst>
                  <a:outerShdw blurRad="38100" dist="38100" dir="2700000" algn="tl" rotWithShape="0">
                    <a:srgbClr val="000000"/>
                  </a:outerShdw>
                </a:effectLst>
              </a:rPr>
              <a:t>’irritabilité </a:t>
            </a:r>
            <a:r>
              <a:rPr lang="fr-CA" sz="3800" dirty="0">
                <a:effectLst>
                  <a:outerShdw blurRad="38100" dist="38100" dir="2700000" algn="tl" rotWithShape="0">
                    <a:srgbClr val="000000"/>
                  </a:outerShdw>
                </a:effectLst>
              </a:rPr>
              <a:t>et les états dépressifs.</a:t>
            </a:r>
            <a:endParaRPr lang="fr-CA" sz="3800" dirty="0"/>
          </a:p>
          <a:p>
            <a:pPr fontAlgn="base"/>
            <a:r>
              <a:rPr lang="fr-CA" sz="3800" dirty="0">
                <a:effectLst>
                  <a:outerShdw blurRad="38100" dist="38100" dir="2700000" algn="tl" rotWithShape="0">
                    <a:srgbClr val="000000"/>
                  </a:outerShdw>
                </a:effectLst>
              </a:rPr>
              <a:t>Stimuler le tonus musculaire de l’intestin.</a:t>
            </a:r>
            <a:endParaRPr lang="fr-CA" sz="3800" dirty="0"/>
          </a:p>
          <a:p>
            <a:pPr fontAlgn="base"/>
            <a:r>
              <a:rPr lang="fr-CA" sz="3800" dirty="0">
                <a:effectLst>
                  <a:outerShdw blurRad="38100" dist="38100" dir="2700000" algn="tl" rotWithShape="0">
                    <a:srgbClr val="000000"/>
                  </a:outerShdw>
                </a:effectLst>
              </a:rPr>
              <a:t>Vitamine anti-béribéri</a:t>
            </a:r>
            <a:endParaRPr lang="fr-CA" sz="3800" dirty="0"/>
          </a:p>
          <a:p>
            <a:endParaRPr lang="fr-CA" dirty="0"/>
          </a:p>
        </p:txBody>
      </p:sp>
      <p:sp>
        <p:nvSpPr>
          <p:cNvPr id="5" name="ZoneTexte 4"/>
          <p:cNvSpPr txBox="1"/>
          <p:nvPr>
            <p:custDataLst>
              <p:tags r:id="rId4"/>
            </p:custDataLst>
          </p:nvPr>
        </p:nvSpPr>
        <p:spPr>
          <a:xfrm rot="1223599">
            <a:off x="6372200" y="378242"/>
            <a:ext cx="1368152" cy="523220"/>
          </a:xfrm>
          <a:prstGeom prst="rect">
            <a:avLst/>
          </a:prstGeom>
          <a:noFill/>
        </p:spPr>
        <p:txBody>
          <a:bodyPr wrap="square" rtlCol="0">
            <a:spAutoFit/>
          </a:bodyPr>
          <a:lstStyle/>
          <a:p>
            <a:r>
              <a:rPr lang="fr-CA" sz="2800" b="1" u="sng" dirty="0" smtClean="0"/>
              <a:t>Rôles </a:t>
            </a:r>
            <a:endParaRPr lang="fr-CA" sz="2800" b="1" u="sng" dirty="0"/>
          </a:p>
        </p:txBody>
      </p:sp>
    </p:spTree>
    <p:extLst>
      <p:ext uri="{BB962C8B-B14F-4D97-AF65-F5344CB8AC3E}">
        <p14:creationId xmlns:p14="http://schemas.microsoft.com/office/powerpoint/2010/main" val="42143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42048" cy="732696"/>
          </a:xfrm>
        </p:spPr>
        <p:txBody>
          <a:bodyPr/>
          <a:lstStyle/>
          <a:p>
            <a:r>
              <a:rPr lang="fr-CA" dirty="0" smtClean="0"/>
              <a:t>Vitamine A</a:t>
            </a:r>
            <a:endParaRPr lang="fr-CA" dirty="0"/>
          </a:p>
        </p:txBody>
      </p:sp>
      <p:sp>
        <p:nvSpPr>
          <p:cNvPr id="3" name="Espace réservé du contenu 2"/>
          <p:cNvSpPr>
            <a:spLocks noGrp="1"/>
          </p:cNvSpPr>
          <p:nvPr>
            <p:ph sz="half" idx="1"/>
            <p:custDataLst>
              <p:tags r:id="rId2"/>
            </p:custDataLst>
          </p:nvPr>
        </p:nvSpPr>
        <p:spPr>
          <a:xfrm>
            <a:off x="457200" y="1268760"/>
            <a:ext cx="3520440" cy="5256584"/>
          </a:xfrm>
        </p:spPr>
        <p:txBody>
          <a:bodyPr>
            <a:normAutofit fontScale="70000" lnSpcReduction="20000"/>
          </a:bodyPr>
          <a:lstStyle/>
          <a:p>
            <a:r>
              <a:rPr lang="fr-CA" u="sng" dirty="0" smtClean="0"/>
              <a:t>Vitamine </a:t>
            </a:r>
            <a:r>
              <a:rPr lang="fr-CA" b="1" u="sng" dirty="0" smtClean="0"/>
              <a:t>liposoluble</a:t>
            </a:r>
          </a:p>
          <a:p>
            <a:pPr marL="0" indent="0">
              <a:buNone/>
            </a:pPr>
            <a:endParaRPr lang="fr-CA" b="1" dirty="0" smtClean="0"/>
          </a:p>
          <a:p>
            <a:r>
              <a:rPr lang="fr-CA" dirty="0"/>
              <a:t>La vitamine A, ou rétinol, a été la première vitamine liposoluble à être </a:t>
            </a:r>
            <a:r>
              <a:rPr lang="fr-CA" dirty="0" smtClean="0"/>
              <a:t>identifiée</a:t>
            </a:r>
          </a:p>
          <a:p>
            <a:pPr marL="0" indent="0">
              <a:buNone/>
            </a:pPr>
            <a:endParaRPr lang="fr-CA" dirty="0" smtClean="0"/>
          </a:p>
          <a:p>
            <a:r>
              <a:rPr lang="fr-CA" dirty="0" smtClean="0"/>
              <a:t>Absorbées avec les graisses alimentaires</a:t>
            </a:r>
          </a:p>
          <a:p>
            <a:pPr marL="0" indent="0">
              <a:buNone/>
            </a:pPr>
            <a:endParaRPr lang="fr-CA" dirty="0" smtClean="0"/>
          </a:p>
          <a:p>
            <a:r>
              <a:rPr lang="fr-CA" dirty="0" smtClean="0"/>
              <a:t>Résistent bien aux méthodes de cuisson normale et certaine s’emmagasinent dans l’organisme </a:t>
            </a:r>
            <a:endParaRPr lang="fr-CA" dirty="0"/>
          </a:p>
        </p:txBody>
      </p:sp>
      <p:sp>
        <p:nvSpPr>
          <p:cNvPr id="4" name="Espace réservé du contenu 3"/>
          <p:cNvSpPr>
            <a:spLocks noGrp="1"/>
          </p:cNvSpPr>
          <p:nvPr>
            <p:ph sz="half" idx="2"/>
            <p:custDataLst>
              <p:tags r:id="rId3"/>
            </p:custDataLst>
          </p:nvPr>
        </p:nvSpPr>
        <p:spPr>
          <a:xfrm>
            <a:off x="4211960" y="2600276"/>
            <a:ext cx="3520440" cy="4248472"/>
          </a:xfrm>
        </p:spPr>
        <p:txBody>
          <a:bodyPr>
            <a:normAutofit fontScale="70000" lnSpcReduction="20000"/>
          </a:bodyPr>
          <a:lstStyle/>
          <a:p>
            <a:r>
              <a:rPr lang="fr-CA" dirty="0"/>
              <a:t>Permettre la vision nocturne.</a:t>
            </a:r>
          </a:p>
          <a:p>
            <a:r>
              <a:rPr lang="fr-CA" dirty="0"/>
              <a:t>Entretenir des structures épithéliales normales.</a:t>
            </a:r>
          </a:p>
          <a:p>
            <a:r>
              <a:rPr lang="fr-CA" dirty="0"/>
              <a:t>Favoriser la croissance et le développement des os et des dents.</a:t>
            </a:r>
          </a:p>
          <a:p>
            <a:r>
              <a:rPr lang="fr-CA" dirty="0"/>
              <a:t>Augmenter la résistance aux infections.</a:t>
            </a:r>
          </a:p>
          <a:p>
            <a:r>
              <a:rPr lang="fr-CA" dirty="0"/>
              <a:t>Permettre la reproduction et la lactation.</a:t>
            </a:r>
          </a:p>
          <a:p>
            <a:r>
              <a:rPr lang="fr-CA" dirty="0"/>
              <a:t>Agir comme antioxydant.</a:t>
            </a:r>
          </a:p>
          <a:p>
            <a:r>
              <a:rPr lang="fr-CA" dirty="0"/>
              <a:t>Maintenir l’intégrité de la peau.</a:t>
            </a:r>
          </a:p>
          <a:p>
            <a:endParaRPr lang="fr-CA" dirty="0"/>
          </a:p>
        </p:txBody>
      </p:sp>
      <p:sp>
        <p:nvSpPr>
          <p:cNvPr id="5" name="ZoneTexte 4"/>
          <p:cNvSpPr txBox="1"/>
          <p:nvPr>
            <p:custDataLst>
              <p:tags r:id="rId4"/>
            </p:custDataLst>
          </p:nvPr>
        </p:nvSpPr>
        <p:spPr>
          <a:xfrm>
            <a:off x="3779912" y="44624"/>
            <a:ext cx="5112568" cy="2308324"/>
          </a:xfrm>
          <a:prstGeom prst="rect">
            <a:avLst/>
          </a:prstGeom>
          <a:noFill/>
        </p:spPr>
        <p:txBody>
          <a:bodyPr wrap="square" rtlCol="0">
            <a:spAutoFit/>
          </a:bodyPr>
          <a:lstStyle/>
          <a:p>
            <a:r>
              <a:rPr lang="fr-CA" b="1" u="sng" dirty="0"/>
              <a:t>D’origine </a:t>
            </a:r>
            <a:r>
              <a:rPr lang="fr-CA" b="1" u="sng" dirty="0" smtClean="0"/>
              <a:t>animale (sous </a:t>
            </a:r>
            <a:r>
              <a:rPr lang="fr-CA" b="1" u="sng" dirty="0"/>
              <a:t>forme de vit. A)</a:t>
            </a:r>
          </a:p>
          <a:p>
            <a:r>
              <a:rPr lang="fr-CA" dirty="0"/>
              <a:t>Huile de foie de </a:t>
            </a:r>
            <a:r>
              <a:rPr lang="fr-CA" dirty="0" smtClean="0"/>
              <a:t>poisson, Abats</a:t>
            </a:r>
            <a:r>
              <a:rPr lang="fr-CA" dirty="0"/>
              <a:t>, foie</a:t>
            </a:r>
          </a:p>
          <a:p>
            <a:r>
              <a:rPr lang="fr-CA" dirty="0" smtClean="0"/>
              <a:t>Lait entier, Beurre</a:t>
            </a:r>
            <a:r>
              <a:rPr lang="fr-CA" dirty="0"/>
              <a:t>, crème, fromage</a:t>
            </a:r>
          </a:p>
          <a:p>
            <a:r>
              <a:rPr lang="fr-CA" dirty="0"/>
              <a:t>Jaune </a:t>
            </a:r>
            <a:r>
              <a:rPr lang="fr-CA" dirty="0" smtClean="0"/>
              <a:t>d’œuf</a:t>
            </a:r>
          </a:p>
          <a:p>
            <a:endParaRPr lang="fr-CA" dirty="0"/>
          </a:p>
          <a:p>
            <a:r>
              <a:rPr lang="fr-CA" b="1" u="sng" dirty="0"/>
              <a:t>D’origine </a:t>
            </a:r>
            <a:r>
              <a:rPr lang="fr-CA" b="1" u="sng" dirty="0" smtClean="0"/>
              <a:t>végétale (sous </a:t>
            </a:r>
            <a:r>
              <a:rPr lang="fr-CA" b="1" u="sng" dirty="0"/>
              <a:t>forme </a:t>
            </a:r>
            <a:r>
              <a:rPr lang="fr-CA" b="1" u="sng" dirty="0" smtClean="0"/>
              <a:t>de carotène</a:t>
            </a:r>
            <a:r>
              <a:rPr lang="fr-CA" b="1" u="sng" dirty="0"/>
              <a:t>)</a:t>
            </a:r>
          </a:p>
          <a:p>
            <a:r>
              <a:rPr lang="fr-CA" dirty="0"/>
              <a:t>Carotte et jus de </a:t>
            </a:r>
            <a:r>
              <a:rPr lang="fr-CA" dirty="0" smtClean="0"/>
              <a:t>carotte, Cantaloup</a:t>
            </a:r>
            <a:endParaRPr lang="fr-CA" dirty="0"/>
          </a:p>
          <a:p>
            <a:r>
              <a:rPr lang="fr-CA" dirty="0" smtClean="0"/>
              <a:t>Pêche , Courge , Brocoli</a:t>
            </a:r>
            <a:endParaRPr lang="fr-CA" dirty="0"/>
          </a:p>
        </p:txBody>
      </p:sp>
      <p:sp>
        <p:nvSpPr>
          <p:cNvPr id="6" name="ZoneTexte 5"/>
          <p:cNvSpPr txBox="1"/>
          <p:nvPr>
            <p:custDataLst>
              <p:tags r:id="rId5"/>
            </p:custDataLst>
          </p:nvPr>
        </p:nvSpPr>
        <p:spPr>
          <a:xfrm rot="775681">
            <a:off x="6830960" y="2689104"/>
            <a:ext cx="1152128" cy="369332"/>
          </a:xfrm>
          <a:prstGeom prst="rect">
            <a:avLst/>
          </a:prstGeom>
          <a:noFill/>
        </p:spPr>
        <p:txBody>
          <a:bodyPr wrap="square" rtlCol="0">
            <a:spAutoFit/>
          </a:bodyPr>
          <a:lstStyle/>
          <a:p>
            <a:r>
              <a:rPr lang="fr-CA" b="1" u="sng" dirty="0" smtClean="0">
                <a:effectLst>
                  <a:outerShdw blurRad="38100" dist="38100" dir="2700000" algn="tl">
                    <a:srgbClr val="000000">
                      <a:alpha val="43137"/>
                    </a:srgbClr>
                  </a:outerShdw>
                </a:effectLst>
              </a:rPr>
              <a:t>Rôles </a:t>
            </a:r>
            <a:endParaRPr lang="fr-CA" b="1" u="sng" dirty="0">
              <a:effectLst>
                <a:outerShdw blurRad="38100" dist="38100" dir="2700000" algn="tl">
                  <a:srgbClr val="000000">
                    <a:alpha val="43137"/>
                  </a:srgbClr>
                </a:outerShdw>
              </a:effectLst>
            </a:endParaRPr>
          </a:p>
        </p:txBody>
      </p:sp>
      <p:pic>
        <p:nvPicPr>
          <p:cNvPr id="3074" name="Picture 2"/>
          <p:cNvPicPr>
            <a:picLocks noChangeAspect="1" noChangeArrowheads="1"/>
          </p:cNvPicPr>
          <p:nvPr>
            <p:custDataLst>
              <p:tags r:id="rId6"/>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699792" y="5249958"/>
            <a:ext cx="1431801" cy="143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04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42048" cy="588680"/>
          </a:xfrm>
        </p:spPr>
        <p:txBody>
          <a:bodyPr/>
          <a:lstStyle/>
          <a:p>
            <a:r>
              <a:rPr lang="fr-CA" dirty="0" smtClean="0"/>
              <a:t>Vitamine D</a:t>
            </a:r>
            <a:endParaRPr lang="fr-CA" dirty="0"/>
          </a:p>
        </p:txBody>
      </p:sp>
      <p:sp>
        <p:nvSpPr>
          <p:cNvPr id="3" name="Espace réservé du contenu 2"/>
          <p:cNvSpPr>
            <a:spLocks noGrp="1"/>
          </p:cNvSpPr>
          <p:nvPr>
            <p:ph sz="half" idx="1"/>
            <p:custDataLst>
              <p:tags r:id="rId2"/>
            </p:custDataLst>
          </p:nvPr>
        </p:nvSpPr>
        <p:spPr>
          <a:xfrm>
            <a:off x="179512" y="1052737"/>
            <a:ext cx="3726120" cy="2736304"/>
          </a:xfrm>
        </p:spPr>
        <p:txBody>
          <a:bodyPr>
            <a:normAutofit fontScale="70000" lnSpcReduction="20000"/>
          </a:bodyPr>
          <a:lstStyle/>
          <a:p>
            <a:r>
              <a:rPr lang="fr-CA" u="sng" dirty="0" smtClean="0"/>
              <a:t>Vitamine liposoluble</a:t>
            </a:r>
          </a:p>
          <a:p>
            <a:r>
              <a:rPr lang="fr-CA" dirty="0" smtClean="0"/>
              <a:t>Seulement dans les aliments d’origine animale</a:t>
            </a:r>
          </a:p>
          <a:p>
            <a:r>
              <a:rPr lang="fr-CA" dirty="0" smtClean="0"/>
              <a:t>Ajouté dans certains aliments (ex; Lait) </a:t>
            </a:r>
          </a:p>
          <a:p>
            <a:r>
              <a:rPr lang="fr-CA" dirty="0" smtClean="0"/>
              <a:t>Les surplus sont mis en réserve dans le foie, peau et squelette</a:t>
            </a:r>
            <a:endParaRPr lang="fr-CA" dirty="0"/>
          </a:p>
        </p:txBody>
      </p:sp>
      <p:sp>
        <p:nvSpPr>
          <p:cNvPr id="4" name="Espace réservé du contenu 3"/>
          <p:cNvSpPr>
            <a:spLocks noGrp="1"/>
          </p:cNvSpPr>
          <p:nvPr>
            <p:ph sz="half" idx="2"/>
            <p:custDataLst>
              <p:tags r:id="rId3"/>
            </p:custDataLst>
          </p:nvPr>
        </p:nvSpPr>
        <p:spPr/>
        <p:txBody>
          <a:bodyPr>
            <a:normAutofit fontScale="70000" lnSpcReduction="20000"/>
          </a:bodyPr>
          <a:lstStyle/>
          <a:p>
            <a:pPr marL="0" indent="0">
              <a:buNone/>
            </a:pPr>
            <a:r>
              <a:rPr lang="fr-CA" b="1" u="sng" dirty="0" smtClean="0"/>
              <a:t>Rôles</a:t>
            </a:r>
          </a:p>
          <a:p>
            <a:r>
              <a:rPr lang="fr-CA" dirty="0"/>
              <a:t> Participer à la croissance, au développement normal et à la formation des os et des dents.</a:t>
            </a:r>
          </a:p>
          <a:p>
            <a:r>
              <a:rPr lang="fr-CA" dirty="0"/>
              <a:t>Augmenter l’absorption du calcium et du phosphore.</a:t>
            </a:r>
          </a:p>
          <a:p>
            <a:r>
              <a:rPr lang="fr-CA" dirty="0"/>
              <a:t>Prévenir et traiter le rachitisme.</a:t>
            </a:r>
          </a:p>
          <a:p>
            <a:r>
              <a:rPr lang="fr-CA" dirty="0"/>
              <a:t>Traiter l’ostéoporose                                                                                                                                                                                     </a:t>
            </a:r>
          </a:p>
        </p:txBody>
      </p:sp>
      <p:pic>
        <p:nvPicPr>
          <p:cNvPr id="1026"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324290" y="5157192"/>
            <a:ext cx="2088951" cy="132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444208" y="4053946"/>
            <a:ext cx="14938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2555776" y="4034896"/>
            <a:ext cx="1633537"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custDataLst>
              <p:tags r:id="rId7"/>
            </p:custDataLst>
          </p:nvPr>
        </p:nvSpPr>
        <p:spPr>
          <a:xfrm rot="20989284">
            <a:off x="251520" y="4365104"/>
            <a:ext cx="2088232" cy="1477328"/>
          </a:xfrm>
          <a:prstGeom prst="rect">
            <a:avLst/>
          </a:prstGeom>
          <a:noFill/>
        </p:spPr>
        <p:txBody>
          <a:bodyPr wrap="square" rtlCol="0">
            <a:spAutoFit/>
          </a:bodyPr>
          <a:lstStyle/>
          <a:p>
            <a:r>
              <a:rPr lang="fr-CA" dirty="0"/>
              <a:t>Poissons: saumon, thon, truite, flétan, sardines</a:t>
            </a:r>
          </a:p>
          <a:p>
            <a:r>
              <a:rPr lang="fr-CA" dirty="0"/>
              <a:t>Lait enrichi de vitamine D</a:t>
            </a:r>
          </a:p>
        </p:txBody>
      </p:sp>
    </p:spTree>
    <p:extLst>
      <p:ext uri="{BB962C8B-B14F-4D97-AF65-F5344CB8AC3E}">
        <p14:creationId xmlns:p14="http://schemas.microsoft.com/office/powerpoint/2010/main" val="252613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42048" cy="588680"/>
          </a:xfrm>
        </p:spPr>
        <p:txBody>
          <a:bodyPr/>
          <a:lstStyle/>
          <a:p>
            <a:r>
              <a:rPr lang="fr-CA" dirty="0" smtClean="0"/>
              <a:t>Vitamine E</a:t>
            </a:r>
            <a:endParaRPr lang="fr-CA" dirty="0"/>
          </a:p>
        </p:txBody>
      </p:sp>
      <p:sp>
        <p:nvSpPr>
          <p:cNvPr id="3" name="Espace réservé du contenu 2"/>
          <p:cNvSpPr>
            <a:spLocks noGrp="1"/>
          </p:cNvSpPr>
          <p:nvPr>
            <p:ph sz="half" idx="1"/>
            <p:custDataLst>
              <p:tags r:id="rId2"/>
            </p:custDataLst>
          </p:nvPr>
        </p:nvSpPr>
        <p:spPr>
          <a:xfrm>
            <a:off x="107504" y="1052737"/>
            <a:ext cx="3870136" cy="3888432"/>
          </a:xfrm>
        </p:spPr>
        <p:txBody>
          <a:bodyPr>
            <a:normAutofit/>
          </a:bodyPr>
          <a:lstStyle/>
          <a:p>
            <a:pPr marL="0" indent="0">
              <a:buNone/>
            </a:pPr>
            <a:r>
              <a:rPr lang="fr-CA" b="1" dirty="0" smtClean="0"/>
              <a:t>Rôles</a:t>
            </a:r>
          </a:p>
          <a:p>
            <a:r>
              <a:rPr lang="fr-CA" sz="2400" dirty="0"/>
              <a:t>Agir comme antioxydant des lipides.</a:t>
            </a:r>
          </a:p>
          <a:p>
            <a:r>
              <a:rPr lang="fr-CA" sz="2400" dirty="0"/>
              <a:t>Augmenter l’activité de la vitamine A.</a:t>
            </a:r>
          </a:p>
          <a:p>
            <a:r>
              <a:rPr lang="fr-CA" sz="2400" dirty="0"/>
              <a:t>Protéger la vitamine C.</a:t>
            </a:r>
          </a:p>
          <a:p>
            <a:r>
              <a:rPr lang="fr-CA" sz="2400" dirty="0"/>
              <a:t>Ralentir le processus de vieillissement des cellules</a:t>
            </a:r>
            <a:r>
              <a:rPr lang="fr-CA" dirty="0"/>
              <a:t>.</a:t>
            </a:r>
          </a:p>
          <a:p>
            <a:endParaRPr lang="fr-CA" dirty="0"/>
          </a:p>
        </p:txBody>
      </p:sp>
      <p:sp>
        <p:nvSpPr>
          <p:cNvPr id="4" name="Espace réservé du contenu 3"/>
          <p:cNvSpPr>
            <a:spLocks noGrp="1"/>
          </p:cNvSpPr>
          <p:nvPr>
            <p:ph sz="half" idx="2"/>
            <p:custDataLst>
              <p:tags r:id="rId3"/>
            </p:custDataLst>
          </p:nvPr>
        </p:nvSpPr>
        <p:spPr>
          <a:xfrm>
            <a:off x="4178808" y="2204864"/>
            <a:ext cx="3520440" cy="3921299"/>
          </a:xfrm>
        </p:spPr>
        <p:txBody>
          <a:bodyPr>
            <a:normAutofit/>
          </a:bodyPr>
          <a:lstStyle/>
          <a:p>
            <a:r>
              <a:rPr lang="fr-CA" dirty="0" smtClean="0"/>
              <a:t>Largement répandue dans la nature et son surplus est mis en réserve sans les tissus graisseux</a:t>
            </a:r>
            <a:endParaRPr lang="fr-CA" dirty="0"/>
          </a:p>
        </p:txBody>
      </p:sp>
      <p:sp>
        <p:nvSpPr>
          <p:cNvPr id="5" name="ZoneTexte 4"/>
          <p:cNvSpPr txBox="1"/>
          <p:nvPr>
            <p:custDataLst>
              <p:tags r:id="rId4"/>
            </p:custDataLst>
          </p:nvPr>
        </p:nvSpPr>
        <p:spPr>
          <a:xfrm rot="342740">
            <a:off x="3995935" y="310750"/>
            <a:ext cx="3960440" cy="1200329"/>
          </a:xfrm>
          <a:prstGeom prst="rect">
            <a:avLst/>
          </a:prstGeom>
          <a:noFill/>
        </p:spPr>
        <p:txBody>
          <a:bodyPr wrap="square" rtlCol="0">
            <a:spAutoFit/>
          </a:bodyPr>
          <a:lstStyle/>
          <a:p>
            <a:r>
              <a:rPr lang="fr-CA" u="sng" dirty="0" smtClean="0"/>
              <a:t>Sources</a:t>
            </a:r>
            <a:r>
              <a:rPr lang="fr-CA" dirty="0" smtClean="0"/>
              <a:t> : </a:t>
            </a:r>
          </a:p>
          <a:p>
            <a:r>
              <a:rPr lang="fr-CA" dirty="0" smtClean="0"/>
              <a:t>Huile </a:t>
            </a:r>
            <a:r>
              <a:rPr lang="fr-CA" dirty="0"/>
              <a:t>de germe de </a:t>
            </a:r>
            <a:r>
              <a:rPr lang="fr-CA" dirty="0" smtClean="0"/>
              <a:t>blé, Amandes</a:t>
            </a:r>
            <a:r>
              <a:rPr lang="fr-CA" dirty="0"/>
              <a:t>, </a:t>
            </a:r>
            <a:r>
              <a:rPr lang="fr-CA" dirty="0" smtClean="0"/>
              <a:t>noisettes, Germe </a:t>
            </a:r>
            <a:r>
              <a:rPr lang="fr-CA" dirty="0"/>
              <a:t>de céréale</a:t>
            </a:r>
          </a:p>
          <a:p>
            <a:r>
              <a:rPr lang="fr-CA" dirty="0"/>
              <a:t>Huile de </a:t>
            </a:r>
            <a:r>
              <a:rPr lang="fr-CA" dirty="0" smtClean="0"/>
              <a:t>tournesol, Noix</a:t>
            </a:r>
            <a:endParaRPr lang="fr-CA" dirty="0"/>
          </a:p>
        </p:txBody>
      </p:sp>
      <p:pic>
        <p:nvPicPr>
          <p:cNvPr id="2050"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763688" y="4869160"/>
            <a:ext cx="2765872" cy="179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33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42048" cy="732696"/>
          </a:xfrm>
        </p:spPr>
        <p:txBody>
          <a:bodyPr/>
          <a:lstStyle/>
          <a:p>
            <a:r>
              <a:rPr lang="fr-CA" dirty="0" smtClean="0"/>
              <a:t>Vitamine K</a:t>
            </a:r>
            <a:endParaRPr lang="fr-CA" dirty="0"/>
          </a:p>
        </p:txBody>
      </p:sp>
      <p:sp>
        <p:nvSpPr>
          <p:cNvPr id="3" name="Espace réservé du contenu 2"/>
          <p:cNvSpPr>
            <a:spLocks noGrp="1"/>
          </p:cNvSpPr>
          <p:nvPr>
            <p:ph sz="half" idx="1"/>
            <p:custDataLst>
              <p:tags r:id="rId2"/>
            </p:custDataLst>
          </p:nvPr>
        </p:nvSpPr>
        <p:spPr>
          <a:xfrm>
            <a:off x="457200" y="1268760"/>
            <a:ext cx="3520440" cy="5184575"/>
          </a:xfrm>
        </p:spPr>
        <p:txBody>
          <a:bodyPr>
            <a:normAutofit fontScale="92500" lnSpcReduction="10000"/>
          </a:bodyPr>
          <a:lstStyle/>
          <a:p>
            <a:r>
              <a:rPr lang="fr-CA" dirty="0" smtClean="0"/>
              <a:t>Synthétisée au niveau du colon aussi appelé antihémorragique</a:t>
            </a:r>
          </a:p>
          <a:p>
            <a:endParaRPr lang="fr-CA" dirty="0"/>
          </a:p>
          <a:p>
            <a:endParaRPr lang="fr-CA" dirty="0" smtClean="0"/>
          </a:p>
          <a:p>
            <a:pPr marL="0" indent="0">
              <a:buNone/>
            </a:pPr>
            <a:r>
              <a:rPr lang="fr-CA" b="1" u="sng" dirty="0" smtClean="0"/>
              <a:t>Rôles </a:t>
            </a:r>
            <a:endParaRPr lang="fr-CA" b="1" u="sng" dirty="0"/>
          </a:p>
          <a:p>
            <a:r>
              <a:rPr lang="fr-CA" dirty="0" smtClean="0">
                <a:effectLst>
                  <a:outerShdw blurRad="38100" dist="38100" dir="2700000" algn="tl">
                    <a:srgbClr val="000000">
                      <a:alpha val="43137"/>
                    </a:srgbClr>
                  </a:outerShdw>
                </a:effectLst>
              </a:rPr>
              <a:t>Synthétiser </a:t>
            </a:r>
            <a:r>
              <a:rPr lang="fr-CA" dirty="0">
                <a:effectLst>
                  <a:outerShdw blurRad="38100" dist="38100" dir="2700000" algn="tl">
                    <a:srgbClr val="000000">
                      <a:alpha val="43137"/>
                    </a:srgbClr>
                  </a:outerShdw>
                </a:effectLst>
              </a:rPr>
              <a:t>la prothrombine et permettre la </a:t>
            </a:r>
            <a:r>
              <a:rPr lang="fr-CA" dirty="0" smtClean="0">
                <a:effectLst>
                  <a:outerShdw blurRad="38100" dist="38100" dir="2700000" algn="tl">
                    <a:srgbClr val="000000">
                      <a:alpha val="43137"/>
                    </a:srgbClr>
                  </a:outerShdw>
                </a:effectLst>
              </a:rPr>
              <a:t>coagulation en prévenant </a:t>
            </a:r>
            <a:r>
              <a:rPr lang="fr-CA" dirty="0">
                <a:effectLst>
                  <a:outerShdw blurRad="38100" dist="38100" dir="2700000" algn="tl">
                    <a:srgbClr val="000000">
                      <a:alpha val="43137"/>
                    </a:srgbClr>
                  </a:outerShdw>
                </a:effectLst>
              </a:rPr>
              <a:t>l’hémorragie</a:t>
            </a:r>
          </a:p>
          <a:p>
            <a:endParaRPr lang="fr-CA" dirty="0"/>
          </a:p>
        </p:txBody>
      </p:sp>
      <p:sp>
        <p:nvSpPr>
          <p:cNvPr id="4" name="Espace réservé du contenu 3"/>
          <p:cNvSpPr>
            <a:spLocks noGrp="1"/>
          </p:cNvSpPr>
          <p:nvPr>
            <p:ph sz="half" idx="2"/>
            <p:custDataLst>
              <p:tags r:id="rId3"/>
            </p:custDataLst>
          </p:nvPr>
        </p:nvSpPr>
        <p:spPr>
          <a:xfrm>
            <a:off x="4283968" y="2636912"/>
            <a:ext cx="3520440" cy="3960440"/>
          </a:xfrm>
        </p:spPr>
        <p:txBody>
          <a:bodyPr>
            <a:normAutofit fontScale="92500" lnSpcReduction="10000"/>
          </a:bodyPr>
          <a:lstStyle/>
          <a:p>
            <a:pPr marL="0" indent="0">
              <a:buNone/>
            </a:pPr>
            <a:r>
              <a:rPr lang="fr-CA" b="1" u="sng" dirty="0" smtClean="0"/>
              <a:t>Sources</a:t>
            </a:r>
          </a:p>
          <a:p>
            <a:r>
              <a:rPr lang="fr-CA" dirty="0" smtClean="0"/>
              <a:t>Légumes </a:t>
            </a:r>
            <a:r>
              <a:rPr lang="fr-CA" dirty="0"/>
              <a:t>verts: épinard, brocoli, chicorée, fève verte, bette à carde</a:t>
            </a:r>
          </a:p>
          <a:p>
            <a:r>
              <a:rPr lang="fr-CA" dirty="0"/>
              <a:t>Chou-fleur</a:t>
            </a:r>
          </a:p>
          <a:p>
            <a:r>
              <a:rPr lang="fr-CA" dirty="0"/>
              <a:t>Chou de Bruxelles</a:t>
            </a:r>
          </a:p>
          <a:p>
            <a:r>
              <a:rPr lang="fr-CA" dirty="0"/>
              <a:t>Foie</a:t>
            </a:r>
          </a:p>
          <a:p>
            <a:endParaRPr lang="fr-CA" dirty="0"/>
          </a:p>
        </p:txBody>
      </p:sp>
      <p:pic>
        <p:nvPicPr>
          <p:cNvPr id="409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995936" y="332656"/>
            <a:ext cx="37338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79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320040"/>
            <a:ext cx="7242048" cy="660688"/>
          </a:xfrm>
        </p:spPr>
        <p:txBody>
          <a:bodyPr/>
          <a:lstStyle/>
          <a:p>
            <a:r>
              <a:rPr lang="fr-CA" dirty="0" smtClean="0"/>
              <a:t>Radicaux libres</a:t>
            </a:r>
            <a:endParaRPr lang="fr-CA" dirty="0"/>
          </a:p>
        </p:txBody>
      </p:sp>
      <p:sp>
        <p:nvSpPr>
          <p:cNvPr id="3" name="Espace réservé du contenu 2"/>
          <p:cNvSpPr>
            <a:spLocks noGrp="1"/>
          </p:cNvSpPr>
          <p:nvPr>
            <p:ph sz="half" idx="1"/>
            <p:custDataLst>
              <p:tags r:id="rId2"/>
            </p:custDataLst>
          </p:nvPr>
        </p:nvSpPr>
        <p:spPr>
          <a:xfrm>
            <a:off x="457200" y="1196753"/>
            <a:ext cx="3520440" cy="1296143"/>
          </a:xfrm>
        </p:spPr>
        <p:txBody>
          <a:bodyPr>
            <a:normAutofit fontScale="77500" lnSpcReduction="20000"/>
          </a:bodyPr>
          <a:lstStyle/>
          <a:p>
            <a:pPr marL="0" indent="0">
              <a:buNone/>
            </a:pPr>
            <a:r>
              <a:rPr lang="fr-CA" dirty="0" smtClean="0"/>
              <a:t>Corps atomiques instables qui entrainent des réactions de destructions au niveau cellulaire</a:t>
            </a:r>
            <a:endParaRPr lang="fr-CA" dirty="0"/>
          </a:p>
        </p:txBody>
      </p:sp>
      <p:sp>
        <p:nvSpPr>
          <p:cNvPr id="4" name="Espace réservé du contenu 3"/>
          <p:cNvSpPr>
            <a:spLocks noGrp="1"/>
          </p:cNvSpPr>
          <p:nvPr>
            <p:ph sz="half" idx="2"/>
            <p:custDataLst>
              <p:tags r:id="rId3"/>
            </p:custDataLst>
          </p:nvPr>
        </p:nvSpPr>
        <p:spPr>
          <a:xfrm>
            <a:off x="3923928" y="908720"/>
            <a:ext cx="4096504" cy="5688632"/>
          </a:xfrm>
        </p:spPr>
        <p:txBody>
          <a:bodyPr>
            <a:normAutofit fontScale="77500" lnSpcReduction="20000"/>
          </a:bodyPr>
          <a:lstStyle/>
          <a:p>
            <a:endParaRPr lang="fr-CA" dirty="0" smtClean="0"/>
          </a:p>
          <a:p>
            <a:endParaRPr lang="fr-CA" dirty="0"/>
          </a:p>
          <a:p>
            <a:endParaRPr lang="fr-CA" dirty="0" smtClean="0"/>
          </a:p>
          <a:p>
            <a:r>
              <a:rPr lang="fr-CA" dirty="0" smtClean="0"/>
              <a:t>Selon </a:t>
            </a:r>
            <a:r>
              <a:rPr lang="fr-CA" dirty="0"/>
              <a:t>diverses études, ils pourraient être responsables de plusieurs maladies et du vieillissement des cellules</a:t>
            </a:r>
            <a:r>
              <a:rPr lang="fr-CA" dirty="0" smtClean="0"/>
              <a:t>.</a:t>
            </a:r>
          </a:p>
          <a:p>
            <a:pPr marL="0" indent="0">
              <a:buNone/>
            </a:pPr>
            <a:endParaRPr lang="fr-CA" dirty="0"/>
          </a:p>
          <a:p>
            <a:r>
              <a:rPr lang="fr-CA" dirty="0"/>
              <a:t>Certains aliments, notamment ceux qui contiennent de la vitamine E, de la vitamine C et de la carotène, sont considérés comme des antioxydants, c’est-à-dire qu’ils </a:t>
            </a:r>
            <a:r>
              <a:rPr lang="fr-CA" b="1" u="sng" dirty="0"/>
              <a:t>inactivent les radicaux libres.</a:t>
            </a:r>
          </a:p>
          <a:p>
            <a:endParaRPr lang="fr-CA" dirty="0"/>
          </a:p>
        </p:txBody>
      </p:sp>
      <p:pic>
        <p:nvPicPr>
          <p:cNvPr id="512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24195" y="2276872"/>
            <a:ext cx="319087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670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1107</TotalTime>
  <Words>2209</Words>
  <Application>Microsoft Office PowerPoint</Application>
  <PresentationFormat>Affichage à l'écran (4:3)</PresentationFormat>
  <Paragraphs>259</Paragraphs>
  <Slides>25</Slides>
  <Notes>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Opulent</vt:lpstr>
      <vt:lpstr>Micronutriments</vt:lpstr>
      <vt:lpstr>Les vitamines</vt:lpstr>
      <vt:lpstr>Vitamines C</vt:lpstr>
      <vt:lpstr>Complexe B</vt:lpstr>
      <vt:lpstr>Vitamine A</vt:lpstr>
      <vt:lpstr>Vitamine D</vt:lpstr>
      <vt:lpstr>Vitamine E</vt:lpstr>
      <vt:lpstr>Vitamine K</vt:lpstr>
      <vt:lpstr>Radicaux libres</vt:lpstr>
      <vt:lpstr>Sels minéraux</vt:lpstr>
      <vt:lpstr>Le fer     et     le cuivre</vt:lpstr>
      <vt:lpstr>Rôles</vt:lpstr>
      <vt:lpstr>Calcium  et phosphore</vt:lpstr>
      <vt:lpstr>Rôles</vt:lpstr>
      <vt:lpstr>Sodium, Potassium  et Chlore</vt:lpstr>
      <vt:lpstr>Rôles </vt:lpstr>
      <vt:lpstr>Présentation PowerPoint</vt:lpstr>
      <vt:lpstr>Présentation PowerPoint</vt:lpstr>
      <vt:lpstr>Iode</vt:lpstr>
      <vt:lpstr>ZINC </vt:lpstr>
      <vt:lpstr>Souffre</vt:lpstr>
      <vt:lpstr>Magnésium </vt:lpstr>
      <vt:lpstr>Autres sels minéraux </vt:lpstr>
      <vt:lpstr>Eau </vt:lpstr>
      <vt:lpstr>Rôles</vt:lpstr>
    </vt:vector>
  </TitlesOfParts>
  <Company>CSRDN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MIcronutriments</dc:title>
  <dc:creator>Di Mattia, Stephanie</dc:creator>
  <cp:lastModifiedBy>Di Mattia, Stephanie</cp:lastModifiedBy>
  <cp:revision>36</cp:revision>
  <dcterms:created xsi:type="dcterms:W3CDTF">2020-02-15T17:36:04Z</dcterms:created>
  <dcterms:modified xsi:type="dcterms:W3CDTF">2020-11-04T15:48:01Z</dcterms:modified>
</cp:coreProperties>
</file>