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5"/>
  </p:notesMasterIdLst>
  <p:sldIdLst>
    <p:sldId id="256" r:id="rId3"/>
    <p:sldId id="297" r:id="rId4"/>
    <p:sldId id="257" r:id="rId5"/>
    <p:sldId id="273" r:id="rId6"/>
    <p:sldId id="274" r:id="rId7"/>
    <p:sldId id="276" r:id="rId8"/>
    <p:sldId id="277" r:id="rId9"/>
    <p:sldId id="279" r:id="rId10"/>
    <p:sldId id="280" r:id="rId11"/>
    <p:sldId id="281" r:id="rId12"/>
    <p:sldId id="283" r:id="rId13"/>
    <p:sldId id="285" r:id="rId14"/>
    <p:sldId id="286" r:id="rId15"/>
    <p:sldId id="287" r:id="rId16"/>
    <p:sldId id="288" r:id="rId17"/>
    <p:sldId id="289" r:id="rId18"/>
    <p:sldId id="272" r:id="rId19"/>
    <p:sldId id="291" r:id="rId20"/>
    <p:sldId id="292" r:id="rId21"/>
    <p:sldId id="293" r:id="rId22"/>
    <p:sldId id="275" r:id="rId23"/>
    <p:sldId id="294" r:id="rId24"/>
    <p:sldId id="295" r:id="rId25"/>
    <p:sldId id="296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88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B0B7E-4344-499E-B358-5253D1F4D5F1}" type="datetimeFigureOut">
              <a:rPr lang="fr-CA" smtClean="0"/>
              <a:t>2024-03-24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80400-7876-4EDB-B5F5-04A51369837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990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Radiographie d’une articulation faite à la suite de l’injection d’air ou d’un opacifiant radiologique dans l’espace articulaire.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80400-7876-4EDB-B5F5-04A513698378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3411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Examen radiologique de la moelle épinière fait à la suite de l’injection d’un opacifiant radiologique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80400-7876-4EDB-B5F5-04A513698378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739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Examen visuel à l’intérieur d’une articulation à l’aide de minuscules appareils. Est couramment utilisé pour le genou, l’épaule, le coude et la cheville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80400-7876-4EDB-B5F5-04A513698378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17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Examen radiologique de la moelle épinière fait à la suite de l’injection d’un opacifiant radiologique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80400-7876-4EDB-B5F5-04A513698378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8692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Examen radiologique de la moelle épinière fait à la suite de l’injection d’un opacifiant radiologique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80400-7876-4EDB-B5F5-04A513698378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31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Examen radiologique de la moelle épinière fait à la suite de l’injection d’un opacifiant radiologique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80400-7876-4EDB-B5F5-04A513698378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9455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Examen radiologique de la moelle épinière fait à la suite de l’injection d’un opacifiant radiologique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80400-7876-4EDB-B5F5-04A513698378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6882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Examen radiologique de la moelle épinière fait à la suite de l’injection d’un opacifiant radiologique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80400-7876-4EDB-B5F5-04A513698378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9827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Examen radiologique de la moelle épinière fait à la suite de l’injection d’un opacifiant radiologique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80400-7876-4EDB-B5F5-04A513698378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8130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Examen radiologique de la moelle épinière fait à la suite de l’injection d’un opacifiant radiologique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80400-7876-4EDB-B5F5-04A513698378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278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AC66-726E-478E-A6C3-4D4239C9AB77}" type="datetime1">
              <a:rPr lang="fr-CA" smtClean="0"/>
              <a:t>2024-03-24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410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0E34-AF97-43B9-BC64-F2E62D3D392F}" type="datetime1">
              <a:rPr lang="fr-CA" smtClean="0"/>
              <a:t>2024-03-24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931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4B3C-16F9-46B3-86F4-8CE3D414970C}" type="datetime1">
              <a:rPr lang="fr-CA" smtClean="0"/>
              <a:t>2024-03-24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5960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0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22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3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09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31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0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72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A7FD-B8EC-4508-8522-F6C1613AB036}" type="datetime1">
              <a:rPr lang="fr-CA" smtClean="0"/>
              <a:t>2024-03-24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1157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3/24/2024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1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9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A96F3D9-A42A-44F5-A5F6-CBA6DC207193}" type="datetime1">
              <a:rPr lang="fr-CA" smtClean="0"/>
              <a:t>2024-03-24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863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13AC-244A-487D-9BA0-BB0EF7C097EF}" type="datetime1">
              <a:rPr lang="fr-CA" smtClean="0"/>
              <a:t>2024-03-24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813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75C4-BBD3-47AA-A704-3BD9A1B5F6EC}" type="datetime1">
              <a:rPr lang="fr-CA" smtClean="0"/>
              <a:t>2024-03-24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683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CB18-1668-4105-848B-B9C5C8D30EEE}" type="datetime1">
              <a:rPr lang="fr-CA" smtClean="0"/>
              <a:t>2024-03-24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29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BC2A-4A35-417C-86B9-49C98623372F}" type="datetime1">
              <a:rPr lang="fr-CA" smtClean="0"/>
              <a:t>2024-03-24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375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D48-F6DA-4B96-8FBA-F03026A68269}" type="datetime1">
              <a:rPr lang="fr-CA" smtClean="0"/>
              <a:t>2024-03-24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087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261F-8321-49CC-8114-E92BF8C52538}" type="datetime1">
              <a:rPr lang="fr-CA" smtClean="0"/>
              <a:t>2024-03-24</a:t>
            </a:fld>
            <a:endParaRPr lang="fr-C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244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89C7B49-900F-45FB-AF66-4CE0A04C9867}" type="datetime1">
              <a:rPr lang="fr-CA" smtClean="0"/>
              <a:t>2024-03-24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fr-CA"/>
              <a:t>Élaboré par Alexandra Fex BSc inf enseignante CFP Performance Plus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851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5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alamyimages.fr/limagerie-par-resonance-magnetique-irm-ct-scan-de-la-tete-sur-un-moniteur-dordinateur-dechographie-image181697911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alamyimages.fr/limagerie-par-resonance-magnetique-irm-ct-scan-de-la-tete-sur-un-moniteur-dordinateur-dechographie-image181697911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videos.doctissimo.fr/sante/imagerie/La-densitometrie-osseus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fr.depositphotos.com/176986498/stock-photo-patient-nerves-testing-using-electromyography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docteurpanizza.com/blog-conseils-sante-nutrition-minceur/mon-approche/la-medecine-fonctionnelle-et-nutritionnelle/25-la-consultation-en-medecine-fonctionnelle-et-nutritionnell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inesitherapeuteadomicile.com/2018/11/03/douleurs-du-genou-chez-les-personnes-agees-et-diminution-grace-a-lactivite-physique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ctu.fr/normandie/rouen_76540/a-rouen-pendant-six-mois-relevez-defi-dune-alimentation-saine-bio-locale_21349494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lvie.com/sante-beaute/nutrition/infos-et-conseils/l-alcool-un-poison-ou-une-potion-1.811819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kfordiagnosis.com/mesh_info.php?term=tabagisme&amp;lang=4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dreamstime.com/illustration-stock-patient-dans-le-lit-d-h-pital-%C3%A9tant-surveill%C3%A9-image57124380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dreamstime.com/illustration-stock-patient-dans-le-lit-d-h-pital-%C3%A9tant-surveill%C3%A9-image57124380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licopharma.com/poches-chaud-froid-bouillottes/435-bouillotte-nue-2-litres-3401548724064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productsforyou.com/p-kinetec-6080-elbow-cpm-machine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youtu.be/YjWrJhYgMgc" TargetMode="External"/><Relationship Id="rId5" Type="http://schemas.openxmlformats.org/officeDocument/2006/relationships/hyperlink" Target="https://www.cpmmachine.com/product/medcom-bariatric-knee-cpm-2-week-rental-3-8-week-options-available/" TargetMode="Externa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irmiers-saint-gaudens.fr/soins-post-operatoires-a-domicile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-ide.com/14-besoins-fondamentaux-de-virginia-henderson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ufortlavigne.com/produit/BEC364946" TargetMode="External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uvergne-rhone-alpes.paps.sante.fr/index.php/certificat-de-capacite-effectuer-des-prelevements-sanguins-cceps-3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m2s.mc/fracture-de-la-clavicule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info-radiologie.ch/arthrographie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dr-hossenbaccus.fr/chirurgie/chirurgie-du-genou/arthroscopie-geno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314261"/>
            <a:ext cx="9144000" cy="1338943"/>
          </a:xfrm>
        </p:spPr>
        <p:txBody>
          <a:bodyPr/>
          <a:lstStyle/>
          <a:p>
            <a:r>
              <a:rPr lang="fr-CA" dirty="0"/>
              <a:t>Évaluation diagnostique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F4031A-2AC4-BBD7-0A43-1849E6E229AC}"/>
              </a:ext>
            </a:extLst>
          </p:cNvPr>
          <p:cNvSpPr/>
          <p:nvPr/>
        </p:nvSpPr>
        <p:spPr>
          <a:xfrm>
            <a:off x="946485" y="4628720"/>
            <a:ext cx="4299284" cy="1338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4400" b="1" dirty="0"/>
              <a:t>COURS 7</a:t>
            </a:r>
          </a:p>
        </p:txBody>
      </p:sp>
    </p:spTree>
    <p:extLst>
      <p:ext uri="{BB962C8B-B14F-4D97-AF65-F5344CB8AC3E}">
        <p14:creationId xmlns:p14="http://schemas.microsoft.com/office/powerpoint/2010/main" val="84836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fr-CA" b="1" dirty="0"/>
              <a:t>Résonnance magnétique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"/>
            </a:pPr>
            <a:endParaRPr lang="fr-CA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D815FB-6DF7-1330-6EEA-0B646B98F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2501227" y="2645606"/>
            <a:ext cx="7189545" cy="35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5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fr-CA" b="1" dirty="0"/>
              <a:t>Scintigraphie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"/>
            </a:pPr>
            <a:endParaRPr lang="fr-CA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D815FB-6DF7-1330-6EEA-0B646B98F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2501227" y="2645606"/>
            <a:ext cx="7189545" cy="35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66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fr-CA" b="1" dirty="0"/>
              <a:t>Densitométrie osseuse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"/>
            </a:pPr>
            <a:endParaRPr lang="fr-CA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D815FB-6DF7-1330-6EEA-0B646B98F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2879224" y="2645606"/>
            <a:ext cx="6433550" cy="35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3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fr-CA" b="1" dirty="0" err="1"/>
              <a:t>Électromyélographie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"/>
            </a:pPr>
            <a:endParaRPr lang="fr-CA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D815FB-6DF7-1330-6EEA-0B646B98F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3561335" y="2645606"/>
            <a:ext cx="5069327" cy="35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5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fr-CA" b="1" dirty="0"/>
              <a:t>Thermographie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"/>
            </a:pPr>
            <a:endParaRPr lang="fr-CA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D815FB-6DF7-1330-6EEA-0B646B98F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3751218" y="2645606"/>
            <a:ext cx="4689561" cy="3506285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BABFF97-FC51-0BCE-418E-42C5C4F98945}"/>
              </a:ext>
            </a:extLst>
          </p:cNvPr>
          <p:cNvSpPr/>
          <p:nvPr/>
        </p:nvSpPr>
        <p:spPr>
          <a:xfrm>
            <a:off x="6563032" y="1651819"/>
            <a:ext cx="4232787" cy="2861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/>
              <a:t>Pour diagnostiquer certaines affections inflammatoires</a:t>
            </a:r>
          </a:p>
        </p:txBody>
      </p:sp>
    </p:spTree>
    <p:extLst>
      <p:ext uri="{BB962C8B-B14F-4D97-AF65-F5344CB8AC3E}">
        <p14:creationId xmlns:p14="http://schemas.microsoft.com/office/powerpoint/2010/main" val="193419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fr-CA" b="1" dirty="0"/>
              <a:t>Biopsie osseuse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"/>
            </a:pPr>
            <a:endParaRPr lang="fr-CA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581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F0C4F9-76D1-9847-1BEF-6C67F6E1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Facteurs de risques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152136-C0EE-0938-20D5-CD7D6CEA3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Hérédité</a:t>
            </a:r>
          </a:p>
          <a:p>
            <a:r>
              <a:rPr lang="fr-CA" sz="2400" dirty="0"/>
              <a:t>Âge (ménopause = déminéralisation)</a:t>
            </a:r>
          </a:p>
          <a:p>
            <a:r>
              <a:rPr lang="fr-CA" sz="2400" dirty="0"/>
              <a:t>Sédentarité et immobilité (déminéralisation et </a:t>
            </a:r>
            <a:r>
              <a:rPr lang="fr-CA" sz="2400" dirty="0">
                <a:sym typeface="Wingdings"/>
              </a:rPr>
              <a:t> atrophie musculaire)</a:t>
            </a:r>
          </a:p>
          <a:p>
            <a:r>
              <a:rPr lang="fr-CA" sz="2400" dirty="0">
                <a:sym typeface="Wingdings"/>
              </a:rPr>
              <a:t> Posture (mauvaise = déformations)</a:t>
            </a:r>
          </a:p>
          <a:p>
            <a:r>
              <a:rPr lang="fr-CA" sz="2400" dirty="0">
                <a:sym typeface="Wingdings"/>
              </a:rPr>
              <a:t>Alimentation ( vit. D , Ca, gras et protéines)</a:t>
            </a:r>
          </a:p>
          <a:p>
            <a:r>
              <a:rPr lang="fr-CA" sz="2400" dirty="0">
                <a:sym typeface="Wingdings"/>
              </a:rPr>
              <a:t>Obésité (charge du squelette)</a:t>
            </a:r>
          </a:p>
          <a:p>
            <a:r>
              <a:rPr lang="fr-CA" sz="2400" dirty="0">
                <a:sym typeface="Wingdings"/>
              </a:rPr>
              <a:t>Alcool (absorption des nutriments)</a:t>
            </a:r>
          </a:p>
          <a:p>
            <a:r>
              <a:rPr lang="fr-CA" sz="2400" dirty="0">
                <a:sym typeface="Wingdings"/>
              </a:rPr>
              <a:t>Tabagisme (nutrition cellulaire)</a:t>
            </a:r>
          </a:p>
          <a:p>
            <a:r>
              <a:rPr lang="fr-CA" sz="2400" dirty="0">
                <a:sym typeface="Wingdings"/>
              </a:rPr>
              <a:t>Stress (dlr et problèmes de locomotion)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DB51B5-C182-E221-594C-1F764ECC1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38EF84D-2D13-1830-A067-837286B93CA4}"/>
              </a:ext>
            </a:extLst>
          </p:cNvPr>
          <p:cNvSpPr/>
          <p:nvPr/>
        </p:nvSpPr>
        <p:spPr>
          <a:xfrm>
            <a:off x="6555545" y="815926"/>
            <a:ext cx="5194495" cy="4149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indent="0">
              <a:buNone/>
            </a:pPr>
            <a:r>
              <a:rPr lang="fr-CA" sz="2400" dirty="0">
                <a:solidFill>
                  <a:schemeClr val="bg1"/>
                </a:solidFill>
                <a:sym typeface="Wingdings"/>
              </a:rPr>
              <a:t>Chez la personne alitée: </a:t>
            </a:r>
          </a:p>
          <a:p>
            <a:pPr marL="82296" indent="0">
              <a:buNone/>
            </a:pPr>
            <a:r>
              <a:rPr lang="fr-CA" sz="2400" dirty="0">
                <a:solidFill>
                  <a:schemeClr val="bg1"/>
                </a:solidFill>
                <a:sym typeface="Wingdings"/>
              </a:rPr>
              <a:t>1 jrs d’immobilité = 3 jrs réhabilitation</a:t>
            </a:r>
            <a:endParaRPr lang="fr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B2994-4EEA-4EF7-9507-F6A5474D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164771"/>
          </a:xfrm>
        </p:spPr>
        <p:txBody>
          <a:bodyPr>
            <a:normAutofit/>
          </a:bodyPr>
          <a:lstStyle/>
          <a:p>
            <a:r>
              <a:rPr lang="fr-CA" sz="3600" dirty="0"/>
              <a:t>Facteurs de risque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E12D3C-0FA7-4468-83F5-54CC547DB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1480457"/>
          </a:xfrm>
        </p:spPr>
        <p:txBody>
          <a:bodyPr>
            <a:normAutofit lnSpcReduction="10000"/>
          </a:bodyPr>
          <a:lstStyle/>
          <a:p>
            <a:r>
              <a:rPr lang="fr-CA" sz="2800" dirty="0"/>
              <a:t>Âge</a:t>
            </a:r>
          </a:p>
          <a:p>
            <a:pPr lvl="1"/>
            <a:r>
              <a:rPr lang="fr-CA" sz="2400" dirty="0"/>
              <a:t>Diminution de l’</a:t>
            </a:r>
            <a:r>
              <a:rPr lang="fr-CA" sz="2400" dirty="0" err="1"/>
              <a:t>oestrogène</a:t>
            </a:r>
            <a:r>
              <a:rPr lang="fr-CA" sz="2400" dirty="0"/>
              <a:t> à la ménopause ce qui accentue la résorption osseuse.</a:t>
            </a:r>
          </a:p>
          <a:p>
            <a:pPr lvl="1"/>
            <a:endParaRPr lang="fr-CA" sz="26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BE624E-B61E-4545-95B3-2D768E449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024743"/>
            <a:ext cx="3200400" cy="4408714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Hérédité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rgbClr val="D34817">
                    <a:lumMod val="75000"/>
                  </a:srgbClr>
                </a:solidFill>
              </a:rPr>
              <a:t>Âge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Sédentarité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Posture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Alimentation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Obésité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Alcool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Tabagisme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Stress</a:t>
            </a:r>
          </a:p>
          <a:p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1CCD70-8014-4804-B188-1AAA623BA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84976" y="3181281"/>
            <a:ext cx="3418141" cy="178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9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B2994-4EEA-4EF7-9507-F6A5474D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164771"/>
          </a:xfrm>
        </p:spPr>
        <p:txBody>
          <a:bodyPr>
            <a:normAutofit/>
          </a:bodyPr>
          <a:lstStyle/>
          <a:p>
            <a:r>
              <a:rPr lang="fr-CA" sz="3600" dirty="0"/>
              <a:t>Facteurs de risque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E12D3C-0FA7-4468-83F5-54CC547DB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799"/>
            <a:ext cx="6711696" cy="3472543"/>
          </a:xfrm>
        </p:spPr>
        <p:txBody>
          <a:bodyPr>
            <a:normAutofit/>
          </a:bodyPr>
          <a:lstStyle/>
          <a:p>
            <a:r>
              <a:rPr lang="fr-CA" sz="2800" dirty="0"/>
              <a:t>Alimentation</a:t>
            </a:r>
          </a:p>
          <a:p>
            <a:pPr lvl="1"/>
            <a:r>
              <a:rPr lang="fr-CA" sz="2400" dirty="0"/>
              <a:t>Une carence en vitamine D et en calcium empêche la régénération des tissus osseux</a:t>
            </a:r>
          </a:p>
          <a:p>
            <a:pPr lvl="1"/>
            <a:r>
              <a:rPr lang="fr-CA" sz="2400" dirty="0"/>
              <a:t>Une carence en lipides ne permet pas l’absorption de la vitamine D qui elle est essentielle à l’absorption du calcium</a:t>
            </a:r>
          </a:p>
          <a:p>
            <a:pPr lvl="1"/>
            <a:r>
              <a:rPr lang="fr-CA" sz="2400" dirty="0"/>
              <a:t>Une carence en protéines empêche la réparation tissulaire et le maintien de la force musculaire</a:t>
            </a:r>
          </a:p>
          <a:p>
            <a:pPr lvl="1"/>
            <a:endParaRPr lang="fr-CA" sz="26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BE624E-B61E-4545-95B3-2D768E449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024743"/>
            <a:ext cx="3200400" cy="4408714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Hérédité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Âge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Sédentarité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Posture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rgbClr val="D34817">
                    <a:lumMod val="75000"/>
                  </a:srgbClr>
                </a:solidFill>
              </a:rPr>
              <a:t>Alimentation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Obésité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Alcool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Tabagisme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Stress</a:t>
            </a:r>
          </a:p>
          <a:p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1CCD70-8014-4804-B188-1AAA623BA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60610" y="4391919"/>
            <a:ext cx="2666875" cy="178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8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B2994-4EEA-4EF7-9507-F6A5474D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164771"/>
          </a:xfrm>
        </p:spPr>
        <p:txBody>
          <a:bodyPr>
            <a:normAutofit/>
          </a:bodyPr>
          <a:lstStyle/>
          <a:p>
            <a:r>
              <a:rPr lang="fr-CA" sz="3600" dirty="0"/>
              <a:t>Facteurs de risque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E12D3C-0FA7-4468-83F5-54CC547DB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799"/>
            <a:ext cx="6711696" cy="1600201"/>
          </a:xfrm>
        </p:spPr>
        <p:txBody>
          <a:bodyPr>
            <a:normAutofit/>
          </a:bodyPr>
          <a:lstStyle/>
          <a:p>
            <a:r>
              <a:rPr lang="fr-CA" sz="2800" dirty="0"/>
              <a:t>Alcool</a:t>
            </a:r>
          </a:p>
          <a:p>
            <a:pPr lvl="1"/>
            <a:r>
              <a:rPr lang="fr-CA" sz="2400" dirty="0"/>
              <a:t>Prise de façon excessive, elle empêche l’absorption des nutriments.</a:t>
            </a:r>
          </a:p>
          <a:p>
            <a:pPr lvl="1"/>
            <a:endParaRPr lang="fr-CA" sz="26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BE624E-B61E-4545-95B3-2D768E449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024743"/>
            <a:ext cx="3200400" cy="4408714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Hérédité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Âge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Sédentarité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Posture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Alimentation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Obésité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rgbClr val="D34817">
                    <a:lumMod val="75000"/>
                  </a:srgbClr>
                </a:solidFill>
              </a:rPr>
              <a:t>Alcool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Tabagisme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Stress</a:t>
            </a:r>
          </a:p>
          <a:p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1CCD70-8014-4804-B188-1AAA623BA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80895" y="2558143"/>
            <a:ext cx="4618862" cy="26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4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0D1EF0-3AE3-31B2-8489-27C1DD83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48C67-0CC7-A1A8-A1E3-2FC9C5B55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Effectuez l’exercice 3.1 du guide CÉMEQ</a:t>
            </a:r>
          </a:p>
        </p:txBody>
      </p:sp>
    </p:spTree>
    <p:extLst>
      <p:ext uri="{BB962C8B-B14F-4D97-AF65-F5344CB8AC3E}">
        <p14:creationId xmlns:p14="http://schemas.microsoft.com/office/powerpoint/2010/main" val="3906675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B2994-4EEA-4EF7-9507-F6A5474D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164771"/>
          </a:xfrm>
        </p:spPr>
        <p:txBody>
          <a:bodyPr>
            <a:normAutofit/>
          </a:bodyPr>
          <a:lstStyle/>
          <a:p>
            <a:r>
              <a:rPr lang="fr-CA" sz="3600" dirty="0"/>
              <a:t>Facteurs de risque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E12D3C-0FA7-4468-83F5-54CC547DB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799"/>
            <a:ext cx="6711696" cy="1600201"/>
          </a:xfrm>
        </p:spPr>
        <p:txBody>
          <a:bodyPr>
            <a:normAutofit/>
          </a:bodyPr>
          <a:lstStyle/>
          <a:p>
            <a:r>
              <a:rPr lang="fr-CA" sz="2800" dirty="0"/>
              <a:t>Tabagisme</a:t>
            </a:r>
          </a:p>
          <a:p>
            <a:pPr lvl="1"/>
            <a:r>
              <a:rPr lang="fr-CA" sz="2400" dirty="0"/>
              <a:t>Elle occasionne une vasoconstriction des vaisseaux périphérique ce qui occasionne une diminution de la nutrition cellulaire</a:t>
            </a:r>
          </a:p>
          <a:p>
            <a:pPr lvl="1"/>
            <a:endParaRPr lang="fr-CA" sz="26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BE624E-B61E-4545-95B3-2D768E449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024743"/>
            <a:ext cx="3200400" cy="4408714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Hérédité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Âge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Sédentarité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Posture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Alimentation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Obésité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Alcool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rgbClr val="D34817">
                    <a:lumMod val="75000"/>
                  </a:srgbClr>
                </a:solidFill>
              </a:rPr>
              <a:t>Tabagisme</a:t>
            </a:r>
          </a:p>
          <a:p>
            <a:pPr marL="342900" lvl="0" indent="-342900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D34817">
                    <a:lumMod val="75000"/>
                  </a:srgbClr>
                </a:solidFill>
              </a:rPr>
              <a:t>Stress</a:t>
            </a:r>
          </a:p>
          <a:p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1CCD70-8014-4804-B188-1AAA623BA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46086" y="2558143"/>
            <a:ext cx="3688479" cy="26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0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A95566-FD94-4977-81C4-D986DA88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143000"/>
          </a:xfrm>
        </p:spPr>
        <p:txBody>
          <a:bodyPr>
            <a:normAutofit/>
          </a:bodyPr>
          <a:lstStyle/>
          <a:p>
            <a:r>
              <a:rPr lang="fr-CA" sz="3600" dirty="0"/>
              <a:t>Facteurs de risques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A208D1-C962-4888-A490-7E407FC28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A de grave conséquence sur tous les systèmes:</a:t>
            </a:r>
          </a:p>
          <a:p>
            <a:pPr lvl="1"/>
            <a:r>
              <a:rPr lang="fr-CA" sz="2600" dirty="0"/>
              <a:t>Endocrinien</a:t>
            </a:r>
          </a:p>
          <a:p>
            <a:pPr lvl="1"/>
            <a:r>
              <a:rPr lang="fr-CA" sz="2600" dirty="0"/>
              <a:t>Digestif</a:t>
            </a:r>
          </a:p>
          <a:p>
            <a:pPr lvl="1"/>
            <a:r>
              <a:rPr lang="fr-CA" sz="2600" dirty="0"/>
              <a:t>Respiratoire</a:t>
            </a:r>
          </a:p>
          <a:p>
            <a:pPr lvl="1"/>
            <a:r>
              <a:rPr lang="fr-CA" sz="2600" dirty="0"/>
              <a:t>Cardiovasculaire</a:t>
            </a:r>
          </a:p>
          <a:p>
            <a:pPr lvl="1"/>
            <a:r>
              <a:rPr lang="fr-CA" sz="2600" dirty="0"/>
              <a:t>Lymphatique</a:t>
            </a:r>
          </a:p>
          <a:p>
            <a:pPr lvl="1"/>
            <a:r>
              <a:rPr lang="fr-CA" sz="2600" dirty="0"/>
              <a:t>Urinaire</a:t>
            </a:r>
          </a:p>
          <a:p>
            <a:pPr lvl="1"/>
            <a:r>
              <a:rPr lang="fr-CA" sz="2600" dirty="0"/>
              <a:t>Nerveux</a:t>
            </a:r>
          </a:p>
          <a:p>
            <a:pPr lvl="1"/>
            <a:r>
              <a:rPr lang="fr-CA" sz="2600" dirty="0"/>
              <a:t>Tégumentaires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2BBD6A-44C3-414B-BACF-63E25FF01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L’immobilité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0B8292-9791-4D40-B6F7-CC7986CA7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53742" y="3111573"/>
            <a:ext cx="3962400" cy="32369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F2A42EB-8A3C-418B-AF7C-2B7C61E769A2}"/>
              </a:ext>
            </a:extLst>
          </p:cNvPr>
          <p:cNvSpPr txBox="1"/>
          <p:nvPr/>
        </p:nvSpPr>
        <p:spPr>
          <a:xfrm>
            <a:off x="174171" y="6030686"/>
            <a:ext cx="217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Cemeq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p.70-71</a:t>
            </a:r>
          </a:p>
        </p:txBody>
      </p:sp>
    </p:spTree>
    <p:extLst>
      <p:ext uri="{BB962C8B-B14F-4D97-AF65-F5344CB8AC3E}">
        <p14:creationId xmlns:p14="http://schemas.microsoft.com/office/powerpoint/2010/main" val="20771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A95566-FD94-4977-81C4-D986DA88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143000"/>
          </a:xfrm>
        </p:spPr>
        <p:txBody>
          <a:bodyPr>
            <a:normAutofit/>
          </a:bodyPr>
          <a:lstStyle/>
          <a:p>
            <a:r>
              <a:rPr lang="fr-CA" sz="3600" dirty="0"/>
              <a:t>Facteurs de risques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A208D1-C962-4888-A490-7E407FC28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Conséquences non-physiques</a:t>
            </a:r>
          </a:p>
          <a:p>
            <a:pPr lvl="1"/>
            <a:r>
              <a:rPr lang="fr-CA" sz="2600" dirty="0"/>
              <a:t>Trouble de l’humeur</a:t>
            </a:r>
          </a:p>
          <a:p>
            <a:pPr lvl="1"/>
            <a:r>
              <a:rPr lang="fr-CA" sz="2600" dirty="0"/>
              <a:t>Modification du comportement</a:t>
            </a:r>
          </a:p>
          <a:p>
            <a:pPr lvl="1"/>
            <a:r>
              <a:rPr lang="fr-CA" sz="2600" dirty="0"/>
              <a:t>Modification du cycle circadien</a:t>
            </a:r>
          </a:p>
          <a:p>
            <a:pPr lvl="1"/>
            <a:r>
              <a:rPr lang="fr-CA" sz="2600" dirty="0"/>
              <a:t>Augmentation de la dépendance</a:t>
            </a:r>
          </a:p>
          <a:p>
            <a:pPr lvl="1"/>
            <a:r>
              <a:rPr lang="fr-CA" sz="2600" dirty="0"/>
              <a:t>Diminution de l’autonomie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2BBD6A-44C3-414B-BACF-63E25FF01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L’immobilité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0B8292-9791-4D40-B6F7-CC7986CA7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12848" y="3296630"/>
            <a:ext cx="3962400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8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3D526A-4B08-44A9-A70D-EA54CB96D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Les manifestations cliniques et soins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BDBA10-E4E9-4490-AF1E-A35E698CB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2000794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Douleur</a:t>
            </a:r>
          </a:p>
          <a:p>
            <a:r>
              <a:rPr lang="fr-CA" dirty="0"/>
              <a:t>Soins préopératoires généraux</a:t>
            </a:r>
          </a:p>
          <a:p>
            <a:r>
              <a:rPr lang="fr-CA" dirty="0"/>
              <a:t>Soins postopératoires généraux</a:t>
            </a:r>
          </a:p>
          <a:p>
            <a:r>
              <a:rPr lang="fr-CA" dirty="0"/>
              <a:t>Principaux besoins perturbés</a:t>
            </a:r>
          </a:p>
          <a:p>
            <a:r>
              <a:rPr lang="fr-CA" dirty="0"/>
              <a:t>Aspect diététique</a:t>
            </a:r>
          </a:p>
        </p:txBody>
      </p:sp>
    </p:spTree>
    <p:extLst>
      <p:ext uri="{BB962C8B-B14F-4D97-AF65-F5344CB8AC3E}">
        <p14:creationId xmlns:p14="http://schemas.microsoft.com/office/powerpoint/2010/main" val="13898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FDDF42B-9BD8-424A-8D72-C5A6E1818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601" y="402771"/>
            <a:ext cx="1225402" cy="494428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80A847C-AA81-4781-BB64-ADD2D1F5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53143"/>
          </a:xfrm>
        </p:spPr>
        <p:txBody>
          <a:bodyPr>
            <a:normAutofit/>
          </a:bodyPr>
          <a:lstStyle/>
          <a:p>
            <a:r>
              <a:rPr lang="fr-CA" sz="3600" dirty="0"/>
              <a:t>La douleur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3F581-52B9-44E1-A39A-6C31A8A4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694943"/>
            <a:ext cx="6711696" cy="4508427"/>
          </a:xfrm>
        </p:spPr>
        <p:txBody>
          <a:bodyPr>
            <a:normAutofit/>
          </a:bodyPr>
          <a:lstStyle/>
          <a:p>
            <a:r>
              <a:rPr lang="fr-CA" sz="2800" dirty="0"/>
              <a:t>PQRST-U</a:t>
            </a:r>
          </a:p>
          <a:p>
            <a:r>
              <a:rPr lang="fr-CA" sz="2800" dirty="0"/>
              <a:t>Réalignement corporelle</a:t>
            </a:r>
          </a:p>
          <a:p>
            <a:r>
              <a:rPr lang="fr-CA" sz="2800" dirty="0"/>
              <a:t>Administration des médicaments</a:t>
            </a:r>
          </a:p>
          <a:p>
            <a:pPr lvl="1"/>
            <a:r>
              <a:rPr lang="fr-CA" sz="2600" dirty="0"/>
              <a:t>Analgésiques non-narcotiques</a:t>
            </a:r>
          </a:p>
          <a:p>
            <a:pPr lvl="1"/>
            <a:r>
              <a:rPr lang="fr-CA" sz="2600" dirty="0"/>
              <a:t>Analgésiques narcotiques</a:t>
            </a:r>
          </a:p>
          <a:p>
            <a:pPr lvl="1"/>
            <a:r>
              <a:rPr lang="fr-CA" sz="2600" dirty="0"/>
              <a:t>Anti-inflammatoire non-stéroïdiens</a:t>
            </a:r>
          </a:p>
          <a:p>
            <a:pPr lvl="1"/>
            <a:r>
              <a:rPr lang="fr-CA" sz="2600" dirty="0"/>
              <a:t>Relaxants musculaires</a:t>
            </a:r>
          </a:p>
          <a:p>
            <a:r>
              <a:rPr lang="fr-CA" sz="2800" dirty="0"/>
              <a:t>Application de chaleur ou de froid</a:t>
            </a:r>
          </a:p>
          <a:p>
            <a:pPr marL="274320" lvl="1" indent="0">
              <a:buNone/>
            </a:pPr>
            <a:endParaRPr lang="fr-CA" sz="26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7C418E-C3E4-4117-8CE7-A6D8B4714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491343"/>
            <a:ext cx="3200400" cy="422365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Peut être localisée ou généralisée</a:t>
            </a:r>
          </a:p>
        </p:txBody>
      </p:sp>
      <p:sp>
        <p:nvSpPr>
          <p:cNvPr id="5" name="Étoile : 7 branches 4">
            <a:extLst>
              <a:ext uri="{FF2B5EF4-FFF2-40B4-BE49-F238E27FC236}">
                <a16:creationId xmlns:a16="http://schemas.microsoft.com/office/drawing/2014/main" id="{471F3F7E-C2C0-4678-82F3-9992E731BF4B}"/>
              </a:ext>
            </a:extLst>
          </p:cNvPr>
          <p:cNvSpPr/>
          <p:nvPr/>
        </p:nvSpPr>
        <p:spPr>
          <a:xfrm>
            <a:off x="5047705" y="3200401"/>
            <a:ext cx="3737065" cy="325482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9CF1B2-0968-42FF-BAA9-2726EC342BD3}"/>
              </a:ext>
            </a:extLst>
          </p:cNvPr>
          <p:cNvSpPr txBox="1"/>
          <p:nvPr/>
        </p:nvSpPr>
        <p:spPr>
          <a:xfrm>
            <a:off x="5976257" y="4405227"/>
            <a:ext cx="187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Chaque action nécessite une note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349A8B-0DD9-4531-984A-6D8289E2BD42}"/>
              </a:ext>
            </a:extLst>
          </p:cNvPr>
          <p:cNvSpPr txBox="1"/>
          <p:nvPr/>
        </p:nvSpPr>
        <p:spPr>
          <a:xfrm>
            <a:off x="261257" y="6193971"/>
            <a:ext cx="230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 72</a:t>
            </a:r>
          </a:p>
        </p:txBody>
      </p:sp>
    </p:spTree>
    <p:extLst>
      <p:ext uri="{BB962C8B-B14F-4D97-AF65-F5344CB8AC3E}">
        <p14:creationId xmlns:p14="http://schemas.microsoft.com/office/powerpoint/2010/main" val="398319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A847C-AA81-4781-BB64-ADD2D1F5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53143"/>
          </a:xfrm>
        </p:spPr>
        <p:txBody>
          <a:bodyPr>
            <a:normAutofit/>
          </a:bodyPr>
          <a:lstStyle/>
          <a:p>
            <a:r>
              <a:rPr lang="fr-CA" sz="3600" dirty="0"/>
              <a:t>La douleur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3F581-52B9-44E1-A39A-6C31A8A4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694943"/>
            <a:ext cx="6711696" cy="1972057"/>
          </a:xfrm>
        </p:spPr>
        <p:txBody>
          <a:bodyPr>
            <a:normAutofit/>
          </a:bodyPr>
          <a:lstStyle/>
          <a:p>
            <a:r>
              <a:rPr lang="fr-CA" sz="2800" dirty="0"/>
              <a:t>Pas plus de 20 minutes</a:t>
            </a:r>
            <a:r>
              <a:rPr lang="fr-CA" sz="2600" dirty="0"/>
              <a:t>.</a:t>
            </a:r>
          </a:p>
          <a:p>
            <a:r>
              <a:rPr lang="fr-CA" sz="2600" dirty="0"/>
              <a:t>Si plus de 30 minutes, il peux y avoir des dommages cellulaires ce qui peux entrainer une NÉCROSE des tissus</a:t>
            </a:r>
            <a:endParaRPr lang="fr-CA" sz="28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7C418E-C3E4-4117-8CE7-A6D8B4714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491343"/>
            <a:ext cx="3200400" cy="422365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Application de chaleur ou de froid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349A8B-0DD9-4531-984A-6D8289E2BD42}"/>
              </a:ext>
            </a:extLst>
          </p:cNvPr>
          <p:cNvSpPr txBox="1"/>
          <p:nvPr/>
        </p:nvSpPr>
        <p:spPr>
          <a:xfrm>
            <a:off x="261257" y="6193971"/>
            <a:ext cx="230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 73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2236DF1-9A80-4EAA-8EDD-78B9EE6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99110" y="2667000"/>
            <a:ext cx="395292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7CD00-6CC4-4D04-889F-197E17B3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Application de chaud ou froid</a:t>
            </a:r>
            <a:br>
              <a:rPr lang="fr-CA" dirty="0"/>
            </a:br>
            <a:r>
              <a:rPr lang="fr-CA" sz="4400" dirty="0"/>
              <a:t>Réactions physiologiques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CB7512-792A-4F39-8AAB-C353711AE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200" dirty="0"/>
              <a:t>Chaud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4E28E0-7AB9-41D2-8F83-0B59D3678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43199"/>
            <a:ext cx="4754880" cy="3630167"/>
          </a:xfrm>
        </p:spPr>
        <p:txBody>
          <a:bodyPr>
            <a:normAutofit/>
          </a:bodyPr>
          <a:lstStyle/>
          <a:p>
            <a:r>
              <a:rPr lang="fr-CA" dirty="0"/>
              <a:t>Vasodilatation des artérioles</a:t>
            </a:r>
          </a:p>
          <a:p>
            <a:r>
              <a:rPr lang="fr-CA" dirty="0"/>
              <a:t>Augmentation de la surface capillaire</a:t>
            </a:r>
          </a:p>
          <a:p>
            <a:r>
              <a:rPr lang="fr-CA" dirty="0"/>
              <a:t>Augmentation de la pression sanguine dans les capillaires</a:t>
            </a:r>
          </a:p>
          <a:p>
            <a:r>
              <a:rPr lang="fr-CA" dirty="0"/>
              <a:t>Diminution de la viscosité du sang</a:t>
            </a:r>
          </a:p>
          <a:p>
            <a:r>
              <a:rPr lang="fr-CA" dirty="0"/>
              <a:t>Augmentation de la perméabilité des capillaires</a:t>
            </a:r>
          </a:p>
          <a:p>
            <a:r>
              <a:rPr lang="fr-CA" dirty="0"/>
              <a:t>Relâchements des tissus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ECE8B4-A1EF-4FB6-AEBF-A75F47A48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200" dirty="0"/>
              <a:t>Froid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D68FFC-41D7-424C-909C-65CB1EF42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630168"/>
          </a:xfrm>
        </p:spPr>
        <p:txBody>
          <a:bodyPr>
            <a:normAutofit/>
          </a:bodyPr>
          <a:lstStyle/>
          <a:p>
            <a:r>
              <a:rPr lang="fr-CA" dirty="0"/>
              <a:t>Vasoconstriction des artérioles</a:t>
            </a:r>
          </a:p>
          <a:p>
            <a:r>
              <a:rPr lang="fr-CA" dirty="0"/>
              <a:t>Diminution de la surface capillaire</a:t>
            </a:r>
          </a:p>
          <a:p>
            <a:r>
              <a:rPr lang="fr-CA" dirty="0"/>
              <a:t>Diminution de la pression sanguine dans les capillaires</a:t>
            </a:r>
          </a:p>
          <a:p>
            <a:r>
              <a:rPr lang="fr-CA" dirty="0"/>
              <a:t>Augmentation de la viscosité du sang</a:t>
            </a:r>
          </a:p>
          <a:p>
            <a:r>
              <a:rPr lang="fr-CA" dirty="0"/>
              <a:t>Diminution du nombre de leucocytes au site</a:t>
            </a:r>
          </a:p>
          <a:p>
            <a:r>
              <a:rPr lang="fr-CA" dirty="0"/>
              <a:t>Contraction musculaire</a:t>
            </a:r>
          </a:p>
          <a:p>
            <a:r>
              <a:rPr lang="fr-CA" dirty="0"/>
              <a:t>Diminution de la sensibilité des tissus</a:t>
            </a:r>
          </a:p>
        </p:txBody>
      </p:sp>
    </p:spTree>
    <p:extLst>
      <p:ext uri="{BB962C8B-B14F-4D97-AF65-F5344CB8AC3E}">
        <p14:creationId xmlns:p14="http://schemas.microsoft.com/office/powerpoint/2010/main" val="3972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7CD00-6CC4-4D04-889F-197E17B3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Application de chaud ou froid</a:t>
            </a:r>
            <a:br>
              <a:rPr lang="fr-CA" dirty="0"/>
            </a:br>
            <a:r>
              <a:rPr lang="fr-CA" sz="4400" dirty="0"/>
              <a:t>Objectifs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CB7512-792A-4F39-8AAB-C353711AE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200" dirty="0"/>
              <a:t>Chaud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4E28E0-7AB9-41D2-8F83-0B59D3678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43199"/>
            <a:ext cx="4754880" cy="3630167"/>
          </a:xfrm>
        </p:spPr>
        <p:txBody>
          <a:bodyPr>
            <a:normAutofit/>
          </a:bodyPr>
          <a:lstStyle/>
          <a:p>
            <a:r>
              <a:rPr lang="fr-CA" dirty="0"/>
              <a:t>Réchauffer une région de l’organisme</a:t>
            </a:r>
          </a:p>
          <a:p>
            <a:r>
              <a:rPr lang="fr-CA" dirty="0"/>
              <a:t>Accélérer le processus de suppuration</a:t>
            </a:r>
          </a:p>
          <a:p>
            <a:r>
              <a:rPr lang="fr-CA" dirty="0"/>
              <a:t>Liquéfier les exsudats</a:t>
            </a:r>
          </a:p>
          <a:p>
            <a:r>
              <a:rPr lang="fr-CA" dirty="0"/>
              <a:t>Accélérer la cicatrisation</a:t>
            </a:r>
          </a:p>
          <a:p>
            <a:r>
              <a:rPr lang="fr-CA" dirty="0"/>
              <a:t>Réduire la congestion d’un organe</a:t>
            </a:r>
          </a:p>
          <a:p>
            <a:r>
              <a:rPr lang="fr-CA" dirty="0"/>
              <a:t>Réduire la pression d’un œdème</a:t>
            </a:r>
          </a:p>
          <a:p>
            <a:r>
              <a:rPr lang="fr-CA" dirty="0"/>
              <a:t>Favoriser le confort et la relaxation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ECE8B4-A1EF-4FB6-AEBF-A75F47A48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200" dirty="0"/>
              <a:t>Froid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D68FFC-41D7-424C-909C-65CB1EF42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630168"/>
          </a:xfrm>
        </p:spPr>
        <p:txBody>
          <a:bodyPr>
            <a:normAutofit/>
          </a:bodyPr>
          <a:lstStyle/>
          <a:p>
            <a:r>
              <a:rPr lang="fr-CA" dirty="0"/>
              <a:t>Diminuer ou arrêter les saignements</a:t>
            </a:r>
          </a:p>
          <a:p>
            <a:r>
              <a:rPr lang="fr-CA" dirty="0"/>
              <a:t>Anesthésier et diminuer la douleur</a:t>
            </a:r>
          </a:p>
          <a:p>
            <a:r>
              <a:rPr lang="fr-CA" dirty="0"/>
              <a:t>Ralentir le processus inflammatoire</a:t>
            </a:r>
          </a:p>
          <a:p>
            <a:r>
              <a:rPr lang="fr-CA" dirty="0"/>
              <a:t>Diminuer l’œdème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560492-A2D5-4DB6-BDA3-3740154984F6}"/>
              </a:ext>
            </a:extLst>
          </p:cNvPr>
          <p:cNvSpPr txBox="1"/>
          <p:nvPr/>
        </p:nvSpPr>
        <p:spPr>
          <a:xfrm>
            <a:off x="272142" y="6281057"/>
            <a:ext cx="50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p.74 + technique fascicule Fiche 1 </a:t>
            </a:r>
          </a:p>
        </p:txBody>
      </p:sp>
      <p:sp>
        <p:nvSpPr>
          <p:cNvPr id="8" name="Étoile : 10 branches 7">
            <a:extLst>
              <a:ext uri="{FF2B5EF4-FFF2-40B4-BE49-F238E27FC236}">
                <a16:creationId xmlns:a16="http://schemas.microsoft.com/office/drawing/2014/main" id="{88D078D1-1A6A-4E32-93AC-E49983C42BAC}"/>
              </a:ext>
            </a:extLst>
          </p:cNvPr>
          <p:cNvSpPr/>
          <p:nvPr/>
        </p:nvSpPr>
        <p:spPr>
          <a:xfrm>
            <a:off x="3259183" y="1943318"/>
            <a:ext cx="3726834" cy="334714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6418396-12F8-4EC9-99D5-1102C83319CC}"/>
              </a:ext>
            </a:extLst>
          </p:cNvPr>
          <p:cNvSpPr txBox="1"/>
          <p:nvPr/>
        </p:nvSpPr>
        <p:spPr>
          <a:xfrm>
            <a:off x="4072019" y="3090997"/>
            <a:ext cx="2154609" cy="124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Production et écoulement de pus</a:t>
            </a:r>
          </a:p>
        </p:txBody>
      </p:sp>
    </p:spTree>
    <p:extLst>
      <p:ext uri="{BB962C8B-B14F-4D97-AF65-F5344CB8AC3E}">
        <p14:creationId xmlns:p14="http://schemas.microsoft.com/office/powerpoint/2010/main" val="383154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DF9FDA-9ACC-40D1-BFE6-51130842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642360" cy="1737360"/>
          </a:xfrm>
        </p:spPr>
        <p:txBody>
          <a:bodyPr>
            <a:normAutofit/>
          </a:bodyPr>
          <a:lstStyle/>
          <a:p>
            <a:r>
              <a:rPr lang="fr-CA" sz="3600" dirty="0"/>
              <a:t>Déficits </a:t>
            </a:r>
            <a:r>
              <a:rPr lang="fr-CA" sz="3600" dirty="0" err="1"/>
              <a:t>musculosque-lettiques</a:t>
            </a:r>
            <a:endParaRPr lang="fr-CA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7E46D7-BDA6-4B6F-A1B5-722177A9A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Aider dans les soins MAIS respecter l’autonomie</a:t>
            </a:r>
          </a:p>
          <a:p>
            <a:r>
              <a:rPr lang="fr-CA" sz="2400" dirty="0"/>
              <a:t>Changer de position q.2 heures</a:t>
            </a:r>
          </a:p>
          <a:p>
            <a:r>
              <a:rPr lang="fr-CA" sz="2400" dirty="0"/>
              <a:t>Alignement corporel adéquat</a:t>
            </a:r>
          </a:p>
          <a:p>
            <a:r>
              <a:rPr lang="fr-CA" sz="2400" dirty="0"/>
              <a:t>Favoriser exercices passifs et actifs</a:t>
            </a:r>
          </a:p>
          <a:p>
            <a:r>
              <a:rPr lang="fr-CA" sz="2400" dirty="0"/>
              <a:t>Respecter protocole de réadaptation de votre centre</a:t>
            </a:r>
          </a:p>
          <a:p>
            <a:r>
              <a:rPr lang="fr-CA" sz="2400" dirty="0"/>
              <a:t>Augmenter progressivement la mobilité</a:t>
            </a:r>
          </a:p>
          <a:p>
            <a:r>
              <a:rPr lang="fr-CA" sz="2400" dirty="0"/>
              <a:t>Assurer des déplacements sécuritaires </a:t>
            </a:r>
          </a:p>
          <a:p>
            <a:r>
              <a:rPr lang="fr-CA" sz="2400" dirty="0"/>
              <a:t>Favoriser la reprise à la normale le plus rapidement possible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47D72D-CC37-4078-9D83-3BED9363D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Soins généraux</a:t>
            </a:r>
          </a:p>
        </p:txBody>
      </p:sp>
    </p:spTree>
    <p:extLst>
      <p:ext uri="{BB962C8B-B14F-4D97-AF65-F5344CB8AC3E}">
        <p14:creationId xmlns:p14="http://schemas.microsoft.com/office/powerpoint/2010/main" val="331043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C1016-E917-4FB4-8A2F-E5B6FAC2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Exercices passifs et actifs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09FF0F-3E03-4B78-BA7D-9176D3E0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2590800"/>
          </a:xfrm>
        </p:spPr>
        <p:txBody>
          <a:bodyPr>
            <a:normAutofit/>
          </a:bodyPr>
          <a:lstStyle/>
          <a:p>
            <a:r>
              <a:rPr lang="fr-CA" sz="2400" dirty="0"/>
              <a:t>Le protocole peut différer d’un centre à l’autre</a:t>
            </a:r>
          </a:p>
          <a:p>
            <a:r>
              <a:rPr lang="fr-CA" sz="2400" dirty="0"/>
              <a:t>La personne ne doit PAS ressentir de douleur durant les exercices</a:t>
            </a:r>
          </a:p>
          <a:p>
            <a:r>
              <a:rPr lang="fr-CA" sz="2400" dirty="0"/>
              <a:t>Toujours bien noter l’intervention (Avant-pendant-après)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4B3CD6-A38C-453D-B9CB-5C59282BA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4434840"/>
          </a:xfrm>
        </p:spPr>
        <p:txBody>
          <a:bodyPr>
            <a:normAutofit/>
          </a:bodyPr>
          <a:lstStyle/>
          <a:p>
            <a:r>
              <a:rPr lang="fr-CA" sz="2400" dirty="0"/>
              <a:t>Actifs: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2200" dirty="0"/>
              <a:t>Peut exécuter seul les mouvements</a:t>
            </a:r>
          </a:p>
          <a:p>
            <a:r>
              <a:rPr lang="fr-CA" sz="2400" dirty="0"/>
              <a:t>Actifs assistés: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2200" dirty="0"/>
              <a:t>Semi autonome dans les mouvements</a:t>
            </a:r>
          </a:p>
          <a:p>
            <a:r>
              <a:rPr lang="fr-CA" sz="2400" dirty="0"/>
              <a:t>Passifs: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2200" dirty="0"/>
              <a:t>Aide complète pour les mouvements</a:t>
            </a:r>
          </a:p>
          <a:p>
            <a:endParaRPr lang="fr-CA" sz="2400" dirty="0"/>
          </a:p>
          <a:p>
            <a:endParaRPr lang="fr-CA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DCE536-96E2-46FD-B288-28CFA0301C4A}"/>
              </a:ext>
            </a:extLst>
          </p:cNvPr>
          <p:cNvSpPr txBox="1"/>
          <p:nvPr/>
        </p:nvSpPr>
        <p:spPr>
          <a:xfrm>
            <a:off x="261256" y="6411686"/>
            <a:ext cx="438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p.76 + Fascicule fiche 2 et 3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A7ACFB7-7801-4398-8D10-54936DE3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8647" y="3276599"/>
            <a:ext cx="2286000" cy="2286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0084A6F-28D3-4A8A-B177-AEC83DF0D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44647" y="3581401"/>
            <a:ext cx="4414837" cy="2022720"/>
          </a:xfrm>
          <a:prstGeom prst="rect">
            <a:avLst/>
          </a:prstGeom>
        </p:spPr>
      </p:pic>
      <p:sp>
        <p:nvSpPr>
          <p:cNvPr id="15" name="Bouton d’action : vidéo 14">
            <a:hlinkClick r:id="rId6" highlightClick="1"/>
            <a:extLst>
              <a:ext uri="{FF2B5EF4-FFF2-40B4-BE49-F238E27FC236}">
                <a16:creationId xmlns:a16="http://schemas.microsoft.com/office/drawing/2014/main" id="{4920D4AC-A1D7-469A-98BD-8C627FEEACBB}"/>
              </a:ext>
            </a:extLst>
          </p:cNvPr>
          <p:cNvSpPr/>
          <p:nvPr/>
        </p:nvSpPr>
        <p:spPr>
          <a:xfrm>
            <a:off x="6574971" y="5834743"/>
            <a:ext cx="968832" cy="67491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308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fr-CA" b="1"/>
              <a:t>Examen physique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"/>
            </a:pPr>
            <a:endParaRPr lang="fr-CA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CA" dirty="0"/>
              <a:t> </a:t>
            </a:r>
            <a:r>
              <a:rPr lang="fr-CA" dirty="0">
                <a:cs typeface="Arial" panose="020B0604020202020204" pitchFamily="34" charset="0"/>
              </a:rPr>
              <a:t>Déterminer la capacité de mouvement de la personne (amplitude, douleur, force et tonus, etc.)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CA" dirty="0">
                <a:cs typeface="Arial" panose="020B0604020202020204" pitchFamily="34" charset="0"/>
              </a:rPr>
              <a:t>Observer sa posture ( alignement corporel, position de confort adoptée, etc.)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CA" dirty="0">
                <a:cs typeface="Arial" panose="020B0604020202020204" pitchFamily="34" charset="0"/>
              </a:rPr>
              <a:t>Évaluer les conséquences de l’immobilité</a:t>
            </a: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20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C1016-E917-4FB4-8A2F-E5B6FAC2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126" y="243840"/>
            <a:ext cx="3783874" cy="1378131"/>
          </a:xfrm>
        </p:spPr>
        <p:txBody>
          <a:bodyPr>
            <a:normAutofit/>
          </a:bodyPr>
          <a:lstStyle/>
          <a:p>
            <a:r>
              <a:rPr lang="fr-CA" sz="3600" dirty="0"/>
              <a:t>Soins pré/post opératoires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09FF0F-3E03-4B78-BA7D-9176D3E0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3070554"/>
          </a:xfrm>
        </p:spPr>
        <p:txBody>
          <a:bodyPr>
            <a:normAutofit/>
          </a:bodyPr>
          <a:lstStyle/>
          <a:p>
            <a:r>
              <a:rPr lang="fr-CA" sz="2400" dirty="0"/>
              <a:t>Enseignements</a:t>
            </a:r>
          </a:p>
          <a:p>
            <a:pPr lvl="1"/>
            <a:r>
              <a:rPr lang="fr-CA" sz="2200" dirty="0"/>
              <a:t>« Quand, quoi, comment, pourquoi, ensuite »</a:t>
            </a:r>
          </a:p>
          <a:p>
            <a:r>
              <a:rPr lang="fr-CA" sz="2400" dirty="0"/>
              <a:t>Préparation physique</a:t>
            </a:r>
          </a:p>
          <a:p>
            <a:pPr lvl="1"/>
            <a:r>
              <a:rPr lang="fr-CA" sz="2200" dirty="0"/>
              <a:t>« Alimentation, téguments, rasage »</a:t>
            </a:r>
          </a:p>
          <a:p>
            <a:r>
              <a:rPr lang="fr-CA" sz="2400" dirty="0"/>
              <a:t>Préparation psychologique</a:t>
            </a:r>
          </a:p>
          <a:p>
            <a:pPr lvl="1"/>
            <a:r>
              <a:rPr lang="fr-CA" sz="2200" dirty="0"/>
              <a:t>« Soins immédiats, convalescence, réhabilitation »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4B3CD6-A38C-453D-B9CB-5C59282BA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5284" y="2074817"/>
            <a:ext cx="3200400" cy="4434840"/>
          </a:xfrm>
        </p:spPr>
        <p:txBody>
          <a:bodyPr>
            <a:normAutofit/>
          </a:bodyPr>
          <a:lstStyle/>
          <a:p>
            <a:r>
              <a:rPr lang="fr-CA" sz="2400" dirty="0"/>
              <a:t>Enseignements</a:t>
            </a:r>
          </a:p>
          <a:p>
            <a:r>
              <a:rPr lang="fr-CA" sz="2400" dirty="0"/>
              <a:t>Préparation physique</a:t>
            </a:r>
          </a:p>
          <a:p>
            <a:r>
              <a:rPr lang="fr-CA" sz="2400" dirty="0"/>
              <a:t>Préparation psychologique</a:t>
            </a:r>
          </a:p>
          <a:p>
            <a:endParaRPr lang="fr-CA" sz="2400" dirty="0"/>
          </a:p>
          <a:p>
            <a:endParaRPr lang="fr-CA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DCE536-96E2-46FD-B288-28CFA0301C4A}"/>
              </a:ext>
            </a:extLst>
          </p:cNvPr>
          <p:cNvSpPr txBox="1"/>
          <p:nvPr/>
        </p:nvSpPr>
        <p:spPr>
          <a:xfrm>
            <a:off x="261256" y="6411686"/>
            <a:ext cx="438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p.77à 79 + Fascicule fiche 4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A7ACFB7-7801-4398-8D10-54936DE3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44220" y="3756354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22A47-1570-461D-9BA3-815F6052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099457"/>
          </a:xfrm>
        </p:spPr>
        <p:txBody>
          <a:bodyPr>
            <a:normAutofit/>
          </a:bodyPr>
          <a:lstStyle/>
          <a:p>
            <a:r>
              <a:rPr lang="fr-CA" sz="3600" dirty="0"/>
              <a:t>Besoins perturbés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6C9D11-0DA4-432B-920F-34E87E7C7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55172"/>
          </a:xfrm>
        </p:spPr>
        <p:txBody>
          <a:bodyPr>
            <a:normAutofit/>
          </a:bodyPr>
          <a:lstStyle/>
          <a:p>
            <a:r>
              <a:rPr lang="fr-CA" sz="2400" dirty="0"/>
              <a:t>TOUS les besoins peuvent être perturbés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2D529B-859C-43BE-B92F-3586AB20E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111829"/>
            <a:ext cx="3200400" cy="3603171"/>
          </a:xfrm>
        </p:spPr>
        <p:txBody>
          <a:bodyPr>
            <a:normAutofit/>
          </a:bodyPr>
          <a:lstStyle/>
          <a:p>
            <a:r>
              <a:rPr lang="fr-CA" sz="2400" dirty="0"/>
              <a:t>14 besoins de Virginia Henderson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1B61133-1C64-4B2D-98AF-99A24B64E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15848" y="1132114"/>
            <a:ext cx="3956400" cy="55626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5A3DF4E-D9FB-45FE-8CB4-7579390B4042}"/>
              </a:ext>
            </a:extLst>
          </p:cNvPr>
          <p:cNvSpPr txBox="1"/>
          <p:nvPr/>
        </p:nvSpPr>
        <p:spPr>
          <a:xfrm>
            <a:off x="217714" y="6226629"/>
            <a:ext cx="199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 81</a:t>
            </a:r>
          </a:p>
        </p:txBody>
      </p:sp>
    </p:spTree>
    <p:extLst>
      <p:ext uri="{BB962C8B-B14F-4D97-AF65-F5344CB8AC3E}">
        <p14:creationId xmlns:p14="http://schemas.microsoft.com/office/powerpoint/2010/main" val="121122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22A47-1570-461D-9BA3-815F6052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099457"/>
          </a:xfrm>
        </p:spPr>
        <p:txBody>
          <a:bodyPr>
            <a:normAutofit/>
          </a:bodyPr>
          <a:lstStyle/>
          <a:p>
            <a:r>
              <a:rPr lang="fr-CA" sz="3600" dirty="0"/>
              <a:t>Aspect Diététique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6C9D11-0DA4-432B-920F-34E87E7C7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2133600"/>
          </a:xfrm>
        </p:spPr>
        <p:txBody>
          <a:bodyPr>
            <a:normAutofit/>
          </a:bodyPr>
          <a:lstStyle/>
          <a:p>
            <a:r>
              <a:rPr lang="fr-CA" sz="2400" dirty="0"/>
              <a:t>Augmenter l’hydratation</a:t>
            </a:r>
          </a:p>
          <a:p>
            <a:r>
              <a:rPr lang="fr-CA" sz="2400" dirty="0"/>
              <a:t>Favoriser les goûts du patient</a:t>
            </a:r>
          </a:p>
          <a:p>
            <a:r>
              <a:rPr lang="fr-CA" sz="2400" dirty="0"/>
              <a:t>Ajout de fibres alimentaires</a:t>
            </a:r>
          </a:p>
          <a:p>
            <a:r>
              <a:rPr lang="fr-CA" sz="2400" dirty="0"/>
              <a:t>Peser régulièrement PRN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2D529B-859C-43BE-B92F-3586AB20E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111829"/>
            <a:ext cx="3200400" cy="36031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Ralentir déminéralisation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Favoriser la guérison tissulaire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Diminuer la fonte musculaire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Éviter la constipation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3DF4E-D9FB-45FE-8CB4-7579390B4042}"/>
              </a:ext>
            </a:extLst>
          </p:cNvPr>
          <p:cNvSpPr txBox="1"/>
          <p:nvPr/>
        </p:nvSpPr>
        <p:spPr>
          <a:xfrm>
            <a:off x="217714" y="6226629"/>
            <a:ext cx="199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 82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A825A1-B4CD-4323-9228-64933D462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427" y="2819400"/>
            <a:ext cx="201124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4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fr-CA" b="1" dirty="0"/>
              <a:t>Examen de laboratoire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"/>
            </a:pPr>
            <a:endParaRPr lang="fr-CA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D346E0CD-3F8D-D001-8EDE-26426C6D0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62400"/>
              </p:ext>
            </p:extLst>
          </p:nvPr>
        </p:nvGraphicFramePr>
        <p:xfrm>
          <a:off x="2032000" y="2320411"/>
          <a:ext cx="8128000" cy="3272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298925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38758135"/>
                    </a:ext>
                  </a:extLst>
                </a:gridCol>
              </a:tblGrid>
              <a:tr h="543921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Prélèvement sanguin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Prélèvement urinaire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131265"/>
                  </a:ext>
                </a:extLst>
              </a:tr>
              <a:tr h="2728085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261321"/>
                  </a:ext>
                </a:extLst>
              </a:tr>
            </a:tbl>
          </a:graphicData>
        </a:graphic>
      </p:graphicFrame>
      <p:pic>
        <p:nvPicPr>
          <p:cNvPr id="10" name="Image 9" descr="Une image contenant intérieur, éléments, arrangé&#10;&#10;Description générée automatiquement">
            <a:extLst>
              <a:ext uri="{FF2B5EF4-FFF2-40B4-BE49-F238E27FC236}">
                <a16:creationId xmlns:a16="http://schemas.microsoft.com/office/drawing/2014/main" id="{FA4A0650-CF8E-2A1B-DB7A-4E1282216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36926" y="3009090"/>
            <a:ext cx="3711644" cy="247442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1482A90-8CA4-92EA-B08C-F92D3CAD1C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276543" y="3009090"/>
            <a:ext cx="3678531" cy="2474429"/>
          </a:xfrm>
          <a:prstGeom prst="rect">
            <a:avLst/>
          </a:prstGeom>
        </p:spPr>
      </p:pic>
      <p:sp>
        <p:nvSpPr>
          <p:cNvPr id="15" name="Étoile : 5 branches 14">
            <a:extLst>
              <a:ext uri="{FF2B5EF4-FFF2-40B4-BE49-F238E27FC236}">
                <a16:creationId xmlns:a16="http://schemas.microsoft.com/office/drawing/2014/main" id="{8822F8CD-C600-130F-EF7D-AB14764B4082}"/>
              </a:ext>
            </a:extLst>
          </p:cNvPr>
          <p:cNvSpPr/>
          <p:nvPr/>
        </p:nvSpPr>
        <p:spPr>
          <a:xfrm>
            <a:off x="3108117" y="702365"/>
            <a:ext cx="6109253" cy="555368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/>
              <a:t>Un document des interprétations des analyses sanguines vous sera remis</a:t>
            </a:r>
          </a:p>
        </p:txBody>
      </p:sp>
    </p:spTree>
    <p:extLst>
      <p:ext uri="{BB962C8B-B14F-4D97-AF65-F5344CB8AC3E}">
        <p14:creationId xmlns:p14="http://schemas.microsoft.com/office/powerpoint/2010/main" val="161659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fr-CA" b="1" dirty="0"/>
              <a:t>Radiographie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"/>
            </a:pPr>
            <a:endParaRPr lang="fr-CA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8CFA4C9-A8C3-C940-D009-CD8382463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74554" y="2320412"/>
            <a:ext cx="7642891" cy="4297488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6D18CD8-1256-3E1A-FB18-87EA5BC9B837}"/>
              </a:ext>
            </a:extLst>
          </p:cNvPr>
          <p:cNvSpPr/>
          <p:nvPr/>
        </p:nvSpPr>
        <p:spPr>
          <a:xfrm>
            <a:off x="8385152" y="1289304"/>
            <a:ext cx="3693777" cy="2530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Qu’est-ce qui est représenté?</a:t>
            </a:r>
          </a:p>
          <a:p>
            <a:pPr algn="ctr"/>
            <a:endParaRPr lang="fr-CA" dirty="0"/>
          </a:p>
          <a:p>
            <a:pPr algn="ctr"/>
            <a:r>
              <a:rPr lang="fr-CA" dirty="0"/>
              <a:t>Fracture de la clavicule droite</a:t>
            </a:r>
          </a:p>
        </p:txBody>
      </p:sp>
    </p:spTree>
    <p:extLst>
      <p:ext uri="{BB962C8B-B14F-4D97-AF65-F5344CB8AC3E}">
        <p14:creationId xmlns:p14="http://schemas.microsoft.com/office/powerpoint/2010/main" val="13030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fr-CA" b="1" dirty="0"/>
              <a:t>arthrographie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"/>
            </a:pPr>
            <a:endParaRPr lang="fr-CA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8CFA4C9-A8C3-C940-D009-CD8382463B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3925551" y="2314563"/>
            <a:ext cx="4340896" cy="4297488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6D18CD8-1256-3E1A-FB18-87EA5BC9B837}"/>
              </a:ext>
            </a:extLst>
          </p:cNvPr>
          <p:cNvSpPr/>
          <p:nvPr/>
        </p:nvSpPr>
        <p:spPr>
          <a:xfrm>
            <a:off x="8385152" y="1289304"/>
            <a:ext cx="3693777" cy="2530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Qu’est-ce qui est représenté?</a:t>
            </a:r>
          </a:p>
          <a:p>
            <a:pPr algn="ctr"/>
            <a:endParaRPr lang="fr-CA" dirty="0"/>
          </a:p>
          <a:p>
            <a:pPr algn="ctr"/>
            <a:r>
              <a:rPr lang="fr-CA" dirty="0"/>
              <a:t>Tête fémorale au niveau de la hanche droite</a:t>
            </a:r>
          </a:p>
        </p:txBody>
      </p:sp>
    </p:spTree>
    <p:extLst>
      <p:ext uri="{BB962C8B-B14F-4D97-AF65-F5344CB8AC3E}">
        <p14:creationId xmlns:p14="http://schemas.microsoft.com/office/powerpoint/2010/main" val="190299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fr-CA" b="1" dirty="0"/>
              <a:t>arthroscopie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"/>
            </a:pPr>
            <a:endParaRPr lang="fr-CA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 descr="Une image contenant chambre d’hôpital, pièce, scène&#10;&#10;Description générée automatiquement">
            <a:extLst>
              <a:ext uri="{FF2B5EF4-FFF2-40B4-BE49-F238E27FC236}">
                <a16:creationId xmlns:a16="http://schemas.microsoft.com/office/drawing/2014/main" id="{A6D815FB-6DF7-1330-6EEA-0B646B98F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809847" y="2684634"/>
            <a:ext cx="6292459" cy="35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6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fr-CA" b="1" dirty="0"/>
              <a:t>Myélographie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"/>
            </a:pPr>
            <a:endParaRPr lang="fr-CA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D815FB-6DF7-1330-6EEA-0B646B98F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9906" y="2684634"/>
            <a:ext cx="5252341" cy="35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4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fr-CA" b="1" dirty="0" err="1"/>
              <a:t>TOMOdensitométrie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"/>
            </a:pPr>
            <a:endParaRPr lang="fr-CA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D815FB-6DF7-1330-6EEA-0B646B98F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227" y="2541450"/>
            <a:ext cx="7189545" cy="3714598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E4A8DE2-C94D-54ED-DB48-0A8C29618258}"/>
              </a:ext>
            </a:extLst>
          </p:cNvPr>
          <p:cNvSpPr/>
          <p:nvPr/>
        </p:nvSpPr>
        <p:spPr>
          <a:xfrm>
            <a:off x="5303520" y="998806"/>
            <a:ext cx="5371756" cy="3739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8872" indent="0">
              <a:buNone/>
            </a:pPr>
            <a:r>
              <a:rPr lang="fr-CA" sz="2000" dirty="0"/>
              <a:t>Certains scans seront faits avec une injection d’un produit de contraste qui est l’iode via le soluté afin de mieux visualiser les structures.</a:t>
            </a:r>
          </a:p>
          <a:p>
            <a:pPr marL="118872" indent="0">
              <a:buNone/>
            </a:pPr>
            <a:r>
              <a:rPr lang="fr-CA" sz="2000" dirty="0"/>
              <a:t>Les patients allergiques à l’iode auront une préparation spéciale avant pour ne pas réagir à l’iode.</a:t>
            </a:r>
          </a:p>
        </p:txBody>
      </p:sp>
    </p:spTree>
    <p:extLst>
      <p:ext uri="{BB962C8B-B14F-4D97-AF65-F5344CB8AC3E}">
        <p14:creationId xmlns:p14="http://schemas.microsoft.com/office/powerpoint/2010/main" val="21610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Type de bois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1051</Words>
  <Application>Microsoft Office PowerPoint</Application>
  <PresentationFormat>Grand écran</PresentationFormat>
  <Paragraphs>236</Paragraphs>
  <Slides>32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40" baseType="lpstr">
      <vt:lpstr>Arial</vt:lpstr>
      <vt:lpstr>Calibri</vt:lpstr>
      <vt:lpstr>Rockwell</vt:lpstr>
      <vt:lpstr>Rockwell Condensed</vt:lpstr>
      <vt:lpstr>Rockwell Extra Bold</vt:lpstr>
      <vt:lpstr>Wingdings</vt:lpstr>
      <vt:lpstr>Type de bois</vt:lpstr>
      <vt:lpstr>1_Type de bois</vt:lpstr>
      <vt:lpstr>Évaluation diagnostique</vt:lpstr>
      <vt:lpstr>EXERCICE</vt:lpstr>
      <vt:lpstr>Examen physique</vt:lpstr>
      <vt:lpstr>Examen de laboratoire</vt:lpstr>
      <vt:lpstr>Radiographie</vt:lpstr>
      <vt:lpstr>arthrographie</vt:lpstr>
      <vt:lpstr>arthroscopie</vt:lpstr>
      <vt:lpstr>Myélographie</vt:lpstr>
      <vt:lpstr>TOMOdensitométrie</vt:lpstr>
      <vt:lpstr>Résonnance magnétique</vt:lpstr>
      <vt:lpstr>Scintigraphie</vt:lpstr>
      <vt:lpstr>Densitométrie osseuse</vt:lpstr>
      <vt:lpstr>Électromyélographie</vt:lpstr>
      <vt:lpstr>Thermographie</vt:lpstr>
      <vt:lpstr>Biopsie osseuse</vt:lpstr>
      <vt:lpstr>Facteurs de risques</vt:lpstr>
      <vt:lpstr>Facteurs de risque</vt:lpstr>
      <vt:lpstr>Facteurs de risque</vt:lpstr>
      <vt:lpstr>Facteurs de risque</vt:lpstr>
      <vt:lpstr>Facteurs de risque</vt:lpstr>
      <vt:lpstr>Facteurs de risques :</vt:lpstr>
      <vt:lpstr>Facteurs de risques :</vt:lpstr>
      <vt:lpstr>Les manifestations cliniques et soins</vt:lpstr>
      <vt:lpstr>La douleur</vt:lpstr>
      <vt:lpstr>La douleur</vt:lpstr>
      <vt:lpstr>Application de chaud ou froid Réactions physiologiques</vt:lpstr>
      <vt:lpstr>Application de chaud ou froid Objectifs</vt:lpstr>
      <vt:lpstr>Déficits musculosque-lettiques</vt:lpstr>
      <vt:lpstr>Exercices passifs et actifs</vt:lpstr>
      <vt:lpstr>Soins pré/post opératoires</vt:lpstr>
      <vt:lpstr>Besoins perturbés</vt:lpstr>
      <vt:lpstr>Aspect Diététique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Évaluation diagnostique</dc:title>
  <dc:creator>Yan Ouimet-Grill</dc:creator>
  <cp:lastModifiedBy>Beaulieu, Daniel</cp:lastModifiedBy>
  <cp:revision>8</cp:revision>
  <dcterms:created xsi:type="dcterms:W3CDTF">2017-03-12T15:21:18Z</dcterms:created>
  <dcterms:modified xsi:type="dcterms:W3CDTF">2024-03-24T14:18:02Z</dcterms:modified>
</cp:coreProperties>
</file>