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Exo 2"/>
      <p:regular r:id="rId17"/>
      <p:bold r:id="rId18"/>
      <p:italic r:id="rId19"/>
      <p:boldItalic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5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55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2-boldItalic.fntdata"/><Relationship Id="rId11" Type="http://schemas.openxmlformats.org/officeDocument/2006/relationships/slide" Target="slides/slide6.xml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Exo2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Exo2-italic.fntdata"/><Relationship Id="rId6" Type="http://schemas.openxmlformats.org/officeDocument/2006/relationships/slide" Target="slides/slide1.xml"/><Relationship Id="rId18" Type="http://schemas.openxmlformats.org/officeDocument/2006/relationships/font" Target="fonts/Exo2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ebbdcf47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ebbdcf47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Températures normales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Expliquer ce qui apporte des variations de températures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Température</a:t>
            </a: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maximale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00da86ca1a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00da86ca1a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Présentation de l’objectif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ebbdcf4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ebbdcf4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Présentation de l’objectif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ebbdcf47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ebbdcf47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Expliquer les pictogrammes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ebbdcf47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ebbdcf47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faire lors de l’apparition de cet indicateur.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IMPORTANT: ce témoin lumineux peut s’allumer pour</a:t>
            </a:r>
            <a:r>
              <a:rPr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une basse pression d’huile moteur </a:t>
            </a:r>
            <a:r>
              <a:rPr b="1"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un bas niveau d’huile moteur.</a:t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ebbdcf47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ebbdcf47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 et quand prendre la lecture du niveau d’huile. Quantité d’huile représenté sur la jauge.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Capacité d’environ 40 litres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480015c8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480015c8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ebbdcf47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ebbdcf47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pas </a:t>
            </a: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mettre d'huile</a:t>
            </a: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moteur essence dans moteur diesel. Les huiles CK-4 sont compatibles avec moteur moderne et rétrocompatibles avec ancien moteur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Huile FA-4 pour moteurs </a:t>
            </a: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récents</a:t>
            </a: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(2017 et +). Démarche avant d’ajouter de l’huile (s’assurer de mettre la bonne huile).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ebbdcf47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ebbdcf47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Pressions normales moyennes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Vérifier la pression au </a:t>
            </a: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démarrage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2800" y="76200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9" name="Google Shape;29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1" name="Google Shape;31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" name="Google Shape;3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6" name="Google Shape;36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8" name="Google Shape;38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" name="Google Shape;3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3" name="Google Shape;43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4" name="Google Shape;44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5" name="Google Shape;45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7" name="Google Shape;47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" name="Google Shape;4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2" name="Google Shape;52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5" name="Google Shape;55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7" name="Google Shape;57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1" name="Google Shape;61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3" name="Google Shape;63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5194275" y="1211750"/>
            <a:ext cx="3235200" cy="26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Leçon 2.2.3 </a:t>
            </a:r>
            <a:r>
              <a:rPr lang="fr">
                <a:latin typeface="Arial"/>
                <a:ea typeface="Arial"/>
                <a:cs typeface="Arial"/>
                <a:sym typeface="Arial"/>
              </a:rPr>
              <a:t>Système </a:t>
            </a:r>
            <a:r>
              <a:rPr lang="fr"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fr">
                <a:latin typeface="Arial"/>
                <a:ea typeface="Arial"/>
                <a:cs typeface="Arial"/>
                <a:sym typeface="Arial"/>
              </a:rPr>
              <a:t> lubrification du moteur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311700" y="412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9500" y="984925"/>
            <a:ext cx="3218302" cy="321830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/>
          <p:nvPr/>
        </p:nvSpPr>
        <p:spPr>
          <a:xfrm rot="1527623">
            <a:off x="4160938" y="936479"/>
            <a:ext cx="1245677" cy="504144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0A9D0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5670350" y="268850"/>
            <a:ext cx="2713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/>
              <a:t>Valeur moyenne d’opération en degré “F”</a:t>
            </a:r>
            <a:endParaRPr b="1"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Rendez-vous Classroom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Leçon 02.2.3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0000"/>
                </a:solidFill>
              </a:rPr>
              <a:t>Système de lubrification du moteur</a:t>
            </a:r>
            <a:endParaRPr b="1" sz="3200">
              <a:solidFill>
                <a:srgbClr val="000000"/>
              </a:solidFill>
            </a:endParaRP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1516475"/>
            <a:ext cx="8520600" cy="20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0"/>
              <a:buFont typeface="Arial"/>
              <a:buNone/>
            </a:pPr>
            <a:r>
              <a:rPr b="1" lang="fr" sz="3000">
                <a:solidFill>
                  <a:srgbClr val="000000"/>
                </a:solidFill>
              </a:rPr>
              <a:t>Objectif de la leçon:</a:t>
            </a:r>
            <a:endParaRPr b="1"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>
                <a:solidFill>
                  <a:srgbClr val="000000"/>
                </a:solidFill>
              </a:rPr>
              <a:t>Reconnaître les principaux composants du système et les moyens pour optimiser son rendement.</a:t>
            </a:r>
            <a:endParaRPr b="1"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200">
                <a:solidFill>
                  <a:srgbClr val="000000"/>
                </a:solidFill>
              </a:rPr>
              <a:t>Fonction principale du système de lubrification:</a:t>
            </a:r>
            <a:endParaRPr b="1" sz="3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fr" sz="3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3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398750" y="1592675"/>
            <a:ext cx="8520600" cy="20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000000"/>
                </a:solidFill>
              </a:rPr>
              <a:t>Diminuer les résistances dues aux frottements des pièces en mouvement afin d’augmenter le rendement du moteur</a:t>
            </a:r>
            <a:br>
              <a:rPr b="1" lang="fr" sz="3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3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370319"/>
            <a:ext cx="3044924" cy="117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7200" y="1060080"/>
            <a:ext cx="2426000" cy="16285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0000"/>
                </a:solidFill>
              </a:rPr>
              <a:t>Pictogrammes associés</a:t>
            </a:r>
            <a:endParaRPr b="1" sz="3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775" y="789125"/>
            <a:ext cx="3604443" cy="29362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>
            <p:ph type="title"/>
          </p:nvPr>
        </p:nvSpPr>
        <p:spPr>
          <a:xfrm>
            <a:off x="4578900" y="216425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Témoin lumineux de danger</a:t>
            </a:r>
            <a:endParaRPr b="1"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22488">
            <a:off x="3099774" y="267371"/>
            <a:ext cx="2638677" cy="4093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02177"/>
            <a:ext cx="4950400" cy="41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9125" y="152400"/>
            <a:ext cx="3181300" cy="396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/>
          <p:nvPr/>
        </p:nvSpPr>
        <p:spPr>
          <a:xfrm>
            <a:off x="6369625" y="3067050"/>
            <a:ext cx="709200" cy="4806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 txBox="1"/>
          <p:nvPr/>
        </p:nvSpPr>
        <p:spPr>
          <a:xfrm>
            <a:off x="3226875" y="-3825"/>
            <a:ext cx="307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highlight>
                  <a:srgbClr val="FFFF00"/>
                </a:highlight>
              </a:rPr>
              <a:t>Grade et/ou marque</a:t>
            </a:r>
            <a:endParaRPr b="1" sz="2000">
              <a:highlight>
                <a:srgbClr val="FFFF00"/>
              </a:highlight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3447125" y="3367675"/>
            <a:ext cx="2193300" cy="61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*Mécanicien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*Manuel de l’utilisateur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0731"/>
            <a:ext cx="9143999" cy="4669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/>
          <p:nvPr/>
        </p:nvSpPr>
        <p:spPr>
          <a:xfrm>
            <a:off x="4513109" y="473168"/>
            <a:ext cx="1428900" cy="779400"/>
          </a:xfrm>
          <a:prstGeom prst="ellipse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5630132" y="2769984"/>
            <a:ext cx="1428900" cy="779400"/>
          </a:xfrm>
          <a:prstGeom prst="ellipse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7"/>
          <p:cNvSpPr/>
          <p:nvPr/>
        </p:nvSpPr>
        <p:spPr>
          <a:xfrm>
            <a:off x="7319080" y="1759516"/>
            <a:ext cx="1428900" cy="779400"/>
          </a:xfrm>
          <a:prstGeom prst="ellipse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134300" y="1319859"/>
            <a:ext cx="4821300" cy="23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highlight>
                  <a:srgbClr val="FFFF00"/>
                </a:highlight>
              </a:rPr>
              <a:t>Toujours choisir le bon type d’huile à moteur DIESEL.</a:t>
            </a:r>
            <a:endParaRPr b="1" sz="24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highlight>
                  <a:srgbClr val="FFFF00"/>
                </a:highlight>
              </a:rPr>
              <a:t>Les propriétaires ont la responsabilité de bien identifier l’huile à utiliser ou à fournir les produits</a:t>
            </a:r>
            <a:r>
              <a:rPr b="1" lang="fr" sz="2400">
                <a:highlight>
                  <a:srgbClr val="FFFF00"/>
                </a:highlight>
              </a:rPr>
              <a:t> adéquats.</a:t>
            </a:r>
            <a:r>
              <a:rPr b="1" lang="fr" sz="2400"/>
              <a:t> </a:t>
            </a:r>
            <a:r>
              <a:rPr b="1" lang="fr" sz="1800"/>
              <a:t> </a:t>
            </a:r>
            <a:endParaRPr b="1" sz="1800"/>
          </a:p>
        </p:txBody>
      </p:sp>
      <p:sp>
        <p:nvSpPr>
          <p:cNvPr id="123" name="Google Shape;123;p17"/>
          <p:cNvSpPr/>
          <p:nvPr/>
        </p:nvSpPr>
        <p:spPr>
          <a:xfrm>
            <a:off x="7319080" y="3359716"/>
            <a:ext cx="1428900" cy="779400"/>
          </a:xfrm>
          <a:prstGeom prst="ellipse">
            <a:avLst/>
          </a:prstGeom>
          <a:noFill/>
          <a:ln cap="flat" cmpd="sng" w="76200">
            <a:solidFill>
              <a:srgbClr val="0A9D0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1017075" y="93600"/>
            <a:ext cx="258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highlight>
                  <a:srgbClr val="FFFF00"/>
                </a:highlight>
              </a:rPr>
              <a:t>Grade et/ou marque</a:t>
            </a:r>
            <a:endParaRPr b="1" sz="18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9525" y="674225"/>
            <a:ext cx="3458823" cy="345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/>
          <p:nvPr/>
        </p:nvSpPr>
        <p:spPr>
          <a:xfrm rot="-1588983">
            <a:off x="2127420" y="380395"/>
            <a:ext cx="2999778" cy="1499956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0A9D0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 txBox="1"/>
          <p:nvPr/>
        </p:nvSpPr>
        <p:spPr>
          <a:xfrm>
            <a:off x="183950" y="268850"/>
            <a:ext cx="2214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/>
              <a:t>Valeur moyenne d’opération en “PSI”</a:t>
            </a:r>
            <a:endParaRPr b="1"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