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Exo 2"/>
      <p:regular r:id="rId42"/>
      <p:bold r:id="rId43"/>
      <p:italic r:id="rId44"/>
      <p:boldItalic r:id="rId45"/>
    </p:embeddedFont>
    <p:embeddedFont>
      <p:font typeface="Oswald"/>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Exo2-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Exo2-italic.fntdata"/><Relationship Id="rId21" Type="http://schemas.openxmlformats.org/officeDocument/2006/relationships/slide" Target="slides/slide16.xml"/><Relationship Id="rId43" Type="http://schemas.openxmlformats.org/officeDocument/2006/relationships/font" Target="fonts/Exo2-bold.fntdata"/><Relationship Id="rId24" Type="http://schemas.openxmlformats.org/officeDocument/2006/relationships/slide" Target="slides/slide19.xml"/><Relationship Id="rId46" Type="http://schemas.openxmlformats.org/officeDocument/2006/relationships/font" Target="fonts/Oswald-regular.fntdata"/><Relationship Id="rId23" Type="http://schemas.openxmlformats.org/officeDocument/2006/relationships/slide" Target="slides/slide18.xml"/><Relationship Id="rId45" Type="http://schemas.openxmlformats.org/officeDocument/2006/relationships/font" Target="fonts/Exo2-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Oswald-bold.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manddetroit.com/dt12transmissio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aton.com/Eaton/ProductsServices/Vehicle/Transmissions/heavy-duty-automated/index.ht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olvotrucks.ca/fr-ca/powertrain/i-shift-transmission/"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cktrucks.com/powertrain-and-suspensions/transmissions/mdriv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Pf4iSpSC4hs&amp;t=2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bJ1i5Bvujbg&amp;list=PL_t8JD78rP4HItbWn8Rft2IFGLLkAbQTp&amp;t=19s&amp;index=5"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bJ1i5Bvujbg&amp;list=PL_t8JD78rP4HItbWn8Rft2IFGLLkAbQTp&amp;t=19s&amp;index=5"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lisontransmission.com/fr-fr/why-alliso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The purpose of this presentation is to explain the general operation of automatic and automated transmissions available on the job market.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498240357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498240357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See website for more information: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 u="sng">
                <a:solidFill>
                  <a:schemeClr val="hlink"/>
                </a:solidFill>
                <a:hlinkClick r:id="rId2"/>
              </a:rPr>
              <a:t>https://demanddetroit.com/dt12transmission/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39f31351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39f31351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An indicator in the on-board computer indicates the mode used by the driver.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39f31351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39f31351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There are video links of different possibilities...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39f31351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39f31351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See website for more information: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 u="sng">
                <a:solidFill>
                  <a:schemeClr val="hlink"/>
                </a:solidFill>
                <a:hlinkClick r:id="rId2"/>
              </a:rPr>
              <a:t>http://www.eaton.com/Eaton/ProductsServices/Vehicle/Transmissions/heavy-duty-automated/index.htm</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39f31351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39f31351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An indicator on the on-board computer indicates the mode used by the driver.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39f31351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39f31351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Access is more difficult than using a lever.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39f31351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39f31351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39f313513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39f31351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An indicator on the on-board computer indicates the mode used by the driver.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39f313513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39f313513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39f313513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39f31351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This transmission is like most automatic transmissions used in cars and vans.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39f31351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39f31351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39f313513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39f31351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See website for more information: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 u="sng">
                <a:solidFill>
                  <a:schemeClr val="hlink"/>
                </a:solidFill>
                <a:hlinkClick r:id="rId2"/>
              </a:rPr>
              <a:t>https://www.volvotrucks.ca/fr-ca/powertrain/i-shift-transmission/</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39f31351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39f313513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39f313513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39f313513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39f313513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39f313513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See website for more information: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 u="sng">
                <a:solidFill>
                  <a:schemeClr val="hlink"/>
                </a:solidFill>
                <a:hlinkClick r:id="rId2"/>
              </a:rPr>
              <a:t>https://www.macktrucks.com/powertrain-and-suspensions/transmissions/mdrive/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39f313513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39f313513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39f313513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39f313513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49c77fdf5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9c77fdf5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49c77fdf5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49c77fdf5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See the following video for more explanation.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 u="sng">
                <a:solidFill>
                  <a:schemeClr val="hlink"/>
                </a:solidFill>
                <a:hlinkClick r:id="rId2"/>
              </a:rPr>
              <a:t>https://www.youtube.com/watch?v=Pf4iSpSC4hs&amp;t=2s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49eac1bbe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49eac1bbe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497a1d802b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497a1d802b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They are mainly used for urban applications (Multiple deliveries, municipal vehicles, construction, buses, etc).</a:t>
            </a:r>
            <a:endParaRPr/>
          </a:p>
          <a:p>
            <a:pPr indent="0" lvl="0" marL="0" rtl="0" algn="l">
              <a:spcBef>
                <a:spcPts val="0"/>
              </a:spcBef>
              <a:spcAft>
                <a:spcPts val="0"/>
              </a:spcAft>
              <a:buNone/>
            </a:pPr>
            <a:r>
              <a:rPr lang="fr"/>
              <a:t>They are also present on trucks with a high load capacity. (Mining Trucks)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49c77fdf5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49c77fdf5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See video for more explanation.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 u="sng">
                <a:solidFill>
                  <a:schemeClr val="hlink"/>
                </a:solidFill>
                <a:hlinkClick r:id="rId2"/>
              </a:rPr>
              <a:t>https://www.youtube.com/watch?v=bJ1i5Bvujbg&amp;list=PL_t8JD78rP4HItbWn8Rft2IFGLLkAbQTp&amp;t=19s&amp;index=5</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49eac1bbe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49eac1bbe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See the following video for more explanation: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 u="sng">
                <a:solidFill>
                  <a:schemeClr val="accent5"/>
                </a:solidFill>
                <a:hlinkClick r:id="rId2">
                  <a:extLst>
                    <a:ext uri="{A12FA001-AC4F-418D-AE19-62706E023703}">
                      <ahyp:hlinkClr val="tx"/>
                    </a:ext>
                  </a:extLst>
                </a:hlinkClick>
              </a:rPr>
              <a:t>https://www.youtube.com/watch?v=bJ1i5Bvujbg&amp;list=PL_t8JD78rP4HItbWn8Rft2IFGLLkAbQTp&amp;t=19s&amp;index=5</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7fab6cb52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7fab6cb52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49eac1bbe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49eac1bbe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1400">
                <a:solidFill>
                  <a:srgbClr val="FF0000"/>
                </a:solidFill>
              </a:rPr>
              <a:t>Important </a:t>
            </a:r>
            <a:r>
              <a:rPr lang="fr"/>
              <a:t>: All these technologies should be used when road conditions permit.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873c6d8c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873c6d8c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49eac1bbe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49eac1bbe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49eac1bbe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49eac1bbe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497a1d802b_1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497a1d802b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Automatic transmissions are not very present on this type of vehicle due to the higher price than an automated transmission.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497a1d802b_1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497a1d802b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See the website for more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 </a:t>
            </a:r>
            <a:r>
              <a:rPr lang="fr" u="sng">
                <a:solidFill>
                  <a:srgbClr val="0000FF"/>
                </a:solidFill>
                <a:hlinkClick r:id="rId2">
                  <a:extLst>
                    <a:ext uri="{A12FA001-AC4F-418D-AE19-62706E023703}">
                      <ahyp:hlinkClr val="tx"/>
                    </a:ext>
                  </a:extLst>
                </a:hlinkClick>
              </a:rPr>
              <a:t>https://www.allisontransmission.com/fr-fr/why-allison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497a1d802b_1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97a1d802b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Gear selector:</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The number on the left indicates the gear selected.</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The number to the right indicates the gear not to exceed when the driver wants to maintain some control over the use of engine compression. This is chosen by using the arrows.</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Selected keys for moving:</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R for Reverse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N for Neutral</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D for Drive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Mode selection and gear changing:</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Mode for automatic or manual</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Arrows to move up or down in manual mode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498240357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498240357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More on more present in  class 8 (Tractor and semi-trailer).</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These transmissions are now installed on the majority of new vehicles (over 90 %)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Attention: Be careful with the use of these transmissions, as some have restricted specifications and can only be used with a total mass of </a:t>
            </a:r>
            <a:r>
              <a:rPr lang="fr"/>
              <a:t>50000 kg</a:t>
            </a:r>
            <a:r>
              <a:rPr lang="fr"/>
              <a:t>. To be confirmed with the carrier.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498240357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498240357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These transmissions usually require a minimum of understanding, of a manual transmission.</a:t>
            </a:r>
            <a:endParaRPr/>
          </a:p>
          <a:p>
            <a:pPr indent="0" lvl="0" marL="0" rtl="0" algn="l">
              <a:spcBef>
                <a:spcPts val="0"/>
              </a:spcBef>
              <a:spcAft>
                <a:spcPts val="0"/>
              </a:spcAft>
              <a:buNone/>
            </a:pPr>
            <a:r>
              <a:rPr lang="fr"/>
              <a:t>They can also be used in manual mode, if the option is available during operation. Some carriers may limit the use of this mode in certain situations.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498240357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498240357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Eaton Fuller transmissions are available with Paccar engines as well as Cummins engines.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png"/><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png"/><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png"/><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png"/><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png"/><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png"/><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1"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rotWithShape="1">
            <a:blip r:embed="rId3">
              <a:alphaModFix/>
            </a:blip>
            <a:srcRect b="0" l="0" r="0" t="0"/>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fr" sz="700" u="none" cap="none" strike="noStrike">
                  <a:solidFill>
                    <a:srgbClr val="FFFFFF"/>
                  </a:solidFill>
                  <a:latin typeface="Exo 2"/>
                  <a:ea typeface="Exo 2"/>
                  <a:cs typeface="Exo 2"/>
                  <a:sym typeface="Exo 2"/>
                </a:rPr>
                <a:t>CENTRE DE FORMATION </a:t>
              </a:r>
              <a:endParaRPr b="0" i="1" sz="700" u="none" cap="none" strike="noStrike">
                <a:solidFill>
                  <a:srgbClr val="FFFFFF"/>
                </a:solidFill>
                <a:latin typeface="Exo 2"/>
                <a:ea typeface="Exo 2"/>
                <a:cs typeface="Exo 2"/>
                <a:sym typeface="Exo 2"/>
              </a:endParaRPr>
            </a:p>
            <a:p>
              <a:pPr indent="0" lvl="0" marL="0" marR="0" rtl="0" algn="l">
                <a:lnSpc>
                  <a:spcPct val="100000"/>
                </a:lnSpc>
                <a:spcBef>
                  <a:spcPts val="0"/>
                </a:spcBef>
                <a:spcAft>
                  <a:spcPts val="0"/>
                </a:spcAft>
                <a:buClr>
                  <a:srgbClr val="000000"/>
                </a:buClr>
                <a:buSzPts val="700"/>
                <a:buFont typeface="Arial"/>
                <a:buNone/>
              </a:pPr>
              <a:r>
                <a:rPr b="0" i="1" lang="fr" sz="700" u="none" cap="none" strike="noStrike">
                  <a:solidFill>
                    <a:srgbClr val="FFFFFF"/>
                  </a:solidFill>
                  <a:latin typeface="Exo 2"/>
                  <a:ea typeface="Exo 2"/>
                  <a:cs typeface="Exo 2"/>
                  <a:sym typeface="Exo 2"/>
                </a:rPr>
                <a:t>DU TRANSPORT ROUTIER</a:t>
              </a:r>
              <a:endParaRPr b="0" i="1" sz="700" u="none" cap="none" strike="noStrike">
                <a:solidFill>
                  <a:srgbClr val="FFFFFF"/>
                </a:solidFill>
                <a:latin typeface="Exo 2"/>
                <a:ea typeface="Exo 2"/>
                <a:cs typeface="Exo 2"/>
                <a:sym typeface="Exo 2"/>
              </a:endParaRPr>
            </a:p>
            <a:p>
              <a:pPr indent="0" lvl="0" marL="0" marR="0" rtl="0" algn="l">
                <a:lnSpc>
                  <a:spcPct val="100000"/>
                </a:lnSpc>
                <a:spcBef>
                  <a:spcPts val="0"/>
                </a:spcBef>
                <a:spcAft>
                  <a:spcPts val="0"/>
                </a:spcAft>
                <a:buClr>
                  <a:srgbClr val="000000"/>
                </a:buClr>
                <a:buSzPts val="700"/>
                <a:buFont typeface="Arial"/>
                <a:buNone/>
              </a:pPr>
              <a:r>
                <a:rPr b="0" i="1" lang="fr" sz="700" u="none" cap="none" strike="noStrike">
                  <a:solidFill>
                    <a:srgbClr val="FFFFFF"/>
                  </a:solidFill>
                  <a:latin typeface="Exo 2"/>
                  <a:ea typeface="Exo 2"/>
                  <a:cs typeface="Exo 2"/>
                  <a:sym typeface="Exo 2"/>
                </a:rPr>
                <a:t>DE SAINT-JÉRÔME</a:t>
              </a:r>
              <a:endParaRPr b="0" i="1" sz="700" u="none" cap="none" strike="noStrike">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7893075" y="105725"/>
            <a:ext cx="1128074" cy="4834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3"/>
          <p:cNvSpPr txBox="1"/>
          <p:nvPr>
            <p:ph idx="1" type="body"/>
          </p:nvPr>
        </p:nvSpPr>
        <p:spPr>
          <a:xfrm>
            <a:off x="311700" y="1152475"/>
            <a:ext cx="8520600" cy="3013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 name="Google Shape;21;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2" name="Google Shape;22;p3"/>
          <p:cNvSpPr txBox="1"/>
          <p:nvPr>
            <p:ph idx="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pic>
        <p:nvPicPr>
          <p:cNvPr id="23" name="Google Shape;23;p3"/>
          <p:cNvPicPr preferRelativeResize="0"/>
          <p:nvPr/>
        </p:nvPicPr>
        <p:blipFill rotWithShape="1">
          <a:blip r:embed="rId2">
            <a:alphaModFix/>
          </a:blip>
          <a:srcRect b="43714" l="0" r="0" t="16408"/>
          <a:stretch/>
        </p:blipFill>
        <p:spPr>
          <a:xfrm>
            <a:off x="-25" y="4281450"/>
            <a:ext cx="9144000" cy="909225"/>
          </a:xfrm>
          <a:prstGeom prst="flowChartManualInput">
            <a:avLst/>
          </a:prstGeom>
          <a:noFill/>
          <a:ln>
            <a:noFill/>
          </a:ln>
        </p:spPr>
      </p:pic>
      <p:sp>
        <p:nvSpPr>
          <p:cNvPr id="24" name="Google Shape;24;p3"/>
          <p:cNvSpPr/>
          <p:nvPr/>
        </p:nvSpPr>
        <p:spPr>
          <a:xfrm>
            <a:off x="-19375" y="4281450"/>
            <a:ext cx="9163375" cy="909225"/>
          </a:xfrm>
          <a:prstGeom prst="flowChartManualInput">
            <a:avLst/>
          </a:prstGeom>
          <a:solidFill>
            <a:srgbClr val="000000">
              <a:alpha val="56078"/>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 name="Google Shape;25;p3"/>
          <p:cNvPicPr preferRelativeResize="0"/>
          <p:nvPr/>
        </p:nvPicPr>
        <p:blipFill rotWithShape="1">
          <a:blip r:embed="rId3">
            <a:alphaModFix/>
          </a:blip>
          <a:srcRect b="0" l="0" r="0" t="0"/>
          <a:stretch/>
        </p:blipFill>
        <p:spPr>
          <a:xfrm>
            <a:off x="215571" y="4583675"/>
            <a:ext cx="896855" cy="393600"/>
          </a:xfrm>
          <a:prstGeom prst="rect">
            <a:avLst/>
          </a:prstGeom>
          <a:noFill/>
          <a:ln>
            <a:noFill/>
          </a:ln>
        </p:spPr>
      </p:pic>
      <p:pic>
        <p:nvPicPr>
          <p:cNvPr id="26" name="Google Shape;26;p3"/>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1165375" y="1055800"/>
            <a:ext cx="7011300" cy="1927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9" name="Google Shape;2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4"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078"/>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 name="Google Shape;33;p4"/>
          <p:cNvPicPr preferRelativeResize="0"/>
          <p:nvPr/>
        </p:nvPicPr>
        <p:blipFill rotWithShape="1">
          <a:blip r:embed="rId3">
            <a:alphaModFix/>
          </a:blip>
          <a:srcRect b="0" l="0" r="0" t="0"/>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4"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078"/>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 name="Google Shape;41;p5"/>
          <p:cNvPicPr preferRelativeResize="0"/>
          <p:nvPr/>
        </p:nvPicPr>
        <p:blipFill rotWithShape="1">
          <a:blip r:embed="rId3">
            <a:alphaModFix/>
          </a:blip>
          <a:srcRect b="0" l="0" r="0" t="0"/>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4"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078"/>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 name="Google Shape;51;p6"/>
          <p:cNvPicPr preferRelativeResize="0"/>
          <p:nvPr/>
        </p:nvPicPr>
        <p:blipFill rotWithShape="1">
          <a:blip r:embed="rId3">
            <a:alphaModFix/>
          </a:blip>
          <a:srcRect b="0" l="0" r="0" t="0"/>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4"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078"/>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 name="Google Shape;62;p7"/>
          <p:cNvPicPr preferRelativeResize="0"/>
          <p:nvPr/>
        </p:nvPicPr>
        <p:blipFill rotWithShape="1">
          <a:blip r:embed="rId3">
            <a:alphaModFix/>
          </a:blip>
          <a:srcRect b="0" l="0" r="0" t="0"/>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4"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078"/>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 name="Google Shape;69;p8"/>
          <p:cNvPicPr preferRelativeResize="0"/>
          <p:nvPr/>
        </p:nvPicPr>
        <p:blipFill rotWithShape="1">
          <a:blip r:embed="rId3">
            <a:alphaModFix/>
          </a:blip>
          <a:srcRect b="0" l="0" r="0" t="0"/>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26.png"/><Relationship Id="rId5" Type="http://schemas.openxmlformats.org/officeDocument/2006/relationships/image" Target="../media/image17.png"/><Relationship Id="rId6"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gif"/><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20.jpg"/><Relationship Id="rId5" Type="http://schemas.openxmlformats.org/officeDocument/2006/relationships/image" Target="../media/image38.jpg"/><Relationship Id="rId6" Type="http://schemas.openxmlformats.org/officeDocument/2006/relationships/image" Target="../media/image31.png"/><Relationship Id="rId7"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30.png"/><Relationship Id="rId5"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jp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2.jp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youtube.com/playlist?list=PL9Kt31jhweMk-WNyXpCu_CeXriQO2koF1" TargetMode="Externa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0"/>
          <p:cNvSpPr txBox="1"/>
          <p:nvPr>
            <p:ph type="title"/>
          </p:nvPr>
        </p:nvSpPr>
        <p:spPr>
          <a:xfrm>
            <a:off x="5237250" y="1239725"/>
            <a:ext cx="3235200" cy="192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sz="2400">
                <a:solidFill>
                  <a:schemeClr val="dk1"/>
                </a:solidFill>
                <a:latin typeface="Arial"/>
                <a:ea typeface="Arial"/>
                <a:cs typeface="Arial"/>
                <a:sym typeface="Arial"/>
              </a:rPr>
              <a:t>Competency 2 </a:t>
            </a:r>
            <a:endParaRPr sz="2400">
              <a:solidFill>
                <a:schemeClr val="dk1"/>
              </a:solidFill>
              <a:latin typeface="Arial"/>
              <a:ea typeface="Arial"/>
              <a:cs typeface="Arial"/>
              <a:sym typeface="Arial"/>
            </a:endParaRPr>
          </a:p>
          <a:p>
            <a:pPr indent="0" lvl="0" marL="0" rtl="0" algn="ctr">
              <a:spcBef>
                <a:spcPts val="0"/>
              </a:spcBef>
              <a:spcAft>
                <a:spcPts val="0"/>
              </a:spcAft>
              <a:buClr>
                <a:schemeClr val="dk1"/>
              </a:buClr>
              <a:buSzPts val="1100"/>
              <a:buFont typeface="Arial"/>
              <a:buNone/>
            </a:pPr>
            <a:r>
              <a:rPr lang="fr" sz="2400">
                <a:solidFill>
                  <a:schemeClr val="dk1"/>
                </a:solidFill>
                <a:latin typeface="Arial"/>
                <a:ea typeface="Arial"/>
                <a:cs typeface="Arial"/>
                <a:sym typeface="Arial"/>
              </a:rPr>
              <a:t>Lesson 2.3.3 </a:t>
            </a:r>
            <a:endParaRPr sz="2400">
              <a:solidFill>
                <a:schemeClr val="dk1"/>
              </a:solidFill>
              <a:latin typeface="Arial"/>
              <a:ea typeface="Arial"/>
              <a:cs typeface="Arial"/>
              <a:sym typeface="Arial"/>
            </a:endParaRPr>
          </a:p>
          <a:p>
            <a:pPr indent="0" lvl="0" marL="0" rtl="0" algn="ctr">
              <a:spcBef>
                <a:spcPts val="0"/>
              </a:spcBef>
              <a:spcAft>
                <a:spcPts val="0"/>
              </a:spcAft>
              <a:buClr>
                <a:schemeClr val="dk1"/>
              </a:buClr>
              <a:buSzPts val="1100"/>
              <a:buFont typeface="Arial"/>
              <a:buNone/>
            </a:pPr>
            <a:r>
              <a:rPr lang="fr" sz="2400">
                <a:solidFill>
                  <a:schemeClr val="dk1"/>
                </a:solidFill>
                <a:latin typeface="Arial"/>
                <a:ea typeface="Arial"/>
                <a:cs typeface="Arial"/>
                <a:sym typeface="Arial"/>
              </a:rPr>
              <a:t>Transmission In Motion </a:t>
            </a:r>
            <a:endParaRPr sz="2400">
              <a:solidFill>
                <a:schemeClr val="dk1"/>
              </a:solidFill>
              <a:latin typeface="Arial"/>
              <a:ea typeface="Arial"/>
              <a:cs typeface="Arial"/>
              <a:sym typeface="Arial"/>
            </a:endParaRPr>
          </a:p>
          <a:p>
            <a:pPr indent="0" lvl="0" marL="0" rtl="0" algn="ctr">
              <a:spcBef>
                <a:spcPts val="0"/>
              </a:spcBef>
              <a:spcAft>
                <a:spcPts val="0"/>
              </a:spcAft>
              <a:buClr>
                <a:schemeClr val="dk1"/>
              </a:buClr>
              <a:buSzPts val="1100"/>
              <a:buFont typeface="Arial"/>
              <a:buNone/>
            </a:pPr>
            <a:r>
              <a:rPr lang="fr" sz="2400">
                <a:solidFill>
                  <a:schemeClr val="dk1"/>
                </a:solidFill>
                <a:latin typeface="Arial"/>
                <a:ea typeface="Arial"/>
                <a:cs typeface="Arial"/>
                <a:sym typeface="Arial"/>
              </a:rPr>
              <a:t>(Automatic And Automated) Transmissions</a:t>
            </a:r>
            <a:endParaRPr sz="2400">
              <a:solidFill>
                <a:schemeClr val="dk1"/>
              </a:solidFill>
              <a:latin typeface="Arial"/>
              <a:ea typeface="Arial"/>
              <a:cs typeface="Arial"/>
              <a:sym typeface="Arial"/>
            </a:endParaRPr>
          </a:p>
          <a:p>
            <a:pPr indent="0" lvl="0" marL="0" rtl="0" algn="ctr">
              <a:spcBef>
                <a:spcPts val="0"/>
              </a:spcBef>
              <a:spcAft>
                <a:spcPts val="0"/>
              </a:spcAft>
              <a:buClr>
                <a:schemeClr val="dk1"/>
              </a:buClr>
              <a:buSzPts val="1100"/>
              <a:buFont typeface="Arial"/>
              <a:buNone/>
            </a:pPr>
            <a:r>
              <a:t/>
            </a:r>
            <a:endParaRPr sz="2400">
              <a:solidFill>
                <a:schemeClr val="dk1"/>
              </a:solidFill>
              <a:latin typeface="Arial"/>
              <a:ea typeface="Arial"/>
              <a:cs typeface="Arial"/>
              <a:sym typeface="Arial"/>
            </a:endParaRPr>
          </a:p>
          <a:p>
            <a:pPr indent="0" lvl="0" marL="0" rtl="0" algn="ctr">
              <a:spcBef>
                <a:spcPts val="0"/>
              </a:spcBef>
              <a:spcAft>
                <a:spcPts val="0"/>
              </a:spcAft>
              <a:buClr>
                <a:schemeClr val="dk1"/>
              </a:buClr>
              <a:buSzPts val="1100"/>
              <a:buFont typeface="Arial"/>
              <a:buNone/>
            </a:pPr>
            <a:r>
              <a:t/>
            </a:r>
            <a:endParaRPr sz="24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154" name="Google Shape;154;p19"/>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t/>
            </a:r>
            <a:endParaRPr sz="2400">
              <a:solidFill>
                <a:schemeClr val="dk1"/>
              </a:solidFill>
            </a:endParaRPr>
          </a:p>
          <a:p>
            <a:pPr indent="0" lvl="0" marL="0" rtl="0" algn="l">
              <a:lnSpc>
                <a:spcPct val="100000"/>
              </a:lnSpc>
              <a:spcBef>
                <a:spcPts val="360"/>
              </a:spcBef>
              <a:spcAft>
                <a:spcPts val="0"/>
              </a:spcAft>
              <a:buClr>
                <a:schemeClr val="dk1"/>
              </a:buClr>
              <a:buSzPts val="1100"/>
              <a:buFont typeface="Arial"/>
              <a:buNone/>
            </a:pPr>
            <a:r>
              <a:t/>
            </a:r>
            <a:endParaRPr sz="2400">
              <a:solidFill>
                <a:schemeClr val="dk1"/>
              </a:solidFill>
            </a:endParaRPr>
          </a:p>
          <a:p>
            <a:pPr indent="0" lvl="0" marL="0" rtl="0" algn="l">
              <a:lnSpc>
                <a:spcPct val="100000"/>
              </a:lnSpc>
              <a:spcBef>
                <a:spcPts val="360"/>
              </a:spcBef>
              <a:spcAft>
                <a:spcPts val="0"/>
              </a:spcAft>
              <a:buClr>
                <a:schemeClr val="dk1"/>
              </a:buClr>
              <a:buSzPts val="1100"/>
              <a:buFont typeface="Arial"/>
              <a:buNone/>
            </a:pPr>
            <a:r>
              <a:rPr lang="fr">
                <a:solidFill>
                  <a:schemeClr val="dk1"/>
                </a:solidFill>
              </a:rPr>
              <a:t>12 </a:t>
            </a:r>
            <a:r>
              <a:rPr b="1" lang="fr">
                <a:solidFill>
                  <a:schemeClr val="dk1"/>
                </a:solidFill>
              </a:rPr>
              <a:t>Forward</a:t>
            </a:r>
            <a:r>
              <a:rPr lang="fr">
                <a:solidFill>
                  <a:schemeClr val="dk1"/>
                </a:solidFill>
              </a:rPr>
              <a:t> gears</a:t>
            </a:r>
            <a:endParaRPr>
              <a:solidFill>
                <a:schemeClr val="dk1"/>
              </a:solidFill>
            </a:endParaRPr>
          </a:p>
          <a:p>
            <a:pPr indent="0" lvl="0" marL="0" rtl="0" algn="l">
              <a:lnSpc>
                <a:spcPct val="100000"/>
              </a:lnSpc>
              <a:spcBef>
                <a:spcPts val="360"/>
              </a:spcBef>
              <a:spcAft>
                <a:spcPts val="0"/>
              </a:spcAft>
              <a:buClr>
                <a:schemeClr val="dk1"/>
              </a:buClr>
              <a:buSzPts val="1100"/>
              <a:buFont typeface="Arial"/>
              <a:buNone/>
            </a:pPr>
            <a:r>
              <a:rPr lang="fr">
                <a:solidFill>
                  <a:schemeClr val="dk1"/>
                </a:solidFill>
              </a:rPr>
              <a:t> 2 </a:t>
            </a:r>
            <a:r>
              <a:rPr b="1" lang="fr">
                <a:solidFill>
                  <a:schemeClr val="dk1"/>
                </a:solidFill>
              </a:rPr>
              <a:t>Reverse</a:t>
            </a:r>
            <a:r>
              <a:rPr lang="fr">
                <a:solidFill>
                  <a:schemeClr val="dk1"/>
                </a:solidFill>
              </a:rPr>
              <a:t> gears</a:t>
            </a:r>
            <a:endParaRPr>
              <a:solidFill>
                <a:schemeClr val="dk1"/>
              </a:solidFill>
            </a:endParaRPr>
          </a:p>
          <a:p>
            <a:pPr indent="0" lvl="0" marL="0" rtl="0" algn="l">
              <a:lnSpc>
                <a:spcPct val="100000"/>
              </a:lnSpc>
              <a:spcBef>
                <a:spcPts val="360"/>
              </a:spcBef>
              <a:spcAft>
                <a:spcPts val="0"/>
              </a:spcAft>
              <a:buNone/>
            </a:pPr>
            <a:r>
              <a:t/>
            </a:r>
            <a:endParaRPr sz="2400">
              <a:solidFill>
                <a:schemeClr val="dk1"/>
              </a:solidFill>
            </a:endParaRPr>
          </a:p>
        </p:txBody>
      </p:sp>
      <p:pic>
        <p:nvPicPr>
          <p:cNvPr descr="F:\Photos\Transmissions automatisées\IMG_0523.jpg" id="155" name="Google Shape;155;p19"/>
          <p:cNvPicPr preferRelativeResize="0"/>
          <p:nvPr/>
        </p:nvPicPr>
        <p:blipFill>
          <a:blip r:embed="rId3">
            <a:alphaModFix/>
          </a:blip>
          <a:stretch>
            <a:fillRect/>
          </a:stretch>
        </p:blipFill>
        <p:spPr>
          <a:xfrm>
            <a:off x="5589650" y="1730842"/>
            <a:ext cx="3242644" cy="2434827"/>
          </a:xfrm>
          <a:prstGeom prst="rect">
            <a:avLst/>
          </a:prstGeom>
          <a:noFill/>
          <a:ln>
            <a:noFill/>
          </a:ln>
        </p:spPr>
      </p:pic>
      <p:pic>
        <p:nvPicPr>
          <p:cNvPr id="156" name="Google Shape;156;p19"/>
          <p:cNvPicPr preferRelativeResize="0"/>
          <p:nvPr/>
        </p:nvPicPr>
        <p:blipFill>
          <a:blip r:embed="rId4">
            <a:alphaModFix/>
          </a:blip>
          <a:stretch>
            <a:fillRect/>
          </a:stretch>
        </p:blipFill>
        <p:spPr>
          <a:xfrm>
            <a:off x="264175" y="2789025"/>
            <a:ext cx="2084800" cy="1167500"/>
          </a:xfrm>
          <a:prstGeom prst="rect">
            <a:avLst/>
          </a:prstGeom>
          <a:noFill/>
          <a:ln>
            <a:noFill/>
          </a:ln>
        </p:spPr>
      </p:pic>
      <p:pic>
        <p:nvPicPr>
          <p:cNvPr id="157" name="Google Shape;157;p19"/>
          <p:cNvPicPr preferRelativeResize="0"/>
          <p:nvPr/>
        </p:nvPicPr>
        <p:blipFill>
          <a:blip r:embed="rId5">
            <a:alphaModFix/>
          </a:blip>
          <a:stretch>
            <a:fillRect/>
          </a:stretch>
        </p:blipFill>
        <p:spPr>
          <a:xfrm>
            <a:off x="2402750" y="2701025"/>
            <a:ext cx="2399063" cy="1343475"/>
          </a:xfrm>
          <a:prstGeom prst="rect">
            <a:avLst/>
          </a:prstGeom>
          <a:noFill/>
          <a:ln>
            <a:noFill/>
          </a:ln>
        </p:spPr>
      </p:pic>
      <p:pic>
        <p:nvPicPr>
          <p:cNvPr id="158" name="Google Shape;158;p19"/>
          <p:cNvPicPr preferRelativeResize="0"/>
          <p:nvPr/>
        </p:nvPicPr>
        <p:blipFill>
          <a:blip r:embed="rId6">
            <a:alphaModFix/>
          </a:blip>
          <a:stretch>
            <a:fillRect/>
          </a:stretch>
        </p:blipFill>
        <p:spPr>
          <a:xfrm>
            <a:off x="400375" y="1263400"/>
            <a:ext cx="2915122" cy="4674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164" name="Google Shape;164;p20"/>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To activate manual mode,</a:t>
            </a:r>
            <a:r>
              <a:rPr b="1" lang="fr" sz="2400">
                <a:solidFill>
                  <a:srgbClr val="FF0000"/>
                </a:solidFill>
              </a:rPr>
              <a:t> press and hold</a:t>
            </a:r>
            <a:r>
              <a:rPr lang="fr" sz="2400">
                <a:solidFill>
                  <a:schemeClr val="dk1"/>
                </a:solidFill>
              </a:rPr>
              <a:t> the selector for about</a:t>
            </a:r>
            <a:r>
              <a:rPr b="1" lang="fr" sz="2400">
                <a:solidFill>
                  <a:srgbClr val="FF0000"/>
                </a:solidFill>
              </a:rPr>
              <a:t> 1 second</a:t>
            </a:r>
            <a:r>
              <a:rPr lang="fr" sz="2400">
                <a:solidFill>
                  <a:schemeClr val="dk1"/>
                </a:solidFill>
              </a:rPr>
              <a:t> at the end of the lever.</a:t>
            </a:r>
            <a:endParaRPr sz="2400">
              <a:solidFill>
                <a:schemeClr val="dk1"/>
              </a:solidFill>
            </a:endParaRPr>
          </a:p>
          <a:p>
            <a:pPr indent="0" lvl="0" marL="0" rtl="0" algn="l">
              <a:spcBef>
                <a:spcPts val="0"/>
              </a:spcBef>
              <a:spcAft>
                <a:spcPts val="0"/>
              </a:spcAft>
              <a:buNone/>
            </a:pPr>
            <a:r>
              <a:t/>
            </a:r>
            <a:endParaRPr/>
          </a:p>
        </p:txBody>
      </p:sp>
      <p:pic>
        <p:nvPicPr>
          <p:cNvPr id="165" name="Google Shape;165;p20"/>
          <p:cNvPicPr preferRelativeResize="0"/>
          <p:nvPr/>
        </p:nvPicPr>
        <p:blipFill>
          <a:blip r:embed="rId3">
            <a:alphaModFix/>
          </a:blip>
          <a:stretch>
            <a:fillRect/>
          </a:stretch>
        </p:blipFill>
        <p:spPr>
          <a:xfrm>
            <a:off x="2693950" y="2159300"/>
            <a:ext cx="3756093" cy="2110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171" name="Google Shape;171;p21"/>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b="1" lang="fr" sz="2400">
                <a:solidFill>
                  <a:schemeClr val="dk1"/>
                </a:solidFill>
              </a:rPr>
              <a:t>To change gears:</a:t>
            </a:r>
            <a:r>
              <a:rPr lang="fr" sz="2400">
                <a:solidFill>
                  <a:schemeClr val="dk1"/>
                </a:solidFill>
              </a:rPr>
              <a:t> </a:t>
            </a:r>
            <a:r>
              <a:rPr b="1" lang="fr" sz="2400">
                <a:solidFill>
                  <a:srgbClr val="0000FF"/>
                </a:solidFill>
              </a:rPr>
              <a:t>Lift </a:t>
            </a:r>
            <a:r>
              <a:rPr lang="fr" sz="2400">
                <a:solidFill>
                  <a:schemeClr val="dk1"/>
                </a:solidFill>
              </a:rPr>
              <a:t>lever for a </a:t>
            </a:r>
            <a:r>
              <a:rPr b="1" lang="fr" sz="2400">
                <a:solidFill>
                  <a:srgbClr val="0000FF"/>
                </a:solidFill>
              </a:rPr>
              <a:t>upshift</a:t>
            </a:r>
            <a:r>
              <a:rPr b="1" lang="fr" sz="2400">
                <a:solidFill>
                  <a:schemeClr val="dk1"/>
                </a:solidFill>
              </a:rPr>
              <a:t> </a:t>
            </a:r>
            <a:r>
              <a:rPr lang="fr" sz="2400">
                <a:solidFill>
                  <a:schemeClr val="dk1"/>
                </a:solidFill>
              </a:rPr>
              <a:t>and </a:t>
            </a:r>
            <a:r>
              <a:rPr b="1" lang="fr" sz="2400">
                <a:solidFill>
                  <a:srgbClr val="FF0000"/>
                </a:solidFill>
              </a:rPr>
              <a:t>push</a:t>
            </a:r>
            <a:r>
              <a:rPr lang="fr" sz="2400">
                <a:solidFill>
                  <a:schemeClr val="dk1"/>
                </a:solidFill>
              </a:rPr>
              <a:t> down the lever for a</a:t>
            </a:r>
            <a:r>
              <a:rPr b="1" lang="fr" sz="2400">
                <a:solidFill>
                  <a:srgbClr val="FF0000"/>
                </a:solidFill>
              </a:rPr>
              <a:t> downshift</a:t>
            </a:r>
            <a:r>
              <a:rPr lang="fr" sz="2400">
                <a:solidFill>
                  <a:schemeClr val="dk1"/>
                </a:solidFill>
              </a:rPr>
              <a:t>.</a:t>
            </a:r>
            <a:endParaRPr sz="2400">
              <a:solidFill>
                <a:schemeClr val="dk1"/>
              </a:solidFill>
            </a:endParaRPr>
          </a:p>
          <a:p>
            <a:pPr indent="0" lvl="0" marL="0" rtl="0" algn="l">
              <a:lnSpc>
                <a:spcPct val="100000"/>
              </a:lnSpc>
              <a:spcBef>
                <a:spcPts val="360"/>
              </a:spcBef>
              <a:spcAft>
                <a:spcPts val="0"/>
              </a:spcAft>
              <a:buClr>
                <a:schemeClr val="dk1"/>
              </a:buClr>
              <a:buSzPts val="1100"/>
              <a:buFont typeface="Arial"/>
              <a:buNone/>
            </a:pPr>
            <a:r>
              <a:t/>
            </a:r>
            <a:endParaRPr sz="2400">
              <a:solidFill>
                <a:schemeClr val="dk1"/>
              </a:solidFill>
            </a:endParaRPr>
          </a:p>
          <a:p>
            <a:pPr indent="0" lvl="0" marL="0" rtl="0" algn="l">
              <a:spcBef>
                <a:spcPts val="0"/>
              </a:spcBef>
              <a:spcAft>
                <a:spcPts val="0"/>
              </a:spcAft>
              <a:buNone/>
            </a:pPr>
            <a:r>
              <a:t/>
            </a:r>
            <a:endParaRPr/>
          </a:p>
        </p:txBody>
      </p:sp>
      <p:pic>
        <p:nvPicPr>
          <p:cNvPr id="172" name="Google Shape;172;p21"/>
          <p:cNvPicPr preferRelativeResize="0"/>
          <p:nvPr/>
        </p:nvPicPr>
        <p:blipFill>
          <a:blip r:embed="rId3">
            <a:alphaModFix/>
          </a:blip>
          <a:stretch>
            <a:fillRect/>
          </a:stretch>
        </p:blipFill>
        <p:spPr>
          <a:xfrm>
            <a:off x="1060400" y="2394653"/>
            <a:ext cx="3265450" cy="1835175"/>
          </a:xfrm>
          <a:prstGeom prst="rect">
            <a:avLst/>
          </a:prstGeom>
          <a:noFill/>
          <a:ln>
            <a:noFill/>
          </a:ln>
        </p:spPr>
      </p:pic>
      <p:pic>
        <p:nvPicPr>
          <p:cNvPr id="173" name="Google Shape;173;p21"/>
          <p:cNvPicPr preferRelativeResize="0"/>
          <p:nvPr/>
        </p:nvPicPr>
        <p:blipFill>
          <a:blip r:embed="rId4">
            <a:alphaModFix/>
          </a:blip>
          <a:stretch>
            <a:fillRect/>
          </a:stretch>
        </p:blipFill>
        <p:spPr>
          <a:xfrm>
            <a:off x="4796850" y="2394650"/>
            <a:ext cx="3265402" cy="1835175"/>
          </a:xfrm>
          <a:prstGeom prst="rect">
            <a:avLst/>
          </a:prstGeom>
          <a:noFill/>
          <a:ln>
            <a:noFill/>
          </a:ln>
        </p:spPr>
      </p:pic>
      <p:sp>
        <p:nvSpPr>
          <p:cNvPr id="174" name="Google Shape;174;p21"/>
          <p:cNvSpPr txBox="1"/>
          <p:nvPr/>
        </p:nvSpPr>
        <p:spPr>
          <a:xfrm>
            <a:off x="1060450" y="1882450"/>
            <a:ext cx="3265500" cy="35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400"/>
              <a:t>Upshift</a:t>
            </a:r>
            <a:endParaRPr b="1" sz="2400"/>
          </a:p>
        </p:txBody>
      </p:sp>
      <p:sp>
        <p:nvSpPr>
          <p:cNvPr id="175" name="Google Shape;175;p21"/>
          <p:cNvSpPr txBox="1"/>
          <p:nvPr/>
        </p:nvSpPr>
        <p:spPr>
          <a:xfrm>
            <a:off x="4796800" y="1882450"/>
            <a:ext cx="3265500" cy="35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400"/>
              <a:t>Downshift</a:t>
            </a:r>
            <a:endParaRPr b="1"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sz="3600"/>
          </a:p>
          <a:p>
            <a:pPr indent="0" lvl="0" marL="0" rtl="0" algn="ctr">
              <a:spcBef>
                <a:spcPts val="0"/>
              </a:spcBef>
              <a:spcAft>
                <a:spcPts val="0"/>
              </a:spcAft>
              <a:buClr>
                <a:schemeClr val="dk1"/>
              </a:buClr>
              <a:buSzPts val="1100"/>
              <a:buFont typeface="Arial"/>
              <a:buNone/>
            </a:pPr>
            <a:r>
              <a:t/>
            </a:r>
            <a:endParaRPr sz="3600"/>
          </a:p>
        </p:txBody>
      </p:sp>
      <p:sp>
        <p:nvSpPr>
          <p:cNvPr id="181" name="Google Shape;181;p22"/>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t/>
            </a:r>
            <a:endParaRPr sz="2400">
              <a:solidFill>
                <a:schemeClr val="dk1"/>
              </a:solidFill>
            </a:endParaRPr>
          </a:p>
          <a:p>
            <a:pPr indent="-381000" lvl="0" marL="457200" rtl="0" algn="l">
              <a:lnSpc>
                <a:spcPct val="100000"/>
              </a:lnSpc>
              <a:spcBef>
                <a:spcPts val="360"/>
              </a:spcBef>
              <a:spcAft>
                <a:spcPts val="0"/>
              </a:spcAft>
              <a:buClr>
                <a:schemeClr val="dk1"/>
              </a:buClr>
              <a:buSzPts val="2400"/>
              <a:buChar char="●"/>
            </a:pPr>
            <a:r>
              <a:rPr lang="fr" sz="2400">
                <a:solidFill>
                  <a:schemeClr val="dk1"/>
                </a:solidFill>
              </a:rPr>
              <a:t>Ultra-Shift</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fr" sz="2400">
                <a:solidFill>
                  <a:schemeClr val="dk1"/>
                </a:solidFill>
              </a:rPr>
              <a:t>Ultrashift Plus</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fr" sz="2400">
                <a:solidFill>
                  <a:schemeClr val="dk1"/>
                </a:solidFill>
              </a:rPr>
              <a:t>Endurant</a:t>
            </a:r>
            <a:endParaRPr sz="2400">
              <a:solidFill>
                <a:schemeClr val="dk1"/>
              </a:solidFill>
            </a:endParaRPr>
          </a:p>
          <a:p>
            <a:pPr indent="0" lvl="0" marL="0" rtl="0" algn="l">
              <a:lnSpc>
                <a:spcPct val="100000"/>
              </a:lnSpc>
              <a:spcBef>
                <a:spcPts val="360"/>
              </a:spcBef>
              <a:spcAft>
                <a:spcPts val="0"/>
              </a:spcAft>
              <a:buNone/>
            </a:pPr>
            <a:r>
              <a:t/>
            </a:r>
            <a:endParaRPr sz="2400">
              <a:solidFill>
                <a:schemeClr val="dk1"/>
              </a:solidFill>
            </a:endParaRPr>
          </a:p>
          <a:p>
            <a:pPr indent="0" lvl="0" marL="0" rtl="0" algn="l">
              <a:lnSpc>
                <a:spcPct val="100000"/>
              </a:lnSpc>
              <a:spcBef>
                <a:spcPts val="360"/>
              </a:spcBef>
              <a:spcAft>
                <a:spcPts val="0"/>
              </a:spcAft>
              <a:buNone/>
            </a:pPr>
            <a:r>
              <a:rPr lang="fr">
                <a:solidFill>
                  <a:schemeClr val="dk1"/>
                </a:solidFill>
              </a:rPr>
              <a:t>10,11,13,16 or 18 </a:t>
            </a:r>
            <a:r>
              <a:rPr b="1" lang="fr">
                <a:solidFill>
                  <a:schemeClr val="dk1"/>
                </a:solidFill>
              </a:rPr>
              <a:t>Forward </a:t>
            </a:r>
            <a:r>
              <a:rPr lang="fr">
                <a:solidFill>
                  <a:schemeClr val="dk1"/>
                </a:solidFill>
              </a:rPr>
              <a:t>gears</a:t>
            </a:r>
            <a:endParaRPr>
              <a:solidFill>
                <a:schemeClr val="dk1"/>
              </a:solidFill>
            </a:endParaRPr>
          </a:p>
          <a:p>
            <a:pPr indent="0" lvl="0" marL="0" rtl="0" algn="l">
              <a:lnSpc>
                <a:spcPct val="100000"/>
              </a:lnSpc>
              <a:spcBef>
                <a:spcPts val="360"/>
              </a:spcBef>
              <a:spcAft>
                <a:spcPts val="0"/>
              </a:spcAft>
              <a:buNone/>
            </a:pPr>
            <a:r>
              <a:rPr lang="fr">
                <a:solidFill>
                  <a:schemeClr val="dk1"/>
                </a:solidFill>
              </a:rPr>
              <a:t>Up to 4 </a:t>
            </a:r>
            <a:r>
              <a:rPr b="1" lang="fr">
                <a:solidFill>
                  <a:schemeClr val="dk1"/>
                </a:solidFill>
              </a:rPr>
              <a:t>Reverse</a:t>
            </a:r>
            <a:r>
              <a:rPr lang="fr">
                <a:solidFill>
                  <a:schemeClr val="dk1"/>
                </a:solidFill>
              </a:rPr>
              <a:t> gears</a:t>
            </a:r>
            <a:endParaRPr>
              <a:solidFill>
                <a:schemeClr val="dk1"/>
              </a:solidFill>
            </a:endParaRPr>
          </a:p>
          <a:p>
            <a:pPr indent="0" lvl="0" marL="0" rtl="0" algn="l">
              <a:spcBef>
                <a:spcPts val="0"/>
              </a:spcBef>
              <a:spcAft>
                <a:spcPts val="0"/>
              </a:spcAft>
              <a:buNone/>
            </a:pPr>
            <a:r>
              <a:t/>
            </a:r>
            <a:endParaRPr/>
          </a:p>
        </p:txBody>
      </p:sp>
      <p:pic>
        <p:nvPicPr>
          <p:cNvPr descr="F:\Photos\Transmissions automatisées\UNADJUSTEDNONRAW_thumb_1fe2.jpg" id="182" name="Google Shape;182;p22"/>
          <p:cNvPicPr preferRelativeResize="0"/>
          <p:nvPr/>
        </p:nvPicPr>
        <p:blipFill>
          <a:blip r:embed="rId3">
            <a:alphaModFix/>
          </a:blip>
          <a:stretch>
            <a:fillRect/>
          </a:stretch>
        </p:blipFill>
        <p:spPr>
          <a:xfrm>
            <a:off x="4572000" y="1152466"/>
            <a:ext cx="1964531" cy="1678781"/>
          </a:xfrm>
          <a:prstGeom prst="rect">
            <a:avLst/>
          </a:prstGeom>
          <a:noFill/>
          <a:ln>
            <a:noFill/>
          </a:ln>
        </p:spPr>
      </p:pic>
      <p:pic>
        <p:nvPicPr>
          <p:cNvPr descr="F:\Photos\Transmissions automatisées\UNADJUSTEDNONRAW_thumb_1fe4.jpg" id="183" name="Google Shape;183;p22"/>
          <p:cNvPicPr preferRelativeResize="0"/>
          <p:nvPr/>
        </p:nvPicPr>
        <p:blipFill>
          <a:blip r:embed="rId4">
            <a:alphaModFix/>
          </a:blip>
          <a:stretch>
            <a:fillRect/>
          </a:stretch>
        </p:blipFill>
        <p:spPr>
          <a:xfrm>
            <a:off x="6860613" y="1152481"/>
            <a:ext cx="1971675" cy="1278731"/>
          </a:xfrm>
          <a:prstGeom prst="rect">
            <a:avLst/>
          </a:prstGeom>
          <a:noFill/>
          <a:ln>
            <a:noFill/>
          </a:ln>
        </p:spPr>
      </p:pic>
      <p:pic>
        <p:nvPicPr>
          <p:cNvPr descr="F:\Photos\Transmissions automatisées\IMG_0522.jpg" id="184" name="Google Shape;184;p22"/>
          <p:cNvPicPr preferRelativeResize="0"/>
          <p:nvPr/>
        </p:nvPicPr>
        <p:blipFill>
          <a:blip r:embed="rId5">
            <a:alphaModFix/>
          </a:blip>
          <a:stretch>
            <a:fillRect/>
          </a:stretch>
        </p:blipFill>
        <p:spPr>
          <a:xfrm>
            <a:off x="6867763" y="2886950"/>
            <a:ext cx="1964531" cy="1278731"/>
          </a:xfrm>
          <a:prstGeom prst="rect">
            <a:avLst/>
          </a:prstGeom>
          <a:noFill/>
          <a:ln>
            <a:noFill/>
          </a:ln>
        </p:spPr>
      </p:pic>
      <p:pic>
        <p:nvPicPr>
          <p:cNvPr id="185" name="Google Shape;185;p22"/>
          <p:cNvPicPr preferRelativeResize="0"/>
          <p:nvPr/>
        </p:nvPicPr>
        <p:blipFill>
          <a:blip r:embed="rId6">
            <a:alphaModFix/>
          </a:blip>
          <a:stretch>
            <a:fillRect/>
          </a:stretch>
        </p:blipFill>
        <p:spPr>
          <a:xfrm>
            <a:off x="452449" y="1141800"/>
            <a:ext cx="1870513" cy="572700"/>
          </a:xfrm>
          <a:prstGeom prst="rect">
            <a:avLst/>
          </a:prstGeom>
          <a:noFill/>
          <a:ln>
            <a:noFill/>
          </a:ln>
        </p:spPr>
      </p:pic>
      <p:pic>
        <p:nvPicPr>
          <p:cNvPr id="186" name="Google Shape;186;p22"/>
          <p:cNvPicPr preferRelativeResize="0"/>
          <p:nvPr/>
        </p:nvPicPr>
        <p:blipFill>
          <a:blip r:embed="rId7">
            <a:alphaModFix/>
          </a:blip>
          <a:stretch>
            <a:fillRect/>
          </a:stretch>
        </p:blipFill>
        <p:spPr>
          <a:xfrm>
            <a:off x="4367225" y="3042200"/>
            <a:ext cx="2421710" cy="1148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192" name="Google Shape;192;p2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To activate manual mode press</a:t>
            </a:r>
            <a:r>
              <a:rPr lang="fr" sz="2400">
                <a:solidFill>
                  <a:schemeClr val="dk1"/>
                </a:solidFill>
              </a:rPr>
              <a:t> </a:t>
            </a:r>
            <a:r>
              <a:rPr b="1" lang="fr" sz="2400">
                <a:solidFill>
                  <a:schemeClr val="dk1"/>
                </a:solidFill>
              </a:rPr>
              <a:t>M</a:t>
            </a:r>
            <a:endParaRPr b="1" sz="2400">
              <a:solidFill>
                <a:schemeClr val="dk1"/>
              </a:solidFill>
            </a:endParaRPr>
          </a:p>
          <a:p>
            <a:pPr indent="0" lvl="0" marL="0" rtl="0" algn="l">
              <a:spcBef>
                <a:spcPts val="0"/>
              </a:spcBef>
              <a:spcAft>
                <a:spcPts val="0"/>
              </a:spcAft>
              <a:buNone/>
            </a:pPr>
            <a:r>
              <a:t/>
            </a:r>
            <a:endParaRPr/>
          </a:p>
        </p:txBody>
      </p:sp>
      <p:pic>
        <p:nvPicPr>
          <p:cNvPr descr="F:\Photos\Transmissions automatisées\UNADJUSTEDNONRAW_thumb_1fe4.jpg" id="193" name="Google Shape;193;p23"/>
          <p:cNvPicPr preferRelativeResize="0"/>
          <p:nvPr/>
        </p:nvPicPr>
        <p:blipFill>
          <a:blip r:embed="rId3">
            <a:alphaModFix/>
          </a:blip>
          <a:stretch>
            <a:fillRect/>
          </a:stretch>
        </p:blipFill>
        <p:spPr>
          <a:xfrm>
            <a:off x="311707" y="2138088"/>
            <a:ext cx="3126319" cy="2027588"/>
          </a:xfrm>
          <a:prstGeom prst="rect">
            <a:avLst/>
          </a:prstGeom>
          <a:noFill/>
          <a:ln>
            <a:noFill/>
          </a:ln>
        </p:spPr>
      </p:pic>
      <p:cxnSp>
        <p:nvCxnSpPr>
          <p:cNvPr id="194" name="Google Shape;194;p23"/>
          <p:cNvCxnSpPr>
            <a:endCxn id="195" idx="6"/>
          </p:cNvCxnSpPr>
          <p:nvPr/>
        </p:nvCxnSpPr>
        <p:spPr>
          <a:xfrm flipH="1">
            <a:off x="2053950" y="1668425"/>
            <a:ext cx="2640900" cy="1537500"/>
          </a:xfrm>
          <a:prstGeom prst="straightConnector1">
            <a:avLst/>
          </a:prstGeom>
          <a:noFill/>
          <a:ln cap="flat" cmpd="sng" w="38100">
            <a:solidFill>
              <a:srgbClr val="FF0000"/>
            </a:solidFill>
            <a:prstDash val="solid"/>
            <a:round/>
            <a:headEnd len="med" w="med" type="none"/>
            <a:tailEnd len="med" w="med" type="triangle"/>
          </a:ln>
        </p:spPr>
      </p:cxnSp>
      <p:sp>
        <p:nvSpPr>
          <p:cNvPr id="195" name="Google Shape;195;p23"/>
          <p:cNvSpPr/>
          <p:nvPr/>
        </p:nvSpPr>
        <p:spPr>
          <a:xfrm>
            <a:off x="1443150" y="2919575"/>
            <a:ext cx="610800" cy="572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201" name="Google Shape;201;p2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To change gears manually</a:t>
            </a:r>
            <a:r>
              <a:rPr lang="fr" sz="2400">
                <a:solidFill>
                  <a:schemeClr val="dk1"/>
                </a:solidFill>
              </a:rPr>
              <a:t>, press</a:t>
            </a:r>
            <a:r>
              <a:rPr lang="fr" sz="2400">
                <a:solidFill>
                  <a:srgbClr val="0000FF"/>
                </a:solidFill>
              </a:rPr>
              <a:t> </a:t>
            </a:r>
            <a:r>
              <a:rPr b="1" lang="fr" sz="2400">
                <a:solidFill>
                  <a:srgbClr val="0000FF"/>
                </a:solidFill>
              </a:rPr>
              <a:t>+</a:t>
            </a:r>
            <a:r>
              <a:rPr lang="fr" sz="2400">
                <a:solidFill>
                  <a:schemeClr val="dk1"/>
                </a:solidFill>
              </a:rPr>
              <a:t> to </a:t>
            </a:r>
            <a:r>
              <a:rPr b="1" lang="fr" sz="2400">
                <a:solidFill>
                  <a:srgbClr val="0000FF"/>
                </a:solidFill>
              </a:rPr>
              <a:t>upshift</a:t>
            </a:r>
            <a:r>
              <a:rPr lang="fr" sz="2400">
                <a:solidFill>
                  <a:schemeClr val="dk1"/>
                </a:solidFill>
              </a:rPr>
              <a:t> and </a:t>
            </a:r>
            <a:r>
              <a:rPr b="1" lang="fr" sz="2400">
                <a:solidFill>
                  <a:schemeClr val="dk1"/>
                </a:solidFill>
              </a:rPr>
              <a:t> </a:t>
            </a:r>
            <a:r>
              <a:rPr b="1" lang="fr" sz="2400">
                <a:solidFill>
                  <a:srgbClr val="FF0000"/>
                </a:solidFill>
              </a:rPr>
              <a:t>- </a:t>
            </a:r>
            <a:r>
              <a:rPr lang="fr" sz="2400">
                <a:solidFill>
                  <a:schemeClr val="dk1"/>
                </a:solidFill>
              </a:rPr>
              <a:t>to </a:t>
            </a:r>
            <a:r>
              <a:rPr b="1" lang="fr" sz="2400">
                <a:solidFill>
                  <a:srgbClr val="FF0000"/>
                </a:solidFill>
              </a:rPr>
              <a:t>downshift</a:t>
            </a:r>
            <a:r>
              <a:rPr lang="fr" sz="2400">
                <a:solidFill>
                  <a:schemeClr val="dk1"/>
                </a:solidFill>
              </a:rPr>
              <a:t>.</a:t>
            </a:r>
            <a:endParaRPr sz="2400">
              <a:solidFill>
                <a:schemeClr val="dk1"/>
              </a:solidFill>
            </a:endParaRPr>
          </a:p>
          <a:p>
            <a:pPr indent="0" lvl="0" marL="0" rtl="0" algn="l">
              <a:spcBef>
                <a:spcPts val="0"/>
              </a:spcBef>
              <a:spcAft>
                <a:spcPts val="0"/>
              </a:spcAft>
              <a:buNone/>
            </a:pPr>
            <a:r>
              <a:t/>
            </a:r>
            <a:endParaRPr/>
          </a:p>
        </p:txBody>
      </p:sp>
      <p:pic>
        <p:nvPicPr>
          <p:cNvPr descr="F:\Photos\Transmissions automatisées\UNADJUSTEDNONRAW_thumb_1fe4.jpg" id="202" name="Google Shape;202;p24"/>
          <p:cNvPicPr preferRelativeResize="0"/>
          <p:nvPr/>
        </p:nvPicPr>
        <p:blipFill>
          <a:blip r:embed="rId3">
            <a:alphaModFix/>
          </a:blip>
          <a:stretch>
            <a:fillRect/>
          </a:stretch>
        </p:blipFill>
        <p:spPr>
          <a:xfrm>
            <a:off x="311707" y="2138088"/>
            <a:ext cx="3126319" cy="2027588"/>
          </a:xfrm>
          <a:prstGeom prst="rect">
            <a:avLst/>
          </a:prstGeom>
          <a:noFill/>
          <a:ln>
            <a:noFill/>
          </a:ln>
        </p:spPr>
      </p:pic>
      <p:cxnSp>
        <p:nvCxnSpPr>
          <p:cNvPr id="203" name="Google Shape;203;p24"/>
          <p:cNvCxnSpPr>
            <a:endCxn id="204" idx="1"/>
          </p:cNvCxnSpPr>
          <p:nvPr/>
        </p:nvCxnSpPr>
        <p:spPr>
          <a:xfrm flipH="1">
            <a:off x="2105800" y="1680000"/>
            <a:ext cx="3601500" cy="874500"/>
          </a:xfrm>
          <a:prstGeom prst="straightConnector1">
            <a:avLst/>
          </a:prstGeom>
          <a:noFill/>
          <a:ln cap="flat" cmpd="sng" w="38100">
            <a:solidFill>
              <a:srgbClr val="FF0000"/>
            </a:solidFill>
            <a:prstDash val="solid"/>
            <a:round/>
            <a:headEnd len="med" w="med" type="none"/>
            <a:tailEnd len="med" w="med" type="triangle"/>
          </a:ln>
        </p:spPr>
      </p:cxnSp>
      <p:sp>
        <p:nvSpPr>
          <p:cNvPr id="204" name="Google Shape;204;p24"/>
          <p:cNvSpPr/>
          <p:nvPr/>
        </p:nvSpPr>
        <p:spPr>
          <a:xfrm>
            <a:off x="1807600" y="2268150"/>
            <a:ext cx="298200" cy="572700"/>
          </a:xfrm>
          <a:prstGeom prst="rightBrace">
            <a:avLst>
              <a:gd fmla="val 8333" name="adj1"/>
              <a:gd fmla="val 50000" name="adj2"/>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210" name="Google Shape;210;p25"/>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In addition, some vehicles even have controls on the steering wheel</a:t>
            </a:r>
            <a:endParaRPr sz="2400"/>
          </a:p>
        </p:txBody>
      </p:sp>
      <p:pic>
        <p:nvPicPr>
          <p:cNvPr id="211" name="Google Shape;211;p25"/>
          <p:cNvPicPr preferRelativeResize="0"/>
          <p:nvPr/>
        </p:nvPicPr>
        <p:blipFill rotWithShape="1">
          <a:blip r:embed="rId3">
            <a:alphaModFix/>
          </a:blip>
          <a:srcRect b="0" l="0" r="42505" t="-2490"/>
          <a:stretch/>
        </p:blipFill>
        <p:spPr>
          <a:xfrm>
            <a:off x="311700" y="1694824"/>
            <a:ext cx="2465049" cy="2470850"/>
          </a:xfrm>
          <a:prstGeom prst="rect">
            <a:avLst/>
          </a:prstGeom>
          <a:noFill/>
          <a:ln>
            <a:noFill/>
          </a:ln>
        </p:spPr>
      </p:pic>
      <p:sp>
        <p:nvSpPr>
          <p:cNvPr id="212" name="Google Shape;212;p25"/>
          <p:cNvSpPr txBox="1"/>
          <p:nvPr/>
        </p:nvSpPr>
        <p:spPr>
          <a:xfrm>
            <a:off x="4360775" y="1759175"/>
            <a:ext cx="4696200" cy="8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800">
                <a:solidFill>
                  <a:schemeClr val="dk1"/>
                </a:solidFill>
              </a:rPr>
              <a:t>Sign </a:t>
            </a:r>
            <a:r>
              <a:rPr b="1" lang="fr" sz="2400">
                <a:solidFill>
                  <a:srgbClr val="0000FF"/>
                </a:solidFill>
              </a:rPr>
              <a:t>+</a:t>
            </a:r>
            <a:r>
              <a:rPr lang="fr" sz="1800">
                <a:solidFill>
                  <a:schemeClr val="dk1"/>
                </a:solidFill>
              </a:rPr>
              <a:t> for </a:t>
            </a:r>
            <a:r>
              <a:rPr b="1" lang="fr" sz="1800">
                <a:solidFill>
                  <a:srgbClr val="0000FF"/>
                </a:solidFill>
              </a:rPr>
              <a:t>Upshift</a:t>
            </a:r>
            <a:endParaRPr b="1" sz="1800">
              <a:solidFill>
                <a:srgbClr val="0000FF"/>
              </a:solidFill>
            </a:endParaRPr>
          </a:p>
        </p:txBody>
      </p:sp>
      <p:sp>
        <p:nvSpPr>
          <p:cNvPr id="213" name="Google Shape;213;p25"/>
          <p:cNvSpPr txBox="1"/>
          <p:nvPr/>
        </p:nvSpPr>
        <p:spPr>
          <a:xfrm>
            <a:off x="4360775" y="2753000"/>
            <a:ext cx="4696200" cy="6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800">
                <a:solidFill>
                  <a:schemeClr val="dk1"/>
                </a:solidFill>
              </a:rPr>
              <a:t>Switch from: </a:t>
            </a:r>
            <a:r>
              <a:rPr b="1" lang="fr" sz="1800">
                <a:solidFill>
                  <a:schemeClr val="dk1"/>
                </a:solidFill>
              </a:rPr>
              <a:t>Manual or Automatic</a:t>
            </a:r>
            <a:endParaRPr b="1" sz="1800">
              <a:solidFill>
                <a:schemeClr val="dk1"/>
              </a:solidFill>
            </a:endParaRPr>
          </a:p>
          <a:p>
            <a:pPr indent="0" lvl="0" marL="0" rtl="0" algn="l">
              <a:spcBef>
                <a:spcPts val="0"/>
              </a:spcBef>
              <a:spcAft>
                <a:spcPts val="0"/>
              </a:spcAft>
              <a:buNone/>
            </a:pPr>
            <a:r>
              <a:t/>
            </a:r>
            <a:endParaRPr/>
          </a:p>
        </p:txBody>
      </p:sp>
      <p:sp>
        <p:nvSpPr>
          <p:cNvPr id="214" name="Google Shape;214;p25"/>
          <p:cNvSpPr txBox="1"/>
          <p:nvPr/>
        </p:nvSpPr>
        <p:spPr>
          <a:xfrm>
            <a:off x="4360775" y="3387125"/>
            <a:ext cx="4696200" cy="8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800">
                <a:solidFill>
                  <a:schemeClr val="dk1"/>
                </a:solidFill>
              </a:rPr>
              <a:t>Sign </a:t>
            </a:r>
            <a:r>
              <a:rPr b="1" lang="fr" sz="2400">
                <a:solidFill>
                  <a:srgbClr val="FF0000"/>
                </a:solidFill>
              </a:rPr>
              <a:t>-</a:t>
            </a:r>
            <a:r>
              <a:rPr lang="fr" sz="1800">
                <a:solidFill>
                  <a:schemeClr val="dk1"/>
                </a:solidFill>
              </a:rPr>
              <a:t> for </a:t>
            </a:r>
            <a:r>
              <a:rPr b="1" lang="fr" sz="1800">
                <a:solidFill>
                  <a:srgbClr val="FF0000"/>
                </a:solidFill>
              </a:rPr>
              <a:t>Downshifts</a:t>
            </a:r>
            <a:endParaRPr b="1" sz="1800">
              <a:solidFill>
                <a:srgbClr val="FF0000"/>
              </a:solidFill>
            </a:endParaRPr>
          </a:p>
        </p:txBody>
      </p:sp>
      <p:cxnSp>
        <p:nvCxnSpPr>
          <p:cNvPr id="215" name="Google Shape;215;p25"/>
          <p:cNvCxnSpPr>
            <a:stCxn id="212" idx="1"/>
          </p:cNvCxnSpPr>
          <p:nvPr/>
        </p:nvCxnSpPr>
        <p:spPr>
          <a:xfrm flipH="1">
            <a:off x="2567975" y="2188775"/>
            <a:ext cx="1792800" cy="379200"/>
          </a:xfrm>
          <a:prstGeom prst="straightConnector1">
            <a:avLst/>
          </a:prstGeom>
          <a:noFill/>
          <a:ln cap="flat" cmpd="sng" w="38100">
            <a:solidFill>
              <a:srgbClr val="FF0000"/>
            </a:solidFill>
            <a:prstDash val="solid"/>
            <a:round/>
            <a:headEnd len="med" w="med" type="none"/>
            <a:tailEnd len="med" w="med" type="triangle"/>
          </a:ln>
        </p:spPr>
      </p:cxnSp>
      <p:cxnSp>
        <p:nvCxnSpPr>
          <p:cNvPr id="216" name="Google Shape;216;p25"/>
          <p:cNvCxnSpPr/>
          <p:nvPr/>
        </p:nvCxnSpPr>
        <p:spPr>
          <a:xfrm flipH="1">
            <a:off x="2567975" y="2955500"/>
            <a:ext cx="1838100" cy="94500"/>
          </a:xfrm>
          <a:prstGeom prst="straightConnector1">
            <a:avLst/>
          </a:prstGeom>
          <a:noFill/>
          <a:ln cap="flat" cmpd="sng" w="38100">
            <a:solidFill>
              <a:srgbClr val="FF0000"/>
            </a:solidFill>
            <a:prstDash val="solid"/>
            <a:round/>
            <a:headEnd len="med" w="med" type="none"/>
            <a:tailEnd len="med" w="med" type="triangle"/>
          </a:ln>
        </p:spPr>
      </p:cxnSp>
      <p:cxnSp>
        <p:nvCxnSpPr>
          <p:cNvPr id="217" name="Google Shape;217;p25"/>
          <p:cNvCxnSpPr>
            <a:stCxn id="214" idx="1"/>
          </p:cNvCxnSpPr>
          <p:nvPr/>
        </p:nvCxnSpPr>
        <p:spPr>
          <a:xfrm rot="10800000">
            <a:off x="2225975" y="3543425"/>
            <a:ext cx="2134800" cy="2733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223" name="Google Shape;223;p26"/>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To activate manual mode</a:t>
            </a:r>
            <a:r>
              <a:rPr lang="fr" sz="2400">
                <a:solidFill>
                  <a:srgbClr val="000000"/>
                </a:solidFill>
              </a:rPr>
              <a:t>,</a:t>
            </a:r>
            <a:r>
              <a:rPr lang="fr" sz="2400">
                <a:solidFill>
                  <a:srgbClr val="FF0000"/>
                </a:solidFill>
              </a:rPr>
              <a:t> </a:t>
            </a:r>
            <a:r>
              <a:rPr b="1" lang="fr" sz="2400">
                <a:solidFill>
                  <a:srgbClr val="FF0000"/>
                </a:solidFill>
              </a:rPr>
              <a:t>slide</a:t>
            </a:r>
            <a:r>
              <a:rPr lang="fr" sz="2400">
                <a:solidFill>
                  <a:schemeClr val="dk1"/>
                </a:solidFill>
              </a:rPr>
              <a:t> the button to the side of the desired mode.</a:t>
            </a:r>
            <a:endParaRPr sz="2400">
              <a:solidFill>
                <a:schemeClr val="dk1"/>
              </a:solidFill>
            </a:endParaRPr>
          </a:p>
          <a:p>
            <a:pPr indent="0" lvl="0" marL="0" rtl="0" algn="l">
              <a:spcBef>
                <a:spcPts val="0"/>
              </a:spcBef>
              <a:spcAft>
                <a:spcPts val="0"/>
              </a:spcAft>
              <a:buNone/>
            </a:pPr>
            <a:r>
              <a:t/>
            </a:r>
            <a:endParaRPr/>
          </a:p>
        </p:txBody>
      </p:sp>
      <p:pic>
        <p:nvPicPr>
          <p:cNvPr descr="F:\Photos\Transmissions automatisées\UNADJUSTEDNONRAW_thumb_1fe2.jpg" id="224" name="Google Shape;224;p26"/>
          <p:cNvPicPr preferRelativeResize="0"/>
          <p:nvPr/>
        </p:nvPicPr>
        <p:blipFill>
          <a:blip r:embed="rId3">
            <a:alphaModFix/>
          </a:blip>
          <a:stretch>
            <a:fillRect/>
          </a:stretch>
        </p:blipFill>
        <p:spPr>
          <a:xfrm>
            <a:off x="311700" y="2087476"/>
            <a:ext cx="2431950" cy="2078200"/>
          </a:xfrm>
          <a:prstGeom prst="rect">
            <a:avLst/>
          </a:prstGeom>
          <a:noFill/>
          <a:ln>
            <a:noFill/>
          </a:ln>
        </p:spPr>
      </p:pic>
      <p:cxnSp>
        <p:nvCxnSpPr>
          <p:cNvPr id="225" name="Google Shape;225;p26"/>
          <p:cNvCxnSpPr>
            <a:endCxn id="226" idx="6"/>
          </p:cNvCxnSpPr>
          <p:nvPr/>
        </p:nvCxnSpPr>
        <p:spPr>
          <a:xfrm flipH="1">
            <a:off x="2054025" y="1702925"/>
            <a:ext cx="2180400" cy="1503000"/>
          </a:xfrm>
          <a:prstGeom prst="straightConnector1">
            <a:avLst/>
          </a:prstGeom>
          <a:noFill/>
          <a:ln cap="flat" cmpd="sng" w="38100">
            <a:solidFill>
              <a:srgbClr val="FF0000"/>
            </a:solidFill>
            <a:prstDash val="solid"/>
            <a:round/>
            <a:headEnd len="med" w="med" type="none"/>
            <a:tailEnd len="med" w="med" type="triangle"/>
          </a:ln>
        </p:spPr>
      </p:cxnSp>
      <p:sp>
        <p:nvSpPr>
          <p:cNvPr id="226" name="Google Shape;226;p26"/>
          <p:cNvSpPr/>
          <p:nvPr/>
        </p:nvSpPr>
        <p:spPr>
          <a:xfrm>
            <a:off x="1369125" y="2919575"/>
            <a:ext cx="684900" cy="572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232" name="Google Shape;232;p27"/>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To manually change gears, you have to</a:t>
            </a:r>
            <a:r>
              <a:rPr lang="fr" sz="2400">
                <a:solidFill>
                  <a:srgbClr val="0000FF"/>
                </a:solidFill>
              </a:rPr>
              <a:t> </a:t>
            </a:r>
            <a:r>
              <a:rPr b="1" lang="fr" sz="2400">
                <a:solidFill>
                  <a:srgbClr val="0000FF"/>
                </a:solidFill>
              </a:rPr>
              <a:t>lift</a:t>
            </a:r>
            <a:r>
              <a:rPr lang="fr" sz="2400">
                <a:solidFill>
                  <a:schemeClr val="dk1"/>
                </a:solidFill>
              </a:rPr>
              <a:t> the lever for a </a:t>
            </a:r>
            <a:r>
              <a:rPr b="1" lang="fr" sz="2400">
                <a:solidFill>
                  <a:srgbClr val="0000FF"/>
                </a:solidFill>
              </a:rPr>
              <a:t>upshif</a:t>
            </a:r>
            <a:r>
              <a:rPr b="1" lang="fr" sz="2400">
                <a:solidFill>
                  <a:srgbClr val="0000FF"/>
                </a:solidFill>
              </a:rPr>
              <a:t>t</a:t>
            </a:r>
            <a:r>
              <a:rPr lang="fr" sz="2400">
                <a:solidFill>
                  <a:schemeClr val="dk1"/>
                </a:solidFill>
              </a:rPr>
              <a:t> </a:t>
            </a:r>
            <a:r>
              <a:rPr lang="fr" sz="2400">
                <a:solidFill>
                  <a:schemeClr val="dk1"/>
                </a:solidFill>
              </a:rPr>
              <a:t>and</a:t>
            </a:r>
            <a:r>
              <a:rPr b="1" lang="fr" sz="2400">
                <a:solidFill>
                  <a:schemeClr val="dk1"/>
                </a:solidFill>
              </a:rPr>
              <a:t> </a:t>
            </a:r>
            <a:r>
              <a:rPr b="1" lang="fr" sz="2400">
                <a:solidFill>
                  <a:srgbClr val="FF0000"/>
                </a:solidFill>
              </a:rPr>
              <a:t>push</a:t>
            </a:r>
            <a:r>
              <a:rPr lang="fr" sz="2400">
                <a:solidFill>
                  <a:schemeClr val="dk1"/>
                </a:solidFill>
              </a:rPr>
              <a:t> the lever for a </a:t>
            </a:r>
            <a:r>
              <a:rPr b="1" lang="fr" sz="2400">
                <a:solidFill>
                  <a:srgbClr val="FF0000"/>
                </a:solidFill>
              </a:rPr>
              <a:t>downshift</a:t>
            </a:r>
            <a:r>
              <a:rPr lang="fr" sz="2400">
                <a:solidFill>
                  <a:schemeClr val="dk1"/>
                </a:solidFill>
              </a:rPr>
              <a:t>.</a:t>
            </a:r>
            <a:endParaRPr sz="2400">
              <a:solidFill>
                <a:schemeClr val="dk1"/>
              </a:solidFill>
            </a:endParaRPr>
          </a:p>
          <a:p>
            <a:pPr indent="0" lvl="0" marL="0" rtl="0" algn="l">
              <a:spcBef>
                <a:spcPts val="0"/>
              </a:spcBef>
              <a:spcAft>
                <a:spcPts val="0"/>
              </a:spcAft>
              <a:buNone/>
            </a:pPr>
            <a:r>
              <a:t/>
            </a:r>
            <a:endParaRPr/>
          </a:p>
        </p:txBody>
      </p:sp>
      <p:pic>
        <p:nvPicPr>
          <p:cNvPr descr="F:\Photos\Transmissions automatisées\UNADJUSTEDNONRAW_thumb_1fe2.jpg" id="233" name="Google Shape;233;p27"/>
          <p:cNvPicPr preferRelativeResize="0"/>
          <p:nvPr/>
        </p:nvPicPr>
        <p:blipFill>
          <a:blip r:embed="rId3">
            <a:alphaModFix/>
          </a:blip>
          <a:stretch>
            <a:fillRect/>
          </a:stretch>
        </p:blipFill>
        <p:spPr>
          <a:xfrm>
            <a:off x="311701" y="2122999"/>
            <a:ext cx="2390375" cy="2042675"/>
          </a:xfrm>
          <a:prstGeom prst="rect">
            <a:avLst/>
          </a:prstGeom>
          <a:noFill/>
          <a:ln>
            <a:noFill/>
          </a:ln>
        </p:spPr>
      </p:pic>
      <p:cxnSp>
        <p:nvCxnSpPr>
          <p:cNvPr id="234" name="Google Shape;234;p27"/>
          <p:cNvCxnSpPr/>
          <p:nvPr/>
        </p:nvCxnSpPr>
        <p:spPr>
          <a:xfrm flipH="1">
            <a:off x="2179875" y="1795050"/>
            <a:ext cx="1387200" cy="918600"/>
          </a:xfrm>
          <a:prstGeom prst="straightConnector1">
            <a:avLst/>
          </a:prstGeom>
          <a:noFill/>
          <a:ln cap="flat" cmpd="sng" w="38100">
            <a:solidFill>
              <a:srgbClr val="FF0000"/>
            </a:solidFill>
            <a:prstDash val="solid"/>
            <a:round/>
            <a:headEnd len="med" w="med" type="none"/>
            <a:tailEnd len="med" w="med" type="triangle"/>
          </a:ln>
        </p:spPr>
      </p:cxnSp>
      <p:sp>
        <p:nvSpPr>
          <p:cNvPr id="235" name="Google Shape;235;p27"/>
          <p:cNvSpPr txBox="1"/>
          <p:nvPr/>
        </p:nvSpPr>
        <p:spPr>
          <a:xfrm>
            <a:off x="3403175" y="2169481"/>
            <a:ext cx="5112000" cy="10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400"/>
              <a:t>LOW </a:t>
            </a:r>
            <a:r>
              <a:rPr lang="fr" sz="2400"/>
              <a:t>mode can be used to </a:t>
            </a:r>
            <a:r>
              <a:rPr b="1" lang="fr" sz="2400"/>
              <a:t>lock a gear</a:t>
            </a:r>
            <a:r>
              <a:rPr lang="fr" sz="2400"/>
              <a:t> if necessary.</a:t>
            </a:r>
            <a:r>
              <a:rPr lang="fr" sz="2400"/>
              <a:t> </a:t>
            </a:r>
            <a:endParaRPr sz="2400"/>
          </a:p>
        </p:txBody>
      </p:sp>
      <p:cxnSp>
        <p:nvCxnSpPr>
          <p:cNvPr id="236" name="Google Shape;236;p27"/>
          <p:cNvCxnSpPr/>
          <p:nvPr/>
        </p:nvCxnSpPr>
        <p:spPr>
          <a:xfrm flipH="1">
            <a:off x="2332125" y="2566000"/>
            <a:ext cx="1315500" cy="10152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242" name="Google Shape;242;p28"/>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To activate manual mode, place the lever to the</a:t>
            </a:r>
            <a:r>
              <a:rPr lang="fr" sz="2400">
                <a:solidFill>
                  <a:schemeClr val="dk1"/>
                </a:solidFill>
              </a:rPr>
              <a:t> </a:t>
            </a:r>
            <a:r>
              <a:rPr b="1" lang="fr" sz="2400">
                <a:solidFill>
                  <a:schemeClr val="dk1"/>
                </a:solidFill>
              </a:rPr>
              <a:t>M</a:t>
            </a:r>
            <a:r>
              <a:rPr lang="fr" sz="2400">
                <a:solidFill>
                  <a:schemeClr val="dk1"/>
                </a:solidFill>
              </a:rPr>
              <a:t> position</a:t>
            </a:r>
            <a:endParaRPr sz="2400">
              <a:solidFill>
                <a:schemeClr val="dk1"/>
              </a:solidFill>
            </a:endParaRPr>
          </a:p>
          <a:p>
            <a:pPr indent="0" lvl="0" marL="0" rtl="0" algn="l">
              <a:spcBef>
                <a:spcPts val="0"/>
              </a:spcBef>
              <a:spcAft>
                <a:spcPts val="0"/>
              </a:spcAft>
              <a:buNone/>
            </a:pPr>
            <a:r>
              <a:t/>
            </a:r>
            <a:endParaRPr sz="2400"/>
          </a:p>
        </p:txBody>
      </p:sp>
      <p:pic>
        <p:nvPicPr>
          <p:cNvPr descr="F:\Photos\Transmissions automatisées\IMG_0522.jpg" id="243" name="Google Shape;243;p28"/>
          <p:cNvPicPr preferRelativeResize="0"/>
          <p:nvPr/>
        </p:nvPicPr>
        <p:blipFill>
          <a:blip r:embed="rId3">
            <a:alphaModFix/>
          </a:blip>
          <a:stretch>
            <a:fillRect/>
          </a:stretch>
        </p:blipFill>
        <p:spPr>
          <a:xfrm>
            <a:off x="311699" y="2046763"/>
            <a:ext cx="3255319" cy="2118919"/>
          </a:xfrm>
          <a:prstGeom prst="rect">
            <a:avLst/>
          </a:prstGeom>
          <a:noFill/>
          <a:ln>
            <a:noFill/>
          </a:ln>
        </p:spPr>
      </p:pic>
      <p:cxnSp>
        <p:nvCxnSpPr>
          <p:cNvPr id="244" name="Google Shape;244;p28"/>
          <p:cNvCxnSpPr>
            <a:endCxn id="245" idx="6"/>
          </p:cNvCxnSpPr>
          <p:nvPr/>
        </p:nvCxnSpPr>
        <p:spPr>
          <a:xfrm flipH="1">
            <a:off x="2793725" y="1680100"/>
            <a:ext cx="4213800" cy="2127600"/>
          </a:xfrm>
          <a:prstGeom prst="straightConnector1">
            <a:avLst/>
          </a:prstGeom>
          <a:noFill/>
          <a:ln cap="flat" cmpd="sng" w="38100">
            <a:solidFill>
              <a:srgbClr val="FF0000"/>
            </a:solidFill>
            <a:prstDash val="solid"/>
            <a:round/>
            <a:headEnd len="med" w="med" type="none"/>
            <a:tailEnd len="med" w="med" type="triangle"/>
          </a:ln>
        </p:spPr>
      </p:cxnSp>
      <p:sp>
        <p:nvSpPr>
          <p:cNvPr id="245" name="Google Shape;245;p28"/>
          <p:cNvSpPr/>
          <p:nvPr/>
        </p:nvSpPr>
        <p:spPr>
          <a:xfrm>
            <a:off x="2405225" y="3604150"/>
            <a:ext cx="388500" cy="407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Automatic Transmission</a:t>
            </a:r>
            <a:endParaRPr b="1" sz="3600"/>
          </a:p>
        </p:txBody>
      </p:sp>
      <p:sp>
        <p:nvSpPr>
          <p:cNvPr id="83" name="Google Shape;83;p11"/>
          <p:cNvSpPr txBox="1"/>
          <p:nvPr>
            <p:ph idx="1" type="body"/>
          </p:nvPr>
        </p:nvSpPr>
        <p:spPr>
          <a:xfrm>
            <a:off x="311700" y="1152475"/>
            <a:ext cx="8520600" cy="3013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360"/>
              </a:spcBef>
              <a:spcAft>
                <a:spcPts val="0"/>
              </a:spcAft>
              <a:buClr>
                <a:schemeClr val="dk1"/>
              </a:buClr>
              <a:buSzPts val="1100"/>
              <a:buFont typeface="Arial"/>
              <a:buNone/>
            </a:pPr>
            <a:r>
              <a:rPr lang="fr" sz="2400">
                <a:solidFill>
                  <a:schemeClr val="dk1"/>
                </a:solidFill>
              </a:rPr>
              <a:t>An automatic transmission is a type of transmission that can automatically change gears when the vehicle is in motion.</a:t>
            </a:r>
            <a:endParaRPr sz="2400">
              <a:solidFill>
                <a:schemeClr val="dk1"/>
              </a:solidFill>
            </a:endParaRPr>
          </a:p>
          <a:p>
            <a:pPr indent="0" lvl="0" marL="0" rtl="0" algn="l">
              <a:lnSpc>
                <a:spcPct val="115000"/>
              </a:lnSpc>
              <a:spcBef>
                <a:spcPts val="0"/>
              </a:spcBef>
              <a:spcAft>
                <a:spcPts val="1600"/>
              </a:spcAft>
              <a:buSzPts val="1800"/>
              <a:buNone/>
            </a:pPr>
            <a:r>
              <a:t/>
            </a:r>
            <a:endParaRPr/>
          </a:p>
        </p:txBody>
      </p:sp>
      <p:pic>
        <p:nvPicPr>
          <p:cNvPr id="84" name="Google Shape;84;p11"/>
          <p:cNvPicPr preferRelativeResize="0"/>
          <p:nvPr/>
        </p:nvPicPr>
        <p:blipFill>
          <a:blip r:embed="rId3">
            <a:alphaModFix/>
          </a:blip>
          <a:stretch>
            <a:fillRect/>
          </a:stretch>
        </p:blipFill>
        <p:spPr>
          <a:xfrm>
            <a:off x="5444763" y="2289238"/>
            <a:ext cx="2428875" cy="1876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251" name="Google Shape;251;p29"/>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To change gears in manual mode, use the button on the side of the lever.</a:t>
            </a:r>
            <a:endParaRPr sz="2400">
              <a:solidFill>
                <a:schemeClr val="dk1"/>
              </a:solidFill>
            </a:endParaRPr>
          </a:p>
          <a:p>
            <a:pPr indent="0" lvl="0" marL="0" rtl="0" algn="l">
              <a:spcBef>
                <a:spcPts val="0"/>
              </a:spcBef>
              <a:spcAft>
                <a:spcPts val="0"/>
              </a:spcAft>
              <a:buNone/>
            </a:pPr>
            <a:r>
              <a:t/>
            </a:r>
            <a:endParaRPr/>
          </a:p>
        </p:txBody>
      </p:sp>
      <p:pic>
        <p:nvPicPr>
          <p:cNvPr descr="F:\Photos\Transmissions automatisées\IMG_0522.jpg" id="252" name="Google Shape;252;p29"/>
          <p:cNvPicPr preferRelativeResize="0"/>
          <p:nvPr/>
        </p:nvPicPr>
        <p:blipFill>
          <a:blip r:embed="rId3">
            <a:alphaModFix/>
          </a:blip>
          <a:stretch>
            <a:fillRect/>
          </a:stretch>
        </p:blipFill>
        <p:spPr>
          <a:xfrm>
            <a:off x="311700" y="2136574"/>
            <a:ext cx="3117300" cy="2029100"/>
          </a:xfrm>
          <a:prstGeom prst="rect">
            <a:avLst/>
          </a:prstGeom>
          <a:noFill/>
          <a:ln>
            <a:noFill/>
          </a:ln>
        </p:spPr>
      </p:pic>
      <p:sp>
        <p:nvSpPr>
          <p:cNvPr id="253" name="Google Shape;253;p29"/>
          <p:cNvSpPr txBox="1"/>
          <p:nvPr/>
        </p:nvSpPr>
        <p:spPr>
          <a:xfrm>
            <a:off x="5444300" y="2045950"/>
            <a:ext cx="3001800" cy="85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800">
                <a:solidFill>
                  <a:srgbClr val="0000FF"/>
                </a:solidFill>
              </a:rPr>
              <a:t>Upshift</a:t>
            </a:r>
            <a:r>
              <a:rPr lang="fr" sz="1800"/>
              <a:t> gears</a:t>
            </a:r>
            <a:endParaRPr sz="1800"/>
          </a:p>
        </p:txBody>
      </p:sp>
      <p:sp>
        <p:nvSpPr>
          <p:cNvPr id="254" name="Google Shape;254;p29"/>
          <p:cNvSpPr txBox="1"/>
          <p:nvPr/>
        </p:nvSpPr>
        <p:spPr>
          <a:xfrm>
            <a:off x="5444300" y="3161150"/>
            <a:ext cx="3240300" cy="8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800">
                <a:solidFill>
                  <a:srgbClr val="FF0000"/>
                </a:solidFill>
              </a:rPr>
              <a:t>Downshift</a:t>
            </a:r>
            <a:r>
              <a:rPr lang="fr" sz="1800"/>
              <a:t> gears</a:t>
            </a:r>
            <a:endParaRPr sz="1800"/>
          </a:p>
        </p:txBody>
      </p:sp>
      <p:cxnSp>
        <p:nvCxnSpPr>
          <p:cNvPr id="255" name="Google Shape;255;p29"/>
          <p:cNvCxnSpPr>
            <a:stCxn id="253" idx="1"/>
          </p:cNvCxnSpPr>
          <p:nvPr/>
        </p:nvCxnSpPr>
        <p:spPr>
          <a:xfrm flipH="1">
            <a:off x="2225900" y="2474050"/>
            <a:ext cx="3218400" cy="260100"/>
          </a:xfrm>
          <a:prstGeom prst="straightConnector1">
            <a:avLst/>
          </a:prstGeom>
          <a:noFill/>
          <a:ln cap="flat" cmpd="sng" w="38100">
            <a:solidFill>
              <a:srgbClr val="FF0000"/>
            </a:solidFill>
            <a:prstDash val="solid"/>
            <a:round/>
            <a:headEnd len="med" w="med" type="none"/>
            <a:tailEnd len="med" w="med" type="triangle"/>
          </a:ln>
        </p:spPr>
      </p:cxnSp>
      <p:cxnSp>
        <p:nvCxnSpPr>
          <p:cNvPr id="256" name="Google Shape;256;p29"/>
          <p:cNvCxnSpPr>
            <a:stCxn id="254" idx="1"/>
          </p:cNvCxnSpPr>
          <p:nvPr/>
        </p:nvCxnSpPr>
        <p:spPr>
          <a:xfrm rot="10800000">
            <a:off x="2346200" y="2990000"/>
            <a:ext cx="3098100" cy="5994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262" name="Google Shape;262;p30"/>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t/>
            </a:r>
            <a:endParaRPr sz="2400">
              <a:solidFill>
                <a:schemeClr val="dk1"/>
              </a:solidFill>
            </a:endParaRPr>
          </a:p>
          <a:p>
            <a:pPr indent="0" lvl="0" marL="0" rtl="0" algn="l">
              <a:lnSpc>
                <a:spcPct val="100000"/>
              </a:lnSpc>
              <a:spcBef>
                <a:spcPts val="360"/>
              </a:spcBef>
              <a:spcAft>
                <a:spcPts val="0"/>
              </a:spcAft>
              <a:buClr>
                <a:schemeClr val="dk1"/>
              </a:buClr>
              <a:buSzPts val="1100"/>
              <a:buFont typeface="Arial"/>
              <a:buNone/>
            </a:pPr>
            <a:r>
              <a:rPr lang="fr">
                <a:solidFill>
                  <a:schemeClr val="dk1"/>
                </a:solidFill>
              </a:rPr>
              <a:t>(Volvo Trucks)</a:t>
            </a:r>
            <a:endParaRPr>
              <a:solidFill>
                <a:schemeClr val="dk1"/>
              </a:solidFill>
            </a:endParaRPr>
          </a:p>
          <a:p>
            <a:pPr indent="0" lvl="0" marL="0" rtl="0" algn="l">
              <a:lnSpc>
                <a:spcPct val="100000"/>
              </a:lnSpc>
              <a:spcBef>
                <a:spcPts val="360"/>
              </a:spcBef>
              <a:spcAft>
                <a:spcPts val="0"/>
              </a:spcAft>
              <a:buClr>
                <a:schemeClr val="dk1"/>
              </a:buClr>
              <a:buSzPts val="1100"/>
              <a:buFont typeface="Arial"/>
              <a:buNone/>
            </a:pPr>
            <a:r>
              <a:rPr lang="fr">
                <a:solidFill>
                  <a:schemeClr val="dk1"/>
                </a:solidFill>
              </a:rPr>
              <a:t>12 to 14 </a:t>
            </a:r>
            <a:r>
              <a:rPr b="1" lang="fr">
                <a:solidFill>
                  <a:schemeClr val="dk1"/>
                </a:solidFill>
              </a:rPr>
              <a:t>Forward</a:t>
            </a:r>
            <a:r>
              <a:rPr lang="fr">
                <a:solidFill>
                  <a:schemeClr val="dk1"/>
                </a:solidFill>
              </a:rPr>
              <a:t> gears</a:t>
            </a:r>
            <a:endParaRPr>
              <a:solidFill>
                <a:schemeClr val="dk1"/>
              </a:solidFill>
            </a:endParaRPr>
          </a:p>
          <a:p>
            <a:pPr indent="0" lvl="0" marL="0" rtl="0" algn="l">
              <a:lnSpc>
                <a:spcPct val="100000"/>
              </a:lnSpc>
              <a:spcBef>
                <a:spcPts val="360"/>
              </a:spcBef>
              <a:spcAft>
                <a:spcPts val="0"/>
              </a:spcAft>
              <a:buClr>
                <a:schemeClr val="dk1"/>
              </a:buClr>
              <a:buSzPts val="1100"/>
              <a:buFont typeface="Arial"/>
              <a:buNone/>
            </a:pPr>
            <a:r>
              <a:rPr lang="fr">
                <a:solidFill>
                  <a:schemeClr val="dk1"/>
                </a:solidFill>
              </a:rPr>
              <a:t>2 </a:t>
            </a:r>
            <a:r>
              <a:rPr b="1" lang="fr">
                <a:solidFill>
                  <a:schemeClr val="dk1"/>
                </a:solidFill>
              </a:rPr>
              <a:t>Reverse </a:t>
            </a:r>
            <a:r>
              <a:rPr lang="fr">
                <a:solidFill>
                  <a:schemeClr val="dk1"/>
                </a:solidFill>
              </a:rPr>
              <a:t>gears</a:t>
            </a:r>
            <a:endParaRPr>
              <a:solidFill>
                <a:schemeClr val="dk1"/>
              </a:solidFill>
            </a:endParaRPr>
          </a:p>
        </p:txBody>
      </p:sp>
      <p:pic>
        <p:nvPicPr>
          <p:cNvPr id="263" name="Google Shape;263;p30"/>
          <p:cNvPicPr preferRelativeResize="0"/>
          <p:nvPr/>
        </p:nvPicPr>
        <p:blipFill>
          <a:blip r:embed="rId3">
            <a:alphaModFix/>
          </a:blip>
          <a:stretch>
            <a:fillRect/>
          </a:stretch>
        </p:blipFill>
        <p:spPr>
          <a:xfrm>
            <a:off x="371950" y="790667"/>
            <a:ext cx="2709311" cy="572700"/>
          </a:xfrm>
          <a:prstGeom prst="rect">
            <a:avLst/>
          </a:prstGeom>
          <a:noFill/>
          <a:ln>
            <a:noFill/>
          </a:ln>
        </p:spPr>
      </p:pic>
      <p:pic>
        <p:nvPicPr>
          <p:cNvPr id="264" name="Google Shape;264;p30"/>
          <p:cNvPicPr preferRelativeResize="0"/>
          <p:nvPr/>
        </p:nvPicPr>
        <p:blipFill>
          <a:blip r:embed="rId4">
            <a:alphaModFix/>
          </a:blip>
          <a:stretch>
            <a:fillRect/>
          </a:stretch>
        </p:blipFill>
        <p:spPr>
          <a:xfrm>
            <a:off x="4572000" y="1115575"/>
            <a:ext cx="3583336" cy="3056375"/>
          </a:xfrm>
          <a:prstGeom prst="rect">
            <a:avLst/>
          </a:prstGeom>
          <a:noFill/>
          <a:ln>
            <a:noFill/>
          </a:ln>
        </p:spPr>
      </p:pic>
      <p:pic>
        <p:nvPicPr>
          <p:cNvPr id="265" name="Google Shape;265;p30"/>
          <p:cNvPicPr preferRelativeResize="0"/>
          <p:nvPr/>
        </p:nvPicPr>
        <p:blipFill rotWithShape="1">
          <a:blip r:embed="rId5">
            <a:alphaModFix/>
          </a:blip>
          <a:srcRect b="20183" l="25752" r="12431" t="19022"/>
          <a:stretch/>
        </p:blipFill>
        <p:spPr>
          <a:xfrm>
            <a:off x="815675" y="2485400"/>
            <a:ext cx="3049400" cy="1686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1"/>
          <p:cNvPicPr preferRelativeResize="0"/>
          <p:nvPr/>
        </p:nvPicPr>
        <p:blipFill rotWithShape="1">
          <a:blip r:embed="rId3">
            <a:alphaModFix/>
          </a:blip>
          <a:srcRect b="20183" l="25752" r="12431" t="19022"/>
          <a:stretch/>
        </p:blipFill>
        <p:spPr>
          <a:xfrm>
            <a:off x="1055575" y="2341450"/>
            <a:ext cx="3309650" cy="1830500"/>
          </a:xfrm>
          <a:prstGeom prst="rect">
            <a:avLst/>
          </a:prstGeom>
          <a:noFill/>
          <a:ln>
            <a:noFill/>
          </a:ln>
        </p:spPr>
      </p:pic>
      <p:sp>
        <p:nvSpPr>
          <p:cNvPr id="271" name="Google Shape;271;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272" name="Google Shape;272;p31"/>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To operate the manual mode, place the lever or press the button to the</a:t>
            </a:r>
            <a:r>
              <a:rPr lang="fr" sz="2400">
                <a:solidFill>
                  <a:schemeClr val="dk1"/>
                </a:solidFill>
              </a:rPr>
              <a:t> </a:t>
            </a:r>
            <a:r>
              <a:rPr b="1" lang="fr" sz="2400">
                <a:solidFill>
                  <a:schemeClr val="dk1"/>
                </a:solidFill>
              </a:rPr>
              <a:t>M</a:t>
            </a:r>
            <a:r>
              <a:rPr lang="fr" sz="2400">
                <a:solidFill>
                  <a:schemeClr val="dk1"/>
                </a:solidFill>
              </a:rPr>
              <a:t> position.</a:t>
            </a:r>
            <a:endParaRPr sz="2400"/>
          </a:p>
        </p:txBody>
      </p:sp>
      <p:pic>
        <p:nvPicPr>
          <p:cNvPr id="273" name="Google Shape;273;p31"/>
          <p:cNvPicPr preferRelativeResize="0"/>
          <p:nvPr/>
        </p:nvPicPr>
        <p:blipFill>
          <a:blip r:embed="rId4">
            <a:alphaModFix/>
          </a:blip>
          <a:stretch>
            <a:fillRect/>
          </a:stretch>
        </p:blipFill>
        <p:spPr>
          <a:xfrm>
            <a:off x="5994750" y="1713950"/>
            <a:ext cx="2901599" cy="2474884"/>
          </a:xfrm>
          <a:prstGeom prst="rect">
            <a:avLst/>
          </a:prstGeom>
          <a:noFill/>
          <a:ln>
            <a:noFill/>
          </a:ln>
        </p:spPr>
      </p:pic>
      <p:cxnSp>
        <p:nvCxnSpPr>
          <p:cNvPr id="274" name="Google Shape;274;p31"/>
          <p:cNvCxnSpPr/>
          <p:nvPr/>
        </p:nvCxnSpPr>
        <p:spPr>
          <a:xfrm>
            <a:off x="4482975" y="2198175"/>
            <a:ext cx="2627400" cy="1105200"/>
          </a:xfrm>
          <a:prstGeom prst="straightConnector1">
            <a:avLst/>
          </a:prstGeom>
          <a:noFill/>
          <a:ln cap="flat" cmpd="sng" w="38100">
            <a:solidFill>
              <a:srgbClr val="FF0000"/>
            </a:solidFill>
            <a:prstDash val="solid"/>
            <a:round/>
            <a:headEnd len="med" w="med" type="none"/>
            <a:tailEnd len="med" w="med" type="triangle"/>
          </a:ln>
        </p:spPr>
      </p:cxnSp>
      <p:sp>
        <p:nvSpPr>
          <p:cNvPr id="275" name="Google Shape;275;p31"/>
          <p:cNvSpPr/>
          <p:nvPr/>
        </p:nvSpPr>
        <p:spPr>
          <a:xfrm>
            <a:off x="7110413" y="3162300"/>
            <a:ext cx="238200" cy="232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6" name="Google Shape;276;p31"/>
          <p:cNvCxnSpPr/>
          <p:nvPr/>
        </p:nvCxnSpPr>
        <p:spPr>
          <a:xfrm flipH="1">
            <a:off x="3252925" y="2198175"/>
            <a:ext cx="1230000" cy="12372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2"/>
          <p:cNvPicPr preferRelativeResize="0"/>
          <p:nvPr/>
        </p:nvPicPr>
        <p:blipFill rotWithShape="1">
          <a:blip r:embed="rId3">
            <a:alphaModFix/>
          </a:blip>
          <a:srcRect b="20183" l="25752" r="12431" t="19022"/>
          <a:stretch/>
        </p:blipFill>
        <p:spPr>
          <a:xfrm>
            <a:off x="416698" y="2250367"/>
            <a:ext cx="2893265" cy="1600199"/>
          </a:xfrm>
          <a:prstGeom prst="rect">
            <a:avLst/>
          </a:prstGeom>
          <a:noFill/>
          <a:ln>
            <a:noFill/>
          </a:ln>
        </p:spPr>
      </p:pic>
      <p:sp>
        <p:nvSpPr>
          <p:cNvPr id="282" name="Google Shape;282;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283" name="Google Shape;283;p32"/>
          <p:cNvSpPr txBox="1"/>
          <p:nvPr>
            <p:ph idx="1" type="body"/>
          </p:nvPr>
        </p:nvSpPr>
        <p:spPr>
          <a:xfrm>
            <a:off x="311700" y="1152475"/>
            <a:ext cx="8520600" cy="3013200"/>
          </a:xfrm>
          <a:prstGeom prst="rect">
            <a:avLst/>
          </a:prstGeom>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To change gears in manual mode, use the button on the side of the lever or the buttons on the dashboard.</a:t>
            </a:r>
            <a:endParaRPr sz="2400">
              <a:solidFill>
                <a:schemeClr val="dk1"/>
              </a:solidFill>
            </a:endParaRPr>
          </a:p>
          <a:p>
            <a:pPr indent="0" lvl="0" marL="0" rtl="0" algn="l">
              <a:spcBef>
                <a:spcPts val="0"/>
              </a:spcBef>
              <a:spcAft>
                <a:spcPts val="0"/>
              </a:spcAft>
              <a:buNone/>
            </a:pPr>
            <a:r>
              <a:t/>
            </a:r>
            <a:endParaRPr/>
          </a:p>
        </p:txBody>
      </p:sp>
      <p:sp>
        <p:nvSpPr>
          <p:cNvPr id="284" name="Google Shape;284;p32"/>
          <p:cNvSpPr txBox="1"/>
          <p:nvPr/>
        </p:nvSpPr>
        <p:spPr>
          <a:xfrm>
            <a:off x="4056625" y="2087475"/>
            <a:ext cx="1714500" cy="6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a:solidFill>
                  <a:srgbClr val="0000FF"/>
                </a:solidFill>
              </a:rPr>
              <a:t>Upshift </a:t>
            </a:r>
            <a:r>
              <a:rPr b="1" lang="fr"/>
              <a:t>gears</a:t>
            </a:r>
            <a:endParaRPr b="1"/>
          </a:p>
        </p:txBody>
      </p:sp>
      <p:sp>
        <p:nvSpPr>
          <p:cNvPr id="285" name="Google Shape;285;p32"/>
          <p:cNvSpPr txBox="1"/>
          <p:nvPr/>
        </p:nvSpPr>
        <p:spPr>
          <a:xfrm>
            <a:off x="4056625" y="2532650"/>
            <a:ext cx="1714500" cy="7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a:solidFill>
                  <a:srgbClr val="FF0000"/>
                </a:solidFill>
              </a:rPr>
              <a:t>Downshift</a:t>
            </a:r>
            <a:r>
              <a:rPr lang="fr"/>
              <a:t> gears</a:t>
            </a:r>
            <a:endParaRPr/>
          </a:p>
        </p:txBody>
      </p:sp>
      <p:pic>
        <p:nvPicPr>
          <p:cNvPr id="286" name="Google Shape;286;p32"/>
          <p:cNvPicPr preferRelativeResize="0"/>
          <p:nvPr/>
        </p:nvPicPr>
        <p:blipFill>
          <a:blip r:embed="rId4">
            <a:alphaModFix/>
          </a:blip>
          <a:stretch>
            <a:fillRect/>
          </a:stretch>
        </p:blipFill>
        <p:spPr>
          <a:xfrm>
            <a:off x="5999725" y="1738628"/>
            <a:ext cx="2812500" cy="2398897"/>
          </a:xfrm>
          <a:prstGeom prst="rect">
            <a:avLst/>
          </a:prstGeom>
          <a:noFill/>
          <a:ln>
            <a:noFill/>
          </a:ln>
        </p:spPr>
      </p:pic>
      <p:cxnSp>
        <p:nvCxnSpPr>
          <p:cNvPr id="287" name="Google Shape;287;p32"/>
          <p:cNvCxnSpPr/>
          <p:nvPr/>
        </p:nvCxnSpPr>
        <p:spPr>
          <a:xfrm flipH="1" rot="10800000">
            <a:off x="5717960" y="2328075"/>
            <a:ext cx="757500" cy="82800"/>
          </a:xfrm>
          <a:prstGeom prst="straightConnector1">
            <a:avLst/>
          </a:prstGeom>
          <a:noFill/>
          <a:ln cap="flat" cmpd="sng" w="38100">
            <a:solidFill>
              <a:srgbClr val="FF0000"/>
            </a:solidFill>
            <a:prstDash val="solid"/>
            <a:round/>
            <a:headEnd len="med" w="med" type="none"/>
            <a:tailEnd len="med" w="med" type="triangle"/>
          </a:ln>
        </p:spPr>
      </p:cxnSp>
      <p:cxnSp>
        <p:nvCxnSpPr>
          <p:cNvPr id="288" name="Google Shape;288;p32"/>
          <p:cNvCxnSpPr/>
          <p:nvPr/>
        </p:nvCxnSpPr>
        <p:spPr>
          <a:xfrm flipH="1" rot="10800000">
            <a:off x="5554976" y="2598750"/>
            <a:ext cx="1050300" cy="277800"/>
          </a:xfrm>
          <a:prstGeom prst="straightConnector1">
            <a:avLst/>
          </a:prstGeom>
          <a:noFill/>
          <a:ln cap="flat" cmpd="sng" w="38100">
            <a:solidFill>
              <a:srgbClr val="FF0000"/>
            </a:solidFill>
            <a:prstDash val="solid"/>
            <a:round/>
            <a:headEnd len="med" w="med" type="none"/>
            <a:tailEnd len="med" w="med" type="triangle"/>
          </a:ln>
        </p:spPr>
      </p:cxnSp>
      <p:sp>
        <p:nvSpPr>
          <p:cNvPr id="289" name="Google Shape;289;p32"/>
          <p:cNvSpPr txBox="1"/>
          <p:nvPr/>
        </p:nvSpPr>
        <p:spPr>
          <a:xfrm>
            <a:off x="4057650" y="3190875"/>
            <a:ext cx="15801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Mode </a:t>
            </a:r>
            <a:r>
              <a:rPr lang="fr"/>
              <a:t>Eco/Performance</a:t>
            </a:r>
            <a:endParaRPr/>
          </a:p>
        </p:txBody>
      </p:sp>
      <p:cxnSp>
        <p:nvCxnSpPr>
          <p:cNvPr id="290" name="Google Shape;290;p32"/>
          <p:cNvCxnSpPr/>
          <p:nvPr/>
        </p:nvCxnSpPr>
        <p:spPr>
          <a:xfrm>
            <a:off x="5625959" y="3443325"/>
            <a:ext cx="2280000" cy="175800"/>
          </a:xfrm>
          <a:prstGeom prst="straightConnector1">
            <a:avLst/>
          </a:prstGeom>
          <a:noFill/>
          <a:ln cap="flat" cmpd="sng" w="38100">
            <a:solidFill>
              <a:srgbClr val="FF0000"/>
            </a:solidFill>
            <a:prstDash val="solid"/>
            <a:round/>
            <a:headEnd len="med" w="med" type="none"/>
            <a:tailEnd len="med" w="med" type="triangle"/>
          </a:ln>
        </p:spPr>
      </p:cxnSp>
      <p:cxnSp>
        <p:nvCxnSpPr>
          <p:cNvPr id="291" name="Google Shape;291;p32"/>
          <p:cNvCxnSpPr/>
          <p:nvPr/>
        </p:nvCxnSpPr>
        <p:spPr>
          <a:xfrm flipH="1">
            <a:off x="2620535" y="2459775"/>
            <a:ext cx="1436100" cy="832200"/>
          </a:xfrm>
          <a:prstGeom prst="straightConnector1">
            <a:avLst/>
          </a:prstGeom>
          <a:noFill/>
          <a:ln cap="flat" cmpd="sng" w="38100">
            <a:solidFill>
              <a:srgbClr val="FF0000"/>
            </a:solidFill>
            <a:prstDash val="solid"/>
            <a:round/>
            <a:headEnd len="med" w="med" type="none"/>
            <a:tailEnd len="med" w="med" type="triangle"/>
          </a:ln>
        </p:spPr>
      </p:cxnSp>
      <p:cxnSp>
        <p:nvCxnSpPr>
          <p:cNvPr id="292" name="Google Shape;292;p32"/>
          <p:cNvCxnSpPr>
            <a:stCxn id="285" idx="1"/>
          </p:cNvCxnSpPr>
          <p:nvPr/>
        </p:nvCxnSpPr>
        <p:spPr>
          <a:xfrm flipH="1">
            <a:off x="2620525" y="2885600"/>
            <a:ext cx="1436100" cy="635100"/>
          </a:xfrm>
          <a:prstGeom prst="straightConnector1">
            <a:avLst/>
          </a:prstGeom>
          <a:noFill/>
          <a:ln cap="flat" cmpd="sng" w="38100">
            <a:solidFill>
              <a:srgbClr val="FF0000"/>
            </a:solidFill>
            <a:prstDash val="solid"/>
            <a:round/>
            <a:headEnd len="med" w="med" type="none"/>
            <a:tailEnd len="med" w="med" type="triangle"/>
          </a:ln>
        </p:spPr>
      </p:cxnSp>
      <p:cxnSp>
        <p:nvCxnSpPr>
          <p:cNvPr id="293" name="Google Shape;293;p32"/>
          <p:cNvCxnSpPr/>
          <p:nvPr/>
        </p:nvCxnSpPr>
        <p:spPr>
          <a:xfrm rot="10800000">
            <a:off x="2220425" y="3619000"/>
            <a:ext cx="345900" cy="300900"/>
          </a:xfrm>
          <a:prstGeom prst="straightConnector1">
            <a:avLst/>
          </a:prstGeom>
          <a:noFill/>
          <a:ln cap="flat" cmpd="sng" w="38100">
            <a:solidFill>
              <a:srgbClr val="FF0000"/>
            </a:solidFill>
            <a:prstDash val="solid"/>
            <a:round/>
            <a:headEnd len="med" w="med" type="none"/>
            <a:tailEnd len="med" w="med" type="triangle"/>
          </a:ln>
        </p:spPr>
      </p:cxnSp>
      <p:cxnSp>
        <p:nvCxnSpPr>
          <p:cNvPr id="294" name="Google Shape;294;p32"/>
          <p:cNvCxnSpPr>
            <a:stCxn id="289" idx="1"/>
          </p:cNvCxnSpPr>
          <p:nvPr/>
        </p:nvCxnSpPr>
        <p:spPr>
          <a:xfrm flipH="1">
            <a:off x="2543250" y="3443325"/>
            <a:ext cx="1514400" cy="46200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sz="3600"/>
              <a:t>Automated Transmission</a:t>
            </a:r>
            <a:endParaRPr/>
          </a:p>
          <a:p>
            <a:pPr indent="0" lvl="0" marL="0" rtl="0" algn="l">
              <a:spcBef>
                <a:spcPts val="0"/>
              </a:spcBef>
              <a:spcAft>
                <a:spcPts val="0"/>
              </a:spcAft>
              <a:buNone/>
            </a:pPr>
            <a:r>
              <a:t/>
            </a:r>
            <a:endParaRPr/>
          </a:p>
        </p:txBody>
      </p:sp>
      <p:sp>
        <p:nvSpPr>
          <p:cNvPr id="300" name="Google Shape;300;p3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b="1" lang="fr" sz="2400">
                <a:solidFill>
                  <a:schemeClr val="dk1"/>
                </a:solidFill>
              </a:rPr>
              <a:t>Mack</a:t>
            </a:r>
            <a:r>
              <a:rPr lang="fr" sz="2400">
                <a:solidFill>
                  <a:schemeClr val="dk1"/>
                </a:solidFill>
              </a:rPr>
              <a:t> </a:t>
            </a:r>
            <a:endParaRPr sz="2400">
              <a:solidFill>
                <a:schemeClr val="dk1"/>
              </a:solidFill>
            </a:endParaRPr>
          </a:p>
          <a:p>
            <a:pPr indent="0" lvl="0" marL="0" rtl="0" algn="l">
              <a:lnSpc>
                <a:spcPct val="100000"/>
              </a:lnSpc>
              <a:spcBef>
                <a:spcPts val="360"/>
              </a:spcBef>
              <a:spcAft>
                <a:spcPts val="0"/>
              </a:spcAft>
              <a:buClr>
                <a:schemeClr val="dk1"/>
              </a:buClr>
              <a:buSzPts val="1100"/>
              <a:buFont typeface="Arial"/>
              <a:buNone/>
            </a:pPr>
            <a:r>
              <a:rPr lang="fr">
                <a:solidFill>
                  <a:schemeClr val="dk1"/>
                </a:solidFill>
              </a:rPr>
              <a:t>(Mack Trucks)</a:t>
            </a:r>
            <a:endParaRPr>
              <a:solidFill>
                <a:schemeClr val="dk1"/>
              </a:solidFill>
            </a:endParaRPr>
          </a:p>
          <a:p>
            <a:pPr indent="0" lvl="0" marL="0" rtl="0" algn="l">
              <a:lnSpc>
                <a:spcPct val="100000"/>
              </a:lnSpc>
              <a:spcBef>
                <a:spcPts val="36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360"/>
              </a:spcBef>
              <a:spcAft>
                <a:spcPts val="0"/>
              </a:spcAft>
              <a:buClr>
                <a:schemeClr val="dk1"/>
              </a:buClr>
              <a:buSzPts val="1100"/>
              <a:buFont typeface="Arial"/>
              <a:buNone/>
            </a:pPr>
            <a:r>
              <a:rPr lang="fr">
                <a:solidFill>
                  <a:schemeClr val="dk1"/>
                </a:solidFill>
              </a:rPr>
              <a:t>12 to 14 </a:t>
            </a:r>
            <a:r>
              <a:rPr b="1" lang="fr">
                <a:solidFill>
                  <a:schemeClr val="dk1"/>
                </a:solidFill>
              </a:rPr>
              <a:t>Forward </a:t>
            </a:r>
            <a:r>
              <a:rPr lang="fr">
                <a:solidFill>
                  <a:schemeClr val="dk1"/>
                </a:solidFill>
              </a:rPr>
              <a:t>gears</a:t>
            </a:r>
            <a:endParaRPr>
              <a:solidFill>
                <a:schemeClr val="dk1"/>
              </a:solidFill>
            </a:endParaRPr>
          </a:p>
          <a:p>
            <a:pPr indent="0" lvl="0" marL="0" rtl="0" algn="l">
              <a:lnSpc>
                <a:spcPct val="100000"/>
              </a:lnSpc>
              <a:spcBef>
                <a:spcPts val="360"/>
              </a:spcBef>
              <a:spcAft>
                <a:spcPts val="0"/>
              </a:spcAft>
              <a:buClr>
                <a:schemeClr val="dk1"/>
              </a:buClr>
              <a:buSzPts val="1100"/>
              <a:buFont typeface="Arial"/>
              <a:buNone/>
            </a:pPr>
            <a:r>
              <a:rPr lang="fr">
                <a:solidFill>
                  <a:schemeClr val="dk1"/>
                </a:solidFill>
              </a:rPr>
              <a:t> 2 </a:t>
            </a:r>
            <a:r>
              <a:rPr b="1" lang="fr">
                <a:solidFill>
                  <a:schemeClr val="dk1"/>
                </a:solidFill>
              </a:rPr>
              <a:t>Reverse</a:t>
            </a:r>
            <a:r>
              <a:rPr lang="fr">
                <a:solidFill>
                  <a:schemeClr val="dk1"/>
                </a:solidFill>
              </a:rPr>
              <a:t> gears</a:t>
            </a:r>
            <a:endParaRPr>
              <a:solidFill>
                <a:schemeClr val="dk1"/>
              </a:solidFill>
            </a:endParaRPr>
          </a:p>
          <a:p>
            <a:pPr indent="0" lvl="0" marL="0" rtl="0" algn="l">
              <a:lnSpc>
                <a:spcPct val="100000"/>
              </a:lnSpc>
              <a:spcBef>
                <a:spcPts val="36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pic>
        <p:nvPicPr>
          <p:cNvPr id="301" name="Google Shape;301;p33"/>
          <p:cNvPicPr preferRelativeResize="0"/>
          <p:nvPr/>
        </p:nvPicPr>
        <p:blipFill rotWithShape="1">
          <a:blip r:embed="rId3">
            <a:alphaModFix/>
          </a:blip>
          <a:srcRect b="28654" l="20334" r="10191" t="28951"/>
          <a:stretch/>
        </p:blipFill>
        <p:spPr>
          <a:xfrm>
            <a:off x="3344575" y="1979412"/>
            <a:ext cx="5716325" cy="1957650"/>
          </a:xfrm>
          <a:prstGeom prst="rect">
            <a:avLst/>
          </a:prstGeom>
          <a:noFill/>
          <a:ln>
            <a:noFill/>
          </a:ln>
        </p:spPr>
      </p:pic>
      <p:pic>
        <p:nvPicPr>
          <p:cNvPr id="302" name="Google Shape;302;p33"/>
          <p:cNvPicPr preferRelativeResize="0"/>
          <p:nvPr/>
        </p:nvPicPr>
        <p:blipFill>
          <a:blip r:embed="rId4">
            <a:alphaModFix/>
          </a:blip>
          <a:stretch>
            <a:fillRect/>
          </a:stretch>
        </p:blipFill>
        <p:spPr>
          <a:xfrm>
            <a:off x="1218721" y="1229824"/>
            <a:ext cx="1949525" cy="3645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fr" sz="3600"/>
              <a:t>Automated Transmission</a:t>
            </a:r>
            <a:endParaRPr b="1"/>
          </a:p>
          <a:p>
            <a:pPr indent="0" lvl="0" marL="0" rtl="0" algn="l">
              <a:spcBef>
                <a:spcPts val="0"/>
              </a:spcBef>
              <a:spcAft>
                <a:spcPts val="0"/>
              </a:spcAft>
              <a:buNone/>
            </a:pPr>
            <a:r>
              <a:t/>
            </a:r>
            <a:endParaRPr/>
          </a:p>
        </p:txBody>
      </p:sp>
      <p:sp>
        <p:nvSpPr>
          <p:cNvPr id="308" name="Google Shape;308;p34"/>
          <p:cNvSpPr txBox="1"/>
          <p:nvPr>
            <p:ph idx="1" type="body"/>
          </p:nvPr>
        </p:nvSpPr>
        <p:spPr>
          <a:xfrm>
            <a:off x="311700" y="1152475"/>
            <a:ext cx="8520600" cy="3013200"/>
          </a:xfrm>
          <a:prstGeom prst="rect">
            <a:avLst/>
          </a:prstGeom>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rgbClr val="000000"/>
                </a:solidFill>
              </a:rPr>
              <a:t>To activate manual mode, press the</a:t>
            </a:r>
            <a:r>
              <a:rPr lang="fr" sz="2400">
                <a:solidFill>
                  <a:srgbClr val="000000"/>
                </a:solidFill>
              </a:rPr>
              <a:t> </a:t>
            </a:r>
            <a:r>
              <a:rPr b="1" lang="fr" sz="2400">
                <a:solidFill>
                  <a:srgbClr val="000000"/>
                </a:solidFill>
              </a:rPr>
              <a:t>M </a:t>
            </a:r>
            <a:r>
              <a:rPr lang="fr" sz="2400">
                <a:solidFill>
                  <a:srgbClr val="000000"/>
                </a:solidFill>
              </a:rPr>
              <a:t>button.</a:t>
            </a:r>
            <a:endParaRPr>
              <a:solidFill>
                <a:srgbClr val="000000"/>
              </a:solidFill>
            </a:endParaRPr>
          </a:p>
        </p:txBody>
      </p:sp>
      <p:pic>
        <p:nvPicPr>
          <p:cNvPr id="309" name="Google Shape;309;p34"/>
          <p:cNvPicPr preferRelativeResize="0"/>
          <p:nvPr/>
        </p:nvPicPr>
        <p:blipFill rotWithShape="1">
          <a:blip r:embed="rId3">
            <a:alphaModFix/>
          </a:blip>
          <a:srcRect b="28654" l="20334" r="10191" t="28951"/>
          <a:stretch/>
        </p:blipFill>
        <p:spPr>
          <a:xfrm>
            <a:off x="311700" y="2208012"/>
            <a:ext cx="5716325" cy="1957650"/>
          </a:xfrm>
          <a:prstGeom prst="rect">
            <a:avLst/>
          </a:prstGeom>
          <a:noFill/>
          <a:ln>
            <a:noFill/>
          </a:ln>
        </p:spPr>
      </p:pic>
      <p:cxnSp>
        <p:nvCxnSpPr>
          <p:cNvPr id="310" name="Google Shape;310;p34"/>
          <p:cNvCxnSpPr>
            <a:endCxn id="311" idx="0"/>
          </p:cNvCxnSpPr>
          <p:nvPr/>
        </p:nvCxnSpPr>
        <p:spPr>
          <a:xfrm flipH="1">
            <a:off x="5230450" y="1645400"/>
            <a:ext cx="246900" cy="1066500"/>
          </a:xfrm>
          <a:prstGeom prst="straightConnector1">
            <a:avLst/>
          </a:prstGeom>
          <a:noFill/>
          <a:ln cap="flat" cmpd="sng" w="38100">
            <a:solidFill>
              <a:srgbClr val="FF0000"/>
            </a:solidFill>
            <a:prstDash val="solid"/>
            <a:round/>
            <a:headEnd len="med" w="med" type="none"/>
            <a:tailEnd len="med" w="med" type="triangle"/>
          </a:ln>
        </p:spPr>
      </p:cxnSp>
      <p:sp>
        <p:nvSpPr>
          <p:cNvPr id="311" name="Google Shape;311;p34"/>
          <p:cNvSpPr/>
          <p:nvPr/>
        </p:nvSpPr>
        <p:spPr>
          <a:xfrm>
            <a:off x="4911700" y="2711900"/>
            <a:ext cx="637500" cy="638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3600"/>
              <a:t>Automated Transmission</a:t>
            </a:r>
            <a:endParaRPr/>
          </a:p>
          <a:p>
            <a:pPr indent="0" lvl="0" marL="0" rtl="0" algn="l">
              <a:spcBef>
                <a:spcPts val="0"/>
              </a:spcBef>
              <a:spcAft>
                <a:spcPts val="0"/>
              </a:spcAft>
              <a:buNone/>
            </a:pPr>
            <a:r>
              <a:t/>
            </a:r>
            <a:endParaRPr/>
          </a:p>
        </p:txBody>
      </p:sp>
      <p:sp>
        <p:nvSpPr>
          <p:cNvPr id="317" name="Google Shape;317;p35"/>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rgbClr val="000000"/>
                </a:solidFill>
              </a:rPr>
              <a:t>To change gears in manual mode, press </a:t>
            </a:r>
            <a:r>
              <a:rPr b="1" lang="fr" sz="2400">
                <a:solidFill>
                  <a:srgbClr val="0000FF"/>
                </a:solidFill>
              </a:rPr>
              <a:t>+</a:t>
            </a:r>
            <a:r>
              <a:rPr lang="fr" sz="2400">
                <a:solidFill>
                  <a:srgbClr val="000000"/>
                </a:solidFill>
              </a:rPr>
              <a:t> to</a:t>
            </a:r>
            <a:r>
              <a:rPr lang="fr" sz="2400">
                <a:solidFill>
                  <a:srgbClr val="0000FF"/>
                </a:solidFill>
              </a:rPr>
              <a:t> upshift</a:t>
            </a:r>
            <a:r>
              <a:rPr lang="fr" sz="2400">
                <a:solidFill>
                  <a:srgbClr val="000000"/>
                </a:solidFill>
              </a:rPr>
              <a:t> gears and </a:t>
            </a:r>
            <a:r>
              <a:rPr b="1" lang="fr" sz="2400">
                <a:solidFill>
                  <a:srgbClr val="FF0000"/>
                </a:solidFill>
              </a:rPr>
              <a:t>- </a:t>
            </a:r>
            <a:r>
              <a:rPr lang="fr" sz="2400">
                <a:solidFill>
                  <a:srgbClr val="000000"/>
                </a:solidFill>
              </a:rPr>
              <a:t>to</a:t>
            </a:r>
            <a:r>
              <a:rPr lang="fr" sz="2400">
                <a:solidFill>
                  <a:srgbClr val="FF0000"/>
                </a:solidFill>
              </a:rPr>
              <a:t> downshift </a:t>
            </a:r>
            <a:r>
              <a:rPr lang="fr" sz="2400">
                <a:solidFill>
                  <a:srgbClr val="000000"/>
                </a:solidFill>
              </a:rPr>
              <a:t>gears</a:t>
            </a:r>
            <a:endParaRPr>
              <a:solidFill>
                <a:srgbClr val="000000"/>
              </a:solidFill>
            </a:endParaRPr>
          </a:p>
        </p:txBody>
      </p:sp>
      <p:pic>
        <p:nvPicPr>
          <p:cNvPr id="318" name="Google Shape;318;p35"/>
          <p:cNvPicPr preferRelativeResize="0"/>
          <p:nvPr/>
        </p:nvPicPr>
        <p:blipFill rotWithShape="1">
          <a:blip r:embed="rId3">
            <a:alphaModFix/>
          </a:blip>
          <a:srcRect b="28654" l="20334" r="10191" t="28951"/>
          <a:stretch/>
        </p:blipFill>
        <p:spPr>
          <a:xfrm>
            <a:off x="311700" y="2208012"/>
            <a:ext cx="5716325" cy="1957650"/>
          </a:xfrm>
          <a:prstGeom prst="rect">
            <a:avLst/>
          </a:prstGeom>
          <a:noFill/>
          <a:ln>
            <a:noFill/>
          </a:ln>
        </p:spPr>
      </p:pic>
      <p:sp>
        <p:nvSpPr>
          <p:cNvPr id="319" name="Google Shape;319;p35"/>
          <p:cNvSpPr/>
          <p:nvPr/>
        </p:nvSpPr>
        <p:spPr>
          <a:xfrm>
            <a:off x="4783050" y="2748175"/>
            <a:ext cx="298200" cy="1121400"/>
          </a:xfrm>
          <a:prstGeom prst="rightBrace">
            <a:avLst>
              <a:gd fmla="val 8333" name="adj1"/>
              <a:gd fmla="val 52489" name="adj2"/>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0" name="Google Shape;320;p35"/>
          <p:cNvCxnSpPr>
            <a:endCxn id="319" idx="1"/>
          </p:cNvCxnSpPr>
          <p:nvPr/>
        </p:nvCxnSpPr>
        <p:spPr>
          <a:xfrm flipH="1">
            <a:off x="5081250" y="2763187"/>
            <a:ext cx="2679000" cy="5736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326" name="Google Shape;326;p36"/>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fr" sz="2400">
                <a:solidFill>
                  <a:srgbClr val="000000"/>
                </a:solidFill>
              </a:rPr>
              <a:t>It is suggested by manufacturers to </a:t>
            </a:r>
            <a:r>
              <a:rPr b="1" lang="fr" sz="2400">
                <a:solidFill>
                  <a:srgbClr val="000000"/>
                </a:solidFill>
              </a:rPr>
              <a:t>operate </a:t>
            </a:r>
            <a:r>
              <a:rPr lang="fr" sz="2400">
                <a:solidFill>
                  <a:srgbClr val="000000"/>
                </a:solidFill>
              </a:rPr>
              <a:t>automated transmissions in the </a:t>
            </a:r>
            <a:r>
              <a:rPr b="1" lang="fr" sz="2400">
                <a:solidFill>
                  <a:srgbClr val="000000"/>
                </a:solidFill>
              </a:rPr>
              <a:t>automatic mode</a:t>
            </a:r>
            <a:r>
              <a:rPr lang="fr" sz="2400">
                <a:solidFill>
                  <a:srgbClr val="000000"/>
                </a:solidFill>
              </a:rPr>
              <a:t> for </a:t>
            </a:r>
            <a:r>
              <a:rPr b="1" lang="fr" sz="2400">
                <a:solidFill>
                  <a:srgbClr val="000000"/>
                </a:solidFill>
              </a:rPr>
              <a:t>optimal use</a:t>
            </a:r>
            <a:r>
              <a:rPr lang="fr" sz="2400">
                <a:solidFill>
                  <a:srgbClr val="000000"/>
                </a:solidFill>
              </a:rPr>
              <a:t>. The </a:t>
            </a:r>
            <a:r>
              <a:rPr b="1" lang="fr" sz="2400">
                <a:solidFill>
                  <a:srgbClr val="000000"/>
                </a:solidFill>
              </a:rPr>
              <a:t>programming</a:t>
            </a:r>
            <a:r>
              <a:rPr lang="fr" sz="2400">
                <a:solidFill>
                  <a:srgbClr val="000000"/>
                </a:solidFill>
              </a:rPr>
              <a:t> offered by the manufacturers is related to the use of the </a:t>
            </a:r>
            <a:r>
              <a:rPr b="1" lang="fr" sz="2400">
                <a:solidFill>
                  <a:srgbClr val="000000"/>
                </a:solidFill>
              </a:rPr>
              <a:t>engine specifications</a:t>
            </a:r>
            <a:r>
              <a:rPr lang="fr" sz="2400">
                <a:solidFill>
                  <a:srgbClr val="000000"/>
                </a:solidFill>
              </a:rPr>
              <a:t>.</a:t>
            </a:r>
            <a:endParaRPr sz="24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332" name="Google Shape;332;p37"/>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2400">
                <a:solidFill>
                  <a:srgbClr val="000000"/>
                </a:solidFill>
              </a:rPr>
              <a:t>Some examples when manual mode may be used:</a:t>
            </a:r>
            <a:endParaRPr b="1" sz="2400">
              <a:solidFill>
                <a:srgbClr val="000000"/>
              </a:solidFill>
            </a:endParaRPr>
          </a:p>
          <a:p>
            <a:pPr indent="0" lvl="0" marL="0" rtl="0" algn="l">
              <a:spcBef>
                <a:spcPts val="0"/>
              </a:spcBef>
              <a:spcAft>
                <a:spcPts val="0"/>
              </a:spcAft>
              <a:buNone/>
            </a:pPr>
            <a:r>
              <a:t/>
            </a:r>
            <a:endParaRPr sz="2400">
              <a:solidFill>
                <a:srgbClr val="000000"/>
              </a:solidFill>
            </a:endParaRPr>
          </a:p>
          <a:p>
            <a:pPr indent="-342900" lvl="0" marL="457200" rtl="0" algn="l">
              <a:spcBef>
                <a:spcPts val="0"/>
              </a:spcBef>
              <a:spcAft>
                <a:spcPts val="0"/>
              </a:spcAft>
              <a:buClr>
                <a:srgbClr val="000000"/>
              </a:buClr>
              <a:buSzPts val="1800"/>
              <a:buChar char="●"/>
            </a:pPr>
            <a:r>
              <a:rPr lang="fr">
                <a:solidFill>
                  <a:srgbClr val="000000"/>
                </a:solidFill>
              </a:rPr>
              <a:t>To set in motion on a slippery surface to prevent the wheels from spinning. (Selecting a </a:t>
            </a:r>
            <a:r>
              <a:rPr b="1" lang="fr">
                <a:solidFill>
                  <a:srgbClr val="000000"/>
                </a:solidFill>
              </a:rPr>
              <a:t>higher gear </a:t>
            </a:r>
            <a:r>
              <a:rPr lang="fr">
                <a:solidFill>
                  <a:srgbClr val="000000"/>
                </a:solidFill>
              </a:rPr>
              <a:t>will </a:t>
            </a:r>
            <a:r>
              <a:rPr b="1" lang="fr">
                <a:solidFill>
                  <a:srgbClr val="000000"/>
                </a:solidFill>
              </a:rPr>
              <a:t>reduce torque </a:t>
            </a:r>
            <a:r>
              <a:rPr lang="fr">
                <a:solidFill>
                  <a:srgbClr val="000000"/>
                </a:solidFill>
              </a:rPr>
              <a:t>and will help get the truck to move easier)</a:t>
            </a:r>
            <a:endParaRPr>
              <a:solidFill>
                <a:srgbClr val="000000"/>
              </a:solidFill>
            </a:endParaRPr>
          </a:p>
          <a:p>
            <a:pPr indent="-342900" lvl="0" marL="457200" rtl="0" algn="l">
              <a:spcBef>
                <a:spcPts val="0"/>
              </a:spcBef>
              <a:spcAft>
                <a:spcPts val="0"/>
              </a:spcAft>
              <a:buClr>
                <a:srgbClr val="000000"/>
              </a:buClr>
              <a:buSzPts val="1800"/>
              <a:buChar char="●"/>
            </a:pPr>
            <a:r>
              <a:rPr lang="fr">
                <a:solidFill>
                  <a:srgbClr val="000000"/>
                </a:solidFill>
              </a:rPr>
              <a:t>To make sure </a:t>
            </a:r>
            <a:r>
              <a:rPr b="1" lang="fr">
                <a:solidFill>
                  <a:srgbClr val="000000"/>
                </a:solidFill>
              </a:rPr>
              <a:t>enough torque</a:t>
            </a:r>
            <a:r>
              <a:rPr lang="fr">
                <a:solidFill>
                  <a:srgbClr val="000000"/>
                </a:solidFill>
              </a:rPr>
              <a:t> is used when going up a slope on a slippery surface.</a:t>
            </a:r>
            <a:endParaRPr>
              <a:solidFill>
                <a:srgbClr val="000000"/>
              </a:solidFill>
            </a:endParaRPr>
          </a:p>
          <a:p>
            <a:pPr indent="-342900" lvl="0" marL="457200" rtl="0" algn="l">
              <a:spcBef>
                <a:spcPts val="0"/>
              </a:spcBef>
              <a:spcAft>
                <a:spcPts val="0"/>
              </a:spcAft>
              <a:buClr>
                <a:srgbClr val="000000"/>
              </a:buClr>
              <a:buSzPts val="1800"/>
              <a:buChar char="●"/>
            </a:pPr>
            <a:r>
              <a:rPr lang="fr">
                <a:solidFill>
                  <a:srgbClr val="000000"/>
                </a:solidFill>
              </a:rPr>
              <a:t>Driving in </a:t>
            </a:r>
            <a:r>
              <a:rPr lang="fr">
                <a:solidFill>
                  <a:srgbClr val="000000"/>
                </a:solidFill>
              </a:rPr>
              <a:t>wintry </a:t>
            </a:r>
            <a:r>
              <a:rPr b="1" lang="fr">
                <a:solidFill>
                  <a:srgbClr val="000000"/>
                </a:solidFill>
              </a:rPr>
              <a:t>(snowy and </a:t>
            </a:r>
            <a:r>
              <a:rPr b="1" lang="fr">
                <a:solidFill>
                  <a:srgbClr val="000000"/>
                </a:solidFill>
              </a:rPr>
              <a:t>icy</a:t>
            </a:r>
            <a:r>
              <a:rPr b="1" lang="fr">
                <a:solidFill>
                  <a:srgbClr val="000000"/>
                </a:solidFill>
              </a:rPr>
              <a:t>)</a:t>
            </a:r>
            <a:r>
              <a:rPr lang="fr">
                <a:solidFill>
                  <a:srgbClr val="000000"/>
                </a:solidFill>
              </a:rPr>
              <a:t> conditions.</a:t>
            </a:r>
            <a:endParaRPr>
              <a:solidFill>
                <a:srgbClr val="000000"/>
              </a:solidFill>
            </a:endParaRPr>
          </a:p>
          <a:p>
            <a:pPr indent="-342900" lvl="0" marL="457200" rtl="0" algn="l">
              <a:spcBef>
                <a:spcPts val="0"/>
              </a:spcBef>
              <a:spcAft>
                <a:spcPts val="0"/>
              </a:spcAft>
              <a:buClr>
                <a:srgbClr val="000000"/>
              </a:buClr>
              <a:buSzPts val="1800"/>
              <a:buChar char="●"/>
            </a:pPr>
            <a:r>
              <a:rPr lang="fr">
                <a:solidFill>
                  <a:srgbClr val="000000"/>
                </a:solidFill>
              </a:rPr>
              <a:t>For </a:t>
            </a:r>
            <a:r>
              <a:rPr b="1" lang="fr">
                <a:solidFill>
                  <a:srgbClr val="000000"/>
                </a:solidFill>
              </a:rPr>
              <a:t>optimum </a:t>
            </a:r>
            <a:r>
              <a:rPr lang="fr">
                <a:solidFill>
                  <a:srgbClr val="000000"/>
                </a:solidFill>
              </a:rPr>
              <a:t>engine speed management on long steep slopes.</a:t>
            </a:r>
            <a:endParaRPr>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338" name="Google Shape;338;p38"/>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fr" sz="2400">
                <a:solidFill>
                  <a:srgbClr val="000000"/>
                </a:solidFill>
              </a:rPr>
              <a:t>Automated transmissions usually have a </a:t>
            </a:r>
            <a:r>
              <a:rPr b="1" lang="fr" sz="2400">
                <a:solidFill>
                  <a:srgbClr val="000000"/>
                </a:solidFill>
              </a:rPr>
              <a:t>performance mode</a:t>
            </a:r>
            <a:r>
              <a:rPr lang="fr" sz="2400">
                <a:solidFill>
                  <a:srgbClr val="000000"/>
                </a:solidFill>
              </a:rPr>
              <a:t> option. These modes can be used when </a:t>
            </a:r>
            <a:r>
              <a:rPr b="1" lang="fr" sz="2400">
                <a:solidFill>
                  <a:srgbClr val="000000"/>
                </a:solidFill>
              </a:rPr>
              <a:t>additional power</a:t>
            </a:r>
            <a:r>
              <a:rPr lang="fr" sz="2400">
                <a:solidFill>
                  <a:srgbClr val="000000"/>
                </a:solidFill>
              </a:rPr>
              <a:t> is needed. Several companies </a:t>
            </a:r>
            <a:r>
              <a:rPr b="1" lang="fr" sz="2400">
                <a:solidFill>
                  <a:srgbClr val="000000"/>
                </a:solidFill>
              </a:rPr>
              <a:t>override </a:t>
            </a:r>
            <a:r>
              <a:rPr lang="fr" sz="2400">
                <a:solidFill>
                  <a:srgbClr val="000000"/>
                </a:solidFill>
              </a:rPr>
              <a:t>this mode for the sake of </a:t>
            </a:r>
            <a:r>
              <a:rPr b="1" lang="fr" sz="2400">
                <a:solidFill>
                  <a:srgbClr val="000000"/>
                </a:solidFill>
              </a:rPr>
              <a:t>fuel economy</a:t>
            </a:r>
            <a:r>
              <a:rPr lang="fr" sz="2400">
                <a:solidFill>
                  <a:srgbClr val="000000"/>
                </a:solidFill>
              </a:rPr>
              <a:t>.</a:t>
            </a:r>
            <a:endParaRPr sz="24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Automatic Transmission</a:t>
            </a:r>
            <a:endParaRPr b="1" sz="3600"/>
          </a:p>
        </p:txBody>
      </p:sp>
      <p:sp>
        <p:nvSpPr>
          <p:cNvPr id="90" name="Google Shape;90;p12"/>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None/>
            </a:pPr>
            <a:r>
              <a:rPr b="1" lang="fr" sz="2400">
                <a:solidFill>
                  <a:schemeClr val="dk1"/>
                </a:solidFill>
              </a:rPr>
              <a:t>Main uses</a:t>
            </a:r>
            <a:r>
              <a:rPr b="1" lang="fr" sz="2400">
                <a:solidFill>
                  <a:schemeClr val="dk1"/>
                </a:solidFill>
              </a:rPr>
              <a:t>:</a:t>
            </a:r>
            <a:endParaRPr b="1" sz="2400">
              <a:solidFill>
                <a:schemeClr val="dk1"/>
              </a:solidFill>
            </a:endParaRPr>
          </a:p>
          <a:p>
            <a:pPr indent="0" lvl="0" marL="0" rtl="0" algn="l">
              <a:lnSpc>
                <a:spcPct val="100000"/>
              </a:lnSpc>
              <a:spcBef>
                <a:spcPts val="360"/>
              </a:spcBef>
              <a:spcAft>
                <a:spcPts val="0"/>
              </a:spcAft>
              <a:buClr>
                <a:schemeClr val="dk1"/>
              </a:buClr>
              <a:buSzPts val="1100"/>
              <a:buFont typeface="Arial"/>
              <a:buNone/>
            </a:pPr>
            <a:r>
              <a:t/>
            </a:r>
            <a:endParaRPr sz="2400">
              <a:solidFill>
                <a:schemeClr val="dk1"/>
              </a:solidFill>
            </a:endParaRPr>
          </a:p>
          <a:p>
            <a:pPr indent="-342900" lvl="0" marL="457200" rtl="0" algn="l">
              <a:lnSpc>
                <a:spcPct val="100000"/>
              </a:lnSpc>
              <a:spcBef>
                <a:spcPts val="360"/>
              </a:spcBef>
              <a:spcAft>
                <a:spcPts val="0"/>
              </a:spcAft>
              <a:buClr>
                <a:schemeClr val="dk1"/>
              </a:buClr>
              <a:buSzPts val="1800"/>
              <a:buChar char="●"/>
            </a:pPr>
            <a:r>
              <a:rPr lang="fr">
                <a:solidFill>
                  <a:schemeClr val="dk1"/>
                </a:solidFill>
              </a:rPr>
              <a:t>School and city buses</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fr">
                <a:solidFill>
                  <a:schemeClr val="dk1"/>
                </a:solidFill>
              </a:rPr>
              <a:t>Trucks for municipalities</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fr">
                <a:solidFill>
                  <a:schemeClr val="dk1"/>
                </a:solidFill>
              </a:rPr>
              <a:t>Trucks for construction</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fr">
                <a:solidFill>
                  <a:schemeClr val="dk1"/>
                </a:solidFill>
              </a:rPr>
              <a:t>Straight truck</a:t>
            </a:r>
            <a:endParaRPr>
              <a:solidFill>
                <a:schemeClr val="dk1"/>
              </a:solidFill>
            </a:endParaRPr>
          </a:p>
          <a:p>
            <a:pPr indent="0" lvl="0" marL="0" rtl="0" algn="l">
              <a:spcBef>
                <a:spcPts val="0"/>
              </a:spcBef>
              <a:spcAft>
                <a:spcPts val="0"/>
              </a:spcAft>
              <a:buNone/>
            </a:pPr>
            <a:r>
              <a:t/>
            </a:r>
            <a:endParaRPr/>
          </a:p>
        </p:txBody>
      </p:sp>
      <p:pic>
        <p:nvPicPr>
          <p:cNvPr id="91" name="Google Shape;91;p12"/>
          <p:cNvPicPr preferRelativeResize="0"/>
          <p:nvPr/>
        </p:nvPicPr>
        <p:blipFill>
          <a:blip r:embed="rId3">
            <a:alphaModFix/>
          </a:blip>
          <a:stretch>
            <a:fillRect/>
          </a:stretch>
        </p:blipFill>
        <p:spPr>
          <a:xfrm>
            <a:off x="591625" y="3432297"/>
            <a:ext cx="1823589" cy="961969"/>
          </a:xfrm>
          <a:prstGeom prst="rect">
            <a:avLst/>
          </a:prstGeom>
          <a:noFill/>
          <a:ln>
            <a:noFill/>
          </a:ln>
        </p:spPr>
      </p:pic>
      <p:pic>
        <p:nvPicPr>
          <p:cNvPr id="92" name="Google Shape;92;p12"/>
          <p:cNvPicPr preferRelativeResize="0"/>
          <p:nvPr/>
        </p:nvPicPr>
        <p:blipFill>
          <a:blip r:embed="rId4">
            <a:alphaModFix/>
          </a:blip>
          <a:stretch>
            <a:fillRect/>
          </a:stretch>
        </p:blipFill>
        <p:spPr>
          <a:xfrm>
            <a:off x="4485513" y="3167813"/>
            <a:ext cx="1711069" cy="961975"/>
          </a:xfrm>
          <a:prstGeom prst="rect">
            <a:avLst/>
          </a:prstGeom>
          <a:noFill/>
          <a:ln>
            <a:noFill/>
          </a:ln>
        </p:spPr>
      </p:pic>
      <p:pic>
        <p:nvPicPr>
          <p:cNvPr id="93" name="Google Shape;93;p12"/>
          <p:cNvPicPr preferRelativeResize="0"/>
          <p:nvPr/>
        </p:nvPicPr>
        <p:blipFill>
          <a:blip r:embed="rId5">
            <a:alphaModFix/>
          </a:blip>
          <a:stretch>
            <a:fillRect/>
          </a:stretch>
        </p:blipFill>
        <p:spPr>
          <a:xfrm>
            <a:off x="6626943" y="1499825"/>
            <a:ext cx="1581181" cy="1185899"/>
          </a:xfrm>
          <a:prstGeom prst="rect">
            <a:avLst/>
          </a:prstGeom>
          <a:noFill/>
          <a:ln>
            <a:noFill/>
          </a:ln>
        </p:spPr>
      </p:pic>
      <p:pic>
        <p:nvPicPr>
          <p:cNvPr id="94" name="Google Shape;94;p12"/>
          <p:cNvPicPr preferRelativeResize="0"/>
          <p:nvPr/>
        </p:nvPicPr>
        <p:blipFill>
          <a:blip r:embed="rId6">
            <a:alphaModFix/>
          </a:blip>
          <a:stretch>
            <a:fillRect/>
          </a:stretch>
        </p:blipFill>
        <p:spPr>
          <a:xfrm>
            <a:off x="6626950" y="3167825"/>
            <a:ext cx="2161260" cy="961975"/>
          </a:xfrm>
          <a:prstGeom prst="rect">
            <a:avLst/>
          </a:prstGeom>
          <a:noFill/>
          <a:ln>
            <a:noFill/>
          </a:ln>
        </p:spPr>
      </p:pic>
      <p:pic>
        <p:nvPicPr>
          <p:cNvPr id="95" name="Google Shape;95;p12"/>
          <p:cNvPicPr preferRelativeResize="0"/>
          <p:nvPr/>
        </p:nvPicPr>
        <p:blipFill>
          <a:blip r:embed="rId7">
            <a:alphaModFix/>
          </a:blip>
          <a:stretch>
            <a:fillRect/>
          </a:stretch>
        </p:blipFill>
        <p:spPr>
          <a:xfrm>
            <a:off x="2767434" y="3167825"/>
            <a:ext cx="1282639" cy="9619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a:p>
            <a:pPr indent="0" lvl="0" marL="0" rtl="0" algn="l">
              <a:spcBef>
                <a:spcPts val="0"/>
              </a:spcBef>
              <a:spcAft>
                <a:spcPts val="0"/>
              </a:spcAft>
              <a:buNone/>
            </a:pPr>
            <a:r>
              <a:t/>
            </a:r>
            <a:endParaRPr/>
          </a:p>
        </p:txBody>
      </p:sp>
      <p:sp>
        <p:nvSpPr>
          <p:cNvPr id="344" name="Google Shape;344;p39"/>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2400">
                <a:solidFill>
                  <a:srgbClr val="000000"/>
                </a:solidFill>
              </a:rPr>
              <a:t>Attention:</a:t>
            </a:r>
            <a:r>
              <a:rPr lang="fr" sz="2400">
                <a:solidFill>
                  <a:srgbClr val="000000"/>
                </a:solidFill>
              </a:rPr>
              <a:t> Be aware of indications when the clutch is overworked. </a:t>
            </a:r>
            <a:r>
              <a:rPr b="1" lang="fr" sz="2400">
                <a:solidFill>
                  <a:srgbClr val="FF0000"/>
                </a:solidFill>
              </a:rPr>
              <a:t>Clutch Abuse</a:t>
            </a:r>
            <a:r>
              <a:rPr lang="fr" sz="2400">
                <a:solidFill>
                  <a:srgbClr val="000000"/>
                </a:solidFill>
              </a:rPr>
              <a:t> or </a:t>
            </a:r>
            <a:r>
              <a:rPr b="1" lang="fr" sz="2400">
                <a:solidFill>
                  <a:srgbClr val="FF0000"/>
                </a:solidFill>
              </a:rPr>
              <a:t>Clutch Overheating</a:t>
            </a:r>
            <a:endParaRPr b="1" sz="2400">
              <a:solidFill>
                <a:srgbClr val="FF0000"/>
              </a:solidFill>
            </a:endParaRPr>
          </a:p>
          <a:p>
            <a:pPr indent="0" lvl="0" marL="457200" rtl="0" algn="l">
              <a:spcBef>
                <a:spcPts val="0"/>
              </a:spcBef>
              <a:spcAft>
                <a:spcPts val="0"/>
              </a:spcAft>
              <a:buNone/>
            </a:pPr>
            <a:r>
              <a:t/>
            </a:r>
            <a:endParaRPr>
              <a:solidFill>
                <a:srgbClr val="000000"/>
              </a:solidFill>
            </a:endParaRPr>
          </a:p>
        </p:txBody>
      </p:sp>
      <p:pic>
        <p:nvPicPr>
          <p:cNvPr id="345" name="Google Shape;345;p39"/>
          <p:cNvPicPr preferRelativeResize="0"/>
          <p:nvPr/>
        </p:nvPicPr>
        <p:blipFill>
          <a:blip r:embed="rId3">
            <a:alphaModFix/>
          </a:blip>
          <a:stretch>
            <a:fillRect/>
          </a:stretch>
        </p:blipFill>
        <p:spPr>
          <a:xfrm>
            <a:off x="7148707" y="1590832"/>
            <a:ext cx="1683600" cy="1713925"/>
          </a:xfrm>
          <a:prstGeom prst="rect">
            <a:avLst/>
          </a:prstGeom>
          <a:noFill/>
          <a:ln>
            <a:noFill/>
          </a:ln>
        </p:spPr>
      </p:pic>
      <p:pic>
        <p:nvPicPr>
          <p:cNvPr id="346" name="Google Shape;346;p39"/>
          <p:cNvPicPr preferRelativeResize="0"/>
          <p:nvPr/>
        </p:nvPicPr>
        <p:blipFill>
          <a:blip r:embed="rId4">
            <a:alphaModFix/>
          </a:blip>
          <a:stretch>
            <a:fillRect/>
          </a:stretch>
        </p:blipFill>
        <p:spPr>
          <a:xfrm>
            <a:off x="3941675" y="2066200"/>
            <a:ext cx="2809875" cy="990600"/>
          </a:xfrm>
          <a:prstGeom prst="rect">
            <a:avLst/>
          </a:prstGeom>
          <a:noFill/>
          <a:ln>
            <a:noFill/>
          </a:ln>
        </p:spPr>
      </p:pic>
      <p:pic>
        <p:nvPicPr>
          <p:cNvPr id="347" name="Google Shape;347;p39"/>
          <p:cNvPicPr preferRelativeResize="0"/>
          <p:nvPr/>
        </p:nvPicPr>
        <p:blipFill>
          <a:blip r:embed="rId5">
            <a:alphaModFix/>
          </a:blip>
          <a:stretch>
            <a:fillRect/>
          </a:stretch>
        </p:blipFill>
        <p:spPr>
          <a:xfrm>
            <a:off x="311706" y="2066201"/>
            <a:ext cx="3232820" cy="9906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353" name="Google Shape;353;p40"/>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fr">
                <a:solidFill>
                  <a:schemeClr val="dk1"/>
                </a:solidFill>
              </a:rPr>
              <a:t>When these indicators come on in the instrument panel</a:t>
            </a:r>
            <a:r>
              <a:rPr b="1" lang="fr">
                <a:solidFill>
                  <a:schemeClr val="dk1"/>
                </a:solidFill>
              </a:rPr>
              <a:t> (display)</a:t>
            </a:r>
            <a:r>
              <a:rPr lang="fr">
                <a:solidFill>
                  <a:schemeClr val="dk1"/>
                </a:solidFill>
              </a:rPr>
              <a:t>, it means that the clutch is </a:t>
            </a:r>
            <a:r>
              <a:rPr b="1" lang="fr" u="sng">
                <a:solidFill>
                  <a:schemeClr val="dk1"/>
                </a:solidFill>
                <a:highlight>
                  <a:srgbClr val="FFFF00"/>
                </a:highlight>
              </a:rPr>
              <a:t>overheating</a:t>
            </a:r>
            <a:r>
              <a:rPr lang="fr">
                <a:solidFill>
                  <a:schemeClr val="dk1"/>
                </a:solidFill>
              </a:rPr>
              <a:t> and the clutch may stop working. A </a:t>
            </a:r>
            <a:r>
              <a:rPr b="1" lang="fr">
                <a:solidFill>
                  <a:schemeClr val="dk1"/>
                </a:solidFill>
              </a:rPr>
              <a:t>protection system</a:t>
            </a:r>
            <a:r>
              <a:rPr lang="fr">
                <a:solidFill>
                  <a:schemeClr val="dk1"/>
                </a:solidFill>
              </a:rPr>
              <a:t> can than </a:t>
            </a:r>
            <a:r>
              <a:rPr b="1" lang="fr" u="sng">
                <a:solidFill>
                  <a:schemeClr val="dk1"/>
                </a:solidFill>
                <a:highlight>
                  <a:srgbClr val="FFFF00"/>
                </a:highlight>
              </a:rPr>
              <a:t>momentarily disengage</a:t>
            </a:r>
            <a:r>
              <a:rPr lang="fr">
                <a:solidFill>
                  <a:schemeClr val="dk1"/>
                </a:solidFill>
              </a:rPr>
              <a:t> the clutch, to allow it to cool. It will therefore be </a:t>
            </a:r>
            <a:r>
              <a:rPr b="1" lang="fr" u="sng">
                <a:solidFill>
                  <a:schemeClr val="dk1"/>
                </a:solidFill>
                <a:highlight>
                  <a:srgbClr val="FF9900"/>
                </a:highlight>
              </a:rPr>
              <a:t>impossible</a:t>
            </a:r>
            <a:r>
              <a:rPr lang="fr">
                <a:solidFill>
                  <a:schemeClr val="dk1"/>
                </a:solidFill>
              </a:rPr>
              <a:t>, under these conditions, to move the truck.</a:t>
            </a:r>
            <a:endParaRPr>
              <a:solidFill>
                <a:srgbClr val="000000"/>
              </a:solidFill>
            </a:endParaRPr>
          </a:p>
        </p:txBody>
      </p:sp>
      <p:pic>
        <p:nvPicPr>
          <p:cNvPr id="354" name="Google Shape;354;p40"/>
          <p:cNvPicPr preferRelativeResize="0"/>
          <p:nvPr/>
        </p:nvPicPr>
        <p:blipFill>
          <a:blip r:embed="rId3">
            <a:alphaModFix/>
          </a:blip>
          <a:stretch>
            <a:fillRect/>
          </a:stretch>
        </p:blipFill>
        <p:spPr>
          <a:xfrm>
            <a:off x="3941675" y="2828200"/>
            <a:ext cx="2809875" cy="990600"/>
          </a:xfrm>
          <a:prstGeom prst="rect">
            <a:avLst/>
          </a:prstGeom>
          <a:noFill/>
          <a:ln>
            <a:noFill/>
          </a:ln>
        </p:spPr>
      </p:pic>
      <p:pic>
        <p:nvPicPr>
          <p:cNvPr id="355" name="Google Shape;355;p40"/>
          <p:cNvPicPr preferRelativeResize="0"/>
          <p:nvPr/>
        </p:nvPicPr>
        <p:blipFill>
          <a:blip r:embed="rId4">
            <a:alphaModFix/>
          </a:blip>
          <a:stretch>
            <a:fillRect/>
          </a:stretch>
        </p:blipFill>
        <p:spPr>
          <a:xfrm>
            <a:off x="311706" y="2828201"/>
            <a:ext cx="3232820" cy="990601"/>
          </a:xfrm>
          <a:prstGeom prst="rect">
            <a:avLst/>
          </a:prstGeom>
          <a:noFill/>
          <a:ln>
            <a:noFill/>
          </a:ln>
        </p:spPr>
      </p:pic>
      <p:pic>
        <p:nvPicPr>
          <p:cNvPr id="356" name="Google Shape;356;p40"/>
          <p:cNvPicPr preferRelativeResize="0"/>
          <p:nvPr/>
        </p:nvPicPr>
        <p:blipFill>
          <a:blip r:embed="rId5">
            <a:alphaModFix/>
          </a:blip>
          <a:stretch>
            <a:fillRect/>
          </a:stretch>
        </p:blipFill>
        <p:spPr>
          <a:xfrm>
            <a:off x="7072500" y="2407262"/>
            <a:ext cx="1595250" cy="165991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1"/>
          <p:cNvSpPr txBox="1"/>
          <p:nvPr/>
        </p:nvSpPr>
        <p:spPr>
          <a:xfrm>
            <a:off x="110000" y="-85475"/>
            <a:ext cx="8907000" cy="11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3600">
                <a:solidFill>
                  <a:schemeClr val="dk1"/>
                </a:solidFill>
              </a:rPr>
              <a:t>Use:</a:t>
            </a:r>
            <a:r>
              <a:rPr b="1" lang="fr" sz="2400">
                <a:solidFill>
                  <a:schemeClr val="dk1"/>
                </a:solidFill>
              </a:rPr>
              <a:t> </a:t>
            </a:r>
            <a:r>
              <a:rPr b="1" lang="fr" sz="2000"/>
              <a:t>Recommended operating methods of an automated transmission to prevent overuse and overheating. </a:t>
            </a:r>
            <a:endParaRPr b="1" sz="2000"/>
          </a:p>
        </p:txBody>
      </p:sp>
      <p:sp>
        <p:nvSpPr>
          <p:cNvPr id="362" name="Google Shape;362;p41"/>
          <p:cNvSpPr txBox="1"/>
          <p:nvPr/>
        </p:nvSpPr>
        <p:spPr>
          <a:xfrm>
            <a:off x="110075" y="908576"/>
            <a:ext cx="8907000" cy="33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500">
                <a:solidFill>
                  <a:schemeClr val="dk1"/>
                </a:solidFill>
              </a:rPr>
              <a:t>When driving at a </a:t>
            </a:r>
            <a:r>
              <a:rPr b="1" lang="fr" sz="1500">
                <a:solidFill>
                  <a:schemeClr val="dk1"/>
                </a:solidFill>
              </a:rPr>
              <a:t>very low speed</a:t>
            </a:r>
            <a:r>
              <a:rPr lang="fr" sz="1500">
                <a:solidFill>
                  <a:schemeClr val="dk1"/>
                </a:solidFill>
              </a:rPr>
              <a:t>, especially loaded, avoid constantly pressing and releasing the accelerator. Use the programmed </a:t>
            </a:r>
            <a:r>
              <a:rPr b="1" lang="fr" sz="1500">
                <a:solidFill>
                  <a:schemeClr val="dk1"/>
                </a:solidFill>
              </a:rPr>
              <a:t>low speed control mode </a:t>
            </a:r>
            <a:r>
              <a:rPr lang="fr" sz="1500">
                <a:solidFill>
                  <a:schemeClr val="dk1"/>
                </a:solidFill>
              </a:rPr>
              <a:t>instead or choose a low gear.</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fr" sz="1500">
                <a:solidFill>
                  <a:schemeClr val="dk1"/>
                </a:solidFill>
              </a:rPr>
              <a:t>During</a:t>
            </a:r>
            <a:r>
              <a:rPr b="1" lang="fr" sz="1500">
                <a:solidFill>
                  <a:schemeClr val="dk1"/>
                </a:solidFill>
              </a:rPr>
              <a:t> prolonged stops,</a:t>
            </a:r>
            <a:r>
              <a:rPr lang="fr" sz="1500">
                <a:solidFill>
                  <a:schemeClr val="dk1"/>
                </a:solidFill>
              </a:rPr>
              <a:t> reduce staying in gear. Instead use</a:t>
            </a:r>
            <a:r>
              <a:rPr b="1" lang="fr" sz="1500">
                <a:solidFill>
                  <a:schemeClr val="dk1"/>
                </a:solidFill>
              </a:rPr>
              <a:t> neutral</a:t>
            </a:r>
            <a:r>
              <a:rPr lang="fr" sz="1500">
                <a:solidFill>
                  <a:schemeClr val="dk1"/>
                </a:solidFill>
              </a:rPr>
              <a:t>.</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fr" sz="1500">
                <a:solidFill>
                  <a:schemeClr val="dk1"/>
                </a:solidFill>
              </a:rPr>
              <a:t>When</a:t>
            </a:r>
            <a:r>
              <a:rPr b="1" lang="fr" sz="1500">
                <a:solidFill>
                  <a:schemeClr val="dk1"/>
                </a:solidFill>
              </a:rPr>
              <a:t> waiting</a:t>
            </a:r>
            <a:r>
              <a:rPr lang="fr" sz="1500">
                <a:solidFill>
                  <a:schemeClr val="dk1"/>
                </a:solidFill>
              </a:rPr>
              <a:t> to set the truck in motion on a slope, </a:t>
            </a:r>
            <a:r>
              <a:rPr b="1" lang="fr" sz="1500">
                <a:solidFill>
                  <a:schemeClr val="dk1"/>
                </a:solidFill>
              </a:rPr>
              <a:t>do not use the accelerator</a:t>
            </a:r>
            <a:r>
              <a:rPr lang="fr" sz="1500">
                <a:solidFill>
                  <a:schemeClr val="dk1"/>
                </a:solidFill>
              </a:rPr>
              <a:t> to prevent the vehicle from moving. Always </a:t>
            </a:r>
            <a:r>
              <a:rPr b="1" lang="fr" sz="1500">
                <a:solidFill>
                  <a:schemeClr val="dk1"/>
                </a:solidFill>
              </a:rPr>
              <a:t>apply the service brake pedal.</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fr" sz="1500">
                <a:solidFill>
                  <a:schemeClr val="dk1"/>
                </a:solidFill>
              </a:rPr>
              <a:t>When the </a:t>
            </a:r>
            <a:r>
              <a:rPr lang="fr" sz="1500">
                <a:solidFill>
                  <a:schemeClr val="dk1"/>
                </a:solidFill>
              </a:rPr>
              <a:t>vehicle</a:t>
            </a:r>
            <a:r>
              <a:rPr lang="fr" sz="1500">
                <a:solidFill>
                  <a:schemeClr val="dk1"/>
                </a:solidFill>
              </a:rPr>
              <a:t> is </a:t>
            </a:r>
            <a:r>
              <a:rPr b="1" lang="fr" sz="1500">
                <a:solidFill>
                  <a:schemeClr val="dk1"/>
                </a:solidFill>
              </a:rPr>
              <a:t>in reverse </a:t>
            </a:r>
            <a:r>
              <a:rPr lang="fr" sz="1500">
                <a:solidFill>
                  <a:schemeClr val="dk1"/>
                </a:solidFill>
              </a:rPr>
              <a:t>and you need to go forward, first use the </a:t>
            </a:r>
            <a:r>
              <a:rPr b="1" lang="fr" sz="1500">
                <a:solidFill>
                  <a:schemeClr val="dk1"/>
                </a:solidFill>
              </a:rPr>
              <a:t>service brake pedal </a:t>
            </a:r>
            <a:r>
              <a:rPr lang="fr" sz="1500">
                <a:solidFill>
                  <a:schemeClr val="dk1"/>
                </a:solidFill>
              </a:rPr>
              <a:t>to stop the vehicle and than return to the accelerator.</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fr" sz="1500">
                <a:solidFill>
                  <a:schemeClr val="dk1"/>
                </a:solidFill>
              </a:rPr>
              <a:t>Always respect the </a:t>
            </a:r>
            <a:r>
              <a:rPr b="1" lang="fr" sz="1500">
                <a:solidFill>
                  <a:schemeClr val="dk1"/>
                </a:solidFill>
              </a:rPr>
              <a:t>GCW </a:t>
            </a:r>
            <a:r>
              <a:rPr lang="fr" sz="1500">
                <a:solidFill>
                  <a:schemeClr val="dk1"/>
                </a:solidFill>
              </a:rPr>
              <a:t>(Gross Cargo Weight) established by the manufacturer. Some transmission versions like the </a:t>
            </a:r>
            <a:r>
              <a:rPr b="1" lang="fr" sz="1500">
                <a:solidFill>
                  <a:schemeClr val="dk1"/>
                </a:solidFill>
              </a:rPr>
              <a:t>DT-12 Direct Drive</a:t>
            </a:r>
            <a:r>
              <a:rPr lang="fr" sz="1500">
                <a:solidFill>
                  <a:schemeClr val="dk1"/>
                </a:solidFill>
              </a:rPr>
              <a:t>, has a maximum GCW of only </a:t>
            </a:r>
            <a:r>
              <a:rPr b="1" lang="fr" sz="1500">
                <a:solidFill>
                  <a:schemeClr val="dk1"/>
                </a:solidFill>
              </a:rPr>
              <a:t>36 300 kg or 80000 lb</a:t>
            </a:r>
            <a:endParaRPr b="1" sz="1800"/>
          </a:p>
        </p:txBody>
      </p:sp>
      <p:sp>
        <p:nvSpPr>
          <p:cNvPr id="363" name="Google Shape;363;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1"/>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370" name="Google Shape;370;p42"/>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2400">
                <a:solidFill>
                  <a:srgbClr val="000000"/>
                </a:solidFill>
              </a:rPr>
              <a:t>Automated transmissions also allow the use of new technologies such as:</a:t>
            </a:r>
            <a:endParaRPr b="1" sz="2400">
              <a:solidFill>
                <a:srgbClr val="000000"/>
              </a:solidFill>
            </a:endParaRPr>
          </a:p>
          <a:p>
            <a:pPr indent="-342900" lvl="0" marL="457200" rtl="0" algn="l">
              <a:spcBef>
                <a:spcPts val="0"/>
              </a:spcBef>
              <a:spcAft>
                <a:spcPts val="0"/>
              </a:spcAft>
              <a:buClr>
                <a:srgbClr val="000000"/>
              </a:buClr>
              <a:buSzPts val="1800"/>
              <a:buChar char="●"/>
            </a:pPr>
            <a:r>
              <a:rPr lang="fr">
                <a:solidFill>
                  <a:srgbClr val="000000"/>
                </a:solidFill>
              </a:rPr>
              <a:t>Adaptive cruise control</a:t>
            </a:r>
            <a:endParaRPr>
              <a:solidFill>
                <a:srgbClr val="000000"/>
              </a:solidFill>
            </a:endParaRPr>
          </a:p>
          <a:p>
            <a:pPr indent="-342900" lvl="0" marL="457200" rtl="0" algn="l">
              <a:spcBef>
                <a:spcPts val="0"/>
              </a:spcBef>
              <a:spcAft>
                <a:spcPts val="0"/>
              </a:spcAft>
              <a:buClr>
                <a:srgbClr val="000000"/>
              </a:buClr>
              <a:buSzPts val="1800"/>
              <a:buChar char="●"/>
            </a:pPr>
            <a:r>
              <a:rPr lang="fr">
                <a:solidFill>
                  <a:srgbClr val="000000"/>
                </a:solidFill>
              </a:rPr>
              <a:t>Predictive cruise control</a:t>
            </a:r>
            <a:endParaRPr>
              <a:solidFill>
                <a:srgbClr val="000000"/>
              </a:solidFill>
            </a:endParaRPr>
          </a:p>
          <a:p>
            <a:pPr indent="-342900" lvl="0" marL="457200" rtl="0" algn="l">
              <a:spcBef>
                <a:spcPts val="0"/>
              </a:spcBef>
              <a:spcAft>
                <a:spcPts val="0"/>
              </a:spcAft>
              <a:buClr>
                <a:srgbClr val="000000"/>
              </a:buClr>
              <a:buSzPts val="1800"/>
              <a:buChar char="●"/>
            </a:pPr>
            <a:r>
              <a:rPr lang="fr">
                <a:solidFill>
                  <a:srgbClr val="000000"/>
                </a:solidFill>
              </a:rPr>
              <a:t>Engine brake control while using the cruise control</a:t>
            </a:r>
            <a:endParaRPr>
              <a:solidFill>
                <a:srgbClr val="000000"/>
              </a:solidFill>
            </a:endParaRPr>
          </a:p>
          <a:p>
            <a:pPr indent="-342900" lvl="0" marL="457200" rtl="0" algn="l">
              <a:spcBef>
                <a:spcPts val="0"/>
              </a:spcBef>
              <a:spcAft>
                <a:spcPts val="0"/>
              </a:spcAft>
              <a:buClr>
                <a:srgbClr val="000000"/>
              </a:buClr>
              <a:buSzPts val="1800"/>
              <a:buChar char="●"/>
            </a:pPr>
            <a:r>
              <a:rPr lang="fr">
                <a:solidFill>
                  <a:srgbClr val="000000"/>
                </a:solidFill>
              </a:rPr>
              <a:t>E-Coast</a:t>
            </a:r>
            <a:endParaRPr>
              <a:solidFill>
                <a:srgbClr val="000000"/>
              </a:solidFill>
            </a:endParaRPr>
          </a:p>
          <a:p>
            <a:pPr indent="-342900" lvl="0" marL="457200" rtl="0" algn="l">
              <a:spcBef>
                <a:spcPts val="0"/>
              </a:spcBef>
              <a:spcAft>
                <a:spcPts val="0"/>
              </a:spcAft>
              <a:buClr>
                <a:srgbClr val="000000"/>
              </a:buClr>
              <a:buSzPts val="1800"/>
              <a:buChar char="●"/>
            </a:pPr>
            <a:r>
              <a:rPr lang="fr">
                <a:solidFill>
                  <a:srgbClr val="000000"/>
                </a:solidFill>
              </a:rPr>
              <a:t>Multiple </a:t>
            </a:r>
            <a:r>
              <a:rPr lang="fr">
                <a:solidFill>
                  <a:srgbClr val="000000"/>
                </a:solidFill>
              </a:rPr>
              <a:t>programmations</a:t>
            </a:r>
            <a:endParaRPr>
              <a:solidFill>
                <a:srgbClr val="000000"/>
              </a:solidFill>
            </a:endParaRPr>
          </a:p>
          <a:p>
            <a:pPr indent="-342900" lvl="0" marL="457200" rtl="0" algn="l">
              <a:spcBef>
                <a:spcPts val="0"/>
              </a:spcBef>
              <a:spcAft>
                <a:spcPts val="0"/>
              </a:spcAft>
              <a:buClr>
                <a:srgbClr val="000000"/>
              </a:buClr>
              <a:buSzPts val="1800"/>
              <a:buChar char="●"/>
            </a:pPr>
            <a:r>
              <a:rPr lang="fr">
                <a:solidFill>
                  <a:srgbClr val="000000"/>
                </a:solidFill>
              </a:rPr>
              <a:t>Lots of development possibilities to make vehicles more and more autonomous</a:t>
            </a:r>
            <a:endParaRPr>
              <a:solidFill>
                <a:srgbClr val="000000"/>
              </a:solidFill>
            </a:endParaRPr>
          </a:p>
          <a:p>
            <a:pPr indent="0" lvl="0" marL="457200" rtl="0" algn="l">
              <a:spcBef>
                <a:spcPts val="0"/>
              </a:spcBef>
              <a:spcAft>
                <a:spcPts val="0"/>
              </a:spcAft>
              <a:buNone/>
            </a:pPr>
            <a:r>
              <a:t/>
            </a:r>
            <a:endParaRPr>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43"/>
          <p:cNvPicPr preferRelativeResize="0"/>
          <p:nvPr/>
        </p:nvPicPr>
        <p:blipFill>
          <a:blip r:embed="rId3">
            <a:alphaModFix/>
          </a:blip>
          <a:stretch>
            <a:fillRect/>
          </a:stretch>
        </p:blipFill>
        <p:spPr>
          <a:xfrm>
            <a:off x="49350" y="49350"/>
            <a:ext cx="6329674" cy="4257600"/>
          </a:xfrm>
          <a:prstGeom prst="rect">
            <a:avLst/>
          </a:prstGeom>
          <a:noFill/>
          <a:ln>
            <a:noFill/>
          </a:ln>
        </p:spPr>
      </p:pic>
      <p:sp>
        <p:nvSpPr>
          <p:cNvPr id="376" name="Google Shape;376;p43"/>
          <p:cNvSpPr txBox="1"/>
          <p:nvPr/>
        </p:nvSpPr>
        <p:spPr>
          <a:xfrm>
            <a:off x="5787875" y="418450"/>
            <a:ext cx="3010500" cy="694200"/>
          </a:xfrm>
          <a:prstGeom prst="rect">
            <a:avLst/>
          </a:prstGeom>
          <a:noFill/>
          <a:ln>
            <a:noFill/>
          </a:ln>
        </p:spPr>
        <p:txBody>
          <a:bodyPr anchorCtr="0" anchor="t" bIns="91425" lIns="91425" spcFirstLastPara="1" rIns="91425" wrap="square" tIns="91425">
            <a:noAutofit/>
          </a:bodyPr>
          <a:lstStyle/>
          <a:p>
            <a:pPr indent="457200" lvl="0" marL="0" rtl="0" algn="ctr">
              <a:spcBef>
                <a:spcPts val="0"/>
              </a:spcBef>
              <a:spcAft>
                <a:spcPts val="0"/>
              </a:spcAft>
              <a:buNone/>
            </a:pPr>
            <a:r>
              <a:rPr b="1" lang="fr" sz="1500"/>
              <a:t> </a:t>
            </a:r>
            <a:r>
              <a:rPr b="1" lang="fr" sz="1600"/>
              <a:t>VOLVO I-SEE</a:t>
            </a:r>
            <a:endParaRPr b="1" sz="1600"/>
          </a:p>
          <a:p>
            <a:pPr indent="457200" lvl="0" marL="0" rtl="0" algn="ctr">
              <a:spcBef>
                <a:spcPts val="0"/>
              </a:spcBef>
              <a:spcAft>
                <a:spcPts val="0"/>
              </a:spcAft>
              <a:buNone/>
            </a:pPr>
            <a:r>
              <a:rPr b="1" lang="fr" sz="1600"/>
              <a:t> Smart Cruise</a:t>
            </a:r>
            <a:endParaRPr b="1" sz="1600"/>
          </a:p>
        </p:txBody>
      </p:sp>
      <p:sp>
        <p:nvSpPr>
          <p:cNvPr id="377" name="Google Shape;377;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384" name="Google Shape;384;p4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000000"/>
                </a:solidFill>
              </a:rPr>
              <a:t>Explanatory videos for enrichment.</a:t>
            </a:r>
            <a:endParaRPr>
              <a:solidFill>
                <a:srgbClr val="000000"/>
              </a:solidFill>
            </a:endParaRPr>
          </a:p>
          <a:p>
            <a:pPr indent="0" lvl="0" marL="0" rtl="0" algn="l">
              <a:spcBef>
                <a:spcPts val="0"/>
              </a:spcBef>
              <a:spcAft>
                <a:spcPts val="0"/>
              </a:spcAft>
              <a:buNone/>
            </a:pPr>
            <a:r>
              <a:rPr lang="fr">
                <a:solidFill>
                  <a:srgbClr val="000000"/>
                </a:solidFill>
              </a:rPr>
              <a:t>Click on the link on our home page in the </a:t>
            </a:r>
            <a:r>
              <a:rPr b="1" lang="fr">
                <a:solidFill>
                  <a:srgbClr val="000000"/>
                </a:solidFill>
              </a:rPr>
              <a:t>Ça roule</a:t>
            </a:r>
            <a:r>
              <a:rPr lang="fr">
                <a:solidFill>
                  <a:srgbClr val="000000"/>
                </a:solidFill>
              </a:rPr>
              <a:t> platform.</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t/>
            </a:r>
            <a:endParaRPr>
              <a:solidFill>
                <a:srgbClr val="000000"/>
              </a:solidFill>
            </a:endParaRPr>
          </a:p>
        </p:txBody>
      </p:sp>
      <p:pic>
        <p:nvPicPr>
          <p:cNvPr id="385" name="Google Shape;385;p44">
            <a:hlinkClick r:id="rId3"/>
          </p:cNvPr>
          <p:cNvPicPr preferRelativeResize="0"/>
          <p:nvPr/>
        </p:nvPicPr>
        <p:blipFill>
          <a:blip r:embed="rId4">
            <a:alphaModFix/>
          </a:blip>
          <a:stretch>
            <a:fillRect/>
          </a:stretch>
        </p:blipFill>
        <p:spPr>
          <a:xfrm>
            <a:off x="3287224" y="2031991"/>
            <a:ext cx="2533550" cy="1879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fr" sz="4800"/>
              <a:t>Have Fun Practicing</a:t>
            </a:r>
            <a:endParaRPr b="1" sz="4800"/>
          </a:p>
        </p:txBody>
      </p:sp>
      <p:sp>
        <p:nvSpPr>
          <p:cNvPr id="391" name="Google Shape;391;p45"/>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Automatic Transmission</a:t>
            </a:r>
            <a:endParaRPr b="1"/>
          </a:p>
        </p:txBody>
      </p:sp>
      <p:sp>
        <p:nvSpPr>
          <p:cNvPr id="101" name="Google Shape;101;p1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This type of transmission is also used for applications on tractor units.</a:t>
            </a:r>
            <a:endParaRPr sz="2400"/>
          </a:p>
        </p:txBody>
      </p:sp>
      <p:pic>
        <p:nvPicPr>
          <p:cNvPr id="102" name="Google Shape;102;p13"/>
          <p:cNvPicPr preferRelativeResize="0"/>
          <p:nvPr/>
        </p:nvPicPr>
        <p:blipFill>
          <a:blip r:embed="rId3">
            <a:alphaModFix/>
          </a:blip>
          <a:stretch>
            <a:fillRect/>
          </a:stretch>
        </p:blipFill>
        <p:spPr>
          <a:xfrm>
            <a:off x="6243079" y="1750046"/>
            <a:ext cx="2415625" cy="2415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Automatic Transmission</a:t>
            </a:r>
            <a:endParaRPr b="1"/>
          </a:p>
        </p:txBody>
      </p:sp>
      <p:sp>
        <p:nvSpPr>
          <p:cNvPr id="108" name="Google Shape;108;p1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rPr>
              <a:t>The main manufacturer is</a:t>
            </a:r>
            <a:r>
              <a:rPr b="1" lang="fr" sz="2400">
                <a:solidFill>
                  <a:schemeClr val="dk1"/>
                </a:solidFill>
              </a:rPr>
              <a:t> </a:t>
            </a:r>
            <a:r>
              <a:rPr b="1" lang="fr" sz="2400">
                <a:solidFill>
                  <a:schemeClr val="dk1"/>
                </a:solidFill>
              </a:rPr>
              <a:t>Allison</a:t>
            </a:r>
            <a:endParaRPr b="1" sz="2400">
              <a:solidFill>
                <a:schemeClr val="dk1"/>
              </a:solidFill>
            </a:endParaRPr>
          </a:p>
          <a:p>
            <a:pPr indent="0" lvl="0" marL="0" rtl="0" algn="l">
              <a:lnSpc>
                <a:spcPct val="100000"/>
              </a:lnSpc>
              <a:spcBef>
                <a:spcPts val="360"/>
              </a:spcBef>
              <a:spcAft>
                <a:spcPts val="0"/>
              </a:spcAft>
              <a:buClr>
                <a:srgbClr val="000000"/>
              </a:buClr>
              <a:buSzPts val="1100"/>
              <a:buFont typeface="Arial"/>
              <a:buNone/>
            </a:pPr>
            <a:r>
              <a:rPr lang="fr" sz="2400">
                <a:solidFill>
                  <a:schemeClr val="dk1"/>
                </a:solidFill>
              </a:rPr>
              <a:t>Usually used control selector:</a:t>
            </a:r>
            <a:endParaRPr sz="3200">
              <a:solidFill>
                <a:schemeClr val="dk1"/>
              </a:solidFill>
            </a:endParaRPr>
          </a:p>
          <a:p>
            <a:pPr indent="0" lvl="0" marL="0" rtl="0" algn="l">
              <a:lnSpc>
                <a:spcPct val="100000"/>
              </a:lnSpc>
              <a:spcBef>
                <a:spcPts val="360"/>
              </a:spcBef>
              <a:spcAft>
                <a:spcPts val="0"/>
              </a:spcAft>
              <a:buClr>
                <a:schemeClr val="dk1"/>
              </a:buClr>
              <a:buSzPts val="1100"/>
              <a:buFont typeface="Arial"/>
              <a:buNone/>
            </a:pPr>
            <a:r>
              <a:t/>
            </a:r>
            <a:endParaRPr sz="2400">
              <a:solidFill>
                <a:schemeClr val="dk1"/>
              </a:solidFill>
            </a:endParaRPr>
          </a:p>
          <a:p>
            <a:pPr indent="0" lvl="0" marL="0" rtl="0" algn="l">
              <a:lnSpc>
                <a:spcPct val="100000"/>
              </a:lnSpc>
              <a:spcBef>
                <a:spcPts val="360"/>
              </a:spcBef>
              <a:spcAft>
                <a:spcPts val="0"/>
              </a:spcAft>
              <a:buClr>
                <a:schemeClr val="dk1"/>
              </a:buClr>
              <a:buSzPts val="1100"/>
              <a:buFont typeface="Arial"/>
              <a:buNone/>
            </a:pPr>
            <a:r>
              <a:rPr lang="fr">
                <a:solidFill>
                  <a:schemeClr val="dk1"/>
                </a:solidFill>
              </a:rPr>
              <a:t>Between 5 and 10 </a:t>
            </a:r>
            <a:r>
              <a:rPr b="1" lang="fr">
                <a:solidFill>
                  <a:schemeClr val="dk1"/>
                </a:solidFill>
              </a:rPr>
              <a:t>Forward </a:t>
            </a:r>
            <a:r>
              <a:rPr lang="fr">
                <a:solidFill>
                  <a:schemeClr val="dk1"/>
                </a:solidFill>
              </a:rPr>
              <a:t>gears</a:t>
            </a:r>
            <a:endParaRPr>
              <a:solidFill>
                <a:schemeClr val="dk1"/>
              </a:solidFill>
            </a:endParaRPr>
          </a:p>
          <a:p>
            <a:pPr indent="0" lvl="0" marL="0" rtl="0" algn="l">
              <a:lnSpc>
                <a:spcPct val="100000"/>
              </a:lnSpc>
              <a:spcBef>
                <a:spcPts val="360"/>
              </a:spcBef>
              <a:spcAft>
                <a:spcPts val="0"/>
              </a:spcAft>
              <a:buClr>
                <a:schemeClr val="dk1"/>
              </a:buClr>
              <a:buSzPts val="1100"/>
              <a:buFont typeface="Arial"/>
              <a:buNone/>
            </a:pPr>
            <a:r>
              <a:rPr lang="fr">
                <a:solidFill>
                  <a:schemeClr val="dk1"/>
                </a:solidFill>
              </a:rPr>
              <a:t>2 </a:t>
            </a:r>
            <a:r>
              <a:rPr b="1" lang="fr">
                <a:solidFill>
                  <a:schemeClr val="dk1"/>
                </a:solidFill>
              </a:rPr>
              <a:t>Reverse </a:t>
            </a:r>
            <a:r>
              <a:rPr lang="fr">
                <a:solidFill>
                  <a:schemeClr val="dk1"/>
                </a:solidFill>
              </a:rPr>
              <a:t>gears</a:t>
            </a:r>
            <a:endParaRPr>
              <a:solidFill>
                <a:schemeClr val="dk1"/>
              </a:solidFill>
            </a:endParaRPr>
          </a:p>
          <a:p>
            <a:pPr indent="0" lvl="0" marL="0" rtl="0" algn="l">
              <a:spcBef>
                <a:spcPts val="0"/>
              </a:spcBef>
              <a:spcAft>
                <a:spcPts val="0"/>
              </a:spcAft>
              <a:buNone/>
            </a:pPr>
            <a:r>
              <a:t/>
            </a:r>
            <a:endParaRPr/>
          </a:p>
        </p:txBody>
      </p:sp>
      <p:pic>
        <p:nvPicPr>
          <p:cNvPr id="109" name="Google Shape;109;p14"/>
          <p:cNvPicPr preferRelativeResize="0"/>
          <p:nvPr/>
        </p:nvPicPr>
        <p:blipFill>
          <a:blip r:embed="rId3">
            <a:alphaModFix/>
          </a:blip>
          <a:stretch>
            <a:fillRect/>
          </a:stretch>
        </p:blipFill>
        <p:spPr>
          <a:xfrm>
            <a:off x="7153275" y="1809741"/>
            <a:ext cx="1152525" cy="22717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Automatic Transmission</a:t>
            </a:r>
            <a:endParaRPr b="1"/>
          </a:p>
        </p:txBody>
      </p:sp>
      <p:sp>
        <p:nvSpPr>
          <p:cNvPr id="115" name="Google Shape;115;p15"/>
          <p:cNvSpPr txBox="1"/>
          <p:nvPr>
            <p:ph idx="1" type="body"/>
          </p:nvPr>
        </p:nvSpPr>
        <p:spPr>
          <a:xfrm>
            <a:off x="311700" y="1152475"/>
            <a:ext cx="8520600" cy="3013200"/>
          </a:xfrm>
          <a:prstGeom prst="rect">
            <a:avLst/>
          </a:prstGeom>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b="1" lang="fr" sz="3200">
                <a:solidFill>
                  <a:schemeClr val="dk1"/>
                </a:solidFill>
              </a:rPr>
              <a:t>Main functions</a:t>
            </a:r>
            <a:r>
              <a:rPr b="1" lang="fr" sz="3200">
                <a:solidFill>
                  <a:schemeClr val="dk1"/>
                </a:solidFill>
              </a:rPr>
              <a:t>:</a:t>
            </a:r>
            <a:endParaRPr b="1" sz="3200">
              <a:solidFill>
                <a:schemeClr val="dk1"/>
              </a:solidFill>
            </a:endParaRPr>
          </a:p>
          <a:p>
            <a:pPr indent="0" lvl="0" marL="0" rtl="0" algn="l">
              <a:spcBef>
                <a:spcPts val="0"/>
              </a:spcBef>
              <a:spcAft>
                <a:spcPts val="0"/>
              </a:spcAft>
              <a:buNone/>
            </a:pPr>
            <a:r>
              <a:t/>
            </a:r>
            <a:endParaRPr/>
          </a:p>
        </p:txBody>
      </p:sp>
      <p:sp>
        <p:nvSpPr>
          <p:cNvPr id="116" name="Google Shape;116;p15"/>
          <p:cNvSpPr txBox="1"/>
          <p:nvPr/>
        </p:nvSpPr>
        <p:spPr>
          <a:xfrm>
            <a:off x="864700" y="1928225"/>
            <a:ext cx="3384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2400">
                <a:solidFill>
                  <a:schemeClr val="dk1"/>
                </a:solidFill>
              </a:rPr>
              <a:t>Gear </a:t>
            </a:r>
            <a:r>
              <a:rPr lang="fr" sz="2400">
                <a:solidFill>
                  <a:schemeClr val="dk1"/>
                </a:solidFill>
              </a:rPr>
              <a:t>selected</a:t>
            </a:r>
            <a:endParaRPr/>
          </a:p>
        </p:txBody>
      </p:sp>
      <p:sp>
        <p:nvSpPr>
          <p:cNvPr id="117" name="Google Shape;117;p15"/>
          <p:cNvSpPr txBox="1"/>
          <p:nvPr/>
        </p:nvSpPr>
        <p:spPr>
          <a:xfrm>
            <a:off x="864700" y="2500925"/>
            <a:ext cx="5158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2400">
                <a:solidFill>
                  <a:schemeClr val="dk1"/>
                </a:solidFill>
              </a:rPr>
              <a:t>Automatic gear selection</a:t>
            </a:r>
            <a:endParaRPr/>
          </a:p>
        </p:txBody>
      </p:sp>
      <p:sp>
        <p:nvSpPr>
          <p:cNvPr id="118" name="Google Shape;118;p15"/>
          <p:cNvSpPr txBox="1"/>
          <p:nvPr/>
        </p:nvSpPr>
        <p:spPr>
          <a:xfrm>
            <a:off x="864700" y="3073625"/>
            <a:ext cx="53985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2400">
                <a:solidFill>
                  <a:schemeClr val="dk1"/>
                </a:solidFill>
              </a:rPr>
              <a:t>Manual gear selection</a:t>
            </a:r>
            <a:endParaRPr sz="2400">
              <a:solidFill>
                <a:schemeClr val="dk1"/>
              </a:solidFill>
            </a:endParaRPr>
          </a:p>
          <a:p>
            <a:pPr indent="0" lvl="0" marL="0" rtl="0" algn="l">
              <a:spcBef>
                <a:spcPts val="0"/>
              </a:spcBef>
              <a:spcAft>
                <a:spcPts val="0"/>
              </a:spcAft>
              <a:buNone/>
            </a:pPr>
            <a:r>
              <a:t/>
            </a:r>
            <a:endParaRPr/>
          </a:p>
        </p:txBody>
      </p:sp>
      <p:cxnSp>
        <p:nvCxnSpPr>
          <p:cNvPr id="119" name="Google Shape;119;p15"/>
          <p:cNvCxnSpPr/>
          <p:nvPr/>
        </p:nvCxnSpPr>
        <p:spPr>
          <a:xfrm flipH="1" rot="10800000">
            <a:off x="3023850" y="3855902"/>
            <a:ext cx="4031700" cy="57300"/>
          </a:xfrm>
          <a:prstGeom prst="straightConnector1">
            <a:avLst/>
          </a:prstGeom>
          <a:noFill/>
          <a:ln cap="flat" cmpd="sng" w="38100">
            <a:solidFill>
              <a:srgbClr val="FF0000"/>
            </a:solidFill>
            <a:prstDash val="solid"/>
            <a:round/>
            <a:headEnd len="med" w="med" type="none"/>
            <a:tailEnd len="med" w="med" type="none"/>
          </a:ln>
        </p:spPr>
      </p:cxnSp>
      <p:pic>
        <p:nvPicPr>
          <p:cNvPr id="120" name="Google Shape;120;p15"/>
          <p:cNvPicPr preferRelativeResize="0"/>
          <p:nvPr/>
        </p:nvPicPr>
        <p:blipFill>
          <a:blip r:embed="rId3">
            <a:alphaModFix/>
          </a:blip>
          <a:stretch>
            <a:fillRect/>
          </a:stretch>
        </p:blipFill>
        <p:spPr>
          <a:xfrm>
            <a:off x="7264750" y="914475"/>
            <a:ext cx="1684067" cy="3319400"/>
          </a:xfrm>
          <a:prstGeom prst="rect">
            <a:avLst/>
          </a:prstGeom>
          <a:noFill/>
          <a:ln>
            <a:noFill/>
          </a:ln>
        </p:spPr>
      </p:pic>
      <p:cxnSp>
        <p:nvCxnSpPr>
          <p:cNvPr id="121" name="Google Shape;121;p15"/>
          <p:cNvCxnSpPr/>
          <p:nvPr/>
        </p:nvCxnSpPr>
        <p:spPr>
          <a:xfrm flipH="1" rot="10800000">
            <a:off x="4190309" y="1665275"/>
            <a:ext cx="3265500" cy="549300"/>
          </a:xfrm>
          <a:prstGeom prst="straightConnector1">
            <a:avLst/>
          </a:prstGeom>
          <a:noFill/>
          <a:ln cap="flat" cmpd="sng" w="38100">
            <a:solidFill>
              <a:srgbClr val="FF0000"/>
            </a:solidFill>
            <a:prstDash val="solid"/>
            <a:round/>
            <a:headEnd len="med" w="med" type="none"/>
            <a:tailEnd len="med" w="med" type="triangle"/>
          </a:ln>
        </p:spPr>
      </p:cxnSp>
      <p:sp>
        <p:nvSpPr>
          <p:cNvPr id="122" name="Google Shape;122;p15"/>
          <p:cNvSpPr/>
          <p:nvPr/>
        </p:nvSpPr>
        <p:spPr>
          <a:xfrm>
            <a:off x="7515146" y="1378929"/>
            <a:ext cx="1193400" cy="572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p:nvPr/>
        </p:nvSpPr>
        <p:spPr>
          <a:xfrm>
            <a:off x="8124100" y="2060377"/>
            <a:ext cx="506400" cy="1474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a:off x="7590700" y="2060377"/>
            <a:ext cx="506400" cy="1474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5" name="Google Shape;125;p15"/>
          <p:cNvCxnSpPr/>
          <p:nvPr/>
        </p:nvCxnSpPr>
        <p:spPr>
          <a:xfrm flipH="1" rot="10800000">
            <a:off x="5946700" y="2727575"/>
            <a:ext cx="1554000" cy="59700"/>
          </a:xfrm>
          <a:prstGeom prst="straightConnector1">
            <a:avLst/>
          </a:prstGeom>
          <a:noFill/>
          <a:ln cap="flat" cmpd="sng" w="38100">
            <a:solidFill>
              <a:srgbClr val="FF0000"/>
            </a:solidFill>
            <a:prstDash val="solid"/>
            <a:round/>
            <a:headEnd len="med" w="med" type="none"/>
            <a:tailEnd len="med" w="med" type="triangle"/>
          </a:ln>
        </p:spPr>
      </p:cxnSp>
      <p:cxnSp>
        <p:nvCxnSpPr>
          <p:cNvPr id="126" name="Google Shape;126;p15"/>
          <p:cNvCxnSpPr/>
          <p:nvPr/>
        </p:nvCxnSpPr>
        <p:spPr>
          <a:xfrm flipH="1" rot="10800000">
            <a:off x="7042898" y="3596527"/>
            <a:ext cx="1425300" cy="2574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sz="3600"/>
          </a:p>
          <a:p>
            <a:pPr indent="0" lvl="0" marL="0" rtl="0" algn="l">
              <a:spcBef>
                <a:spcPts val="0"/>
              </a:spcBef>
              <a:spcAft>
                <a:spcPts val="0"/>
              </a:spcAft>
              <a:buNone/>
            </a:pPr>
            <a:r>
              <a:t/>
            </a:r>
            <a:endParaRPr/>
          </a:p>
        </p:txBody>
      </p:sp>
      <p:sp>
        <p:nvSpPr>
          <p:cNvPr id="132" name="Google Shape;132;p16"/>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fr" sz="2400">
                <a:solidFill>
                  <a:schemeClr val="dk1"/>
                </a:solidFill>
                <a:highlight>
                  <a:schemeClr val="lt1"/>
                </a:highlight>
              </a:rPr>
              <a:t>This kind of gearbox combines a traditional manual gearbox with a gear change actuator and a computer-controlled clutch.</a:t>
            </a:r>
            <a:endParaRPr sz="2400">
              <a:solidFill>
                <a:schemeClr val="dk1"/>
              </a:solidFill>
              <a:highlight>
                <a:schemeClr val="lt1"/>
              </a:highlight>
            </a:endParaRPr>
          </a:p>
          <a:p>
            <a:pPr indent="0" lvl="0" marL="0" rtl="0" algn="l">
              <a:spcBef>
                <a:spcPts val="0"/>
              </a:spcBef>
              <a:spcAft>
                <a:spcPts val="0"/>
              </a:spcAft>
              <a:buNone/>
            </a:pPr>
            <a:r>
              <a:t/>
            </a:r>
            <a:endParaRPr/>
          </a:p>
        </p:txBody>
      </p:sp>
      <p:pic>
        <p:nvPicPr>
          <p:cNvPr id="133" name="Google Shape;133;p16"/>
          <p:cNvPicPr preferRelativeResize="0"/>
          <p:nvPr/>
        </p:nvPicPr>
        <p:blipFill>
          <a:blip r:embed="rId3">
            <a:alphaModFix/>
          </a:blip>
          <a:stretch>
            <a:fillRect/>
          </a:stretch>
        </p:blipFill>
        <p:spPr>
          <a:xfrm>
            <a:off x="5758500" y="2534925"/>
            <a:ext cx="1971250" cy="1630750"/>
          </a:xfrm>
          <a:prstGeom prst="rect">
            <a:avLst/>
          </a:prstGeom>
          <a:noFill/>
          <a:ln>
            <a:noFill/>
          </a:ln>
        </p:spPr>
      </p:pic>
      <p:sp>
        <p:nvSpPr>
          <p:cNvPr id="134" name="Google Shape;134;p16"/>
          <p:cNvSpPr/>
          <p:nvPr/>
        </p:nvSpPr>
        <p:spPr>
          <a:xfrm>
            <a:off x="6304425" y="2534925"/>
            <a:ext cx="983400" cy="654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140" name="Google Shape;140;p17"/>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None/>
            </a:pPr>
            <a:r>
              <a:rPr b="1" lang="fr" sz="2400">
                <a:solidFill>
                  <a:schemeClr val="dk1"/>
                </a:solidFill>
              </a:rPr>
              <a:t>Main uses</a:t>
            </a:r>
            <a:r>
              <a:rPr b="1" lang="fr" sz="2400">
                <a:solidFill>
                  <a:schemeClr val="dk1"/>
                </a:solidFill>
              </a:rPr>
              <a:t>:</a:t>
            </a:r>
            <a:endParaRPr b="1" sz="2400">
              <a:solidFill>
                <a:schemeClr val="dk1"/>
              </a:solidFill>
            </a:endParaRPr>
          </a:p>
          <a:p>
            <a:pPr indent="-381000" lvl="0" marL="457200" rtl="0" algn="l">
              <a:lnSpc>
                <a:spcPct val="100000"/>
              </a:lnSpc>
              <a:spcBef>
                <a:spcPts val="360"/>
              </a:spcBef>
              <a:spcAft>
                <a:spcPts val="0"/>
              </a:spcAft>
              <a:buClr>
                <a:schemeClr val="dk1"/>
              </a:buClr>
              <a:buSzPts val="2400"/>
              <a:buChar char="●"/>
            </a:pPr>
            <a:r>
              <a:rPr lang="fr" sz="2400">
                <a:solidFill>
                  <a:schemeClr val="dk1"/>
                </a:solidFill>
              </a:rPr>
              <a:t>Class 8 Tractors</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fr" sz="2400">
                <a:solidFill>
                  <a:schemeClr val="dk1"/>
                </a:solidFill>
              </a:rPr>
              <a:t>Construction Truck</a:t>
            </a:r>
            <a:endParaRPr sz="2400">
              <a:solidFill>
                <a:schemeClr val="dk1"/>
              </a:solidFill>
            </a:endParaRPr>
          </a:p>
          <a:p>
            <a:pPr indent="0" lvl="0" marL="0" rtl="0" algn="l">
              <a:lnSpc>
                <a:spcPct val="100000"/>
              </a:lnSpc>
              <a:spcBef>
                <a:spcPts val="360"/>
              </a:spcBef>
              <a:spcAft>
                <a:spcPts val="0"/>
              </a:spcAft>
              <a:buNone/>
            </a:pPr>
            <a:r>
              <a:t/>
            </a:r>
            <a:endParaRPr sz="2400">
              <a:solidFill>
                <a:schemeClr val="dk1"/>
              </a:solidFill>
            </a:endParaRPr>
          </a:p>
        </p:txBody>
      </p:sp>
      <p:pic>
        <p:nvPicPr>
          <p:cNvPr id="141" name="Google Shape;141;p17"/>
          <p:cNvPicPr preferRelativeResize="0"/>
          <p:nvPr/>
        </p:nvPicPr>
        <p:blipFill>
          <a:blip r:embed="rId3">
            <a:alphaModFix/>
          </a:blip>
          <a:stretch>
            <a:fillRect/>
          </a:stretch>
        </p:blipFill>
        <p:spPr>
          <a:xfrm>
            <a:off x="4865775" y="1256799"/>
            <a:ext cx="3365950" cy="1884950"/>
          </a:xfrm>
          <a:prstGeom prst="rect">
            <a:avLst/>
          </a:prstGeom>
          <a:noFill/>
          <a:ln>
            <a:noFill/>
          </a:ln>
        </p:spPr>
      </p:pic>
      <p:pic>
        <p:nvPicPr>
          <p:cNvPr id="142" name="Google Shape;142;p17"/>
          <p:cNvPicPr preferRelativeResize="0"/>
          <p:nvPr/>
        </p:nvPicPr>
        <p:blipFill>
          <a:blip r:embed="rId4">
            <a:alphaModFix/>
          </a:blip>
          <a:stretch>
            <a:fillRect/>
          </a:stretch>
        </p:blipFill>
        <p:spPr>
          <a:xfrm>
            <a:off x="357967" y="2571749"/>
            <a:ext cx="2127984" cy="1593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600"/>
              <a:t>Automated Transmission</a:t>
            </a:r>
            <a:endParaRPr b="1"/>
          </a:p>
        </p:txBody>
      </p:sp>
      <p:sp>
        <p:nvSpPr>
          <p:cNvPr id="148" name="Google Shape;148;p18"/>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b="1" lang="fr" sz="2400">
                <a:solidFill>
                  <a:schemeClr val="dk1"/>
                </a:solidFill>
              </a:rPr>
              <a:t>The main manufacturers are</a:t>
            </a:r>
            <a:r>
              <a:rPr b="1" lang="fr" sz="2400">
                <a:solidFill>
                  <a:schemeClr val="dk1"/>
                </a:solidFill>
              </a:rPr>
              <a:t>:</a:t>
            </a:r>
            <a:endParaRPr b="1" sz="2400">
              <a:solidFill>
                <a:schemeClr val="dk1"/>
              </a:solidFill>
            </a:endParaRPr>
          </a:p>
          <a:p>
            <a:pPr indent="0" lvl="0" marL="0" rtl="0" algn="l">
              <a:lnSpc>
                <a:spcPct val="100000"/>
              </a:lnSpc>
              <a:spcBef>
                <a:spcPts val="360"/>
              </a:spcBef>
              <a:spcAft>
                <a:spcPts val="0"/>
              </a:spcAft>
              <a:buClr>
                <a:schemeClr val="dk1"/>
              </a:buClr>
              <a:buSzPts val="1100"/>
              <a:buFont typeface="Arial"/>
              <a:buNone/>
            </a:pPr>
            <a:r>
              <a:t/>
            </a:r>
            <a:endParaRPr sz="2400">
              <a:solidFill>
                <a:schemeClr val="dk1"/>
              </a:solidFill>
            </a:endParaRPr>
          </a:p>
          <a:p>
            <a:pPr indent="-381000" lvl="0" marL="457200" rtl="0" algn="l">
              <a:lnSpc>
                <a:spcPct val="100000"/>
              </a:lnSpc>
              <a:spcBef>
                <a:spcPts val="360"/>
              </a:spcBef>
              <a:spcAft>
                <a:spcPts val="0"/>
              </a:spcAft>
              <a:buClr>
                <a:schemeClr val="dk1"/>
              </a:buClr>
              <a:buSzPts val="2400"/>
              <a:buChar char="●"/>
            </a:pPr>
            <a:r>
              <a:rPr lang="fr" sz="2400">
                <a:solidFill>
                  <a:schemeClr val="dk1"/>
                </a:solidFill>
              </a:rPr>
              <a:t>Détroit (DT12)</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fr" sz="2400">
                <a:solidFill>
                  <a:schemeClr val="dk1"/>
                </a:solidFill>
              </a:rPr>
              <a:t>Eaton (Ultra-shift, Ultrashift plus)</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fr" sz="2400">
                <a:solidFill>
                  <a:schemeClr val="dk1"/>
                </a:solidFill>
              </a:rPr>
              <a:t>Eaton/Cummins (Endurent, Paccar)</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fr" sz="2400">
                <a:solidFill>
                  <a:schemeClr val="dk1"/>
                </a:solidFill>
              </a:rPr>
              <a:t>Volvo (I-Shift)</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fr" sz="2400">
                <a:solidFill>
                  <a:schemeClr val="dk1"/>
                </a:solidFill>
              </a:rPr>
              <a:t>Mack (M-Drive)</a:t>
            </a:r>
            <a:endParaRPr sz="2400">
              <a:solidFill>
                <a:schemeClr val="dk1"/>
              </a:solidFill>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