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9B947D1-D5F9-41B8-8BDE-5A4F00AB8AA3}" type="slidenum">
              <a:rPr lang="fr-CA" smtClean="0">
                <a:solidFill>
                  <a:srgbClr val="94C600"/>
                </a:solidFill>
              </a:rPr>
              <a:pPr/>
              <a:t>‹N°›</a:t>
            </a:fld>
            <a:endParaRPr lang="fr-CA">
              <a:solidFill>
                <a:srgbClr val="94C6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58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485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308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2320-92A2-4FC5-85CF-88ABA40F1E0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81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>
                <a:solidFill>
                  <a:srgbClr val="94C600"/>
                </a:solidFill>
              </a:rPr>
              <a:t>Élaboré par Alexandra Fex Bsc. inf. Enseignante CFP Performance Plus</a:t>
            </a:r>
            <a:endParaRPr lang="en-US">
              <a:solidFill>
                <a:srgbClr val="94C6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CE039-7146-4B3E-BCDE-FE0E67DAD2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562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093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29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077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443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249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52436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01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CF0EAD7-35D6-4CF6-A420-AE743B4B794F}" type="datetimeFigureOut">
              <a:rPr lang="fr-CA" smtClean="0"/>
              <a:pPr/>
              <a:t>2021-01-24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>
              <a:solidFill>
                <a:srgbClr val="94C6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9B947D1-D5F9-41B8-8BDE-5A4F00AB8AA3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6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COURS 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604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p.107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buts d’une information adéquate</a:t>
            </a:r>
          </a:p>
          <a:p>
            <a:r>
              <a:rPr lang="fr-CA" dirty="0" smtClean="0"/>
              <a:t>Les types d’information</a:t>
            </a:r>
          </a:p>
          <a:p>
            <a:r>
              <a:rPr lang="fr-CA" dirty="0" smtClean="0"/>
              <a:t>Les qualités essentielles d’une bonne information</a:t>
            </a:r>
          </a:p>
          <a:p>
            <a:r>
              <a:rPr lang="fr-CA" dirty="0" smtClean="0"/>
              <a:t>L’utilisation des :acronymes des sigles des abréviations et des symboles</a:t>
            </a:r>
          </a:p>
          <a:p>
            <a:r>
              <a:rPr lang="fr-CA" dirty="0" smtClean="0"/>
              <a:t>Terminologie médicale</a:t>
            </a:r>
          </a:p>
          <a:p>
            <a:r>
              <a:rPr lang="fr-CA" dirty="0" smtClean="0"/>
              <a:t>Vocabulaire liés au corps humain</a:t>
            </a:r>
          </a:p>
          <a:p>
            <a:pPr marL="6858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3290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buts d’une information adéquate p.108 (IMP)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1-transmettre de l’information sur la personne</a:t>
            </a:r>
          </a:p>
          <a:p>
            <a:r>
              <a:rPr lang="fr-CA" dirty="0" smtClean="0"/>
              <a:t>2-favoriser une meilleure planification des soins</a:t>
            </a:r>
          </a:p>
          <a:p>
            <a:r>
              <a:rPr lang="fr-CA" dirty="0" smtClean="0"/>
              <a:t>Témoigner de la qualité et de l’efficacité des soins infirmier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2396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LEA TYPES D’INFORMATION P.109 (IMP)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État de la personne</a:t>
            </a:r>
          </a:p>
          <a:p>
            <a:endParaRPr lang="fr-CA" dirty="0"/>
          </a:p>
          <a:p>
            <a:r>
              <a:rPr lang="fr-CA" dirty="0" smtClean="0"/>
              <a:t>Interventions</a:t>
            </a:r>
          </a:p>
          <a:p>
            <a:endParaRPr lang="fr-CA" dirty="0"/>
          </a:p>
          <a:p>
            <a:r>
              <a:rPr lang="fr-CA" dirty="0" smtClean="0"/>
              <a:t>résultats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614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FF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r-CA" sz="32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QUALITÉS ESSENTIELLES D’UNE BONNE INFORMATION </a:t>
            </a:r>
            <a:r>
              <a:rPr lang="fr-CA" sz="3200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 111</a:t>
            </a:r>
            <a:endParaRPr lang="fr-CA" sz="3200" dirty="0" smtClean="0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6870" name="Picture 19" descr="j029912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260350"/>
            <a:ext cx="1100137" cy="1804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416800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  <p:grpSp>
        <p:nvGrpSpPr>
          <p:cNvPr id="36867" name="Group 8"/>
          <p:cNvGrpSpPr>
            <a:grpSpLocks/>
          </p:cNvGrpSpPr>
          <p:nvPr/>
        </p:nvGrpSpPr>
        <p:grpSpPr bwMode="auto">
          <a:xfrm>
            <a:off x="395288" y="1647825"/>
            <a:ext cx="8316912" cy="5210175"/>
            <a:chOff x="1824" y="633"/>
            <a:chExt cx="2834" cy="2849"/>
          </a:xfrm>
        </p:grpSpPr>
        <p:sp>
          <p:nvSpPr>
            <p:cNvPr id="36872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69 w 21600"/>
                <a:gd name="T25" fmla="*/ 7718 h 21600"/>
                <a:gd name="T26" fmla="*/ 19157 w 21600"/>
                <a:gd name="T27" fmla="*/ 202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900">
                  <a:solidFill>
                    <a:srgbClr val="777777"/>
                  </a:solidFill>
                  <a:latin typeface="Verdana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rgbClr val="777777"/>
                  </a:solidFill>
                  <a:latin typeface="Verdana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l"/>
                <a:defRPr sz="2200">
                  <a:solidFill>
                    <a:srgbClr val="777777"/>
                  </a:solidFill>
                  <a:latin typeface="Verdana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A" altLang="fr-FR" sz="2400">
                  <a:solidFill>
                    <a:prstClr val="black"/>
                  </a:solidFill>
                  <a:latin typeface="Georgia" pitchFamily="18" charset="0"/>
                </a:rPr>
                <a:t>complète</a:t>
              </a:r>
            </a:p>
          </p:txBody>
        </p:sp>
        <p:sp>
          <p:nvSpPr>
            <p:cNvPr id="36873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94 w 21600"/>
                <a:gd name="T25" fmla="*/ 6735 h 21600"/>
                <a:gd name="T26" fmla="*/ 16182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900">
                  <a:solidFill>
                    <a:srgbClr val="777777"/>
                  </a:solidFill>
                  <a:latin typeface="Verdana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rgbClr val="777777"/>
                  </a:solidFill>
                  <a:latin typeface="Verdana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l"/>
                <a:defRPr sz="2200">
                  <a:solidFill>
                    <a:srgbClr val="777777"/>
                  </a:solidFill>
                  <a:latin typeface="Verdana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A" altLang="fr-FR" sz="2400">
                  <a:solidFill>
                    <a:prstClr val="black"/>
                  </a:solidFill>
                  <a:latin typeface="Georgia" pitchFamily="18" charset="0"/>
                </a:rPr>
                <a:t>Concise</a:t>
              </a:r>
            </a:p>
          </p:txBody>
        </p:sp>
        <p:sp>
          <p:nvSpPr>
            <p:cNvPr id="36874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5 w 21600"/>
                <a:gd name="T25" fmla="*/ 5660 h 21600"/>
                <a:gd name="T26" fmla="*/ 20210 w 21600"/>
                <a:gd name="T27" fmla="*/ 15976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900">
                  <a:solidFill>
                    <a:srgbClr val="777777"/>
                  </a:solidFill>
                  <a:latin typeface="Verdana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rgbClr val="777777"/>
                  </a:solidFill>
                  <a:latin typeface="Verdana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l"/>
                <a:defRPr sz="2200">
                  <a:solidFill>
                    <a:srgbClr val="777777"/>
                  </a:solidFill>
                  <a:latin typeface="Verdana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rgbClr val="777777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CA" altLang="fr-FR" sz="2400">
                  <a:solidFill>
                    <a:prstClr val="black"/>
                  </a:solidFill>
                  <a:latin typeface="Georgia" pitchFamily="18" charset="0"/>
                </a:rPr>
                <a:t>Précise</a:t>
              </a:r>
            </a:p>
          </p:txBody>
        </p:sp>
        <p:sp>
          <p:nvSpPr>
            <p:cNvPr id="36875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4 w 21600"/>
                <a:gd name="T25" fmla="*/ 2569 h 21600"/>
                <a:gd name="T26" fmla="*/ 16128 w 21600"/>
                <a:gd name="T27" fmla="*/ 19545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>
                <a:solidFill>
                  <a:prstClr val="black"/>
                </a:solidFill>
              </a:endParaRPr>
            </a:p>
          </p:txBody>
        </p:sp>
      </p:grpSp>
      <p:sp>
        <p:nvSpPr>
          <p:cNvPr id="36868" name="Text Box 14"/>
          <p:cNvSpPr txBox="1">
            <a:spLocks noChangeArrowheads="1"/>
          </p:cNvSpPr>
          <p:nvPr/>
        </p:nvSpPr>
        <p:spPr bwMode="auto">
          <a:xfrm>
            <a:off x="2168525" y="3163888"/>
            <a:ext cx="1849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2400">
                <a:solidFill>
                  <a:prstClr val="black"/>
                </a:solidFill>
                <a:latin typeface="Georgia" pitchFamily="18" charset="0"/>
              </a:rPr>
              <a:t>Pertinente</a:t>
            </a:r>
          </a:p>
        </p:txBody>
      </p:sp>
      <p:sp>
        <p:nvSpPr>
          <p:cNvPr id="36869" name="Text Box 18"/>
          <p:cNvSpPr txBox="1">
            <a:spLocks noChangeArrowheads="1"/>
          </p:cNvSpPr>
          <p:nvPr/>
        </p:nvSpPr>
        <p:spPr bwMode="auto">
          <a:xfrm>
            <a:off x="1944688" y="5535613"/>
            <a:ext cx="252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2400">
                <a:solidFill>
                  <a:prstClr val="black"/>
                </a:solidFill>
                <a:latin typeface="Georgia" pitchFamily="18" charset="0"/>
              </a:rPr>
              <a:t>Chronologique</a:t>
            </a:r>
          </a:p>
        </p:txBody>
      </p:sp>
    </p:spTree>
    <p:extLst>
      <p:ext uri="{BB962C8B-B14F-4D97-AF65-F5344CB8AC3E}">
        <p14:creationId xmlns:p14="http://schemas.microsoft.com/office/powerpoint/2010/main" val="195882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dirty="0" smtClean="0">
                <a:solidFill>
                  <a:schemeClr val="tx2"/>
                </a:solidFill>
              </a:rPr>
              <a:t>Les racines </a:t>
            </a:r>
            <a:r>
              <a:rPr lang="fr-CA" altLang="fr-FR" sz="4400" dirty="0" smtClean="0">
                <a:solidFill>
                  <a:schemeClr val="tx2"/>
                </a:solidFill>
              </a:rPr>
              <a:t>P 119</a:t>
            </a:r>
            <a:endParaRPr lang="fr-CA" altLang="fr-FR" sz="4400" dirty="0" smtClean="0">
              <a:solidFill>
                <a:schemeClr val="tx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3056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z="2500" dirty="0" smtClean="0">
                <a:solidFill>
                  <a:schemeClr val="tx2"/>
                </a:solidFill>
              </a:rPr>
              <a:t>Permet  de connaître une partie du</a:t>
            </a:r>
          </a:p>
          <a:p>
            <a:pPr eaLnBrk="1" hangingPunct="1">
              <a:buFont typeface="Wingdings" pitchFamily="2" charset="2"/>
              <a:buNone/>
            </a:pPr>
            <a:r>
              <a:rPr lang="fr-CA" altLang="fr-FR" sz="2500" dirty="0" smtClean="0">
                <a:solidFill>
                  <a:schemeClr val="tx2"/>
                </a:solidFill>
              </a:rPr>
              <a:t>sens du mot.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z="2500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CA" altLang="fr-FR" sz="2500" dirty="0" smtClean="0">
                <a:solidFill>
                  <a:schemeClr val="tx2"/>
                </a:solidFill>
              </a:rPr>
              <a:t>Exemple : HYPER / THERMIE</a:t>
            </a:r>
          </a:p>
        </p:txBody>
      </p:sp>
      <p:pic>
        <p:nvPicPr>
          <p:cNvPr id="22534" name="Picture 7" descr="MC900239653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4652963"/>
            <a:ext cx="1716087" cy="1820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71550" y="6248400"/>
            <a:ext cx="7243763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22532" name="AutoShape 5"/>
          <p:cNvSpPr>
            <a:spLocks noChangeArrowheads="1"/>
          </p:cNvSpPr>
          <p:nvPr/>
        </p:nvSpPr>
        <p:spPr bwMode="auto">
          <a:xfrm rot="5400000">
            <a:off x="5298281" y="4291807"/>
            <a:ext cx="1068387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6300788" y="4508500"/>
            <a:ext cx="1914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srgbClr val="3E3D2D"/>
                </a:solidFill>
                <a:latin typeface="Georgia" pitchFamily="18" charset="0"/>
              </a:rPr>
              <a:t>CHALEUR,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srgbClr val="3E3D2D"/>
                </a:solidFill>
                <a:latin typeface="Georgia" pitchFamily="18" charset="0"/>
              </a:rPr>
              <a:t>TEMPÉRATURE</a:t>
            </a:r>
          </a:p>
        </p:txBody>
      </p:sp>
    </p:spTree>
    <p:extLst>
      <p:ext uri="{BB962C8B-B14F-4D97-AF65-F5344CB8AC3E}">
        <p14:creationId xmlns:p14="http://schemas.microsoft.com/office/powerpoint/2010/main" val="40077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smtClean="0">
                <a:solidFill>
                  <a:schemeClr val="tx2"/>
                </a:solidFill>
              </a:rPr>
              <a:t>Les préfixes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mtClean="0">
                <a:solidFill>
                  <a:schemeClr val="tx2"/>
                </a:solidFill>
              </a:rPr>
              <a:t>C’est un élément devant la racine.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CA" altLang="fr-FR" smtClean="0">
                <a:solidFill>
                  <a:schemeClr val="tx2"/>
                </a:solidFill>
              </a:rPr>
              <a:t>EXEMPLE : TACHY / CARDIE</a:t>
            </a:r>
          </a:p>
          <a:p>
            <a:pPr algn="ctr" eaLnBrk="1" hangingPunct="1">
              <a:buFont typeface="Wingdings" pitchFamily="2" charset="2"/>
              <a:buNone/>
            </a:pPr>
            <a:endParaRPr lang="fr-CA" altLang="fr-FR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fr-CA" altLang="fr-FR" smtClean="0">
              <a:solidFill>
                <a:schemeClr val="tx2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331912" y="6237312"/>
            <a:ext cx="6911975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 rot="5400000">
            <a:off x="3671094" y="3753644"/>
            <a:ext cx="1152525" cy="7921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787900" y="4221163"/>
            <a:ext cx="1103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srgbClr val="3E3D2D"/>
                </a:solidFill>
                <a:latin typeface="Georgia" pitchFamily="18" charset="0"/>
              </a:rPr>
              <a:t>RAPIDE</a:t>
            </a:r>
            <a:r>
              <a:rPr lang="fr-CA" altLang="fr-FR" sz="1800">
                <a:solidFill>
                  <a:prstClr val="black"/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23558" name="Picture 6" descr="MC90023965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221163"/>
            <a:ext cx="1716087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</p:spPr>
        <p:txBody>
          <a:bodyPr/>
          <a:lstStyle/>
          <a:p>
            <a:pPr algn="ctr" eaLnBrk="1" hangingPunct="1"/>
            <a:r>
              <a:rPr lang="fr-CA" altLang="fr-FR" sz="4400" smtClean="0">
                <a:solidFill>
                  <a:schemeClr val="tx2"/>
                </a:solidFill>
              </a:rPr>
              <a:t>Les suffixes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fr-CA" altLang="fr-FR" smtClean="0">
                <a:solidFill>
                  <a:schemeClr val="tx2"/>
                </a:solidFill>
              </a:rPr>
              <a:t>C’est un élément qui suit la racine.</a:t>
            </a:r>
          </a:p>
          <a:p>
            <a:pPr eaLnBrk="1" hangingPunct="1">
              <a:buFont typeface="Wingdings" pitchFamily="2" charset="2"/>
              <a:buNone/>
            </a:pPr>
            <a:endParaRPr lang="fr-CA" altLang="fr-FR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fr-CA" altLang="fr-FR" smtClean="0">
                <a:solidFill>
                  <a:schemeClr val="tx2"/>
                </a:solidFill>
              </a:rPr>
              <a:t>EXEMPLE : APPENDIC / ITE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1116013" y="6248400"/>
            <a:ext cx="7127875" cy="457200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srgbClr val="94C600"/>
              </a:solidFill>
            </a:endParaRPr>
          </a:p>
        </p:txBody>
      </p:sp>
      <p:sp>
        <p:nvSpPr>
          <p:cNvPr id="24580" name="AutoShape 5"/>
          <p:cNvSpPr>
            <a:spLocks noChangeArrowheads="1"/>
          </p:cNvSpPr>
          <p:nvPr/>
        </p:nvSpPr>
        <p:spPr bwMode="auto">
          <a:xfrm rot="5400000">
            <a:off x="5580063" y="3860800"/>
            <a:ext cx="1439862" cy="71913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CA">
              <a:solidFill>
                <a:prstClr val="black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6659563" y="4292600"/>
            <a:ext cx="2030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900">
                <a:solidFill>
                  <a:srgbClr val="777777"/>
                </a:solidFill>
                <a:latin typeface="Verdana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rgbClr val="777777"/>
                </a:solidFill>
                <a:latin typeface="Verdana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l"/>
              <a:defRPr sz="2200">
                <a:solidFill>
                  <a:srgbClr val="777777"/>
                </a:solidFill>
                <a:latin typeface="Verdana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rgbClr val="777777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CA" altLang="fr-FR" sz="1800">
                <a:solidFill>
                  <a:srgbClr val="3E3D2D"/>
                </a:solidFill>
                <a:latin typeface="Georgia" pitchFamily="18" charset="0"/>
              </a:rPr>
              <a:t>INFLAMMATION</a:t>
            </a:r>
          </a:p>
        </p:txBody>
      </p:sp>
      <p:pic>
        <p:nvPicPr>
          <p:cNvPr id="24582" name="Picture 7" descr="MC90023965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437063"/>
            <a:ext cx="1716088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8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Affichage à l'écran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Austin</vt:lpstr>
      <vt:lpstr>COURS 7</vt:lpstr>
      <vt:lpstr>p.107</vt:lpstr>
      <vt:lpstr>Les buts d’une information adéquate p.108 (IMP)</vt:lpstr>
      <vt:lpstr>LEA TYPES D’INFORMATION P.109 (IMP)</vt:lpstr>
      <vt:lpstr>LES QUALITÉS ESSENTIELLES D’UNE BONNE INFORMATION p 111</vt:lpstr>
      <vt:lpstr>Les racines P 119</vt:lpstr>
      <vt:lpstr>Les préfixes</vt:lpstr>
      <vt:lpstr>Les suffixes</vt:lpstr>
    </vt:vector>
  </TitlesOfParts>
  <Company>CSRDN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7</dc:title>
  <dc:creator>Petit, Anne-Gabrielle</dc:creator>
  <cp:lastModifiedBy>Petit, Anne-Gabrielle</cp:lastModifiedBy>
  <cp:revision>1</cp:revision>
  <dcterms:created xsi:type="dcterms:W3CDTF">2021-01-24T14:32:19Z</dcterms:created>
  <dcterms:modified xsi:type="dcterms:W3CDTF">2021-01-24T14:33:15Z</dcterms:modified>
</cp:coreProperties>
</file>