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8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58" r:id="rId3"/>
    <p:sldId id="261" r:id="rId4"/>
    <p:sldId id="262" r:id="rId5"/>
    <p:sldId id="263" r:id="rId6"/>
    <p:sldId id="268" r:id="rId7"/>
    <p:sldId id="264" r:id="rId8"/>
    <p:sldId id="267" r:id="rId9"/>
    <p:sldId id="265" r:id="rId10"/>
    <p:sldId id="266" r:id="rId11"/>
    <p:sldId id="260" r:id="rId12"/>
    <p:sldId id="269" r:id="rId13"/>
    <p:sldId id="257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855" autoAdjust="0"/>
  </p:normalViewPr>
  <p:slideViewPr>
    <p:cSldViewPr snapToGrid="0">
      <p:cViewPr varScale="1">
        <p:scale>
          <a:sx n="59" d="100"/>
          <a:sy n="59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75DB-523E-4252-9E9E-CAEEDE0197B4}" type="datetimeFigureOut">
              <a:rPr lang="fr-CA" smtClean="0"/>
              <a:t>2024-03-26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78EE8-A657-457A-9396-6982C2638D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5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Il existe plus de 700 muscles dans le corps entier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380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197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Deltoïde</a:t>
            </a:r>
          </a:p>
          <a:p>
            <a:r>
              <a:rPr lang="fr-CA" dirty="0"/>
              <a:t>Vaste externe </a:t>
            </a:r>
          </a:p>
          <a:p>
            <a:r>
              <a:rPr lang="fr-CA" dirty="0"/>
              <a:t>QSE</a:t>
            </a:r>
          </a:p>
          <a:p>
            <a:r>
              <a:rPr lang="fr-CA" dirty="0"/>
              <a:t>Moyen Glutéal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27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188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Voir CEMEQ p.133 pour l’extra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151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sz="1200" dirty="0">
                <a:latin typeface="Arial Narrow" pitchFamily="34" charset="0"/>
              </a:rPr>
              <a:t>Sont situés sous la peau.</a:t>
            </a:r>
          </a:p>
          <a:p>
            <a:pPr eaLnBrk="1" hangingPunct="1"/>
            <a:r>
              <a:rPr lang="fr-CA" sz="1200" dirty="0">
                <a:latin typeface="Arial Narrow" pitchFamily="34" charset="0"/>
              </a:rPr>
              <a:t>Peuvent être sentis au toucher.</a:t>
            </a:r>
          </a:p>
          <a:p>
            <a:pPr eaLnBrk="1" hangingPunct="1"/>
            <a:r>
              <a:rPr lang="fr-CA" sz="1200" dirty="0">
                <a:latin typeface="Arial Narrow" pitchFamily="34" charset="0"/>
              </a:rPr>
              <a:t>Peuvent être observés quand ils sont en activité.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595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062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Supination: Mouvement de l’avant-bras qui consiste à amener la paume de la main vers le HAUT</a:t>
            </a:r>
          </a:p>
          <a:p>
            <a:r>
              <a:rPr lang="fr-CA" dirty="0"/>
              <a:t>Abduction: Mouvement qui consiste à ÉCARTER un membre de l’axe du corps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609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Mouvement: muscles </a:t>
            </a:r>
            <a:r>
              <a:rPr lang="fr-CA" dirty="0">
                <a:sym typeface="Wingdings" panose="05000000000000000000" pitchFamily="2" charset="2"/>
              </a:rPr>
              <a:t>force sur</a:t>
            </a:r>
            <a:r>
              <a:rPr lang="fr-CA" baseline="0" dirty="0">
                <a:sym typeface="Wingdings" panose="05000000000000000000" pitchFamily="2" charset="2"/>
              </a:rPr>
              <a:t> tendon  tirent  os </a:t>
            </a:r>
          </a:p>
          <a:p>
            <a:r>
              <a:rPr lang="fr-CA" baseline="0" dirty="0">
                <a:sym typeface="Wingdings" panose="05000000000000000000" pitchFamily="2" charset="2"/>
              </a:rPr>
              <a:t>Maintien: Muscles contractés constamment  (stabiliser la colonne)</a:t>
            </a:r>
          </a:p>
          <a:p>
            <a:r>
              <a:rPr lang="fr-CA" baseline="0" dirty="0">
                <a:sym typeface="Wingdings" panose="05000000000000000000" pitchFamily="2" charset="2"/>
              </a:rPr>
              <a:t>Chaleur: Les nutriments brulés lors de la contraction 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950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1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75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2" Type="http://schemas.openxmlformats.org/officeDocument/2006/relationships/tags" Target="../tags/tag48.xml"/><Relationship Id="rId16" Type="http://schemas.openxmlformats.org/officeDocument/2006/relationships/image" Target="../media/image10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9.png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1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hyperlink" Target="https://www.youtube.com/watch?v=4Pdkw9giNq4" TargetMode="Externa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13.jp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12.png"/><Relationship Id="rId5" Type="http://schemas.openxmlformats.org/officeDocument/2006/relationships/tags" Target="../tags/tag67.xml"/><Relationship Id="rId15" Type="http://schemas.openxmlformats.org/officeDocument/2006/relationships/hyperlink" Target="https://gfycat.com/gifs/search/pronation" TargetMode="External"/><Relationship Id="rId10" Type="http://schemas.openxmlformats.org/officeDocument/2006/relationships/notesSlide" Target="../notesSlides/notesSlide6.xml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17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15.png"/><Relationship Id="rId5" Type="http://schemas.openxmlformats.org/officeDocument/2006/relationships/tags" Target="../tags/tag75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8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hyperlink" Target="https://www.pinterest.com/yaya246/nursing/" TargetMode="Externa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21.jpg"/><Relationship Id="rId5" Type="http://schemas.openxmlformats.org/officeDocument/2006/relationships/tags" Target="../tags/tag94.xml"/><Relationship Id="rId10" Type="http://schemas.openxmlformats.org/officeDocument/2006/relationships/image" Target="../media/image20.png"/><Relationship Id="rId4" Type="http://schemas.openxmlformats.org/officeDocument/2006/relationships/tags" Target="../tags/tag93.xml"/><Relationship Id="rId9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eachmeanatomy.info/lower-limb/nerves/the-sciatic-nerve/" TargetMode="External"/><Relationship Id="rId3" Type="http://schemas.openxmlformats.org/officeDocument/2006/relationships/tags" Target="../tags/tag105.xml"/><Relationship Id="rId7" Type="http://schemas.openxmlformats.org/officeDocument/2006/relationships/image" Target="../media/image23.jp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10" Type="http://schemas.openxmlformats.org/officeDocument/2006/relationships/hyperlink" Target="https://en.wikipedia.org/wiki/Intramuscular_injection" TargetMode="External"/><Relationship Id="rId4" Type="http://schemas.openxmlformats.org/officeDocument/2006/relationships/tags" Target="../tags/tag106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6" Type="http://schemas.openxmlformats.org/officeDocument/2006/relationships/image" Target="../media/image6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hyperlink" Target="https://healthproducthub.wordpress.com/2016/02/21/types-of-muscle/" TargetMode="External"/><Relationship Id="rId5" Type="http://schemas.openxmlformats.org/officeDocument/2006/relationships/tags" Target="../tags/tag44.xml"/><Relationship Id="rId10" Type="http://schemas.openxmlformats.org/officeDocument/2006/relationships/image" Target="../media/image7.jpg"/><Relationship Id="rId4" Type="http://schemas.openxmlformats.org/officeDocument/2006/relationships/tags" Target="../tags/tag43.xml"/><Relationship Id="rId9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81B01-C044-499D-911D-A8FAF4E137F3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muscles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B78815-6263-44EE-B121-EA36428732B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69848" y="4389120"/>
            <a:ext cx="7891272" cy="954405"/>
          </a:xfrm>
        </p:spPr>
        <p:txBody>
          <a:bodyPr>
            <a:normAutofit/>
          </a:bodyPr>
          <a:lstStyle/>
          <a:p>
            <a:r>
              <a:rPr lang="fr-CA" dirty="0"/>
              <a:t>COURS 11</a:t>
            </a:r>
          </a:p>
        </p:txBody>
      </p:sp>
    </p:spTree>
    <p:extLst>
      <p:ext uri="{BB962C8B-B14F-4D97-AF65-F5344CB8AC3E}">
        <p14:creationId xmlns:p14="http://schemas.microsoft.com/office/powerpoint/2010/main" val="439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33BBD-465B-4F23-9FEE-A3216BD7D3F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49640" y="685800"/>
            <a:ext cx="3200400" cy="1108276"/>
          </a:xfrm>
        </p:spPr>
        <p:txBody>
          <a:bodyPr>
            <a:normAutofit/>
          </a:bodyPr>
          <a:lstStyle/>
          <a:p>
            <a:r>
              <a:rPr lang="fr-CA" sz="3600" dirty="0"/>
              <a:t>Muscles squelettiques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BE328-F87D-47E5-BEC3-CE655AD5334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685800"/>
            <a:ext cx="6711696" cy="5720787"/>
          </a:xfrm>
        </p:spPr>
        <p:txBody>
          <a:bodyPr>
            <a:normAutofit lnSpcReduction="10000"/>
          </a:bodyPr>
          <a:lstStyle/>
          <a:p>
            <a:r>
              <a:rPr lang="fr-CA" sz="3200" dirty="0"/>
              <a:t>Fusiforme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En éventail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Circulaire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Penné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E306D0-FFC1-4633-9380-5361D5994EE4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On distingue 4 types de muscles squelettiques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5F3192-EF0F-407D-A48A-718D00BDFB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34724" y="300942"/>
            <a:ext cx="4816257" cy="12153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58726C-BE06-4DC2-AD8A-481ACDB655A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334724" y="1901141"/>
            <a:ext cx="4816257" cy="12193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93F8BD-5674-4590-B522-8FA3EAE88F7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334723" y="3505305"/>
            <a:ext cx="4816257" cy="12193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F39351-9BF4-434D-BABF-5C69C17ED2E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334723" y="5105347"/>
            <a:ext cx="4816257" cy="121930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DEFEE6B-C90B-4F0B-9A53-03A3D8D24D7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808071" y="398799"/>
            <a:ext cx="4247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Partie centrale gonflée avec des tendons aux extrémités</a:t>
            </a:r>
          </a:p>
          <a:p>
            <a:r>
              <a:rPr lang="fr-CA" sz="2000" dirty="0"/>
              <a:t>(Biceps, quadriceps)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3D9898-3A35-4B70-BA76-FA89FEFDEB5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808070" y="1988097"/>
            <a:ext cx="434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Charnu et triangulaire</a:t>
            </a:r>
          </a:p>
          <a:p>
            <a:r>
              <a:rPr lang="fr-CA" sz="2000" dirty="0"/>
              <a:t>(Grand pectoral, grand droit de l’abdomen)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DE5521-9275-4766-831A-71856C338C3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808070" y="3607126"/>
            <a:ext cx="434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Cylindrique autours d’un orifice naturel</a:t>
            </a:r>
          </a:p>
          <a:p>
            <a:r>
              <a:rPr lang="fr-CA" sz="2000" dirty="0"/>
              <a:t>(Bouche, œil, anus)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E237226-D1A0-416B-B471-8DA42EE6ACF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808070" y="5303791"/>
            <a:ext cx="434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Court et en diagonale</a:t>
            </a:r>
          </a:p>
          <a:p>
            <a:r>
              <a:rPr lang="fr-CA" sz="2000" dirty="0"/>
              <a:t>(Deltoïde, droits de la cuisse)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D6E0A6-6C50-44B5-BB98-19FD681C7A8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549640" y="5715000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134</a:t>
            </a:r>
          </a:p>
        </p:txBody>
      </p:sp>
    </p:spTree>
    <p:extLst>
      <p:ext uri="{BB962C8B-B14F-4D97-AF65-F5344CB8AC3E}">
        <p14:creationId xmlns:p14="http://schemas.microsoft.com/office/powerpoint/2010/main" val="8561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E5639-667E-443D-AD4A-24E243E04A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Le mouvement des muscles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45DB7E-E27D-4C8B-8714-C3E3268014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4174" y="1974509"/>
            <a:ext cx="108636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CA" sz="2800" dirty="0"/>
              <a:t>La majorité des muscles travaillent à deux lors d’un mouvement.</a:t>
            </a:r>
          </a:p>
          <a:p>
            <a:pPr>
              <a:buClr>
                <a:schemeClr val="accent2"/>
              </a:buClr>
            </a:pPr>
            <a:endParaRPr lang="fr-CA" sz="2800" dirty="0"/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En synergie (Dans le même sens)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De façon antagoniste (Contraire)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C5F79D-E0E7-4932-BB7C-1271CF9039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02688" y="4405944"/>
            <a:ext cx="6986622" cy="23471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D729684-C994-46C1-AA84-FD5619F38F9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658759" y="6285053"/>
            <a:ext cx="22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135</a:t>
            </a:r>
          </a:p>
        </p:txBody>
      </p:sp>
    </p:spTree>
    <p:extLst>
      <p:ext uri="{BB962C8B-B14F-4D97-AF65-F5344CB8AC3E}">
        <p14:creationId xmlns:p14="http://schemas.microsoft.com/office/powerpoint/2010/main" val="38273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0AF33214-D90D-7930-92EE-7BFE8E5CB01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56421" y="16329"/>
            <a:ext cx="1594757" cy="1415143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39CA37-C523-483F-B4C2-4E0A3581A21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016678" y="5914663"/>
            <a:ext cx="283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p.135 à 137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1A0BC1-3556-414B-A32B-1934C705D6C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549640" y="685800"/>
            <a:ext cx="3200400" cy="1166149"/>
          </a:xfrm>
        </p:spPr>
        <p:txBody>
          <a:bodyPr>
            <a:normAutofit/>
          </a:bodyPr>
          <a:lstStyle/>
          <a:p>
            <a:r>
              <a:rPr lang="fr-CA" sz="3600" dirty="0"/>
              <a:t>Muscles squelettiques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331A17-3C06-4B01-B40E-9FE61CAADF54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fr-CA" sz="2800" dirty="0"/>
          </a:p>
          <a:p>
            <a:r>
              <a:rPr lang="fr-CA" sz="2800" dirty="0"/>
              <a:t>Flexion / Extension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Rotation / Circumduction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b="1" dirty="0"/>
              <a:t>Adduction</a:t>
            </a:r>
            <a:r>
              <a:rPr lang="fr-CA" sz="2800" dirty="0"/>
              <a:t> / </a:t>
            </a:r>
            <a:r>
              <a:rPr lang="fr-CA" sz="2800" b="1" dirty="0"/>
              <a:t>Abduction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b="1" dirty="0"/>
              <a:t>Supination</a:t>
            </a:r>
            <a:r>
              <a:rPr lang="fr-CA" sz="2800" dirty="0"/>
              <a:t> / Pronation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26AAE2-9F40-4257-80B2-ABDA43EFCA7E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Les mouvements</a:t>
            </a:r>
          </a:p>
          <a:p>
            <a:endParaRPr lang="fr-CA" sz="2400" dirty="0"/>
          </a:p>
          <a:p>
            <a:r>
              <a:rPr lang="fr-CA" sz="2400" dirty="0" err="1"/>
              <a:t>Cemeq</a:t>
            </a:r>
            <a:r>
              <a:rPr lang="fr-CA" sz="2400" dirty="0"/>
              <a:t> p.135 à 137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313D55-2F2A-47EE-849F-2CCAA6BB461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/>
          <a:srcRect l="38523" r="-422" b="16800"/>
          <a:stretch/>
        </p:blipFill>
        <p:spPr>
          <a:xfrm>
            <a:off x="2467529" y="183567"/>
            <a:ext cx="6438726" cy="64908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FF2248-C149-488D-9116-03B97112FF6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16000" y="457200"/>
            <a:ext cx="10160000" cy="5715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A55506B-5F73-4BA0-A857-E33E7AA9C14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107157" y="1152144"/>
            <a:ext cx="5577611" cy="42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448E3-E78E-4835-BA61-F05D439AF1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44198" y="1471680"/>
            <a:ext cx="3200400" cy="1110343"/>
          </a:xfrm>
        </p:spPr>
        <p:txBody>
          <a:bodyPr>
            <a:normAutofit/>
          </a:bodyPr>
          <a:lstStyle/>
          <a:p>
            <a:r>
              <a:rPr lang="fr-CA" sz="3600" dirty="0"/>
              <a:t>Le rôle des muscles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B7C1C-A84E-467D-A6F0-A7E7908A5C9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sz="2800" dirty="0"/>
              <a:t>Mouvements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Maintien de la posture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Stabilise les articulations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b="1" dirty="0"/>
              <a:t>Produit de la chaleur</a:t>
            </a:r>
          </a:p>
          <a:p>
            <a:pPr marL="0" indent="0">
              <a:buNone/>
            </a:pPr>
            <a:endParaRPr lang="fr-CA" sz="2800" b="1" dirty="0"/>
          </a:p>
          <a:p>
            <a:r>
              <a:rPr lang="fr-CA" sz="2800" dirty="0"/>
              <a:t>Sert de support à la circulation sanguine et lymphatique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395BBD-77CB-443A-BAD9-0768CCEAE4D9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544198" y="2522338"/>
            <a:ext cx="3337560" cy="3614057"/>
          </a:xfrm>
        </p:spPr>
        <p:txBody>
          <a:bodyPr>
            <a:normAutofit/>
          </a:bodyPr>
          <a:lstStyle/>
          <a:p>
            <a:r>
              <a:rPr lang="fr-CA" sz="2400" dirty="0"/>
              <a:t>Muscles squelettiques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CF31D3-962F-43AD-BCFA-770EA5D757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753437" y="211046"/>
            <a:ext cx="3164098" cy="15850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BB575B-C57F-4E58-9408-7BC865A7432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42396" y="2100943"/>
            <a:ext cx="1675139" cy="12539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988634-FC51-4900-80C7-70BE7F58037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411692" y="3503152"/>
            <a:ext cx="1505843" cy="30787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FCC984-5D48-4354-9971-CD6F5EF2854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449519" y="6076709"/>
            <a:ext cx="236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137</a:t>
            </a:r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78CC111D-638F-D150-189F-2E8023C5F96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556421" y="16329"/>
            <a:ext cx="1594757" cy="1415143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515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7ACBE-FD20-4F26-AAFA-95EBD06D1F5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49640" y="685800"/>
            <a:ext cx="3200400" cy="1143000"/>
          </a:xfrm>
        </p:spPr>
        <p:txBody>
          <a:bodyPr>
            <a:normAutofit/>
          </a:bodyPr>
          <a:lstStyle/>
          <a:p>
            <a:r>
              <a:rPr lang="fr-CA" sz="3600" dirty="0"/>
              <a:t>Localisation des muscles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05290A-997C-4911-90E9-97D43965DF5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fr-CA" sz="2400" b="1" dirty="0">
                <a:latin typeface="Arial Narrow" pitchFamily="34" charset="0"/>
              </a:rPr>
              <a:t>Caractéristiques</a:t>
            </a:r>
          </a:p>
          <a:p>
            <a:r>
              <a:rPr lang="fr-CA" sz="2400" dirty="0">
                <a:latin typeface="Arial Narrow" pitchFamily="34" charset="0"/>
              </a:rPr>
              <a:t>Se rattachent directement à la peau.</a:t>
            </a:r>
          </a:p>
          <a:p>
            <a:r>
              <a:rPr lang="fr-CA" sz="2400" dirty="0">
                <a:latin typeface="Arial Narrow" pitchFamily="34" charset="0"/>
              </a:rPr>
              <a:t>Sont surtout situés dans le visage.</a:t>
            </a:r>
          </a:p>
          <a:p>
            <a:endParaRPr lang="fr-CA" sz="2400" dirty="0">
              <a:latin typeface="Arial Narrow" pitchFamily="34" charset="0"/>
            </a:endParaRPr>
          </a:p>
          <a:p>
            <a:pPr>
              <a:buNone/>
            </a:pPr>
            <a:r>
              <a:rPr lang="fr-CA" sz="2400" b="1" dirty="0">
                <a:latin typeface="Arial Narrow" pitchFamily="34" charset="0"/>
              </a:rPr>
              <a:t>Fonctions</a:t>
            </a:r>
          </a:p>
          <a:p>
            <a:r>
              <a:rPr lang="fr-CA" sz="2400" dirty="0">
                <a:latin typeface="Arial Narrow" pitchFamily="34" charset="0"/>
              </a:rPr>
              <a:t>Permettent les mouvements du visage.</a:t>
            </a:r>
          </a:p>
          <a:p>
            <a:r>
              <a:rPr lang="fr-CA" sz="2400" dirty="0">
                <a:latin typeface="Arial Narrow" pitchFamily="34" charset="0"/>
              </a:rPr>
              <a:t>Permettent d’exprimer des sentiments, de faire des grimaces ou des mimiques.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55B580-50F0-44AB-88D7-FB0AF51B2526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549640" y="2037144"/>
            <a:ext cx="3337560" cy="3689431"/>
          </a:xfrm>
        </p:spPr>
        <p:txBody>
          <a:bodyPr>
            <a:normAutofit/>
          </a:bodyPr>
          <a:lstStyle/>
          <a:p>
            <a:r>
              <a:rPr lang="fr-CA" sz="2400" b="1" dirty="0"/>
              <a:t>Tête</a:t>
            </a:r>
          </a:p>
          <a:p>
            <a:r>
              <a:rPr lang="fr-CA" sz="2400" b="1" dirty="0"/>
              <a:t>Cou</a:t>
            </a:r>
          </a:p>
          <a:p>
            <a:r>
              <a:rPr lang="fr-CA" sz="2400" dirty="0"/>
              <a:t>Ceinture scapulaire et du tronc</a:t>
            </a:r>
          </a:p>
          <a:p>
            <a:r>
              <a:rPr lang="fr-CA" sz="2400" dirty="0"/>
              <a:t>Plancher pelvien</a:t>
            </a:r>
          </a:p>
          <a:p>
            <a:r>
              <a:rPr lang="fr-CA" sz="2400" dirty="0"/>
              <a:t>Membres supérieurs</a:t>
            </a:r>
          </a:p>
          <a:p>
            <a:r>
              <a:rPr lang="fr-CA" sz="2400" dirty="0"/>
              <a:t>Membres inférieurs</a:t>
            </a:r>
          </a:p>
          <a:p>
            <a:endParaRPr lang="fr-CA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88DBDA-6D7E-4048-B064-1A1836FBC4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49640" y="5926238"/>
            <a:ext cx="274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138 à 146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EF12A8-7C79-4719-BABA-924FFA19E72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13801" y="457501"/>
            <a:ext cx="5560493" cy="59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D0E8D-3353-41EA-9365-AEEDEB1A0F2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49640" y="685800"/>
            <a:ext cx="3200400" cy="1166149"/>
          </a:xfrm>
        </p:spPr>
        <p:txBody>
          <a:bodyPr>
            <a:normAutofit/>
          </a:bodyPr>
          <a:lstStyle/>
          <a:p>
            <a:r>
              <a:rPr lang="fr-CA" sz="3600" dirty="0"/>
              <a:t>Localisation des muscles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41DB5E-A693-4758-AB63-96A6A4EB78F9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6186" y="184035"/>
            <a:ext cx="6293268" cy="63554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597DB9-DC1B-4171-AD81-064C89299B1D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2400" dirty="0"/>
              <a:t>Tête</a:t>
            </a:r>
          </a:p>
          <a:p>
            <a:r>
              <a:rPr lang="fr-CA" sz="2400" dirty="0"/>
              <a:t>Cou</a:t>
            </a:r>
          </a:p>
          <a:p>
            <a:r>
              <a:rPr lang="fr-CA" sz="2400" b="1" dirty="0"/>
              <a:t>Ceinture scapulaire et du tronc</a:t>
            </a:r>
          </a:p>
          <a:p>
            <a:r>
              <a:rPr lang="fr-CA" sz="2400" dirty="0"/>
              <a:t>Plancher pelvien</a:t>
            </a:r>
          </a:p>
          <a:p>
            <a:r>
              <a:rPr lang="fr-CA" sz="2400" dirty="0"/>
              <a:t>Membres supérieurs</a:t>
            </a:r>
          </a:p>
          <a:p>
            <a:r>
              <a:rPr lang="fr-CA" sz="2400" dirty="0"/>
              <a:t>Membres inférieurs</a:t>
            </a:r>
          </a:p>
          <a:p>
            <a:endParaRPr lang="fr-CA" dirty="0"/>
          </a:p>
        </p:txBody>
      </p:sp>
      <p:sp>
        <p:nvSpPr>
          <p:cNvPr id="6" name="Étoile : 12 branches 5">
            <a:extLst>
              <a:ext uri="{FF2B5EF4-FFF2-40B4-BE49-F238E27FC236}">
                <a16:creationId xmlns:a16="http://schemas.microsoft.com/office/drawing/2014/main" id="{CFC0BA01-1448-4756-969E-325E35083C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5220183" cy="476876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480814-C932-4997-8B5F-061AF01C732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27858" y="879676"/>
            <a:ext cx="2384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prstClr val="black"/>
                </a:solidFill>
              </a:rPr>
              <a:t>Les muscles intercostaux  permettent d’élever les côtes au cours de l’inspiration et de les abaisser au cours de l’expiration</a:t>
            </a:r>
          </a:p>
          <a:p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F548A0-366F-4A4C-B437-B238EE219F3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49640" y="5960962"/>
            <a:ext cx="251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p.141</a:t>
            </a:r>
          </a:p>
        </p:txBody>
      </p:sp>
    </p:spTree>
    <p:extLst>
      <p:ext uri="{BB962C8B-B14F-4D97-AF65-F5344CB8AC3E}">
        <p14:creationId xmlns:p14="http://schemas.microsoft.com/office/powerpoint/2010/main" val="4921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D0E8D-3353-41EA-9365-AEEDEB1A0F2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49640" y="685800"/>
            <a:ext cx="3200400" cy="1166149"/>
          </a:xfrm>
        </p:spPr>
        <p:txBody>
          <a:bodyPr>
            <a:normAutofit/>
          </a:bodyPr>
          <a:lstStyle/>
          <a:p>
            <a:r>
              <a:rPr lang="fr-CA" sz="3600" dirty="0"/>
              <a:t>Localisation des muscles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41DB5E-A693-4758-AB63-96A6A4EB78F9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53547" y="184035"/>
            <a:ext cx="4598546" cy="63554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597DB9-DC1B-4171-AD81-064C89299B1D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549640" y="2423160"/>
            <a:ext cx="3200400" cy="353780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Tête</a:t>
            </a:r>
          </a:p>
          <a:p>
            <a:r>
              <a:rPr lang="fr-CA" sz="2400" dirty="0"/>
              <a:t>Cou</a:t>
            </a:r>
          </a:p>
          <a:p>
            <a:r>
              <a:rPr lang="fr-CA" sz="2400" dirty="0"/>
              <a:t>Ceinture scapulaire et du tronc</a:t>
            </a:r>
          </a:p>
          <a:p>
            <a:r>
              <a:rPr lang="fr-CA" sz="2400" dirty="0"/>
              <a:t>Plancher pelvien</a:t>
            </a:r>
          </a:p>
          <a:p>
            <a:r>
              <a:rPr lang="fr-CA" sz="2400" b="1" dirty="0"/>
              <a:t>Membres supérieurs</a:t>
            </a:r>
          </a:p>
          <a:p>
            <a:r>
              <a:rPr lang="fr-CA" sz="2400" dirty="0"/>
              <a:t>Membres inférieurs</a:t>
            </a:r>
          </a:p>
          <a:p>
            <a:endParaRPr lang="fr-CA" dirty="0"/>
          </a:p>
        </p:txBody>
      </p:sp>
      <p:sp>
        <p:nvSpPr>
          <p:cNvPr id="6" name="Étoile : 12 branches 5">
            <a:extLst>
              <a:ext uri="{FF2B5EF4-FFF2-40B4-BE49-F238E27FC236}">
                <a16:creationId xmlns:a16="http://schemas.microsoft.com/office/drawing/2014/main" id="{CFC0BA01-1448-4756-969E-325E35083C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1960" y="175353"/>
            <a:ext cx="5220183" cy="476876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480814-C932-4997-8B5F-061AF01C732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70710" y="1596750"/>
            <a:ext cx="23843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prstClr val="black"/>
                </a:solidFill>
              </a:rPr>
              <a:t>Lors d’une injection intramusculaire, nous pouvons utiliser le muscle Deltoïde</a:t>
            </a:r>
          </a:p>
          <a:p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F548A0-366F-4A4C-B437-B238EE219F3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49640" y="5960962"/>
            <a:ext cx="251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p.143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85B79F-B715-49AF-9FF9-11CFAFFD47F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662143" y="1268874"/>
            <a:ext cx="6321610" cy="43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D0E8D-3353-41EA-9365-AEEDEB1A0F2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49640" y="685800"/>
            <a:ext cx="3200400" cy="1166149"/>
          </a:xfrm>
        </p:spPr>
        <p:txBody>
          <a:bodyPr>
            <a:normAutofit/>
          </a:bodyPr>
          <a:lstStyle/>
          <a:p>
            <a:r>
              <a:rPr lang="fr-CA" sz="3600" dirty="0"/>
              <a:t>Localisation des muscles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41DB5E-A693-4758-AB63-96A6A4EB78F9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28641" y="184035"/>
            <a:ext cx="5648357" cy="63554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597DB9-DC1B-4171-AD81-064C89299B1D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549640" y="2423160"/>
            <a:ext cx="3200400" cy="353780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Tête</a:t>
            </a:r>
          </a:p>
          <a:p>
            <a:r>
              <a:rPr lang="fr-CA" sz="2400" dirty="0"/>
              <a:t>Cou</a:t>
            </a:r>
          </a:p>
          <a:p>
            <a:r>
              <a:rPr lang="fr-CA" sz="2400" dirty="0"/>
              <a:t>Ceinture scapulaire et du tronc</a:t>
            </a:r>
          </a:p>
          <a:p>
            <a:r>
              <a:rPr lang="fr-CA" sz="2400" dirty="0"/>
              <a:t>Plancher pelvien</a:t>
            </a:r>
          </a:p>
          <a:p>
            <a:r>
              <a:rPr lang="fr-CA" sz="2400" dirty="0"/>
              <a:t>Membres supérieurs</a:t>
            </a:r>
          </a:p>
          <a:p>
            <a:r>
              <a:rPr lang="fr-CA" sz="2400" b="1" dirty="0"/>
              <a:t>Membres inférieurs</a:t>
            </a:r>
          </a:p>
          <a:p>
            <a:endParaRPr lang="fr-CA" dirty="0"/>
          </a:p>
        </p:txBody>
      </p:sp>
      <p:sp>
        <p:nvSpPr>
          <p:cNvPr id="6" name="Étoile : 12 branches 5">
            <a:extLst>
              <a:ext uri="{FF2B5EF4-FFF2-40B4-BE49-F238E27FC236}">
                <a16:creationId xmlns:a16="http://schemas.microsoft.com/office/drawing/2014/main" id="{CFC0BA01-1448-4756-969E-325E35083C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5220183" cy="476876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480814-C932-4997-8B5F-061AF01C732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65812" y="1315164"/>
            <a:ext cx="29168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prstClr val="black"/>
                </a:solidFill>
              </a:rPr>
              <a:t>Sites d’injection intramusculaires possibles: </a:t>
            </a:r>
          </a:p>
          <a:p>
            <a:endParaRPr lang="fr-CA" sz="2000" b="1" dirty="0">
              <a:solidFill>
                <a:prstClr val="black"/>
              </a:solidFill>
            </a:endParaRPr>
          </a:p>
          <a:p>
            <a:r>
              <a:rPr lang="fr-CA" sz="2000" b="1" dirty="0">
                <a:solidFill>
                  <a:prstClr val="black"/>
                </a:solidFill>
              </a:rPr>
              <a:t>	QSE</a:t>
            </a:r>
          </a:p>
          <a:p>
            <a:r>
              <a:rPr lang="fr-CA" sz="2000" b="1" dirty="0">
                <a:solidFill>
                  <a:prstClr val="black"/>
                </a:solidFill>
              </a:rPr>
              <a:t>	Vaste externe</a:t>
            </a:r>
          </a:p>
          <a:p>
            <a:r>
              <a:rPr lang="fr-CA" sz="2000" b="1" dirty="0">
                <a:solidFill>
                  <a:prstClr val="black"/>
                </a:solidFill>
              </a:rPr>
              <a:t>	</a:t>
            </a:r>
            <a:r>
              <a:rPr lang="fr-CA" sz="2000" b="1" dirty="0" err="1">
                <a:solidFill>
                  <a:prstClr val="black"/>
                </a:solidFill>
              </a:rPr>
              <a:t>Ventroglutéal</a:t>
            </a:r>
            <a:endParaRPr lang="fr-CA" sz="2000" b="1" dirty="0">
              <a:solidFill>
                <a:prstClr val="black"/>
              </a:solidFill>
            </a:endParaRPr>
          </a:p>
          <a:p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F548A0-366F-4A4C-B437-B238EE219F3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49640" y="5960962"/>
            <a:ext cx="251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p.144</a:t>
            </a:r>
          </a:p>
        </p:txBody>
      </p:sp>
    </p:spTree>
    <p:extLst>
      <p:ext uri="{BB962C8B-B14F-4D97-AF65-F5344CB8AC3E}">
        <p14:creationId xmlns:p14="http://schemas.microsoft.com/office/powerpoint/2010/main" val="39205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B23C5-7854-42A7-AE80-9FE35082863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Site d’injection Intramusculaire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BBE150-99E7-4BDD-A914-181BEF0A77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76425" y="1850985"/>
            <a:ext cx="8439150" cy="42672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9E1A035-1B5D-4FE6-B7A7-795B7F7CBAC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206451" y="6118185"/>
            <a:ext cx="268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p.145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E33D11F-93D8-4631-BDB3-1400B0D7A9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744888" y="989355"/>
            <a:ext cx="6073902" cy="49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E5639-667E-443D-AD4A-24E243E04A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Selon vous, quels sont les rôles des muscles?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45DB7E-E27D-4C8B-8714-C3E3268014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9848" y="2518519"/>
            <a:ext cx="10052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Production de chaleur et maintien postural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Formation de cellules sanguines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Entreposage du tissu adipeux excédentaire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Entreposage des sels minéraux excédentaires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90A09-1F3C-4E1B-995B-DFBA0F1837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71600" y="2536371"/>
            <a:ext cx="6096000" cy="4898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BFE6F777-9FAB-C6D0-8E50-BCAA3046CE0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556421" y="16329"/>
            <a:ext cx="1594757" cy="1415143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93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E5639-667E-443D-AD4A-24E243E04A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Qui commande les mouvements?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45DB7E-E27D-4C8B-8714-C3E3268014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9848" y="2518519"/>
            <a:ext cx="10052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Le cœur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Le système nerveux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Le système musculaire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Le système endocrinien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90A09-1F3C-4E1B-995B-DFBA0F1837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48451" y="3282632"/>
            <a:ext cx="2945757" cy="4898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53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E5639-667E-443D-AD4A-24E243E04A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Que consomme le muscle lors de ses mouvements?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45DB7E-E27D-4C8B-8714-C3E3268014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9848" y="2518519"/>
            <a:ext cx="10052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O2 et carbone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CO2 et H2O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CO2 et lipides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CO2 et glucides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90A09-1F3C-4E1B-995B-DFBA0F1837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94748" y="4706317"/>
            <a:ext cx="2355449" cy="4898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89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E5639-667E-443D-AD4A-24E243E04A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Quelle est la structure responsable des contractions musculaires?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45DB7E-E27D-4C8B-8714-C3E3268014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9848" y="2518519"/>
            <a:ext cx="10052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Glandes 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Os 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Articulations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Fibres musculaires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Sphincter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90A09-1F3C-4E1B-995B-DFBA0F1837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71598" y="4706317"/>
            <a:ext cx="2783713" cy="4898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Étoile : 12 branches 5">
            <a:extLst>
              <a:ext uri="{FF2B5EF4-FFF2-40B4-BE49-F238E27FC236}">
                <a16:creationId xmlns:a16="http://schemas.microsoft.com/office/drawing/2014/main" id="{3D900D95-E603-48E3-99CC-C3DDB47C160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46562" y="2986268"/>
            <a:ext cx="3414532" cy="33871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033630-1328-469B-834B-5E2E1C6E233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75767" y="3582932"/>
            <a:ext cx="1944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Muscle circulaire permettant l’excrétion contrôlée d’une substance</a:t>
            </a:r>
          </a:p>
        </p:txBody>
      </p:sp>
    </p:spTree>
    <p:extLst>
      <p:ext uri="{BB962C8B-B14F-4D97-AF65-F5344CB8AC3E}">
        <p14:creationId xmlns:p14="http://schemas.microsoft.com/office/powerpoint/2010/main" val="41550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E5639-667E-443D-AD4A-24E243E04A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9848" y="484631"/>
            <a:ext cx="10058400" cy="203388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Que se passera-t-il lorsque le muscle aura utilisé toute la réserve de glucides?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45DB7E-E27D-4C8B-8714-C3E3268014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9848" y="2668990"/>
            <a:ext cx="10052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Il utilisera les sels minéraux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Il utilisera de l’eau pour compenser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Il utilisera des lipides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Il utilisera le phosphore dans les tissus osseux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90A09-1F3C-4E1B-995B-DFBA0F1837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83173" y="4150732"/>
            <a:ext cx="3188827" cy="4898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65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3531D-B951-4CA2-B1FF-A441852FEA1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49640" y="685800"/>
            <a:ext cx="3200400" cy="1189299"/>
          </a:xfrm>
        </p:spPr>
        <p:txBody>
          <a:bodyPr>
            <a:normAutofit/>
          </a:bodyPr>
          <a:lstStyle/>
          <a:p>
            <a:r>
              <a:rPr lang="fr-CA" sz="3600" dirty="0"/>
              <a:t>Tissu musculaire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E2377-7FC2-4A75-8CEA-6A330023D8A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685800"/>
            <a:ext cx="6951563" cy="911506"/>
          </a:xfrm>
        </p:spPr>
        <p:txBody>
          <a:bodyPr>
            <a:normAutofit/>
          </a:bodyPr>
          <a:lstStyle/>
          <a:p>
            <a:r>
              <a:rPr lang="fr-CA" sz="2800" dirty="0"/>
              <a:t>Formé de </a:t>
            </a:r>
            <a:r>
              <a:rPr lang="fr-CA" sz="2800" b="1" dirty="0"/>
              <a:t>cellules </a:t>
            </a:r>
            <a:r>
              <a:rPr lang="fr-CA" sz="2800" dirty="0"/>
              <a:t>élastiques et contractibles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D7C8A6-074B-48A8-B00E-D1CF6E85CE41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4CF0A8-DF67-4C2E-BF0D-421DEA6A225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1768" y="1875099"/>
            <a:ext cx="7773074" cy="357256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FB31F28-5D41-40EF-80D4-4C5FE86F89C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25343" y="3383796"/>
            <a:ext cx="964419" cy="94705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31093C-7B52-4FAB-A70F-AA1DC7F16F8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49640" y="5914663"/>
            <a:ext cx="265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p.130</a:t>
            </a:r>
          </a:p>
        </p:txBody>
      </p:sp>
    </p:spTree>
    <p:extLst>
      <p:ext uri="{BB962C8B-B14F-4D97-AF65-F5344CB8AC3E}">
        <p14:creationId xmlns:p14="http://schemas.microsoft.com/office/powerpoint/2010/main" val="19630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84BC0-A70C-44DC-B6A5-494ECBE011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9848" y="484632"/>
            <a:ext cx="10058400" cy="950629"/>
          </a:xfrm>
        </p:spPr>
        <p:txBody>
          <a:bodyPr/>
          <a:lstStyle/>
          <a:p>
            <a:pPr algn="ctr"/>
            <a:r>
              <a:rPr lang="fr-CA" dirty="0"/>
              <a:t>5 propriétés des fibres musculaires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C1EBE2-3EAA-47C3-B4A2-49E6C691E27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6800" y="1724628"/>
            <a:ext cx="2509777" cy="4375230"/>
          </a:xfrm>
        </p:spPr>
        <p:txBody>
          <a:bodyPr/>
          <a:lstStyle/>
          <a:p>
            <a:r>
              <a:rPr lang="fr-CA" sz="2400" dirty="0"/>
              <a:t>Excitabilité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Contractilité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Extensibilité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Élasticité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Tonicité</a:t>
            </a:r>
          </a:p>
          <a:p>
            <a:endParaRPr lang="fr-CA" dirty="0"/>
          </a:p>
        </p:txBody>
      </p:sp>
      <p:sp>
        <p:nvSpPr>
          <p:cNvPr id="4" name="Légende : flèche vers la gauche 3">
            <a:extLst>
              <a:ext uri="{FF2B5EF4-FFF2-40B4-BE49-F238E27FC236}">
                <a16:creationId xmlns:a16="http://schemas.microsoft.com/office/drawing/2014/main" id="{7EAFFB6F-1ADE-42A7-A995-33FB3FDDFE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76576" y="1528029"/>
            <a:ext cx="7545575" cy="84495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B32F4F-2A21-4072-9B91-3F88F50A1D2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576576" y="2465749"/>
            <a:ext cx="7559695" cy="8535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5D614D-1F01-4AE3-BA64-C252321D53E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576576" y="3412031"/>
            <a:ext cx="7559695" cy="8535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BECA89-74D8-43B6-8899-9B0D121550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576576" y="4358313"/>
            <a:ext cx="7559695" cy="8535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3F7DF0C-93A9-48FF-B2CC-E5FC405B07F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562456" y="5304595"/>
            <a:ext cx="7559695" cy="8535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B8F28D6-43FA-4192-BD4F-7B44E924022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19902" y="1724628"/>
            <a:ext cx="68163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Capacité de percevoir un stimulus et d’y répondre</a:t>
            </a:r>
          </a:p>
          <a:p>
            <a:endParaRPr lang="fr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F5F45A-E67D-4505-9BB4-DF45084B829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19902" y="2535709"/>
            <a:ext cx="68163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Capacité de se contracter avec force en présence d’une stimulation appropriée</a:t>
            </a:r>
          </a:p>
          <a:p>
            <a:endParaRPr lang="fr-CA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928D3B-9AB3-42A1-8064-FFA45063D2D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305782" y="3638733"/>
            <a:ext cx="680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Capacité de s’étirer au-delà de sa longueur au repos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6B7692-A20C-4050-8D8E-B972553AE5C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334022" y="4383684"/>
            <a:ext cx="68022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Capacité de reprendre sa longueur initiale après un étirement</a:t>
            </a:r>
          </a:p>
          <a:p>
            <a:endParaRPr lang="fr-CA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94A0309-54A7-430F-8420-6424D7B5F76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291662" y="5481001"/>
            <a:ext cx="6802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Capacité de demeurer semi-contractée</a:t>
            </a:r>
          </a:p>
          <a:p>
            <a:endParaRPr lang="fr-CA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B09C35-99D1-4F5D-9540-7EA57F0251A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160152" y="6273478"/>
            <a:ext cx="297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p.132</a:t>
            </a:r>
          </a:p>
        </p:txBody>
      </p:sp>
    </p:spTree>
    <p:extLst>
      <p:ext uri="{BB962C8B-B14F-4D97-AF65-F5344CB8AC3E}">
        <p14:creationId xmlns:p14="http://schemas.microsoft.com/office/powerpoint/2010/main" val="30173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3531D-B951-4CA2-B1FF-A441852FEA1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49640" y="685800"/>
            <a:ext cx="3200400" cy="1189299"/>
          </a:xfrm>
        </p:spPr>
        <p:txBody>
          <a:bodyPr>
            <a:normAutofit/>
          </a:bodyPr>
          <a:lstStyle/>
          <a:p>
            <a:r>
              <a:rPr lang="fr-CA" sz="3600" dirty="0"/>
              <a:t>Fibres musculaires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E2377-7FC2-4A75-8CEA-6A330023D8A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685800"/>
            <a:ext cx="6951563" cy="2149998"/>
          </a:xfrm>
        </p:spPr>
        <p:txBody>
          <a:bodyPr>
            <a:normAutofit/>
          </a:bodyPr>
          <a:lstStyle/>
          <a:p>
            <a:r>
              <a:rPr lang="fr-CA" sz="2800" dirty="0"/>
              <a:t>3 types de fibres musculaires</a:t>
            </a:r>
          </a:p>
          <a:p>
            <a:pPr lvl="1"/>
            <a:r>
              <a:rPr lang="fr-CA" sz="2600" dirty="0"/>
              <a:t>Fibres lisses</a:t>
            </a:r>
          </a:p>
          <a:p>
            <a:pPr lvl="1"/>
            <a:r>
              <a:rPr lang="fr-CA" sz="2600" dirty="0"/>
              <a:t>Fibres striées squelettiques</a:t>
            </a:r>
          </a:p>
          <a:p>
            <a:pPr lvl="1"/>
            <a:r>
              <a:rPr lang="fr-CA" sz="2600" dirty="0"/>
              <a:t>Fibres striées cardiaques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D7C8A6-074B-48A8-B00E-D1CF6E85CE41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fr-CA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F590DD-DD1F-4D0B-AC70-2BFEB16509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33733" y="2718951"/>
            <a:ext cx="6760493" cy="32918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5457983-23A7-456F-90C0-26B05E29C5E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549640" y="6172200"/>
            <a:ext cx="219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p.131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383366-7F32-6DBA-89F7-90A9690576D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78671" y="1143000"/>
            <a:ext cx="10834658" cy="4310281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A8B727A-A5D6-1D1A-29FD-0255649D056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77786" y="685800"/>
            <a:ext cx="886352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u="sng" dirty="0"/>
              <a:t>Fibres lisses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Contractions involontaires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Mouvements des organes internes   (ex.  péristaltisme, les sphincters)</a:t>
            </a:r>
          </a:p>
          <a:p>
            <a:pPr lvl="1"/>
            <a:endParaRPr lang="fr-FR" sz="2400" dirty="0"/>
          </a:p>
          <a:p>
            <a:r>
              <a:rPr lang="fr-FR" sz="2400" dirty="0"/>
              <a:t> </a:t>
            </a:r>
            <a:r>
              <a:rPr lang="fr-FR" sz="2400" u="sng" dirty="0"/>
              <a:t>Fibres striées squelettiques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Contractions volontaires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Locomotion et équilibre  (ex.  quadriceps)</a:t>
            </a:r>
          </a:p>
          <a:p>
            <a:pPr lvl="1"/>
            <a:endParaRPr lang="fr-FR" sz="2400" dirty="0"/>
          </a:p>
          <a:p>
            <a:r>
              <a:rPr lang="fr-FR" sz="2400" u="sng" dirty="0"/>
              <a:t>Fibres striées cardiaques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Contractions involontaires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Se situe dans le cœur seulement</a:t>
            </a:r>
          </a:p>
        </p:txBody>
      </p:sp>
    </p:spTree>
    <p:extLst>
      <p:ext uri="{BB962C8B-B14F-4D97-AF65-F5344CB8AC3E}">
        <p14:creationId xmlns:p14="http://schemas.microsoft.com/office/powerpoint/2010/main" val="23950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1692</TotalTime>
  <Words>698</Words>
  <Application>Microsoft Office PowerPoint</Application>
  <PresentationFormat>Grand écran</PresentationFormat>
  <Paragraphs>208</Paragraphs>
  <Slides>18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Rockwell</vt:lpstr>
      <vt:lpstr>Rockwell Condensed</vt:lpstr>
      <vt:lpstr>Wingdings</vt:lpstr>
      <vt:lpstr>Type de bois</vt:lpstr>
      <vt:lpstr>Les muscles</vt:lpstr>
      <vt:lpstr>Selon vous, quels sont les rôles des muscles?</vt:lpstr>
      <vt:lpstr>Qui commande les mouvements?</vt:lpstr>
      <vt:lpstr>Que consomme le muscle lors de ses mouvements?</vt:lpstr>
      <vt:lpstr>Quelle est la structure responsable des contractions musculaires?</vt:lpstr>
      <vt:lpstr>Que se passera-t-il lorsque le muscle aura utilisé toute la réserve de glucides?</vt:lpstr>
      <vt:lpstr>Tissu musculaire</vt:lpstr>
      <vt:lpstr>5 propriétés des fibres musculaires</vt:lpstr>
      <vt:lpstr>Fibres musculaires</vt:lpstr>
      <vt:lpstr>Muscles squelettiques</vt:lpstr>
      <vt:lpstr>Le mouvement des muscles</vt:lpstr>
      <vt:lpstr>Muscles squelettiques</vt:lpstr>
      <vt:lpstr>Le rôle des muscles</vt:lpstr>
      <vt:lpstr>Localisation des muscles</vt:lpstr>
      <vt:lpstr>Localisation des muscles</vt:lpstr>
      <vt:lpstr>Localisation des muscles</vt:lpstr>
      <vt:lpstr>Localisation des muscles</vt:lpstr>
      <vt:lpstr>Site d’injection Intramusculaire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muscles</dc:title>
  <dc:creator>bolduc, Karole-anne</dc:creator>
  <cp:lastModifiedBy>Beaulieu, Daniel</cp:lastModifiedBy>
  <cp:revision>33</cp:revision>
  <dcterms:created xsi:type="dcterms:W3CDTF">2021-01-25T16:33:07Z</dcterms:created>
  <dcterms:modified xsi:type="dcterms:W3CDTF">2024-03-26T13:54:06Z</dcterms:modified>
</cp:coreProperties>
</file>