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Exo 2"/>
      <p:regular r:id="rId37"/>
      <p:bold r:id="rId38"/>
      <p:italic r:id="rId39"/>
      <p:boldItalic r:id="rId40"/>
    </p:embeddedFont>
    <p:embeddedFont>
      <p:font typeface="Oswald"/>
      <p:regular r:id="rId41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7C4081E-1ACF-45C5-A6F9-1B7A191CEE5F}">
  <a:tblStyle styleId="{C7C4081E-1ACF-45C5-A6F9-1B7A191CEE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3" Type="http://schemas.openxmlformats.org/officeDocument/2006/relationships/slide" Target="slides/slide7.xml"/><Relationship Id="rId39" Type="http://schemas.openxmlformats.org/officeDocument/2006/relationships/font" Target="fonts/Exo2-italic.fntdata"/><Relationship Id="rId18" Type="http://schemas.openxmlformats.org/officeDocument/2006/relationships/slide" Target="slides/slide12.xml"/><Relationship Id="rId42" Type="http://schemas.openxmlformats.org/officeDocument/2006/relationships/font" Target="fonts/Oswald-bold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viewProps" Target="viewProps.xml"/><Relationship Id="rId29" Type="http://schemas.openxmlformats.org/officeDocument/2006/relationships/slide" Target="slides/slide23.xml"/><Relationship Id="rId16" Type="http://schemas.openxmlformats.org/officeDocument/2006/relationships/slide" Target="slides/slide10.xml"/><Relationship Id="rId40" Type="http://schemas.openxmlformats.org/officeDocument/2006/relationships/font" Target="fonts/Exo2-boldItalic.fntdata"/><Relationship Id="rId24" Type="http://schemas.openxmlformats.org/officeDocument/2006/relationships/slide" Target="slides/slide18.xml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font" Target="fonts/Exo2-regular.fntdata"/><Relationship Id="rId45" Type="http://schemas.openxmlformats.org/officeDocument/2006/relationships/customXml" Target="../customXml/item3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31" Type="http://schemas.openxmlformats.org/officeDocument/2006/relationships/slide" Target="slides/slide2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4" Type="http://schemas.openxmlformats.org/officeDocument/2006/relationships/customXml" Target="../customXml/item2.xml"/><Relationship Id="rId22" Type="http://schemas.openxmlformats.org/officeDocument/2006/relationships/slide" Target="slides/slide16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14" Type="http://schemas.openxmlformats.org/officeDocument/2006/relationships/slide" Target="slides/slide8.xml"/><Relationship Id="rId43" Type="http://schemas.openxmlformats.org/officeDocument/2006/relationships/customXml" Target="../customXml/item1.xml"/><Relationship Id="rId8" Type="http://schemas.openxmlformats.org/officeDocument/2006/relationships/slide" Target="slides/slide2.xml"/><Relationship Id="rId3" Type="http://schemas.openxmlformats.org/officeDocument/2006/relationships/presProps" Target="presProps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8" Type="http://schemas.openxmlformats.org/officeDocument/2006/relationships/font" Target="fonts/Exo2-bold.fntdata"/><Relationship Id="rId20" Type="http://schemas.openxmlformats.org/officeDocument/2006/relationships/slide" Target="slides/slide14.xml"/><Relationship Id="rId41" Type="http://schemas.openxmlformats.org/officeDocument/2006/relationships/font" Target="fonts/Oswa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7c94205e3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7c94205e3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c5b92960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c5b92960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</a:rPr>
              <a:t>Cette carte, </a:t>
            </a:r>
            <a:r>
              <a:rPr lang="fr" sz="1200" u="sng">
                <a:solidFill>
                  <a:schemeClr val="dk1"/>
                </a:solidFill>
              </a:rPr>
              <a:t>qui est répertoriée dans l’index</a:t>
            </a:r>
            <a:r>
              <a:rPr lang="fr" sz="1200">
                <a:solidFill>
                  <a:schemeClr val="dk1"/>
                </a:solidFill>
              </a:rPr>
              <a:t>, vous présente un agrandissement plus précis du centre-ville nord de Montréal d’une part et d’une autre part l’agrandissement du centre-ville sud de Montréal.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c5b92960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c5b92960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c5b929600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c5b92960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c5b92960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c5b92960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49739dc703_3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249739dc703_3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c5b929600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c5b929600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c5b929600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c5b929600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c5b929600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c5b929600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Un autre moyen permet de déterminer la distance entre deux points lorsque celle-ci est reliée par une autoroute. De même que dans les autres cartes, les numéros des sorties des autoroutes représentent la distance de la sortie en fonction du début de l’autoroute.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c5b929600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c5b929600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</a:rPr>
              <a:t>Il s’agit d’effectuer les mêmes étapes que lors de l’utilisation d’une carte provinciale comme vu précédemment.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Identifier le lieu de départ et d’arrivée.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Déterminer l’itinéraire.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Rédiger l’itinéraire à suivre.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9739dc703_3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249739dc703_3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9739dc703_3_214:notes"/>
          <p:cNvSpPr txBox="1"/>
          <p:nvPr>
            <p:ph idx="12" type="sldNum"/>
          </p:nvPr>
        </p:nvSpPr>
        <p:spPr>
          <a:xfrm>
            <a:off x="3884027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50" lIns="89725" spcFirstLastPara="1" rIns="89725" wrap="square" tIns="44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Google Shape;228;g249739dc703_3_2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9" name="Google Shape;229;g249739dc703_3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9739dc703_3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249739dc703_3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49739dc703_3_232:notes"/>
          <p:cNvSpPr txBox="1"/>
          <p:nvPr>
            <p:ph idx="12" type="sldNum"/>
          </p:nvPr>
        </p:nvSpPr>
        <p:spPr>
          <a:xfrm>
            <a:off x="3884027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50" lIns="89725" spcFirstLastPara="1" rIns="89725" wrap="square" tIns="44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g249739dc703_3_2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9" name="Google Shape;249;g249739dc703_3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49739dc703_3_243:notes"/>
          <p:cNvSpPr txBox="1"/>
          <p:nvPr>
            <p:ph idx="12" type="sldNum"/>
          </p:nvPr>
        </p:nvSpPr>
        <p:spPr>
          <a:xfrm>
            <a:off x="3884027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50" lIns="89725" spcFirstLastPara="1" rIns="89725" wrap="square" tIns="44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g249739dc703_3_2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1" name="Google Shape;261;g249739dc703_3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49739dc703_3_258:notes"/>
          <p:cNvSpPr txBox="1"/>
          <p:nvPr>
            <p:ph idx="12" type="sldNum"/>
          </p:nvPr>
        </p:nvSpPr>
        <p:spPr>
          <a:xfrm>
            <a:off x="3884027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50" lIns="89725" spcFirstLastPara="1" rIns="89725" wrap="square" tIns="44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g249739dc703_3_2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7" name="Google Shape;277;g249739dc703_3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49739dc703_3_273:notes"/>
          <p:cNvSpPr txBox="1"/>
          <p:nvPr>
            <p:ph idx="12" type="sldNum"/>
          </p:nvPr>
        </p:nvSpPr>
        <p:spPr>
          <a:xfrm>
            <a:off x="3884027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50" lIns="89725" spcFirstLastPara="1" rIns="89725" wrap="square" tIns="44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2" name="Google Shape;292;g249739dc703_3_2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3" name="Google Shape;293;g249739dc703_3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c5b929600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c5b92960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c5b929600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c5b929600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49739dc703_3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249739dc703_3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49739dc703_3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49739dc703_3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c5b92960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c5b92960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Faire faire </a:t>
            </a:r>
            <a:r>
              <a:rPr lang="fr" u="sng">
                <a:solidFill>
                  <a:schemeClr val="dk1"/>
                </a:solidFill>
              </a:rPr>
              <a:t>quelques</a:t>
            </a:r>
            <a:r>
              <a:rPr lang="fr">
                <a:solidFill>
                  <a:schemeClr val="dk1"/>
                </a:solidFill>
              </a:rPr>
              <a:t> recherches dans la carte en vous référant à la légende pour se familiariser avec cet outil.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46d7ac1b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46d7ac1b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c5b92960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c5b92960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Voir les sections de la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carte les plus utiles.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c5b92960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c5b92960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49739dc70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249739dc70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49739dc703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249739dc703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c5b929600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c5b92960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</a:rPr>
              <a:t>Cette carte, </a:t>
            </a:r>
            <a:r>
              <a:rPr lang="fr" sz="1200" u="sng">
                <a:solidFill>
                  <a:schemeClr val="dk1"/>
                </a:solidFill>
              </a:rPr>
              <a:t>qui n’est pas répertoriée dans l’index</a:t>
            </a:r>
            <a:r>
              <a:rPr lang="fr" sz="1200">
                <a:solidFill>
                  <a:schemeClr val="dk1"/>
                </a:solidFill>
              </a:rPr>
              <a:t>, vous présente un agrandissement de la région nord de Montréal d’une part et d’une autre part l’agrandissement de la région sud de Montréal.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c5b92960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c5b92960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7350" y="-1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1" name="Google Shape;21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2" name="Google Shape;32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0" name="Google Shape;40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6" name="Google Shape;46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7" name="Google Shape;47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8" name="Google Shape;48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" name="Google Shape;57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9" name="Google Shape;59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1" name="Google Shape;61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6" name="Google Shape;66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0" type="dt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1" type="ftr"/>
          </p:nvPr>
        </p:nvSpPr>
        <p:spPr>
          <a:xfrm>
            <a:off x="3581400" y="57150"/>
            <a:ext cx="28956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8229601" y="4855369"/>
            <a:ext cx="7587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type="title"/>
          </p:nvPr>
        </p:nvSpPr>
        <p:spPr>
          <a:xfrm>
            <a:off x="4949000" y="1359900"/>
            <a:ext cx="35706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Compétence 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6.3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1"/>
                </a:solidFill>
              </a:rPr>
              <a:t>Cartes municipales traditionnelles 1/2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/>
              <a:t>La carte Montréal Centre-ville</a:t>
            </a:r>
            <a:endParaRPr sz="2400"/>
          </a:p>
        </p:txBody>
      </p:sp>
      <p:grpSp>
        <p:nvGrpSpPr>
          <p:cNvPr id="145" name="Google Shape;145;p20"/>
          <p:cNvGrpSpPr/>
          <p:nvPr/>
        </p:nvGrpSpPr>
        <p:grpSpPr>
          <a:xfrm>
            <a:off x="577465" y="483799"/>
            <a:ext cx="8017153" cy="4582993"/>
            <a:chOff x="179250" y="560525"/>
            <a:chExt cx="8778225" cy="4502400"/>
          </a:xfrm>
        </p:grpSpPr>
        <p:pic>
          <p:nvPicPr>
            <p:cNvPr id="146" name="Google Shape;146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9250" y="560525"/>
              <a:ext cx="4468607" cy="450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02202" y="560525"/>
              <a:ext cx="4355273" cy="4502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La carte Montréal Centre-ville (suite)</a:t>
            </a:r>
            <a:endParaRPr sz="2400"/>
          </a:p>
        </p:txBody>
      </p:sp>
      <p:grpSp>
        <p:nvGrpSpPr>
          <p:cNvPr id="153" name="Google Shape;153;p21"/>
          <p:cNvGrpSpPr/>
          <p:nvPr/>
        </p:nvGrpSpPr>
        <p:grpSpPr>
          <a:xfrm>
            <a:off x="508059" y="484230"/>
            <a:ext cx="8199916" cy="4582963"/>
            <a:chOff x="152400" y="560525"/>
            <a:chExt cx="5177695" cy="3562350"/>
          </a:xfrm>
        </p:grpSpPr>
        <p:pic>
          <p:nvPicPr>
            <p:cNvPr id="154" name="Google Shape;154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560525"/>
              <a:ext cx="2628900" cy="356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67870" y="560525"/>
              <a:ext cx="2562225" cy="35623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/>
        </p:nvSpPr>
        <p:spPr>
          <a:xfrm>
            <a:off x="228600" y="0"/>
            <a:ext cx="8675400" cy="14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Les plans des villes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Les plans des villes de la page 2 à 142 sont associés aux chiffres de la page de localisation. Ceci représente l’agrandissement de chaque carreau de la carte localisatrice. C’est la majeure partie de cette carte.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/>
        </p:nvSpPr>
        <p:spPr>
          <a:xfrm>
            <a:off x="152400" y="152400"/>
            <a:ext cx="3272100" cy="8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L’index de rue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1"/>
                </a:solidFill>
              </a:rPr>
              <a:t>Débute à la page 143</a:t>
            </a:r>
            <a:endParaRPr sz="2400"/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b="99" l="0" r="0" t="109"/>
          <a:stretch/>
        </p:blipFill>
        <p:spPr>
          <a:xfrm>
            <a:off x="4948500" y="94000"/>
            <a:ext cx="3760275" cy="4959174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67" name="Google Shape;167;p23"/>
          <p:cNvSpPr txBox="1"/>
          <p:nvPr/>
        </p:nvSpPr>
        <p:spPr>
          <a:xfrm>
            <a:off x="272100" y="2440500"/>
            <a:ext cx="4299900" cy="14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Cette page explique le fonctionnement de l’index et la définition des abréviations des secteurs de la grande région de Montréal.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/>
          <p:nvPr/>
        </p:nvSpPr>
        <p:spPr>
          <a:xfrm>
            <a:off x="468313" y="303610"/>
            <a:ext cx="6195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Noto Sans Symbols"/>
              <a:buNone/>
            </a:pPr>
            <a:r>
              <a:rPr b="0" i="0" lang="fr" sz="3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L’utilisation de votre guide routier</a:t>
            </a:r>
            <a:endParaRPr/>
          </a:p>
        </p:txBody>
      </p:sp>
      <p:sp>
        <p:nvSpPr>
          <p:cNvPr id="173" name="Google Shape;173;p24"/>
          <p:cNvSpPr/>
          <p:nvPr/>
        </p:nvSpPr>
        <p:spPr>
          <a:xfrm>
            <a:off x="1" y="897732"/>
            <a:ext cx="9109200" cy="30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r>
              <a:rPr b="0" i="0" lang="fr" sz="2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L’index:</a:t>
            </a:r>
            <a:r>
              <a:rPr b="0" i="0" lang="fr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L’information de l’index </a:t>
            </a:r>
            <a:r>
              <a:rPr lang="fr" sz="2400">
                <a:solidFill>
                  <a:schemeClr val="dk1"/>
                </a:solidFill>
              </a:rPr>
              <a:t>se présente</a:t>
            </a:r>
            <a:r>
              <a:rPr b="0" i="0" lang="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dans l’ordre suivant: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b="0" i="0" lang="fr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Nom de rue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b="0" i="0" lang="fr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Abréviation des communautés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b="0" i="0" lang="fr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 numéro de la page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b="0" i="0" lang="fr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grille de référence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8888" y="2733675"/>
            <a:ext cx="6697662" cy="2033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/>
        </p:nvSpPr>
        <p:spPr>
          <a:xfrm>
            <a:off x="0" y="4797028"/>
            <a:ext cx="13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143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/>
        </p:nvSpPr>
        <p:spPr>
          <a:xfrm>
            <a:off x="0" y="0"/>
            <a:ext cx="91440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3.  Déterminer judicieusement les distances.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916350" y="1235625"/>
            <a:ext cx="13113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L’échelle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82" name="Google Shape;1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4325" y="2216125"/>
            <a:ext cx="2858925" cy="8861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/>
          <p:nvPr/>
        </p:nvSpPr>
        <p:spPr>
          <a:xfrm>
            <a:off x="2029500" y="125550"/>
            <a:ext cx="5085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Le tableau des distances</a:t>
            </a:r>
            <a:endParaRPr sz="2400"/>
          </a:p>
        </p:txBody>
      </p:sp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776363" y="-294988"/>
            <a:ext cx="4345350" cy="61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6"/>
          <p:cNvSpPr/>
          <p:nvPr/>
        </p:nvSpPr>
        <p:spPr>
          <a:xfrm>
            <a:off x="0" y="2755525"/>
            <a:ext cx="2650800" cy="2219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64525" y="2559200"/>
            <a:ext cx="2129975" cy="26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/>
          <p:nvPr/>
        </p:nvSpPr>
        <p:spPr>
          <a:xfrm>
            <a:off x="2857800" y="623576"/>
            <a:ext cx="1007700" cy="880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2" name="Google Shape;192;p26"/>
          <p:cNvCxnSpPr>
            <a:stCxn id="191" idx="1"/>
          </p:cNvCxnSpPr>
          <p:nvPr/>
        </p:nvCxnSpPr>
        <p:spPr>
          <a:xfrm flipH="1">
            <a:off x="2014500" y="1063826"/>
            <a:ext cx="843300" cy="1622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/>
        </p:nvSpPr>
        <p:spPr>
          <a:xfrm>
            <a:off x="0" y="-76200"/>
            <a:ext cx="91440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Les numéros de sorties sur les autoroutes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98" name="Google Shape;19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25" y="371325"/>
            <a:ext cx="8054850" cy="38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/>
        </p:nvSpPr>
        <p:spPr>
          <a:xfrm>
            <a:off x="0" y="0"/>
            <a:ext cx="91440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4.  Établir des choix appropriés de trajets entre deux adresses.</a:t>
            </a:r>
            <a:endParaRPr b="1" sz="24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367275" y="908850"/>
            <a:ext cx="83082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Il s’agit d’effectuer les mêmes étapes que lors de l’utilisation d’une carte provinciale comme vue précédemment</a:t>
            </a:r>
            <a:r>
              <a:rPr lang="fr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367275" y="1710225"/>
            <a:ext cx="8402100" cy="7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La grande différence, c’est que dans cette carte vous devez exécuter la méthode qui se fait entre deux ADRESSES et </a:t>
            </a:r>
            <a:r>
              <a:rPr b="1" lang="fr" sz="1800">
                <a:solidFill>
                  <a:schemeClr val="dk1"/>
                </a:solidFill>
              </a:rPr>
              <a:t>non</a:t>
            </a:r>
            <a:r>
              <a:rPr lang="fr" sz="1800">
                <a:solidFill>
                  <a:schemeClr val="dk1"/>
                </a:solidFill>
              </a:rPr>
              <a:t> deux VILLES ou VILLAGES.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503100" y="2495550"/>
            <a:ext cx="8137800" cy="17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Les principes s’appliquent toujours.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 sz="1800">
                <a:solidFill>
                  <a:schemeClr val="dk1"/>
                </a:solidFill>
              </a:rPr>
              <a:t>Suivre le plus fidèlement possible une ligne droite entre les deux points à l’aide des grandes artères pour déterminer l’itinéraire.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 sz="1800">
                <a:solidFill>
                  <a:schemeClr val="dk1"/>
                </a:solidFill>
              </a:rPr>
              <a:t>Dans la rédaction de votre itinéraire, note</a:t>
            </a:r>
            <a:r>
              <a:rPr lang="fr" sz="1800">
                <a:solidFill>
                  <a:schemeClr val="dk1"/>
                </a:solidFill>
              </a:rPr>
              <a:t>z</a:t>
            </a:r>
            <a:r>
              <a:rPr lang="fr" sz="1800">
                <a:solidFill>
                  <a:schemeClr val="dk1"/>
                </a:solidFill>
              </a:rPr>
              <a:t> des repères pour chaque étape (virages, entrées-sorties d’autoroute, etc.) à effectuer.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/>
          <p:nvPr/>
        </p:nvSpPr>
        <p:spPr>
          <a:xfrm>
            <a:off x="3835400" y="453629"/>
            <a:ext cx="1162051" cy="1353743"/>
          </a:xfrm>
          <a:custGeom>
            <a:rect b="b" l="l" r="r" t="t"/>
            <a:pathLst>
              <a:path extrusionOk="0" h="3811" w="2487">
                <a:moveTo>
                  <a:pt x="1243" y="0"/>
                </a:moveTo>
                <a:lnTo>
                  <a:pt x="1088" y="477"/>
                </a:lnTo>
                <a:lnTo>
                  <a:pt x="932" y="953"/>
                </a:lnTo>
                <a:lnTo>
                  <a:pt x="778" y="1429"/>
                </a:lnTo>
                <a:lnTo>
                  <a:pt x="622" y="1905"/>
                </a:lnTo>
                <a:lnTo>
                  <a:pt x="467" y="2382"/>
                </a:lnTo>
                <a:lnTo>
                  <a:pt x="311" y="2858"/>
                </a:lnTo>
                <a:lnTo>
                  <a:pt x="156" y="3335"/>
                </a:lnTo>
                <a:lnTo>
                  <a:pt x="0" y="3811"/>
                </a:lnTo>
                <a:lnTo>
                  <a:pt x="82" y="3754"/>
                </a:lnTo>
                <a:lnTo>
                  <a:pt x="162" y="3700"/>
                </a:lnTo>
                <a:lnTo>
                  <a:pt x="243" y="3650"/>
                </a:lnTo>
                <a:lnTo>
                  <a:pt x="322" y="3604"/>
                </a:lnTo>
                <a:lnTo>
                  <a:pt x="400" y="3562"/>
                </a:lnTo>
                <a:lnTo>
                  <a:pt x="479" y="3523"/>
                </a:lnTo>
                <a:lnTo>
                  <a:pt x="556" y="3487"/>
                </a:lnTo>
                <a:lnTo>
                  <a:pt x="634" y="3456"/>
                </a:lnTo>
                <a:lnTo>
                  <a:pt x="711" y="3428"/>
                </a:lnTo>
                <a:lnTo>
                  <a:pt x="788" y="3404"/>
                </a:lnTo>
                <a:lnTo>
                  <a:pt x="864" y="3383"/>
                </a:lnTo>
                <a:lnTo>
                  <a:pt x="940" y="3366"/>
                </a:lnTo>
                <a:lnTo>
                  <a:pt x="1016" y="3353"/>
                </a:lnTo>
                <a:lnTo>
                  <a:pt x="1092" y="3343"/>
                </a:lnTo>
                <a:lnTo>
                  <a:pt x="1168" y="3337"/>
                </a:lnTo>
                <a:lnTo>
                  <a:pt x="1243" y="3335"/>
                </a:lnTo>
                <a:lnTo>
                  <a:pt x="1320" y="3336"/>
                </a:lnTo>
                <a:lnTo>
                  <a:pt x="1395" y="3341"/>
                </a:lnTo>
                <a:lnTo>
                  <a:pt x="1471" y="3349"/>
                </a:lnTo>
                <a:lnTo>
                  <a:pt x="1547" y="3361"/>
                </a:lnTo>
                <a:lnTo>
                  <a:pt x="1623" y="3377"/>
                </a:lnTo>
                <a:lnTo>
                  <a:pt x="1700" y="3396"/>
                </a:lnTo>
                <a:lnTo>
                  <a:pt x="1776" y="3419"/>
                </a:lnTo>
                <a:lnTo>
                  <a:pt x="1854" y="3446"/>
                </a:lnTo>
                <a:lnTo>
                  <a:pt x="1931" y="3476"/>
                </a:lnTo>
                <a:lnTo>
                  <a:pt x="2008" y="3509"/>
                </a:lnTo>
                <a:lnTo>
                  <a:pt x="2087" y="3548"/>
                </a:lnTo>
                <a:lnTo>
                  <a:pt x="2165" y="3589"/>
                </a:lnTo>
                <a:lnTo>
                  <a:pt x="2245" y="3633"/>
                </a:lnTo>
                <a:lnTo>
                  <a:pt x="2325" y="3682"/>
                </a:lnTo>
                <a:lnTo>
                  <a:pt x="2406" y="3735"/>
                </a:lnTo>
                <a:lnTo>
                  <a:pt x="2487" y="3790"/>
                </a:lnTo>
                <a:lnTo>
                  <a:pt x="12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9"/>
          <p:cNvSpPr/>
          <p:nvPr/>
        </p:nvSpPr>
        <p:spPr>
          <a:xfrm>
            <a:off x="3835400" y="453629"/>
            <a:ext cx="1162051" cy="1353743"/>
          </a:xfrm>
          <a:custGeom>
            <a:rect b="b" l="l" r="r" t="t"/>
            <a:pathLst>
              <a:path extrusionOk="0" h="3811" w="2487">
                <a:moveTo>
                  <a:pt x="1243" y="0"/>
                </a:moveTo>
                <a:lnTo>
                  <a:pt x="1088" y="477"/>
                </a:lnTo>
                <a:lnTo>
                  <a:pt x="932" y="953"/>
                </a:lnTo>
                <a:lnTo>
                  <a:pt x="778" y="1429"/>
                </a:lnTo>
                <a:lnTo>
                  <a:pt x="622" y="1905"/>
                </a:lnTo>
                <a:lnTo>
                  <a:pt x="467" y="2382"/>
                </a:lnTo>
                <a:lnTo>
                  <a:pt x="311" y="2858"/>
                </a:lnTo>
                <a:lnTo>
                  <a:pt x="156" y="3335"/>
                </a:lnTo>
                <a:lnTo>
                  <a:pt x="0" y="3811"/>
                </a:lnTo>
                <a:lnTo>
                  <a:pt x="82" y="3754"/>
                </a:lnTo>
                <a:lnTo>
                  <a:pt x="162" y="3700"/>
                </a:lnTo>
                <a:lnTo>
                  <a:pt x="243" y="3650"/>
                </a:lnTo>
                <a:lnTo>
                  <a:pt x="322" y="3604"/>
                </a:lnTo>
                <a:lnTo>
                  <a:pt x="400" y="3562"/>
                </a:lnTo>
                <a:lnTo>
                  <a:pt x="479" y="3523"/>
                </a:lnTo>
                <a:lnTo>
                  <a:pt x="556" y="3487"/>
                </a:lnTo>
                <a:lnTo>
                  <a:pt x="634" y="3456"/>
                </a:lnTo>
                <a:lnTo>
                  <a:pt x="711" y="3428"/>
                </a:lnTo>
                <a:lnTo>
                  <a:pt x="788" y="3404"/>
                </a:lnTo>
                <a:lnTo>
                  <a:pt x="864" y="3383"/>
                </a:lnTo>
                <a:lnTo>
                  <a:pt x="940" y="3366"/>
                </a:lnTo>
                <a:lnTo>
                  <a:pt x="1016" y="3353"/>
                </a:lnTo>
                <a:lnTo>
                  <a:pt x="1092" y="3343"/>
                </a:lnTo>
                <a:lnTo>
                  <a:pt x="1168" y="3337"/>
                </a:lnTo>
                <a:lnTo>
                  <a:pt x="1243" y="3335"/>
                </a:lnTo>
                <a:lnTo>
                  <a:pt x="1320" y="3336"/>
                </a:lnTo>
                <a:lnTo>
                  <a:pt x="1395" y="3341"/>
                </a:lnTo>
                <a:lnTo>
                  <a:pt x="1471" y="3349"/>
                </a:lnTo>
                <a:lnTo>
                  <a:pt x="1547" y="3361"/>
                </a:lnTo>
                <a:lnTo>
                  <a:pt x="1623" y="3377"/>
                </a:lnTo>
                <a:lnTo>
                  <a:pt x="1700" y="3396"/>
                </a:lnTo>
                <a:lnTo>
                  <a:pt x="1776" y="3419"/>
                </a:lnTo>
                <a:lnTo>
                  <a:pt x="1854" y="3446"/>
                </a:lnTo>
                <a:lnTo>
                  <a:pt x="1931" y="3476"/>
                </a:lnTo>
                <a:lnTo>
                  <a:pt x="2008" y="3509"/>
                </a:lnTo>
                <a:lnTo>
                  <a:pt x="2087" y="3548"/>
                </a:lnTo>
                <a:lnTo>
                  <a:pt x="2165" y="3589"/>
                </a:lnTo>
                <a:lnTo>
                  <a:pt x="2245" y="3633"/>
                </a:lnTo>
                <a:lnTo>
                  <a:pt x="2325" y="3682"/>
                </a:lnTo>
                <a:lnTo>
                  <a:pt x="2406" y="3735"/>
                </a:lnTo>
                <a:lnTo>
                  <a:pt x="2487" y="3790"/>
                </a:lnTo>
                <a:lnTo>
                  <a:pt x="1243" y="0"/>
                </a:lnTo>
              </a:path>
            </a:pathLst>
          </a:custGeom>
          <a:noFill/>
          <a:ln cap="flat" cmpd="sng" w="9525">
            <a:solidFill>
              <a:srgbClr val="1F1A1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4976813" y="1788319"/>
            <a:ext cx="1778003" cy="883442"/>
          </a:xfrm>
          <a:custGeom>
            <a:rect b="b" l="l" r="r" t="t"/>
            <a:pathLst>
              <a:path extrusionOk="0" h="2485" w="3812">
                <a:moveTo>
                  <a:pt x="3812" y="1286"/>
                </a:moveTo>
                <a:lnTo>
                  <a:pt x="3339" y="1126"/>
                </a:lnTo>
                <a:lnTo>
                  <a:pt x="2865" y="965"/>
                </a:lnTo>
                <a:lnTo>
                  <a:pt x="2390" y="804"/>
                </a:lnTo>
                <a:lnTo>
                  <a:pt x="1917" y="643"/>
                </a:lnTo>
                <a:lnTo>
                  <a:pt x="1443" y="482"/>
                </a:lnTo>
                <a:lnTo>
                  <a:pt x="969" y="321"/>
                </a:lnTo>
                <a:lnTo>
                  <a:pt x="496" y="161"/>
                </a:lnTo>
                <a:lnTo>
                  <a:pt x="21" y="0"/>
                </a:lnTo>
                <a:lnTo>
                  <a:pt x="77" y="81"/>
                </a:lnTo>
                <a:lnTo>
                  <a:pt x="130" y="163"/>
                </a:lnTo>
                <a:lnTo>
                  <a:pt x="178" y="243"/>
                </a:lnTo>
                <a:lnTo>
                  <a:pt x="222" y="322"/>
                </a:lnTo>
                <a:lnTo>
                  <a:pt x="263" y="402"/>
                </a:lnTo>
                <a:lnTo>
                  <a:pt x="302" y="480"/>
                </a:lnTo>
                <a:lnTo>
                  <a:pt x="335" y="559"/>
                </a:lnTo>
                <a:lnTo>
                  <a:pt x="366" y="636"/>
                </a:lnTo>
                <a:lnTo>
                  <a:pt x="392" y="713"/>
                </a:lnTo>
                <a:lnTo>
                  <a:pt x="415" y="791"/>
                </a:lnTo>
                <a:lnTo>
                  <a:pt x="434" y="867"/>
                </a:lnTo>
                <a:lnTo>
                  <a:pt x="450" y="944"/>
                </a:lnTo>
                <a:lnTo>
                  <a:pt x="462" y="1020"/>
                </a:lnTo>
                <a:lnTo>
                  <a:pt x="471" y="1095"/>
                </a:lnTo>
                <a:lnTo>
                  <a:pt x="476" y="1172"/>
                </a:lnTo>
                <a:lnTo>
                  <a:pt x="477" y="1247"/>
                </a:lnTo>
                <a:lnTo>
                  <a:pt x="475" y="1324"/>
                </a:lnTo>
                <a:lnTo>
                  <a:pt x="469" y="1399"/>
                </a:lnTo>
                <a:lnTo>
                  <a:pt x="458" y="1474"/>
                </a:lnTo>
                <a:lnTo>
                  <a:pt x="445" y="1551"/>
                </a:lnTo>
                <a:lnTo>
                  <a:pt x="428" y="1626"/>
                </a:lnTo>
                <a:lnTo>
                  <a:pt x="407" y="1703"/>
                </a:lnTo>
                <a:lnTo>
                  <a:pt x="383" y="1779"/>
                </a:lnTo>
                <a:lnTo>
                  <a:pt x="355" y="1855"/>
                </a:lnTo>
                <a:lnTo>
                  <a:pt x="324" y="1933"/>
                </a:lnTo>
                <a:lnTo>
                  <a:pt x="289" y="2010"/>
                </a:lnTo>
                <a:lnTo>
                  <a:pt x="249" y="2088"/>
                </a:lnTo>
                <a:lnTo>
                  <a:pt x="207" y="2166"/>
                </a:lnTo>
                <a:lnTo>
                  <a:pt x="161" y="2244"/>
                </a:lnTo>
                <a:lnTo>
                  <a:pt x="111" y="2324"/>
                </a:lnTo>
                <a:lnTo>
                  <a:pt x="57" y="2404"/>
                </a:lnTo>
                <a:lnTo>
                  <a:pt x="0" y="2485"/>
                </a:lnTo>
                <a:lnTo>
                  <a:pt x="3812" y="128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9"/>
          <p:cNvSpPr/>
          <p:nvPr/>
        </p:nvSpPr>
        <p:spPr>
          <a:xfrm>
            <a:off x="4976813" y="1788319"/>
            <a:ext cx="1778003" cy="883442"/>
          </a:xfrm>
          <a:custGeom>
            <a:rect b="b" l="l" r="r" t="t"/>
            <a:pathLst>
              <a:path extrusionOk="0" h="2485" w="3812">
                <a:moveTo>
                  <a:pt x="3812" y="1286"/>
                </a:moveTo>
                <a:lnTo>
                  <a:pt x="3339" y="1126"/>
                </a:lnTo>
                <a:lnTo>
                  <a:pt x="2865" y="965"/>
                </a:lnTo>
                <a:lnTo>
                  <a:pt x="2390" y="804"/>
                </a:lnTo>
                <a:lnTo>
                  <a:pt x="1917" y="643"/>
                </a:lnTo>
                <a:lnTo>
                  <a:pt x="1443" y="482"/>
                </a:lnTo>
                <a:lnTo>
                  <a:pt x="969" y="321"/>
                </a:lnTo>
                <a:lnTo>
                  <a:pt x="496" y="161"/>
                </a:lnTo>
                <a:lnTo>
                  <a:pt x="21" y="0"/>
                </a:lnTo>
                <a:lnTo>
                  <a:pt x="77" y="81"/>
                </a:lnTo>
                <a:lnTo>
                  <a:pt x="130" y="163"/>
                </a:lnTo>
                <a:lnTo>
                  <a:pt x="178" y="243"/>
                </a:lnTo>
                <a:lnTo>
                  <a:pt x="222" y="322"/>
                </a:lnTo>
                <a:lnTo>
                  <a:pt x="263" y="402"/>
                </a:lnTo>
                <a:lnTo>
                  <a:pt x="302" y="480"/>
                </a:lnTo>
                <a:lnTo>
                  <a:pt x="335" y="559"/>
                </a:lnTo>
                <a:lnTo>
                  <a:pt x="366" y="636"/>
                </a:lnTo>
                <a:lnTo>
                  <a:pt x="392" y="713"/>
                </a:lnTo>
                <a:lnTo>
                  <a:pt x="415" y="791"/>
                </a:lnTo>
                <a:lnTo>
                  <a:pt x="434" y="867"/>
                </a:lnTo>
                <a:lnTo>
                  <a:pt x="450" y="944"/>
                </a:lnTo>
                <a:lnTo>
                  <a:pt x="462" y="1020"/>
                </a:lnTo>
                <a:lnTo>
                  <a:pt x="471" y="1095"/>
                </a:lnTo>
                <a:lnTo>
                  <a:pt x="476" y="1172"/>
                </a:lnTo>
                <a:lnTo>
                  <a:pt x="477" y="1247"/>
                </a:lnTo>
                <a:lnTo>
                  <a:pt x="475" y="1324"/>
                </a:lnTo>
                <a:lnTo>
                  <a:pt x="469" y="1399"/>
                </a:lnTo>
                <a:lnTo>
                  <a:pt x="458" y="1474"/>
                </a:lnTo>
                <a:lnTo>
                  <a:pt x="445" y="1551"/>
                </a:lnTo>
                <a:lnTo>
                  <a:pt x="428" y="1626"/>
                </a:lnTo>
                <a:lnTo>
                  <a:pt x="407" y="1703"/>
                </a:lnTo>
                <a:lnTo>
                  <a:pt x="383" y="1779"/>
                </a:lnTo>
                <a:lnTo>
                  <a:pt x="355" y="1855"/>
                </a:lnTo>
                <a:lnTo>
                  <a:pt x="324" y="1933"/>
                </a:lnTo>
                <a:lnTo>
                  <a:pt x="289" y="2010"/>
                </a:lnTo>
                <a:lnTo>
                  <a:pt x="249" y="2088"/>
                </a:lnTo>
                <a:lnTo>
                  <a:pt x="207" y="2166"/>
                </a:lnTo>
                <a:lnTo>
                  <a:pt x="161" y="2244"/>
                </a:lnTo>
                <a:lnTo>
                  <a:pt x="111" y="2324"/>
                </a:lnTo>
                <a:lnTo>
                  <a:pt x="57" y="2404"/>
                </a:lnTo>
                <a:lnTo>
                  <a:pt x="0" y="2485"/>
                </a:lnTo>
                <a:lnTo>
                  <a:pt x="3812" y="1286"/>
                </a:lnTo>
              </a:path>
            </a:pathLst>
          </a:custGeom>
          <a:noFill/>
          <a:ln cap="flat" cmpd="sng" w="9525">
            <a:solidFill>
              <a:srgbClr val="1F1A1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9"/>
          <p:cNvSpPr/>
          <p:nvPr/>
        </p:nvSpPr>
        <p:spPr>
          <a:xfrm>
            <a:off x="3843338" y="2680097"/>
            <a:ext cx="1162050" cy="1356125"/>
          </a:xfrm>
          <a:custGeom>
            <a:rect b="b" l="l" r="r" t="t"/>
            <a:pathLst>
              <a:path extrusionOk="0" h="3814" w="2486">
                <a:moveTo>
                  <a:pt x="1275" y="3814"/>
                </a:moveTo>
                <a:lnTo>
                  <a:pt x="1427" y="3338"/>
                </a:lnTo>
                <a:lnTo>
                  <a:pt x="1578" y="2860"/>
                </a:lnTo>
                <a:lnTo>
                  <a:pt x="1730" y="2384"/>
                </a:lnTo>
                <a:lnTo>
                  <a:pt x="1881" y="1908"/>
                </a:lnTo>
                <a:lnTo>
                  <a:pt x="2033" y="1430"/>
                </a:lnTo>
                <a:lnTo>
                  <a:pt x="2184" y="954"/>
                </a:lnTo>
                <a:lnTo>
                  <a:pt x="2335" y="477"/>
                </a:lnTo>
                <a:lnTo>
                  <a:pt x="2486" y="0"/>
                </a:lnTo>
                <a:lnTo>
                  <a:pt x="2406" y="57"/>
                </a:lnTo>
                <a:lnTo>
                  <a:pt x="2325" y="111"/>
                </a:lnTo>
                <a:lnTo>
                  <a:pt x="2246" y="161"/>
                </a:lnTo>
                <a:lnTo>
                  <a:pt x="2167" y="208"/>
                </a:lnTo>
                <a:lnTo>
                  <a:pt x="2089" y="250"/>
                </a:lnTo>
                <a:lnTo>
                  <a:pt x="2011" y="289"/>
                </a:lnTo>
                <a:lnTo>
                  <a:pt x="1933" y="325"/>
                </a:lnTo>
                <a:lnTo>
                  <a:pt x="1856" y="356"/>
                </a:lnTo>
                <a:lnTo>
                  <a:pt x="1779" y="385"/>
                </a:lnTo>
                <a:lnTo>
                  <a:pt x="1703" y="410"/>
                </a:lnTo>
                <a:lnTo>
                  <a:pt x="1626" y="431"/>
                </a:lnTo>
                <a:lnTo>
                  <a:pt x="1551" y="448"/>
                </a:lnTo>
                <a:lnTo>
                  <a:pt x="1475" y="461"/>
                </a:lnTo>
                <a:lnTo>
                  <a:pt x="1399" y="471"/>
                </a:lnTo>
                <a:lnTo>
                  <a:pt x="1323" y="478"/>
                </a:lnTo>
                <a:lnTo>
                  <a:pt x="1247" y="480"/>
                </a:lnTo>
                <a:lnTo>
                  <a:pt x="1172" y="479"/>
                </a:lnTo>
                <a:lnTo>
                  <a:pt x="1095" y="475"/>
                </a:lnTo>
                <a:lnTo>
                  <a:pt x="1020" y="467"/>
                </a:lnTo>
                <a:lnTo>
                  <a:pt x="944" y="455"/>
                </a:lnTo>
                <a:lnTo>
                  <a:pt x="867" y="439"/>
                </a:lnTo>
                <a:lnTo>
                  <a:pt x="791" y="420"/>
                </a:lnTo>
                <a:lnTo>
                  <a:pt x="713" y="398"/>
                </a:lnTo>
                <a:lnTo>
                  <a:pt x="637" y="372"/>
                </a:lnTo>
                <a:lnTo>
                  <a:pt x="558" y="341"/>
                </a:lnTo>
                <a:lnTo>
                  <a:pt x="481" y="307"/>
                </a:lnTo>
                <a:lnTo>
                  <a:pt x="403" y="270"/>
                </a:lnTo>
                <a:lnTo>
                  <a:pt x="323" y="229"/>
                </a:lnTo>
                <a:lnTo>
                  <a:pt x="244" y="185"/>
                </a:lnTo>
                <a:lnTo>
                  <a:pt x="163" y="136"/>
                </a:lnTo>
                <a:lnTo>
                  <a:pt x="82" y="84"/>
                </a:lnTo>
                <a:lnTo>
                  <a:pt x="0" y="29"/>
                </a:lnTo>
                <a:lnTo>
                  <a:pt x="1275" y="381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9"/>
          <p:cNvSpPr/>
          <p:nvPr/>
        </p:nvSpPr>
        <p:spPr>
          <a:xfrm>
            <a:off x="3840163" y="2664619"/>
            <a:ext cx="1162050" cy="1356125"/>
          </a:xfrm>
          <a:custGeom>
            <a:rect b="b" l="l" r="r" t="t"/>
            <a:pathLst>
              <a:path extrusionOk="0" h="3814" w="2486">
                <a:moveTo>
                  <a:pt x="1275" y="3814"/>
                </a:moveTo>
                <a:lnTo>
                  <a:pt x="1427" y="3338"/>
                </a:lnTo>
                <a:lnTo>
                  <a:pt x="1578" y="2860"/>
                </a:lnTo>
                <a:lnTo>
                  <a:pt x="1730" y="2384"/>
                </a:lnTo>
                <a:lnTo>
                  <a:pt x="1881" y="1908"/>
                </a:lnTo>
                <a:lnTo>
                  <a:pt x="2033" y="1430"/>
                </a:lnTo>
                <a:lnTo>
                  <a:pt x="2184" y="954"/>
                </a:lnTo>
                <a:lnTo>
                  <a:pt x="2335" y="477"/>
                </a:lnTo>
                <a:lnTo>
                  <a:pt x="2486" y="0"/>
                </a:lnTo>
                <a:lnTo>
                  <a:pt x="2406" y="57"/>
                </a:lnTo>
                <a:lnTo>
                  <a:pt x="2325" y="111"/>
                </a:lnTo>
                <a:lnTo>
                  <a:pt x="2246" y="161"/>
                </a:lnTo>
                <a:lnTo>
                  <a:pt x="2167" y="208"/>
                </a:lnTo>
                <a:lnTo>
                  <a:pt x="2089" y="250"/>
                </a:lnTo>
                <a:lnTo>
                  <a:pt x="2011" y="289"/>
                </a:lnTo>
                <a:lnTo>
                  <a:pt x="1933" y="325"/>
                </a:lnTo>
                <a:lnTo>
                  <a:pt x="1856" y="356"/>
                </a:lnTo>
                <a:lnTo>
                  <a:pt x="1779" y="385"/>
                </a:lnTo>
                <a:lnTo>
                  <a:pt x="1703" y="410"/>
                </a:lnTo>
                <a:lnTo>
                  <a:pt x="1626" y="431"/>
                </a:lnTo>
                <a:lnTo>
                  <a:pt x="1551" y="448"/>
                </a:lnTo>
                <a:lnTo>
                  <a:pt x="1475" y="461"/>
                </a:lnTo>
                <a:lnTo>
                  <a:pt x="1399" y="471"/>
                </a:lnTo>
                <a:lnTo>
                  <a:pt x="1323" y="478"/>
                </a:lnTo>
                <a:lnTo>
                  <a:pt x="1247" y="480"/>
                </a:lnTo>
                <a:lnTo>
                  <a:pt x="1172" y="479"/>
                </a:lnTo>
                <a:lnTo>
                  <a:pt x="1095" y="475"/>
                </a:lnTo>
                <a:lnTo>
                  <a:pt x="1020" y="467"/>
                </a:lnTo>
                <a:lnTo>
                  <a:pt x="944" y="455"/>
                </a:lnTo>
                <a:lnTo>
                  <a:pt x="867" y="439"/>
                </a:lnTo>
                <a:lnTo>
                  <a:pt x="791" y="420"/>
                </a:lnTo>
                <a:lnTo>
                  <a:pt x="713" y="398"/>
                </a:lnTo>
                <a:lnTo>
                  <a:pt x="637" y="372"/>
                </a:lnTo>
                <a:lnTo>
                  <a:pt x="558" y="341"/>
                </a:lnTo>
                <a:lnTo>
                  <a:pt x="481" y="307"/>
                </a:lnTo>
                <a:lnTo>
                  <a:pt x="403" y="270"/>
                </a:lnTo>
                <a:lnTo>
                  <a:pt x="323" y="229"/>
                </a:lnTo>
                <a:lnTo>
                  <a:pt x="244" y="185"/>
                </a:lnTo>
                <a:lnTo>
                  <a:pt x="163" y="136"/>
                </a:lnTo>
                <a:lnTo>
                  <a:pt x="82" y="84"/>
                </a:lnTo>
                <a:lnTo>
                  <a:pt x="0" y="29"/>
                </a:lnTo>
                <a:lnTo>
                  <a:pt x="1275" y="3814"/>
                </a:lnTo>
              </a:path>
            </a:pathLst>
          </a:custGeom>
          <a:noFill/>
          <a:ln cap="flat" cmpd="sng" w="9525">
            <a:solidFill>
              <a:srgbClr val="1F1A1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9"/>
          <p:cNvSpPr/>
          <p:nvPr/>
        </p:nvSpPr>
        <p:spPr>
          <a:xfrm>
            <a:off x="2065338" y="1796654"/>
            <a:ext cx="1778003" cy="883442"/>
          </a:xfrm>
          <a:custGeom>
            <a:rect b="b" l="l" r="r" t="t"/>
            <a:pathLst>
              <a:path extrusionOk="0" h="2485" w="3810">
                <a:moveTo>
                  <a:pt x="0" y="1203"/>
                </a:moveTo>
                <a:lnTo>
                  <a:pt x="475" y="1364"/>
                </a:lnTo>
                <a:lnTo>
                  <a:pt x="948" y="1524"/>
                </a:lnTo>
                <a:lnTo>
                  <a:pt x="1423" y="1685"/>
                </a:lnTo>
                <a:lnTo>
                  <a:pt x="1897" y="1845"/>
                </a:lnTo>
                <a:lnTo>
                  <a:pt x="2370" y="2004"/>
                </a:lnTo>
                <a:lnTo>
                  <a:pt x="2845" y="2165"/>
                </a:lnTo>
                <a:lnTo>
                  <a:pt x="3319" y="2325"/>
                </a:lnTo>
                <a:lnTo>
                  <a:pt x="3793" y="2485"/>
                </a:lnTo>
                <a:lnTo>
                  <a:pt x="3737" y="2403"/>
                </a:lnTo>
                <a:lnTo>
                  <a:pt x="3685" y="2322"/>
                </a:lnTo>
                <a:lnTo>
                  <a:pt x="3636" y="2242"/>
                </a:lnTo>
                <a:lnTo>
                  <a:pt x="3591" y="2162"/>
                </a:lnTo>
                <a:lnTo>
                  <a:pt x="3550" y="2083"/>
                </a:lnTo>
                <a:lnTo>
                  <a:pt x="3513" y="2004"/>
                </a:lnTo>
                <a:lnTo>
                  <a:pt x="3478" y="1926"/>
                </a:lnTo>
                <a:lnTo>
                  <a:pt x="3448" y="1849"/>
                </a:lnTo>
                <a:lnTo>
                  <a:pt x="3421" y="1771"/>
                </a:lnTo>
                <a:lnTo>
                  <a:pt x="3398" y="1695"/>
                </a:lnTo>
                <a:lnTo>
                  <a:pt x="3379" y="1618"/>
                </a:lnTo>
                <a:lnTo>
                  <a:pt x="3363" y="1542"/>
                </a:lnTo>
                <a:lnTo>
                  <a:pt x="3351" y="1466"/>
                </a:lnTo>
                <a:lnTo>
                  <a:pt x="3342" y="1389"/>
                </a:lnTo>
                <a:lnTo>
                  <a:pt x="3337" y="1314"/>
                </a:lnTo>
                <a:lnTo>
                  <a:pt x="3336" y="1237"/>
                </a:lnTo>
                <a:lnTo>
                  <a:pt x="3338" y="1162"/>
                </a:lnTo>
                <a:lnTo>
                  <a:pt x="3344" y="1087"/>
                </a:lnTo>
                <a:lnTo>
                  <a:pt x="3354" y="1011"/>
                </a:lnTo>
                <a:lnTo>
                  <a:pt x="3367" y="935"/>
                </a:lnTo>
                <a:lnTo>
                  <a:pt x="3384" y="858"/>
                </a:lnTo>
                <a:lnTo>
                  <a:pt x="3404" y="783"/>
                </a:lnTo>
                <a:lnTo>
                  <a:pt x="3428" y="707"/>
                </a:lnTo>
                <a:lnTo>
                  <a:pt x="3456" y="629"/>
                </a:lnTo>
                <a:lnTo>
                  <a:pt x="3488" y="553"/>
                </a:lnTo>
                <a:lnTo>
                  <a:pt x="3523" y="475"/>
                </a:lnTo>
                <a:lnTo>
                  <a:pt x="3562" y="397"/>
                </a:lnTo>
                <a:lnTo>
                  <a:pt x="3604" y="319"/>
                </a:lnTo>
                <a:lnTo>
                  <a:pt x="3650" y="240"/>
                </a:lnTo>
                <a:lnTo>
                  <a:pt x="3701" y="161"/>
                </a:lnTo>
                <a:lnTo>
                  <a:pt x="3754" y="80"/>
                </a:lnTo>
                <a:lnTo>
                  <a:pt x="3810" y="0"/>
                </a:lnTo>
                <a:lnTo>
                  <a:pt x="0" y="120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9"/>
          <p:cNvSpPr/>
          <p:nvPr/>
        </p:nvSpPr>
        <p:spPr>
          <a:xfrm>
            <a:off x="2065338" y="1796654"/>
            <a:ext cx="1778003" cy="883442"/>
          </a:xfrm>
          <a:custGeom>
            <a:rect b="b" l="l" r="r" t="t"/>
            <a:pathLst>
              <a:path extrusionOk="0" h="2485" w="3810">
                <a:moveTo>
                  <a:pt x="0" y="1203"/>
                </a:moveTo>
                <a:lnTo>
                  <a:pt x="475" y="1364"/>
                </a:lnTo>
                <a:lnTo>
                  <a:pt x="948" y="1524"/>
                </a:lnTo>
                <a:lnTo>
                  <a:pt x="1423" y="1685"/>
                </a:lnTo>
                <a:lnTo>
                  <a:pt x="1897" y="1845"/>
                </a:lnTo>
                <a:lnTo>
                  <a:pt x="2370" y="2004"/>
                </a:lnTo>
                <a:lnTo>
                  <a:pt x="2845" y="2165"/>
                </a:lnTo>
                <a:lnTo>
                  <a:pt x="3319" y="2325"/>
                </a:lnTo>
                <a:lnTo>
                  <a:pt x="3793" y="2485"/>
                </a:lnTo>
                <a:lnTo>
                  <a:pt x="3737" y="2403"/>
                </a:lnTo>
                <a:lnTo>
                  <a:pt x="3685" y="2322"/>
                </a:lnTo>
                <a:lnTo>
                  <a:pt x="3636" y="2242"/>
                </a:lnTo>
                <a:lnTo>
                  <a:pt x="3591" y="2162"/>
                </a:lnTo>
                <a:lnTo>
                  <a:pt x="3550" y="2083"/>
                </a:lnTo>
                <a:lnTo>
                  <a:pt x="3513" y="2004"/>
                </a:lnTo>
                <a:lnTo>
                  <a:pt x="3478" y="1926"/>
                </a:lnTo>
                <a:lnTo>
                  <a:pt x="3448" y="1849"/>
                </a:lnTo>
                <a:lnTo>
                  <a:pt x="3421" y="1771"/>
                </a:lnTo>
                <a:lnTo>
                  <a:pt x="3398" y="1695"/>
                </a:lnTo>
                <a:lnTo>
                  <a:pt x="3379" y="1618"/>
                </a:lnTo>
                <a:lnTo>
                  <a:pt x="3363" y="1542"/>
                </a:lnTo>
                <a:lnTo>
                  <a:pt x="3351" y="1466"/>
                </a:lnTo>
                <a:lnTo>
                  <a:pt x="3342" y="1389"/>
                </a:lnTo>
                <a:lnTo>
                  <a:pt x="3337" y="1314"/>
                </a:lnTo>
                <a:lnTo>
                  <a:pt x="3336" y="1237"/>
                </a:lnTo>
                <a:lnTo>
                  <a:pt x="3338" y="1162"/>
                </a:lnTo>
                <a:lnTo>
                  <a:pt x="3344" y="1087"/>
                </a:lnTo>
                <a:lnTo>
                  <a:pt x="3354" y="1011"/>
                </a:lnTo>
                <a:lnTo>
                  <a:pt x="3367" y="935"/>
                </a:lnTo>
                <a:lnTo>
                  <a:pt x="3384" y="858"/>
                </a:lnTo>
                <a:lnTo>
                  <a:pt x="3404" y="783"/>
                </a:lnTo>
                <a:lnTo>
                  <a:pt x="3428" y="707"/>
                </a:lnTo>
                <a:lnTo>
                  <a:pt x="3456" y="629"/>
                </a:lnTo>
                <a:lnTo>
                  <a:pt x="3488" y="553"/>
                </a:lnTo>
                <a:lnTo>
                  <a:pt x="3523" y="475"/>
                </a:lnTo>
                <a:lnTo>
                  <a:pt x="3562" y="397"/>
                </a:lnTo>
                <a:lnTo>
                  <a:pt x="3604" y="319"/>
                </a:lnTo>
                <a:lnTo>
                  <a:pt x="3650" y="240"/>
                </a:lnTo>
                <a:lnTo>
                  <a:pt x="3701" y="161"/>
                </a:lnTo>
                <a:lnTo>
                  <a:pt x="3754" y="80"/>
                </a:lnTo>
                <a:lnTo>
                  <a:pt x="3810" y="0"/>
                </a:lnTo>
                <a:lnTo>
                  <a:pt x="0" y="1203"/>
                </a:lnTo>
              </a:path>
            </a:pathLst>
          </a:custGeom>
          <a:noFill/>
          <a:ln cap="flat" cmpd="sng" w="9525">
            <a:solidFill>
              <a:srgbClr val="1F1A1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9"/>
          <p:cNvSpPr/>
          <p:nvPr/>
        </p:nvSpPr>
        <p:spPr>
          <a:xfrm>
            <a:off x="3856038" y="0"/>
            <a:ext cx="90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r>
              <a:rPr b="1" i="0" lang="fr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NORD</a:t>
            </a:r>
            <a:endParaRPr b="0" i="0" sz="2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p29"/>
          <p:cNvSpPr/>
          <p:nvPr/>
        </p:nvSpPr>
        <p:spPr>
          <a:xfrm>
            <a:off x="1063626" y="2006204"/>
            <a:ext cx="105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r>
              <a:rPr b="1" i="0" lang="fr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OUEST</a:t>
            </a:r>
            <a:endParaRPr b="0" i="0" sz="2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29"/>
          <p:cNvSpPr/>
          <p:nvPr/>
        </p:nvSpPr>
        <p:spPr>
          <a:xfrm>
            <a:off x="7034214" y="1984773"/>
            <a:ext cx="59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r>
              <a:rPr b="1" i="0" lang="fr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endParaRPr b="1" i="0" sz="2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-17463" y="304800"/>
            <a:ext cx="412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Noto Sans Symbols"/>
              <a:buNone/>
            </a:pPr>
            <a:r>
              <a:rPr b="1" i="0" lang="fr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L’orientation par les numéros</a:t>
            </a:r>
            <a:endParaRPr/>
          </a:p>
        </p:txBody>
      </p:sp>
      <p:sp>
        <p:nvSpPr>
          <p:cNvPr id="223" name="Google Shape;223;p29"/>
          <p:cNvSpPr txBox="1"/>
          <p:nvPr/>
        </p:nvSpPr>
        <p:spPr>
          <a:xfrm>
            <a:off x="6629400" y="1600201"/>
            <a:ext cx="254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Noto Sans Symbols"/>
              <a:buNone/>
            </a:pPr>
            <a:r>
              <a:rPr b="1" i="0" lang="fr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Pairs = Est, Ouest</a:t>
            </a:r>
            <a:endParaRPr/>
          </a:p>
        </p:txBody>
      </p:sp>
      <p:sp>
        <p:nvSpPr>
          <p:cNvPr id="224" name="Google Shape;224;p29"/>
          <p:cNvSpPr txBox="1"/>
          <p:nvPr/>
        </p:nvSpPr>
        <p:spPr>
          <a:xfrm>
            <a:off x="1295400" y="4057651"/>
            <a:ext cx="290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Noto Sans Symbols"/>
              <a:buNone/>
            </a:pPr>
            <a:r>
              <a:rPr b="1" i="0" lang="fr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Impairs = Nord, Sud</a:t>
            </a:r>
            <a:endParaRPr/>
          </a:p>
        </p:txBody>
      </p:sp>
      <p:sp>
        <p:nvSpPr>
          <p:cNvPr id="225" name="Google Shape;225;p29"/>
          <p:cNvSpPr txBox="1"/>
          <p:nvPr/>
        </p:nvSpPr>
        <p:spPr>
          <a:xfrm>
            <a:off x="4022725" y="4014787"/>
            <a:ext cx="100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None/>
            </a:pPr>
            <a:r>
              <a:rPr b="1" i="0" lang="fr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/>
          <p:nvPr>
            <p:ph idx="1" type="body"/>
          </p:nvPr>
        </p:nvSpPr>
        <p:spPr>
          <a:xfrm>
            <a:off x="282750" y="1504825"/>
            <a:ext cx="8578500" cy="12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Objectif(s) de la leçon: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-Connaître le fonctionnement d’une carte municipale.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-Établir un trajet simple.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tl_14" id="231" name="Google Shape;23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888" y="1684735"/>
            <a:ext cx="3257550" cy="3479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tl__15" id="232" name="Google Shape;23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3438" y="1685925"/>
            <a:ext cx="3257550" cy="347781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0"/>
          <p:cNvSpPr txBox="1"/>
          <p:nvPr>
            <p:ph idx="4294967295" type="title"/>
          </p:nvPr>
        </p:nvSpPr>
        <p:spPr>
          <a:xfrm>
            <a:off x="1408113" y="-236934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" sz="4000">
                <a:latin typeface="Arial"/>
                <a:ea typeface="Arial"/>
                <a:cs typeface="Arial"/>
                <a:sym typeface="Arial"/>
              </a:rPr>
              <a:t>La numérotation</a:t>
            </a:r>
            <a:endParaRPr/>
          </a:p>
        </p:txBody>
      </p:sp>
      <p:sp>
        <p:nvSpPr>
          <p:cNvPr id="234" name="Google Shape;234;p30"/>
          <p:cNvSpPr txBox="1"/>
          <p:nvPr>
            <p:ph idx="4294967295" type="body"/>
          </p:nvPr>
        </p:nvSpPr>
        <p:spPr>
          <a:xfrm>
            <a:off x="0" y="627460"/>
            <a:ext cx="91440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numérotation est également établie du</a:t>
            </a:r>
            <a:r>
              <a:rPr b="1" lang="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sud </a:t>
            </a:r>
            <a:r>
              <a:rPr lang="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 le </a:t>
            </a:r>
            <a:r>
              <a:rPr b="1" lang="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nord</a:t>
            </a:r>
            <a:r>
              <a:rPr lang="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à partir d’une artère principale. Dans le cas de </a:t>
            </a:r>
            <a:r>
              <a:rPr b="1" lang="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Montréal,</a:t>
            </a:r>
            <a:r>
              <a:rPr lang="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 repère géologique (le fleuve St-Laurent)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0"/>
          <p:cNvSpPr txBox="1"/>
          <p:nvPr/>
        </p:nvSpPr>
        <p:spPr>
          <a:xfrm>
            <a:off x="609600" y="4514850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30"/>
          <p:cNvSpPr txBox="1"/>
          <p:nvPr/>
        </p:nvSpPr>
        <p:spPr>
          <a:xfrm>
            <a:off x="4486276" y="4064794"/>
            <a:ext cx="3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i="0" sz="24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7" name="Google Shape;237;p30"/>
          <p:cNvCxnSpPr/>
          <p:nvPr/>
        </p:nvCxnSpPr>
        <p:spPr>
          <a:xfrm rot="10800000">
            <a:off x="4643364" y="3038504"/>
            <a:ext cx="9600" cy="1025100"/>
          </a:xfrm>
          <a:prstGeom prst="straightConnector1">
            <a:avLst/>
          </a:prstGeom>
          <a:noFill/>
          <a:ln cap="sq" cmpd="sng" w="76200">
            <a:solidFill>
              <a:srgbClr val="000000"/>
            </a:solidFill>
            <a:prstDash val="solid"/>
            <a:round/>
            <a:headEnd len="sm" w="sm" type="oval"/>
            <a:tailEnd len="sm" w="sm" type="triangle"/>
          </a:ln>
        </p:spPr>
      </p:cxnSp>
      <p:sp>
        <p:nvSpPr>
          <p:cNvPr id="238" name="Google Shape;238;p30"/>
          <p:cNvSpPr txBox="1"/>
          <p:nvPr/>
        </p:nvSpPr>
        <p:spPr>
          <a:xfrm>
            <a:off x="3636963" y="4011216"/>
            <a:ext cx="107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Sud</a:t>
            </a:r>
            <a:endParaRPr/>
          </a:p>
        </p:txBody>
      </p:sp>
      <p:sp>
        <p:nvSpPr>
          <p:cNvPr id="239" name="Google Shape;239;p30"/>
          <p:cNvSpPr txBox="1"/>
          <p:nvPr/>
        </p:nvSpPr>
        <p:spPr>
          <a:xfrm>
            <a:off x="3563938" y="2930129"/>
            <a:ext cx="107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/>
          <p:nvPr>
            <p:ph type="title"/>
          </p:nvPr>
        </p:nvSpPr>
        <p:spPr>
          <a:xfrm>
            <a:off x="304800" y="249492"/>
            <a:ext cx="86868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">
                <a:solidFill>
                  <a:srgbClr val="0000FF"/>
                </a:solidFill>
              </a:rPr>
              <a:t>Procédures</a:t>
            </a:r>
            <a:endParaRPr/>
          </a:p>
        </p:txBody>
      </p:sp>
      <p:sp>
        <p:nvSpPr>
          <p:cNvPr id="245" name="Google Shape;24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" sz="2800">
                <a:solidFill>
                  <a:schemeClr val="dk1"/>
                </a:solidFill>
              </a:rPr>
              <a:t>Identifier le lieux  de départ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" sz="2800">
                <a:solidFill>
                  <a:schemeClr val="dk1"/>
                </a:solidFill>
              </a:rPr>
              <a:t>Déterminer l’itinéraire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" sz="2800">
                <a:solidFill>
                  <a:schemeClr val="dk1"/>
                </a:solidFill>
              </a:rPr>
              <a:t>Rédiger l’itinéraire à suivre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 sz="4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>
            <p:ph idx="4294967295" type="title"/>
          </p:nvPr>
        </p:nvSpPr>
        <p:spPr>
          <a:xfrm>
            <a:off x="1162050" y="-75010"/>
            <a:ext cx="8305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Les informations sur la carte </a:t>
            </a:r>
            <a:endParaRPr/>
          </a:p>
        </p:txBody>
      </p:sp>
      <p:pic>
        <p:nvPicPr>
          <p:cNvPr descr="Page289_72p" id="252" name="Google Shape;25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6038" y="742950"/>
            <a:ext cx="4146550" cy="444579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/>
          <p:nvPr/>
        </p:nvSpPr>
        <p:spPr>
          <a:xfrm>
            <a:off x="2819400" y="1143000"/>
            <a:ext cx="914400" cy="685800"/>
          </a:xfrm>
          <a:prstGeom prst="rect">
            <a:avLst/>
          </a:prstGeom>
          <a:noFill/>
          <a:ln cap="flat" cmpd="sng" w="28575">
            <a:solidFill>
              <a:schemeClr val="hlink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1035050" y="1227535"/>
            <a:ext cx="1521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Indique 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carrelage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 (L-61)</a:t>
            </a:r>
            <a:endParaRPr/>
          </a:p>
        </p:txBody>
      </p:sp>
      <p:pic>
        <p:nvPicPr>
          <p:cNvPr descr="p-suivante" id="255" name="Google Shape;25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4601" y="1943100"/>
            <a:ext cx="777875" cy="181451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 txBox="1"/>
          <p:nvPr/>
        </p:nvSpPr>
        <p:spPr>
          <a:xfrm>
            <a:off x="0" y="2711054"/>
            <a:ext cx="2358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Indique la page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pour voir la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suite de la carte</a:t>
            </a:r>
            <a:endParaRPr/>
          </a:p>
        </p:txBody>
      </p:sp>
      <p:sp>
        <p:nvSpPr>
          <p:cNvPr id="257" name="Google Shape;257;p32"/>
          <p:cNvSpPr txBox="1"/>
          <p:nvPr/>
        </p:nvSpPr>
        <p:spPr>
          <a:xfrm>
            <a:off x="0" y="4797028"/>
            <a:ext cx="13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564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/>
          <p:nvPr>
            <p:ph idx="4294967295" type="title"/>
          </p:nvPr>
        </p:nvSpPr>
        <p:spPr>
          <a:xfrm>
            <a:off x="1162050" y="0"/>
            <a:ext cx="8305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" sz="2400">
                <a:latin typeface="Arial"/>
                <a:ea typeface="Arial"/>
                <a:cs typeface="Arial"/>
                <a:sym typeface="Arial"/>
              </a:rPr>
              <a:t>Les informations sur la carte </a:t>
            </a:r>
            <a:endParaRPr/>
          </a:p>
        </p:txBody>
      </p:sp>
      <p:pic>
        <p:nvPicPr>
          <p:cNvPr descr="Page289_72p" id="264" name="Google Shape;26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1" y="742950"/>
            <a:ext cx="3890963" cy="41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/>
          <p:nvPr/>
        </p:nvSpPr>
        <p:spPr>
          <a:xfrm>
            <a:off x="3657600" y="1371600"/>
            <a:ext cx="1447800" cy="514500"/>
          </a:xfrm>
          <a:prstGeom prst="rect">
            <a:avLst/>
          </a:prstGeom>
          <a:noFill/>
          <a:ln cap="sq" cmpd="sng" w="38100">
            <a:solidFill>
              <a:schemeClr val="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9200langelier" id="266" name="Google Shape;26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914400"/>
            <a:ext cx="5448300" cy="2487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p33"/>
          <p:cNvCxnSpPr/>
          <p:nvPr/>
        </p:nvCxnSpPr>
        <p:spPr>
          <a:xfrm>
            <a:off x="2057400" y="1143000"/>
            <a:ext cx="4114800" cy="0"/>
          </a:xfrm>
          <a:prstGeom prst="straightConnector1">
            <a:avLst/>
          </a:prstGeom>
          <a:noFill/>
          <a:ln cap="sq" cmpd="sng" w="28575">
            <a:solidFill>
              <a:schemeClr val="dk2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68" name="Google Shape;268;p33"/>
          <p:cNvSpPr txBox="1"/>
          <p:nvPr/>
        </p:nvSpPr>
        <p:spPr>
          <a:xfrm>
            <a:off x="6248400" y="1064419"/>
            <a:ext cx="2698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Indique la présence d’un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terre-plein central</a:t>
            </a:r>
            <a:endParaRPr/>
          </a:p>
        </p:txBody>
      </p:sp>
      <p:sp>
        <p:nvSpPr>
          <p:cNvPr id="269" name="Google Shape;269;p33"/>
          <p:cNvSpPr txBox="1"/>
          <p:nvPr/>
        </p:nvSpPr>
        <p:spPr>
          <a:xfrm>
            <a:off x="6096001" y="3486150"/>
            <a:ext cx="2890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Indique un numéro civique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(adresse) pour la rue qui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est perpendiculaire.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(9200, boul. Langelier)</a:t>
            </a:r>
            <a:endParaRPr/>
          </a:p>
        </p:txBody>
      </p:sp>
      <p:cxnSp>
        <p:nvCxnSpPr>
          <p:cNvPr id="270" name="Google Shape;270;p33"/>
          <p:cNvCxnSpPr/>
          <p:nvPr/>
        </p:nvCxnSpPr>
        <p:spPr>
          <a:xfrm>
            <a:off x="4648200" y="2343150"/>
            <a:ext cx="1447800" cy="1371600"/>
          </a:xfrm>
          <a:prstGeom prst="straightConnector1">
            <a:avLst/>
          </a:prstGeom>
          <a:noFill/>
          <a:ln cap="sq" cmpd="sng" w="28575">
            <a:solidFill>
              <a:srgbClr val="000000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271" name="Google Shape;271;p33"/>
          <p:cNvCxnSpPr/>
          <p:nvPr/>
        </p:nvCxnSpPr>
        <p:spPr>
          <a:xfrm>
            <a:off x="5181600" y="1943100"/>
            <a:ext cx="685800" cy="0"/>
          </a:xfrm>
          <a:prstGeom prst="straightConnector1">
            <a:avLst/>
          </a:prstGeom>
          <a:noFill/>
          <a:ln cap="sq" cmpd="sng" w="28575">
            <a:solidFill>
              <a:schemeClr val="dk1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72" name="Google Shape;272;p33"/>
          <p:cNvSpPr txBox="1"/>
          <p:nvPr/>
        </p:nvSpPr>
        <p:spPr>
          <a:xfrm>
            <a:off x="5829300" y="1782367"/>
            <a:ext cx="328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Zone grise = secteur industriel</a:t>
            </a:r>
            <a:endParaRPr/>
          </a:p>
        </p:txBody>
      </p:sp>
      <p:sp>
        <p:nvSpPr>
          <p:cNvPr id="273" name="Google Shape;273;p33"/>
          <p:cNvSpPr txBox="1"/>
          <p:nvPr/>
        </p:nvSpPr>
        <p:spPr>
          <a:xfrm>
            <a:off x="0" y="4797028"/>
            <a:ext cx="13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565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4"/>
          <p:cNvSpPr txBox="1"/>
          <p:nvPr>
            <p:ph idx="4294967295" type="title"/>
          </p:nvPr>
        </p:nvSpPr>
        <p:spPr>
          <a:xfrm>
            <a:off x="1162050" y="0"/>
            <a:ext cx="8305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" sz="2400">
                <a:latin typeface="Arial"/>
                <a:ea typeface="Arial"/>
                <a:cs typeface="Arial"/>
                <a:sym typeface="Arial"/>
              </a:rPr>
              <a:t>Les informations sur la carte </a:t>
            </a:r>
            <a:endParaRPr/>
          </a:p>
        </p:txBody>
      </p:sp>
      <p:pic>
        <p:nvPicPr>
          <p:cNvPr descr="Page289_72p" id="280" name="Google Shape;28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1" y="742950"/>
            <a:ext cx="3890963" cy="4171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pass" id="281" name="Google Shape;28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6800" y="971551"/>
            <a:ext cx="4171950" cy="179308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4"/>
          <p:cNvSpPr/>
          <p:nvPr/>
        </p:nvSpPr>
        <p:spPr>
          <a:xfrm>
            <a:off x="2438400" y="3200400"/>
            <a:ext cx="838200" cy="400200"/>
          </a:xfrm>
          <a:prstGeom prst="rect">
            <a:avLst/>
          </a:prstGeom>
          <a:noFill/>
          <a:ln cap="sq" cmpd="sng" w="28575">
            <a:solidFill>
              <a:schemeClr val="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34"/>
          <p:cNvSpPr txBox="1"/>
          <p:nvPr/>
        </p:nvSpPr>
        <p:spPr>
          <a:xfrm>
            <a:off x="6318250" y="971550"/>
            <a:ext cx="2839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Indique la présence d’un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viaduc passant au dessus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l’autoroute.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34"/>
          <p:cNvCxnSpPr/>
          <p:nvPr/>
        </p:nvCxnSpPr>
        <p:spPr>
          <a:xfrm flipH="1" rot="10800000">
            <a:off x="2971800" y="1257450"/>
            <a:ext cx="3352800" cy="742800"/>
          </a:xfrm>
          <a:prstGeom prst="straightConnector1">
            <a:avLst/>
          </a:prstGeom>
          <a:noFill/>
          <a:ln cap="sq" cmpd="sng" w="28575">
            <a:solidFill>
              <a:srgbClr val="00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85" name="Google Shape;285;p34"/>
          <p:cNvSpPr txBox="1"/>
          <p:nvPr/>
        </p:nvSpPr>
        <p:spPr>
          <a:xfrm>
            <a:off x="6477000" y="2228850"/>
            <a:ext cx="190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Autoroute (bleu) </a:t>
            </a:r>
            <a:endParaRPr/>
          </a:p>
        </p:txBody>
      </p:sp>
      <p:cxnSp>
        <p:nvCxnSpPr>
          <p:cNvPr id="286" name="Google Shape;286;p34"/>
          <p:cNvCxnSpPr/>
          <p:nvPr/>
        </p:nvCxnSpPr>
        <p:spPr>
          <a:xfrm>
            <a:off x="4343400" y="1943100"/>
            <a:ext cx="1981200" cy="400200"/>
          </a:xfrm>
          <a:prstGeom prst="straightConnector1">
            <a:avLst/>
          </a:prstGeom>
          <a:noFill/>
          <a:ln cap="sq" cmpd="sng" w="28575">
            <a:solidFill>
              <a:srgbClr val="00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87" name="Google Shape;287;p34"/>
          <p:cNvSpPr txBox="1"/>
          <p:nvPr/>
        </p:nvSpPr>
        <p:spPr>
          <a:xfrm>
            <a:off x="6461125" y="3227785"/>
            <a:ext cx="214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Voie de service de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l’autoroute (jaune)</a:t>
            </a:r>
            <a:endParaRPr b="0" i="0" sz="1800" u="none" cap="none" strike="noStrike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8" name="Google Shape;288;p34"/>
          <p:cNvCxnSpPr/>
          <p:nvPr/>
        </p:nvCxnSpPr>
        <p:spPr>
          <a:xfrm>
            <a:off x="2362200" y="2343150"/>
            <a:ext cx="3962400" cy="1086000"/>
          </a:xfrm>
          <a:prstGeom prst="straightConnector1">
            <a:avLst/>
          </a:prstGeom>
          <a:noFill/>
          <a:ln cap="sq" cmpd="sng" w="28575">
            <a:solidFill>
              <a:srgbClr val="00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89" name="Google Shape;289;p34"/>
          <p:cNvSpPr txBox="1"/>
          <p:nvPr/>
        </p:nvSpPr>
        <p:spPr>
          <a:xfrm>
            <a:off x="0" y="4797028"/>
            <a:ext cx="13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566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289_72p" id="295" name="Google Shape;29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1" y="742950"/>
            <a:ext cx="3890963" cy="41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/>
          <p:nvPr>
            <p:ph idx="4294967295" type="title"/>
          </p:nvPr>
        </p:nvSpPr>
        <p:spPr>
          <a:xfrm>
            <a:off x="1116013" y="-13097"/>
            <a:ext cx="8458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" sz="2400">
                <a:latin typeface="Arial"/>
                <a:ea typeface="Arial"/>
                <a:cs typeface="Arial"/>
                <a:sym typeface="Arial"/>
              </a:rPr>
              <a:t>Les informations sur la carte</a:t>
            </a:r>
            <a:endParaRPr/>
          </a:p>
        </p:txBody>
      </p:sp>
      <p:pic>
        <p:nvPicPr>
          <p:cNvPr descr="underpass" id="297" name="Google Shape;29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9200" y="1143001"/>
            <a:ext cx="4171950" cy="180379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5"/>
          <p:cNvSpPr/>
          <p:nvPr/>
        </p:nvSpPr>
        <p:spPr>
          <a:xfrm>
            <a:off x="4038600" y="3028950"/>
            <a:ext cx="1066800" cy="400200"/>
          </a:xfrm>
          <a:prstGeom prst="rect">
            <a:avLst/>
          </a:prstGeom>
          <a:noFill/>
          <a:ln cap="sq" cmpd="sng" w="28575">
            <a:solidFill>
              <a:schemeClr val="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9" name="Google Shape;299;p35"/>
          <p:cNvSpPr txBox="1"/>
          <p:nvPr/>
        </p:nvSpPr>
        <p:spPr>
          <a:xfrm>
            <a:off x="5651501" y="1162050"/>
            <a:ext cx="312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Numéro d’échangeur (sortie)</a:t>
            </a:r>
            <a:endParaRPr b="0" i="0" sz="1800" u="none" cap="none" strike="noStrike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0" name="Google Shape;300;p35"/>
          <p:cNvCxnSpPr/>
          <p:nvPr/>
        </p:nvCxnSpPr>
        <p:spPr>
          <a:xfrm flipH="1" rot="10800000">
            <a:off x="2209800" y="1275150"/>
            <a:ext cx="3441600" cy="267900"/>
          </a:xfrm>
          <a:prstGeom prst="straightConnector1">
            <a:avLst/>
          </a:prstGeom>
          <a:noFill/>
          <a:ln cap="sq" cmpd="sng" w="28575">
            <a:solidFill>
              <a:srgbClr val="00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01" name="Google Shape;301;p35"/>
          <p:cNvSpPr txBox="1"/>
          <p:nvPr/>
        </p:nvSpPr>
        <p:spPr>
          <a:xfrm>
            <a:off x="5791200" y="1799035"/>
            <a:ext cx="3276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Il y a 2 numéros de route parce qu’elles se chevauchent sur une certaine distance. </a:t>
            </a:r>
            <a:endParaRPr b="0" i="0" sz="1800" u="none" cap="none" strike="noStrike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2" name="Google Shape;302;p35"/>
          <p:cNvCxnSpPr/>
          <p:nvPr/>
        </p:nvCxnSpPr>
        <p:spPr>
          <a:xfrm>
            <a:off x="5029200" y="2057400"/>
            <a:ext cx="685800" cy="0"/>
          </a:xfrm>
          <a:prstGeom prst="straightConnector1">
            <a:avLst/>
          </a:prstGeom>
          <a:noFill/>
          <a:ln cap="sq" cmpd="sng" w="28575">
            <a:solidFill>
              <a:srgbClr val="00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03" name="Google Shape;303;p35"/>
          <p:cNvSpPr txBox="1"/>
          <p:nvPr/>
        </p:nvSpPr>
        <p:spPr>
          <a:xfrm>
            <a:off x="6003925" y="3456385"/>
            <a:ext cx="237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Viaduc passant sous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Noto Sans Symbols"/>
              <a:buNone/>
            </a:pPr>
            <a:r>
              <a:rPr b="0" i="0" lang="fr" sz="1800" u="none" cap="none" strike="noStrik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l’autoroute.</a:t>
            </a:r>
            <a:endParaRPr/>
          </a:p>
        </p:txBody>
      </p:sp>
      <p:cxnSp>
        <p:nvCxnSpPr>
          <p:cNvPr id="304" name="Google Shape;304;p35"/>
          <p:cNvCxnSpPr/>
          <p:nvPr/>
        </p:nvCxnSpPr>
        <p:spPr>
          <a:xfrm>
            <a:off x="3048000" y="2228850"/>
            <a:ext cx="2895600" cy="1371600"/>
          </a:xfrm>
          <a:prstGeom prst="straightConnector1">
            <a:avLst/>
          </a:prstGeom>
          <a:noFill/>
          <a:ln cap="sq" cmpd="sng" w="28575">
            <a:solidFill>
              <a:srgbClr val="00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05" name="Google Shape;305;p35"/>
          <p:cNvSpPr txBox="1"/>
          <p:nvPr/>
        </p:nvSpPr>
        <p:spPr>
          <a:xfrm>
            <a:off x="0" y="4797028"/>
            <a:ext cx="13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567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6"/>
          <p:cNvSpPr txBox="1"/>
          <p:nvPr/>
        </p:nvSpPr>
        <p:spPr>
          <a:xfrm>
            <a:off x="0" y="0"/>
            <a:ext cx="91440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Exercice 1 de planification d’un voyage.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Pour cet exercice vous aurez besoin de la carte municipale de Montréal &amp; environs.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1" name="Google Shape;311;p36"/>
          <p:cNvSpPr txBox="1"/>
          <p:nvPr/>
        </p:nvSpPr>
        <p:spPr>
          <a:xfrm>
            <a:off x="2660700" y="908400"/>
            <a:ext cx="38226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Voici un votre billet de livraison</a:t>
            </a:r>
            <a:endParaRPr/>
          </a:p>
        </p:txBody>
      </p:sp>
      <p:pic>
        <p:nvPicPr>
          <p:cNvPr id="312" name="Google Shape;3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025" y="1306500"/>
            <a:ext cx="6129977" cy="38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" name="Google Shape;317;p37"/>
          <p:cNvGraphicFramePr/>
          <p:nvPr/>
        </p:nvGraphicFramePr>
        <p:xfrm>
          <a:off x="1290625" y="1901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{C7C4081E-1ACF-45C5-A6F9-1B7A191CEE5F}</a:tableStyleId>
              </a:tblPr>
              <a:tblGrid>
                <a:gridCol w="849800"/>
                <a:gridCol w="1864825"/>
                <a:gridCol w="1543050"/>
                <a:gridCol w="2305050"/>
              </a:tblGrid>
              <a:tr h="279050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Document de planification du voyage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Étape 1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à droite sur Boul. de la Pinière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2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au carrefour giratoire.    prendre Claude-Léveillée nord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3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à gauche, accès A 640 est,  sortir 42 pour la A25 sud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4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A25 sud et 440 ouest et sortie # 13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5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Montée St-François direction sud (à droite)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6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Ernest-Cormier, première rue à gauche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7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tout au bout, 2555, Bernard-Lefebvre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8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9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10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11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12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440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00"/>
                        <a:t>Nom et adresse de la destination</a:t>
                      </a:r>
                      <a:endParaRPr b="1" sz="10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CANARM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2555, rue Bernard-Lefebvre, Laval Est (QC)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8"/>
          <p:cNvSpPr txBox="1"/>
          <p:nvPr/>
        </p:nvSpPr>
        <p:spPr>
          <a:xfrm>
            <a:off x="0" y="0"/>
            <a:ext cx="87963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Exercice 2 de planification d’un voyage.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cet exercice vous aurez besoin de la carte municipale de Montréal et de la carte du Réseau de camionnage du Québec.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8"/>
          <p:cNvSpPr txBox="1"/>
          <p:nvPr/>
        </p:nvSpPr>
        <p:spPr>
          <a:xfrm>
            <a:off x="2660700" y="908400"/>
            <a:ext cx="38226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Voici un votre billet de livraison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38"/>
          <p:cNvPicPr preferRelativeResize="0"/>
          <p:nvPr/>
        </p:nvPicPr>
        <p:blipFill rotWithShape="1">
          <a:blip r:embed="rId3">
            <a:alphaModFix/>
          </a:blip>
          <a:srcRect b="89" l="0" r="0" t="99"/>
          <a:stretch/>
        </p:blipFill>
        <p:spPr>
          <a:xfrm>
            <a:off x="1374856" y="1217175"/>
            <a:ext cx="6314493" cy="39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9" name="Google Shape;329;p39"/>
          <p:cNvGraphicFramePr/>
          <p:nvPr/>
        </p:nvGraphicFramePr>
        <p:xfrm>
          <a:off x="1290625" y="1901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{C7C4081E-1ACF-45C5-A6F9-1B7A191CEE5F}</a:tableStyleId>
              </a:tblPr>
              <a:tblGrid>
                <a:gridCol w="849800"/>
                <a:gridCol w="1864825"/>
                <a:gridCol w="1543050"/>
                <a:gridCol w="2305050"/>
              </a:tblGrid>
              <a:tr h="279050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Document de planification du voyage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Étape 1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 Boul. Jean XXIII vers l’est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2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P</a:t>
                      </a: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rendre autoroute 40 O/ autoroute 55N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3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Suivre autoroute 40 O, </a:t>
                      </a: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sortie 186 direction</a:t>
                      </a: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 Montréal 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4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Prendre sortie 82, vers Ray-Lawson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5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VD Boul. Ray-Lawson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6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VG Boul. Ernest-Cormier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7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tout au bout, 2555, Bernard-Lefebvre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8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9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10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11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</a:rPr>
                        <a:t>Étape 12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440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00"/>
                        <a:t>Nom et adresse de la destination</a:t>
                      </a:r>
                      <a:endParaRPr b="1" sz="10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200"/>
                        <a:t>Combi 8530 Ernest-Cormier, Anjou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/>
        </p:nvSpPr>
        <p:spPr>
          <a:xfrm>
            <a:off x="0" y="0"/>
            <a:ext cx="31290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b="1" lang="fr" sz="2400">
                <a:solidFill>
                  <a:schemeClr val="dk1"/>
                </a:solidFill>
              </a:rPr>
              <a:t>Interpréter judicieusement les symboles et les données de la légende.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/>
          </a:blip>
          <a:srcRect b="7905" l="0" r="0" t="7905"/>
          <a:stretch/>
        </p:blipFill>
        <p:spPr>
          <a:xfrm>
            <a:off x="4409125" y="58400"/>
            <a:ext cx="4639625" cy="49911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Bon travail!!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/>
        </p:nvSpPr>
        <p:spPr>
          <a:xfrm>
            <a:off x="2040588" y="67175"/>
            <a:ext cx="50628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Comment naviguer dans la carte.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275" y="743100"/>
            <a:ext cx="6113875" cy="337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/>
        </p:nvSpPr>
        <p:spPr>
          <a:xfrm>
            <a:off x="0" y="0"/>
            <a:ext cx="914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2.  Localiser des lieux et des adresses sur la carte.</a:t>
            </a:r>
            <a:endParaRPr b="1" sz="24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</a:endParaRPr>
          </a:p>
        </p:txBody>
      </p:sp>
      <p:grpSp>
        <p:nvGrpSpPr>
          <p:cNvPr id="106" name="Google Shape;106;p15"/>
          <p:cNvGrpSpPr/>
          <p:nvPr/>
        </p:nvGrpSpPr>
        <p:grpSpPr>
          <a:xfrm>
            <a:off x="990596" y="689728"/>
            <a:ext cx="7045689" cy="4373375"/>
            <a:chOff x="990596" y="689728"/>
            <a:chExt cx="7045689" cy="4373375"/>
          </a:xfrm>
        </p:grpSpPr>
        <p:pic>
          <p:nvPicPr>
            <p:cNvPr id="107" name="Google Shape;107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0596" y="689728"/>
              <a:ext cx="3468491" cy="4373375"/>
            </a:xfrm>
            <a:prstGeom prst="rect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pic>
        <p:pic>
          <p:nvPicPr>
            <p:cNvPr id="108" name="Google Shape;108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66525" y="689728"/>
              <a:ext cx="3569760" cy="4373375"/>
            </a:xfrm>
            <a:prstGeom prst="rect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0031"/>
            <a:ext cx="4683125" cy="4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26" y="250031"/>
            <a:ext cx="4500564" cy="4514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17" name="Google Shape;117;p16"/>
          <p:cNvSpPr/>
          <p:nvPr/>
        </p:nvSpPr>
        <p:spPr>
          <a:xfrm>
            <a:off x="179389" y="0"/>
            <a:ext cx="1587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Noto Sans Symbols"/>
              <a:buNone/>
            </a:pPr>
            <a:r>
              <a:rPr b="0" i="0" lang="fr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Liste composante</a:t>
            </a:r>
            <a:endParaRPr b="0" i="0" sz="1400" u="none" cap="none" strike="noStrik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614" y="0"/>
            <a:ext cx="518477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/>
          <p:nvPr/>
        </p:nvSpPr>
        <p:spPr>
          <a:xfrm>
            <a:off x="1" y="0"/>
            <a:ext cx="18630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Liste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composante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(suite)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et métro</a:t>
            </a:r>
            <a:endParaRPr b="0" i="0" sz="2400" u="none" cap="none" strike="noStrik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/>
        </p:nvSpPr>
        <p:spPr>
          <a:xfrm>
            <a:off x="3072000" y="71825"/>
            <a:ext cx="30000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La carte régionale</a:t>
            </a:r>
            <a:endParaRPr sz="2400"/>
          </a:p>
        </p:txBody>
      </p:sp>
      <p:grpSp>
        <p:nvGrpSpPr>
          <p:cNvPr id="129" name="Google Shape;129;p18"/>
          <p:cNvGrpSpPr/>
          <p:nvPr/>
        </p:nvGrpSpPr>
        <p:grpSpPr>
          <a:xfrm>
            <a:off x="609600" y="675725"/>
            <a:ext cx="7838150" cy="4391575"/>
            <a:chOff x="152400" y="751925"/>
            <a:chExt cx="7838150" cy="4391575"/>
          </a:xfrm>
        </p:grpSpPr>
        <p:pic>
          <p:nvPicPr>
            <p:cNvPr id="130" name="Google Shape;130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751925"/>
              <a:ext cx="3995646" cy="439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48047" y="751925"/>
              <a:ext cx="3842503" cy="43915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9"/>
          <p:cNvGrpSpPr/>
          <p:nvPr/>
        </p:nvGrpSpPr>
        <p:grpSpPr>
          <a:xfrm>
            <a:off x="725207" y="537476"/>
            <a:ext cx="7842593" cy="4538807"/>
            <a:chOff x="152400" y="152400"/>
            <a:chExt cx="5364291" cy="3733800"/>
          </a:xfrm>
        </p:grpSpPr>
        <p:pic>
          <p:nvPicPr>
            <p:cNvPr id="137" name="Google Shape;13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2733675" cy="373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59216" y="152400"/>
              <a:ext cx="2657475" cy="3733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19"/>
          <p:cNvSpPr txBox="1"/>
          <p:nvPr/>
        </p:nvSpPr>
        <p:spPr>
          <a:xfrm>
            <a:off x="2643150" y="98675"/>
            <a:ext cx="38577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La carte régionale (suite)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A058AFAC4ECD40A62F099AA74D6315" ma:contentTypeVersion="13" ma:contentTypeDescription="Crée un document." ma:contentTypeScope="" ma:versionID="eb45218e5d816f3671979fd0418cdc2c">
  <xsd:schema xmlns:xsd="http://www.w3.org/2001/XMLSchema" xmlns:xs="http://www.w3.org/2001/XMLSchema" xmlns:p="http://schemas.microsoft.com/office/2006/metadata/properties" xmlns:ns2="0fcec828-1626-48b7-8c79-bd8fbf620289" xmlns:ns3="ea3555d2-3589-4a06-9423-01f6fdf781d4" targetNamespace="http://schemas.microsoft.com/office/2006/metadata/properties" ma:root="true" ma:fieldsID="b08f7bc70117dbbc0df3dc8d520fd4bd" ns2:_="" ns3:_="">
    <xsd:import namespace="0fcec828-1626-48b7-8c79-bd8fbf620289"/>
    <xsd:import namespace="ea3555d2-3589-4a06-9423-01f6fdf781d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ec828-1626-48b7-8c79-bd8fbf6202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be27902-d95e-44e2-bfca-c04c9b8555b6}" ma:internalName="TaxCatchAll" ma:showField="CatchAllData" ma:web="0fcec828-1626-48b7-8c79-bd8fbf6202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555d2-3589-4a06-9423-01f6fdf781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cdfe4dc5-eb46-4b6f-86f8-cb08bb4782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cec828-1626-48b7-8c79-bd8fbf620289" xsi:nil="true"/>
    <lcf76f155ced4ddcb4097134ff3c332f xmlns="ea3555d2-3589-4a06-9423-01f6fdf781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B00E020-9FD0-476F-A517-3FDDF69E713D}"/>
</file>

<file path=customXml/itemProps2.xml><?xml version="1.0" encoding="utf-8"?>
<ds:datastoreItem xmlns:ds="http://schemas.openxmlformats.org/officeDocument/2006/customXml" ds:itemID="{4BD46BB2-CDF4-47A2-B012-5C3C0CF1C581}"/>
</file>

<file path=customXml/itemProps3.xml><?xml version="1.0" encoding="utf-8"?>
<ds:datastoreItem xmlns:ds="http://schemas.openxmlformats.org/officeDocument/2006/customXml" ds:itemID="{4048014D-42A5-4F3F-863F-71F50C7053C8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0x010100D1A058AFAC4ECD40A62F099AA74D6315</vt:lpwstr>
  </property>
</Properties>
</file>