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xo 2 SemiBold"/>
      <p:regular r:id="rId16"/>
      <p:bold r:id="rId17"/>
      <p:italic r:id="rId18"/>
      <p:boldItalic r:id="rId19"/>
    </p:embeddedFont>
    <p:embeddedFont>
      <p:font typeface="Exo 2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regular.fntdata"/><Relationship Id="rId22" Type="http://schemas.openxmlformats.org/officeDocument/2006/relationships/font" Target="fonts/Exo2-italic.fntdata"/><Relationship Id="rId21" Type="http://schemas.openxmlformats.org/officeDocument/2006/relationships/font" Target="fonts/Exo2-bold.fntdata"/><Relationship Id="rId24" Type="http://schemas.openxmlformats.org/officeDocument/2006/relationships/font" Target="fonts/Oswald-regular.fntdata"/><Relationship Id="rId23" Type="http://schemas.openxmlformats.org/officeDocument/2006/relationships/font" Target="fonts/Exo2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xo2SemiBold-bold.fntdata"/><Relationship Id="rId16" Type="http://schemas.openxmlformats.org/officeDocument/2006/relationships/font" Target="fonts/Exo2SemiBold-regular.fntdata"/><Relationship Id="rId19" Type="http://schemas.openxmlformats.org/officeDocument/2006/relationships/font" Target="fonts/Exo2SemiBold-boldItalic.fntdata"/><Relationship Id="rId18" Type="http://schemas.openxmlformats.org/officeDocument/2006/relationships/font" Target="fonts/Exo2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0c4e49c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00c4e49c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af8d90c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af8d90c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db3823c6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db3823c6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7cbefd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87cbefd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25944d66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25944d66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db3823c6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db3823c6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db3823c6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db3823c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 l="0" r="0" t="0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hyperlink" Target="https://www.youtube.com/watch?v=1tG4rOJo3xY&amp;ab_channel=CFPMont-Laurier" TargetMode="External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Leçon 2.2.4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système électrique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Rendez-vous Classroom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Leçon 02.2.4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Leçon 2.2.4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système électrique</a:t>
            </a:r>
            <a:endParaRPr/>
          </a:p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311700" y="16779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Objectif(s) de la leçon: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être en mesure d</a:t>
            </a:r>
            <a:r>
              <a:rPr lang="fr"/>
              <a:t>e reconnaître le rôle des composants externes du moteur et les moyens pour optimiser le rendement du système.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/>
        </p:nvSpPr>
        <p:spPr>
          <a:xfrm>
            <a:off x="0" y="0"/>
            <a:ext cx="9027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Le système électrique</a:t>
            </a:r>
            <a:r>
              <a:rPr lang="fr" sz="1100">
                <a:solidFill>
                  <a:schemeClr val="dk1"/>
                </a:solidFill>
              </a:rPr>
              <a:t> des camions est composé de deux principaux éléments, soit </a:t>
            </a:r>
            <a:r>
              <a:rPr b="1" lang="fr" sz="1100">
                <a:solidFill>
                  <a:schemeClr val="dk1"/>
                </a:solidFill>
              </a:rPr>
              <a:t>l’alternateur</a:t>
            </a:r>
            <a:r>
              <a:rPr lang="fr" sz="1100">
                <a:solidFill>
                  <a:schemeClr val="dk1"/>
                </a:solidFill>
              </a:rPr>
              <a:t> et </a:t>
            </a:r>
            <a:r>
              <a:rPr b="1" lang="fr" sz="1100">
                <a:solidFill>
                  <a:schemeClr val="dk1"/>
                </a:solidFill>
              </a:rPr>
              <a:t>les batteries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Le rôle de l’alternateur est de générer le courant dès le démarrage du véhicule pour produire </a:t>
            </a:r>
            <a:r>
              <a:rPr b="1" lang="fr" sz="1100">
                <a:solidFill>
                  <a:schemeClr val="dk1"/>
                </a:solidFill>
              </a:rPr>
              <a:t>l'électricité qui chargera </a:t>
            </a:r>
            <a:r>
              <a:rPr lang="fr" sz="1100">
                <a:solidFill>
                  <a:schemeClr val="dk1"/>
                </a:solidFill>
              </a:rPr>
              <a:t>les batteries. De plus, il </a:t>
            </a:r>
            <a:r>
              <a:rPr lang="fr" sz="1100">
                <a:solidFill>
                  <a:schemeClr val="dk1"/>
                </a:solidFill>
              </a:rPr>
              <a:t>assure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le courant nécessaire au bon fonctionnement</a:t>
            </a:r>
            <a:r>
              <a:rPr lang="fr" sz="1100">
                <a:solidFill>
                  <a:schemeClr val="dk1"/>
                </a:solidFill>
              </a:rPr>
              <a:t> des composantes électriques du véhicule.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Les batteries ont une double fonction: d’abord, fournir la puissance électrique nécessaire au démarreur </a:t>
            </a:r>
            <a:r>
              <a:rPr b="1" lang="fr" sz="1100">
                <a:solidFill>
                  <a:schemeClr val="dk1"/>
                </a:solidFill>
              </a:rPr>
              <a:t>pour lancer le moteur</a:t>
            </a:r>
            <a:r>
              <a:rPr lang="fr" sz="1100">
                <a:solidFill>
                  <a:schemeClr val="dk1"/>
                </a:solidFill>
              </a:rPr>
              <a:t>, puis alimenter les composantes électriques du camion </a:t>
            </a:r>
            <a:r>
              <a:rPr b="1" lang="fr" sz="1100">
                <a:solidFill>
                  <a:schemeClr val="dk1"/>
                </a:solidFill>
              </a:rPr>
              <a:t>en cas de panne</a:t>
            </a:r>
            <a:r>
              <a:rPr lang="fr" sz="1100">
                <a:solidFill>
                  <a:schemeClr val="dk1"/>
                </a:solidFill>
              </a:rPr>
              <a:t> de l’alternateur.</a:t>
            </a:r>
            <a:endParaRPr/>
          </a:p>
        </p:txBody>
      </p:sp>
      <p:pic>
        <p:nvPicPr>
          <p:cNvPr id="112" name="Google Shape;11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875" y="1179300"/>
            <a:ext cx="3104684" cy="29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74" y="1327868"/>
            <a:ext cx="4342975" cy="29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/>
        </p:nvSpPr>
        <p:spPr>
          <a:xfrm>
            <a:off x="29646" y="304800"/>
            <a:ext cx="1791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Pictogramme</a:t>
            </a:r>
            <a:r>
              <a:rPr lang="fr" sz="1100">
                <a:solidFill>
                  <a:schemeClr val="dk1"/>
                </a:solidFill>
              </a:rPr>
              <a:t> associé au système de charge</a:t>
            </a:r>
            <a:endParaRPr/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46" y="795900"/>
            <a:ext cx="14192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5" y="2853300"/>
            <a:ext cx="1419225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/>
          <p:nvPr/>
        </p:nvSpPr>
        <p:spPr>
          <a:xfrm>
            <a:off x="16909" y="2209800"/>
            <a:ext cx="17451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Indicateurs lumineux</a:t>
            </a:r>
            <a:r>
              <a:rPr lang="fr" sz="1100">
                <a:solidFill>
                  <a:schemeClr val="dk1"/>
                </a:solidFill>
              </a:rPr>
              <a:t> signalant </a:t>
            </a:r>
            <a:r>
              <a:rPr b="1" lang="fr" sz="1100">
                <a:solidFill>
                  <a:srgbClr val="FF0000"/>
                </a:solidFill>
              </a:rPr>
              <a:t>une anomalie</a:t>
            </a:r>
            <a:r>
              <a:rPr lang="fr" sz="1100">
                <a:solidFill>
                  <a:schemeClr val="dk1"/>
                </a:solidFill>
              </a:rPr>
              <a:t> au système de charge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6019800" y="152400"/>
            <a:ext cx="29070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L'alternateur</a:t>
            </a:r>
            <a:r>
              <a:rPr lang="fr" sz="1100">
                <a:solidFill>
                  <a:schemeClr val="dk1"/>
                </a:solidFill>
              </a:rPr>
              <a:t> fournit le courant dans le système de charge. La tension sur le voltmètre doit se situer entre </a:t>
            </a:r>
            <a:r>
              <a:rPr b="1" lang="fr" sz="1100">
                <a:solidFill>
                  <a:schemeClr val="dk1"/>
                </a:solidFill>
                <a:highlight>
                  <a:srgbClr val="00FF00"/>
                </a:highlight>
              </a:rPr>
              <a:t>12 et 14 volts</a:t>
            </a:r>
            <a:r>
              <a:rPr lang="fr" sz="1100">
                <a:solidFill>
                  <a:schemeClr val="dk1"/>
                </a:solidFill>
                <a:highlight>
                  <a:srgbClr val="00FF00"/>
                </a:highlight>
              </a:rPr>
              <a:t>.</a:t>
            </a:r>
            <a:endParaRPr sz="110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12 étant le minimum et </a:t>
            </a:r>
            <a:r>
              <a:rPr lang="fr" sz="1100">
                <a:solidFill>
                  <a:schemeClr val="dk1"/>
                </a:solidFill>
              </a:rPr>
              <a:t>14</a:t>
            </a:r>
            <a:r>
              <a:rPr lang="fr" sz="1100">
                <a:solidFill>
                  <a:schemeClr val="dk1"/>
                </a:solidFill>
              </a:rPr>
              <a:t> le maximum en opération.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23" name="Google Shape;12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2390" y="1272882"/>
            <a:ext cx="3249951" cy="304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4323" y="1270793"/>
            <a:ext cx="3074400" cy="301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 txBox="1"/>
          <p:nvPr/>
        </p:nvSpPr>
        <p:spPr>
          <a:xfrm>
            <a:off x="2221600" y="31725"/>
            <a:ext cx="34422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  <a:highlight>
                  <a:srgbClr val="FFFFFF"/>
                </a:highlight>
              </a:rPr>
              <a:t>Un ampèremètre</a:t>
            </a:r>
            <a:r>
              <a:rPr lang="fr" sz="1100">
                <a:solidFill>
                  <a:schemeClr val="dk1"/>
                </a:solidFill>
                <a:highlight>
                  <a:srgbClr val="FFFFFF"/>
                </a:highlight>
              </a:rPr>
              <a:t> (cadran optionnel) permet de mesurer l'intensité d'un courant électrique. Sa lecture normale est légèrement </a:t>
            </a:r>
            <a:r>
              <a:rPr b="1" lang="fr" sz="1100">
                <a:solidFill>
                  <a:schemeClr val="dk1"/>
                </a:solidFill>
                <a:highlight>
                  <a:srgbClr val="00FF00"/>
                </a:highlight>
              </a:rPr>
              <a:t>au-dessus de zéro</a:t>
            </a:r>
            <a:r>
              <a:rPr lang="fr" sz="1100">
                <a:solidFill>
                  <a:schemeClr val="dk1"/>
                </a:solidFill>
                <a:highlight>
                  <a:srgbClr val="FFFFFF"/>
                </a:highlight>
              </a:rPr>
              <a:t>. S’il y a une forte demande de courant, la lecture augmentera du côté positif. Par contre, si l’alternateur ne fonctionne plus,</a:t>
            </a:r>
            <a:r>
              <a:rPr lang="fr" sz="1100">
                <a:solidFill>
                  <a:schemeClr val="dk1"/>
                </a:solidFill>
                <a:highlight>
                  <a:srgbClr val="FF0000"/>
                </a:highlight>
              </a:rPr>
              <a:t> la </a:t>
            </a:r>
            <a:r>
              <a:rPr b="1" lang="fr" sz="1100">
                <a:highlight>
                  <a:srgbClr val="FF0000"/>
                </a:highlight>
              </a:rPr>
              <a:t>lecture ira du côté négatif.</a:t>
            </a:r>
            <a:endParaRPr b="1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/>
        </p:nvSpPr>
        <p:spPr>
          <a:xfrm>
            <a:off x="76200" y="304800"/>
            <a:ext cx="27084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Lors de</a:t>
            </a:r>
            <a:r>
              <a:rPr b="1" lang="fr" sz="1100">
                <a:solidFill>
                  <a:schemeClr val="dk1"/>
                </a:solidFill>
              </a:rPr>
              <a:t> </a:t>
            </a:r>
            <a:r>
              <a:rPr lang="fr" sz="1100">
                <a:solidFill>
                  <a:schemeClr val="dk1"/>
                </a:solidFill>
              </a:rPr>
              <a:t>la</a:t>
            </a:r>
            <a:r>
              <a:rPr b="1" lang="fr" sz="1100">
                <a:solidFill>
                  <a:schemeClr val="dk1"/>
                </a:solidFill>
              </a:rPr>
              <a:t> RDS</a:t>
            </a:r>
            <a:r>
              <a:rPr lang="fr" sz="1100">
                <a:solidFill>
                  <a:schemeClr val="dk1"/>
                </a:solidFill>
              </a:rPr>
              <a:t>, je dois m’assurer que: La courroie et les connexions sont en bon état</a:t>
            </a:r>
            <a:endParaRPr/>
          </a:p>
        </p:txBody>
      </p:sp>
      <p:pic>
        <p:nvPicPr>
          <p:cNvPr id="131" name="Google Shape;13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75" y="1723200"/>
            <a:ext cx="3331925" cy="255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4"/>
          <p:cNvCxnSpPr/>
          <p:nvPr/>
        </p:nvCxnSpPr>
        <p:spPr>
          <a:xfrm>
            <a:off x="1941775" y="874550"/>
            <a:ext cx="815100" cy="1393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14"/>
          <p:cNvSpPr txBox="1"/>
          <p:nvPr/>
        </p:nvSpPr>
        <p:spPr>
          <a:xfrm>
            <a:off x="3886200" y="1143000"/>
            <a:ext cx="42306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Pour ce qui est des</a:t>
            </a:r>
            <a:r>
              <a:rPr b="1" lang="fr" sz="1100">
                <a:solidFill>
                  <a:schemeClr val="dk1"/>
                </a:solidFill>
              </a:rPr>
              <a:t> batteries </a:t>
            </a:r>
            <a:r>
              <a:rPr lang="fr" sz="1100">
                <a:solidFill>
                  <a:schemeClr val="dk1"/>
                </a:solidFill>
              </a:rPr>
              <a:t>(habituellement 4)</a:t>
            </a:r>
            <a:r>
              <a:rPr lang="fr" sz="1100">
                <a:solidFill>
                  <a:schemeClr val="dk1"/>
                </a:solidFill>
              </a:rPr>
              <a:t>, l’inspection est assurée par le mécanicien lors des inspections périodiques. Entre 2 à 4 fois/année</a:t>
            </a:r>
            <a:endParaRPr/>
          </a:p>
        </p:txBody>
      </p:sp>
      <p:cxnSp>
        <p:nvCxnSpPr>
          <p:cNvPr id="134" name="Google Shape;134;p14"/>
          <p:cNvCxnSpPr/>
          <p:nvPr/>
        </p:nvCxnSpPr>
        <p:spPr>
          <a:xfrm flipH="1">
            <a:off x="414959" y="815243"/>
            <a:ext cx="607800" cy="1245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/>
        </p:nvSpPr>
        <p:spPr>
          <a:xfrm>
            <a:off x="803675" y="850250"/>
            <a:ext cx="75093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Des </a:t>
            </a:r>
            <a:r>
              <a:rPr b="1" lang="fr" sz="1100">
                <a:solidFill>
                  <a:schemeClr val="dk1"/>
                </a:solidFill>
              </a:rPr>
              <a:t>bornes</a:t>
            </a:r>
            <a:r>
              <a:rPr lang="fr" sz="1100">
                <a:solidFill>
                  <a:schemeClr val="dk1"/>
                </a:solidFill>
              </a:rPr>
              <a:t> de couleurs </a:t>
            </a:r>
            <a:r>
              <a:rPr b="1" lang="fr" sz="1100">
                <a:solidFill>
                  <a:schemeClr val="dk1"/>
                </a:solidFill>
              </a:rPr>
              <a:t>rouge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(positive +)</a:t>
            </a:r>
            <a:r>
              <a:rPr lang="fr" sz="1100">
                <a:solidFill>
                  <a:schemeClr val="dk1"/>
                </a:solidFill>
              </a:rPr>
              <a:t> et </a:t>
            </a:r>
            <a:r>
              <a:rPr b="1" lang="fr" sz="1100">
                <a:solidFill>
                  <a:schemeClr val="dk1"/>
                </a:solidFill>
              </a:rPr>
              <a:t>noir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(négative -)</a:t>
            </a:r>
            <a:r>
              <a:rPr lang="fr" sz="1100">
                <a:solidFill>
                  <a:schemeClr val="dk1"/>
                </a:solidFill>
              </a:rPr>
              <a:t> sont généralement localisées près du moteur sur le longeron du côté gauche. Ces bornes seront utilisées pour le survoltage des batteries en cas de panne </a:t>
            </a:r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450" y="1776417"/>
            <a:ext cx="14859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275" y="2092675"/>
            <a:ext cx="165735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/>
          <p:nvPr/>
        </p:nvSpPr>
        <p:spPr>
          <a:xfrm>
            <a:off x="3262963" y="2226950"/>
            <a:ext cx="23085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Techniques de survoltage</a:t>
            </a:r>
            <a:endParaRPr/>
          </a:p>
        </p:txBody>
      </p:sp>
      <p:pic>
        <p:nvPicPr>
          <p:cNvPr id="143" name="Google Shape;143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8011" y="2715624"/>
            <a:ext cx="3552071" cy="16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8475"/>
            <a:ext cx="2679342" cy="24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76200" y="176975"/>
            <a:ext cx="30000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Interrupteur de protection des batteries “Kill switch”: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150" name="Google Shape;150;p16"/>
          <p:cNvSpPr txBox="1"/>
          <p:nvPr/>
        </p:nvSpPr>
        <p:spPr>
          <a:xfrm>
            <a:off x="3124200" y="152400"/>
            <a:ext cx="587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Cet interrupteur permet d’isoler les batteries de toute source de drainage lorsque le véhicule n’est pas utilisé. Installé en option sur certains camions, il faut donc le positionner à </a:t>
            </a:r>
            <a:r>
              <a:rPr b="1" lang="fr" sz="1100">
                <a:solidFill>
                  <a:schemeClr val="dk1"/>
                </a:solidFill>
              </a:rPr>
              <a:t>“ON”</a:t>
            </a:r>
            <a:r>
              <a:rPr lang="fr" sz="1100">
                <a:solidFill>
                  <a:schemeClr val="dk1"/>
                </a:solidFill>
              </a:rPr>
              <a:t> afin de rendre possible l'opération de celui-ci.</a:t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4175" y="1680815"/>
            <a:ext cx="3872625" cy="17713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4472075" y="1260000"/>
            <a:ext cx="36546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Panneaux solaires: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153" name="Google Shape;153;p16"/>
          <p:cNvSpPr txBox="1"/>
          <p:nvPr/>
        </p:nvSpPr>
        <p:spPr>
          <a:xfrm>
            <a:off x="3248300" y="3505200"/>
            <a:ext cx="5695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L’utilisation de panneaux solaires permet de fournir de l'énergie aux batteries. Ainsi lors d’arrêt prolongé, entre autres, cet équipement est conçu pour assurer une charge adéquate au système électrique.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/>
        </p:nvSpPr>
        <p:spPr>
          <a:xfrm>
            <a:off x="0" y="152400"/>
            <a:ext cx="3000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Le raccord électrique de la semi-remorque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251975" y="1082050"/>
            <a:ext cx="2846100" cy="13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L’état du </a:t>
            </a:r>
            <a:r>
              <a:rPr b="1" lang="fr"/>
              <a:t>clapet de verrouillage </a:t>
            </a:r>
            <a:r>
              <a:rPr lang="fr"/>
              <a:t>ainsi que</a:t>
            </a:r>
            <a:r>
              <a:rPr b="1" lang="fr"/>
              <a:t> la fiche mâle de la remorque “7 ways plug”</a:t>
            </a:r>
            <a:r>
              <a:rPr lang="fr"/>
              <a:t> </a:t>
            </a:r>
            <a:r>
              <a:rPr lang="fr"/>
              <a:t>devront être vérifiés lors de l’attelage et du dételage.  </a:t>
            </a:r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100" y="152400"/>
            <a:ext cx="6286499" cy="396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91025"/>
            <a:ext cx="3896300" cy="40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309200" y="8775"/>
            <a:ext cx="46248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Lors de </a:t>
            </a:r>
            <a:r>
              <a:rPr lang="fr"/>
              <a:t>manœuvres</a:t>
            </a:r>
            <a:r>
              <a:rPr lang="fr"/>
              <a:t> de marche-arrières avec un angle très accentué, il est possible d’endommager </a:t>
            </a:r>
            <a:r>
              <a:rPr b="1" lang="fr"/>
              <a:t>(casser)</a:t>
            </a:r>
            <a:r>
              <a:rPr lang="fr"/>
              <a:t> </a:t>
            </a:r>
            <a:r>
              <a:rPr b="1" lang="fr"/>
              <a:t>le clapet </a:t>
            </a:r>
            <a:r>
              <a:rPr lang="fr"/>
              <a:t>et/ou </a:t>
            </a:r>
            <a:r>
              <a:rPr b="1" lang="fr"/>
              <a:t>la fiche</a:t>
            </a:r>
            <a:r>
              <a:rPr lang="fr"/>
              <a:t> </a:t>
            </a:r>
            <a:r>
              <a:rPr b="1" lang="fr"/>
              <a:t>de la remorque</a:t>
            </a:r>
            <a:r>
              <a:rPr lang="fr"/>
              <a:t>.</a:t>
            </a:r>
            <a:endParaRPr/>
          </a:p>
        </p:txBody>
      </p:sp>
      <p:cxnSp>
        <p:nvCxnSpPr>
          <p:cNvPr id="167" name="Google Shape;167;p18"/>
          <p:cNvCxnSpPr/>
          <p:nvPr/>
        </p:nvCxnSpPr>
        <p:spPr>
          <a:xfrm>
            <a:off x="3527825" y="667025"/>
            <a:ext cx="2816400" cy="622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26275"/>
            <a:ext cx="3443066" cy="34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