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69" r:id="rId7"/>
    <p:sldId id="257" r:id="rId8"/>
    <p:sldId id="258" r:id="rId9"/>
    <p:sldId id="272" r:id="rId10"/>
    <p:sldId id="259" r:id="rId11"/>
    <p:sldId id="260" r:id="rId12"/>
    <p:sldId id="264" r:id="rId13"/>
    <p:sldId id="265" r:id="rId14"/>
    <p:sldId id="270" r:id="rId15"/>
    <p:sldId id="271" r:id="rId16"/>
    <p:sldId id="273" r:id="rId17"/>
    <p:sldId id="274" r:id="rId18"/>
    <p:sldId id="275" r:id="rId19"/>
    <p:sldId id="276" r:id="rId20"/>
    <p:sldId id="278" r:id="rId21"/>
    <p:sldId id="279" r:id="rId22"/>
    <p:sldId id="281" r:id="rId23"/>
    <p:sldId id="280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F85CFEC-C6A1-4E35-AD0D-44CA3EBD7EC3}">
          <p14:sldIdLst>
            <p14:sldId id="256"/>
            <p14:sldId id="263"/>
            <p14:sldId id="269"/>
            <p14:sldId id="257"/>
            <p14:sldId id="258"/>
            <p14:sldId id="272"/>
            <p14:sldId id="259"/>
            <p14:sldId id="260"/>
            <p14:sldId id="264"/>
          </p14:sldIdLst>
        </p14:section>
        <p14:section name="Section sans titre" id="{257DE101-50A5-4AA4-8B41-A30231E5EC5F}">
          <p14:sldIdLst>
            <p14:sldId id="265"/>
            <p14:sldId id="270"/>
            <p14:sldId id="271"/>
            <p14:sldId id="273"/>
            <p14:sldId id="274"/>
            <p14:sldId id="275"/>
            <p14:sldId id="276"/>
            <p14:sldId id="278"/>
            <p14:sldId id="279"/>
            <p14:sldId id="281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13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8DA0E4-7768-47E6-9E49-E0EA55C2C5C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495311-D785-459D-BD27-C826C942408D}">
      <dgm:prSet/>
      <dgm:spPr/>
      <dgm:t>
        <a:bodyPr/>
        <a:lstStyle/>
        <a:p>
          <a:r>
            <a:rPr lang="fr-CA" dirty="0"/>
            <a:t>On appelle </a:t>
          </a:r>
          <a:r>
            <a:rPr lang="fr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staphylococcies</a:t>
          </a:r>
          <a:r>
            <a:rPr lang="fr-CA" dirty="0"/>
            <a:t> les manifestations pathologiques causées par le Staphylocoque.</a:t>
          </a:r>
          <a:endParaRPr lang="en-US" dirty="0"/>
        </a:p>
      </dgm:t>
    </dgm:pt>
    <dgm:pt modelId="{30CD88E1-714E-436F-BBC4-D94F4336F2F3}" type="parTrans" cxnId="{98167812-4729-42CC-B222-7DF39034E767}">
      <dgm:prSet/>
      <dgm:spPr/>
      <dgm:t>
        <a:bodyPr/>
        <a:lstStyle/>
        <a:p>
          <a:endParaRPr lang="en-US"/>
        </a:p>
      </dgm:t>
    </dgm:pt>
    <dgm:pt modelId="{DF142910-0944-4C27-907E-B0703C4798B5}" type="sibTrans" cxnId="{98167812-4729-42CC-B222-7DF39034E767}">
      <dgm:prSet/>
      <dgm:spPr/>
      <dgm:t>
        <a:bodyPr/>
        <a:lstStyle/>
        <a:p>
          <a:endParaRPr lang="en-US"/>
        </a:p>
      </dgm:t>
    </dgm:pt>
    <dgm:pt modelId="{2595CE0B-7A46-4CC9-A4AB-9BBDFA8EB593}">
      <dgm:prSet/>
      <dgm:spPr/>
      <dgm:t>
        <a:bodyPr/>
        <a:lstStyle/>
        <a:p>
          <a:pPr algn="l"/>
          <a:r>
            <a:rPr lang="fr-CA" dirty="0">
              <a:effectLst/>
            </a:rPr>
            <a:t>On le retrouve la plupart du temps dans </a:t>
          </a:r>
          <a:r>
            <a: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l’eau, le sol, flore normale de la peau ou des muqueuses où sur un objet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7D9CB5-287A-4FB9-8182-5FDF2EC91546}" type="parTrans" cxnId="{7FAA3232-09CE-4C84-A5C1-4957999ADB1C}">
      <dgm:prSet/>
      <dgm:spPr/>
      <dgm:t>
        <a:bodyPr/>
        <a:lstStyle/>
        <a:p>
          <a:endParaRPr lang="en-US"/>
        </a:p>
      </dgm:t>
    </dgm:pt>
    <dgm:pt modelId="{D7FE7487-64A1-4526-A575-A5708C5E6A64}" type="sibTrans" cxnId="{7FAA3232-09CE-4C84-A5C1-4957999ADB1C}">
      <dgm:prSet/>
      <dgm:spPr/>
      <dgm:t>
        <a:bodyPr/>
        <a:lstStyle/>
        <a:p>
          <a:endParaRPr lang="en-US"/>
        </a:p>
      </dgm:t>
    </dgm:pt>
    <dgm:pt modelId="{E32527D6-893C-443B-BC1F-6BB672732F79}">
      <dgm:prSet/>
      <dgm:spPr/>
      <dgm:t>
        <a:bodyPr/>
        <a:lstStyle/>
        <a:p>
          <a:r>
            <a:rPr lang="fr-C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 exemple :</a:t>
          </a:r>
        </a:p>
        <a:p>
          <a:r>
            <a:rPr lang="fr-CA" i="0" dirty="0">
              <a:effectLst/>
            </a:rPr>
            <a:t>Impétigo, gastro entérite, septicémie, infection de plaies etc.</a:t>
          </a:r>
          <a:endParaRPr lang="en-US" i="0" dirty="0">
            <a:effectLst/>
          </a:endParaRPr>
        </a:p>
      </dgm:t>
    </dgm:pt>
    <dgm:pt modelId="{699ADFA7-64C5-4A6D-BF63-D445A0283FB7}" type="parTrans" cxnId="{4A8CB0F7-0B3D-4202-81F8-E297201F570F}">
      <dgm:prSet/>
      <dgm:spPr/>
      <dgm:t>
        <a:bodyPr/>
        <a:lstStyle/>
        <a:p>
          <a:endParaRPr lang="en-US"/>
        </a:p>
      </dgm:t>
    </dgm:pt>
    <dgm:pt modelId="{BF8CA221-B7DE-48E5-B493-669779BBDDBC}" type="sibTrans" cxnId="{4A8CB0F7-0B3D-4202-81F8-E297201F570F}">
      <dgm:prSet/>
      <dgm:spPr/>
      <dgm:t>
        <a:bodyPr/>
        <a:lstStyle/>
        <a:p>
          <a:endParaRPr lang="en-US"/>
        </a:p>
      </dgm:t>
    </dgm:pt>
    <dgm:pt modelId="{898CC33E-3FA9-4458-A72F-577312241646}" type="pres">
      <dgm:prSet presAssocID="{A68DA0E4-7768-47E6-9E49-E0EA55C2C5C0}" presName="vert0" presStyleCnt="0">
        <dgm:presLayoutVars>
          <dgm:dir/>
          <dgm:animOne val="branch"/>
          <dgm:animLvl val="lvl"/>
        </dgm:presLayoutVars>
      </dgm:prSet>
      <dgm:spPr/>
    </dgm:pt>
    <dgm:pt modelId="{5761153B-EC0F-4BC4-BB25-4C5DB84D7EE5}" type="pres">
      <dgm:prSet presAssocID="{7B495311-D785-459D-BD27-C826C942408D}" presName="thickLine" presStyleLbl="alignNode1" presStyleIdx="0" presStyleCnt="3"/>
      <dgm:spPr/>
    </dgm:pt>
    <dgm:pt modelId="{16563BFE-A776-455E-99DD-9FF9AA7ECE67}" type="pres">
      <dgm:prSet presAssocID="{7B495311-D785-459D-BD27-C826C942408D}" presName="horz1" presStyleCnt="0"/>
      <dgm:spPr/>
    </dgm:pt>
    <dgm:pt modelId="{CDE4FD67-11F6-4DF9-B660-2E19582E250C}" type="pres">
      <dgm:prSet presAssocID="{7B495311-D785-459D-BD27-C826C942408D}" presName="tx1" presStyleLbl="revTx" presStyleIdx="0" presStyleCnt="3"/>
      <dgm:spPr/>
    </dgm:pt>
    <dgm:pt modelId="{BB9E59C1-7DE0-44E5-9DB8-B829100F49EF}" type="pres">
      <dgm:prSet presAssocID="{7B495311-D785-459D-BD27-C826C942408D}" presName="vert1" presStyleCnt="0"/>
      <dgm:spPr/>
    </dgm:pt>
    <dgm:pt modelId="{2B51E0A2-C9C7-412C-ACE0-0F491C980DDE}" type="pres">
      <dgm:prSet presAssocID="{2595CE0B-7A46-4CC9-A4AB-9BBDFA8EB593}" presName="thickLine" presStyleLbl="alignNode1" presStyleIdx="1" presStyleCnt="3"/>
      <dgm:spPr/>
    </dgm:pt>
    <dgm:pt modelId="{2410B7D5-2540-4F1F-8395-AD8D5CDC2A90}" type="pres">
      <dgm:prSet presAssocID="{2595CE0B-7A46-4CC9-A4AB-9BBDFA8EB593}" presName="horz1" presStyleCnt="0"/>
      <dgm:spPr/>
    </dgm:pt>
    <dgm:pt modelId="{3EAB10CF-DAAD-4816-9E32-5508C44FB063}" type="pres">
      <dgm:prSet presAssocID="{2595CE0B-7A46-4CC9-A4AB-9BBDFA8EB593}" presName="tx1" presStyleLbl="revTx" presStyleIdx="1" presStyleCnt="3"/>
      <dgm:spPr/>
    </dgm:pt>
    <dgm:pt modelId="{E5F554C5-B4C5-4EFE-9DC6-5CA606D7F072}" type="pres">
      <dgm:prSet presAssocID="{2595CE0B-7A46-4CC9-A4AB-9BBDFA8EB593}" presName="vert1" presStyleCnt="0"/>
      <dgm:spPr/>
    </dgm:pt>
    <dgm:pt modelId="{3E507118-C9E2-4611-A39F-1FE3DF9D7984}" type="pres">
      <dgm:prSet presAssocID="{E32527D6-893C-443B-BC1F-6BB672732F79}" presName="thickLine" presStyleLbl="alignNode1" presStyleIdx="2" presStyleCnt="3"/>
      <dgm:spPr/>
    </dgm:pt>
    <dgm:pt modelId="{01429C19-F7D0-4FB1-8CE7-8F604466E685}" type="pres">
      <dgm:prSet presAssocID="{E32527D6-893C-443B-BC1F-6BB672732F79}" presName="horz1" presStyleCnt="0"/>
      <dgm:spPr/>
    </dgm:pt>
    <dgm:pt modelId="{4A392D24-5F40-4598-ACEA-9D12F590CF8D}" type="pres">
      <dgm:prSet presAssocID="{E32527D6-893C-443B-BC1F-6BB672732F79}" presName="tx1" presStyleLbl="revTx" presStyleIdx="2" presStyleCnt="3"/>
      <dgm:spPr/>
    </dgm:pt>
    <dgm:pt modelId="{128FD9B7-59C3-4B8A-A4A4-71F871A9321C}" type="pres">
      <dgm:prSet presAssocID="{E32527D6-893C-443B-BC1F-6BB672732F79}" presName="vert1" presStyleCnt="0"/>
      <dgm:spPr/>
    </dgm:pt>
  </dgm:ptLst>
  <dgm:cxnLst>
    <dgm:cxn modelId="{98167812-4729-42CC-B222-7DF39034E767}" srcId="{A68DA0E4-7768-47E6-9E49-E0EA55C2C5C0}" destId="{7B495311-D785-459D-BD27-C826C942408D}" srcOrd="0" destOrd="0" parTransId="{30CD88E1-714E-436F-BBC4-D94F4336F2F3}" sibTransId="{DF142910-0944-4C27-907E-B0703C4798B5}"/>
    <dgm:cxn modelId="{52924616-911C-4EB5-AB0A-57D3D755F458}" type="presOf" srcId="{7B495311-D785-459D-BD27-C826C942408D}" destId="{CDE4FD67-11F6-4DF9-B660-2E19582E250C}" srcOrd="0" destOrd="0" presId="urn:microsoft.com/office/officeart/2008/layout/LinedList"/>
    <dgm:cxn modelId="{7FAA3232-09CE-4C84-A5C1-4957999ADB1C}" srcId="{A68DA0E4-7768-47E6-9E49-E0EA55C2C5C0}" destId="{2595CE0B-7A46-4CC9-A4AB-9BBDFA8EB593}" srcOrd="1" destOrd="0" parTransId="{C87D9CB5-287A-4FB9-8182-5FDF2EC91546}" sibTransId="{D7FE7487-64A1-4526-A575-A5708C5E6A64}"/>
    <dgm:cxn modelId="{8C869D5B-951A-46A2-9009-DB8B229B6591}" type="presOf" srcId="{A68DA0E4-7768-47E6-9E49-E0EA55C2C5C0}" destId="{898CC33E-3FA9-4458-A72F-577312241646}" srcOrd="0" destOrd="0" presId="urn:microsoft.com/office/officeart/2008/layout/LinedList"/>
    <dgm:cxn modelId="{B4AC0E8C-39B5-4DDD-8A40-000535BD4473}" type="presOf" srcId="{2595CE0B-7A46-4CC9-A4AB-9BBDFA8EB593}" destId="{3EAB10CF-DAAD-4816-9E32-5508C44FB063}" srcOrd="0" destOrd="0" presId="urn:microsoft.com/office/officeart/2008/layout/LinedList"/>
    <dgm:cxn modelId="{F0E0E8C1-B36E-44A9-AD90-7ECBC21D19E5}" type="presOf" srcId="{E32527D6-893C-443B-BC1F-6BB672732F79}" destId="{4A392D24-5F40-4598-ACEA-9D12F590CF8D}" srcOrd="0" destOrd="0" presId="urn:microsoft.com/office/officeart/2008/layout/LinedList"/>
    <dgm:cxn modelId="{4A8CB0F7-0B3D-4202-81F8-E297201F570F}" srcId="{A68DA0E4-7768-47E6-9E49-E0EA55C2C5C0}" destId="{E32527D6-893C-443B-BC1F-6BB672732F79}" srcOrd="2" destOrd="0" parTransId="{699ADFA7-64C5-4A6D-BF63-D445A0283FB7}" sibTransId="{BF8CA221-B7DE-48E5-B493-669779BBDDBC}"/>
    <dgm:cxn modelId="{98D83FDA-1249-478A-96A6-6CB24507EBBB}" type="presParOf" srcId="{898CC33E-3FA9-4458-A72F-577312241646}" destId="{5761153B-EC0F-4BC4-BB25-4C5DB84D7EE5}" srcOrd="0" destOrd="0" presId="urn:microsoft.com/office/officeart/2008/layout/LinedList"/>
    <dgm:cxn modelId="{6C801878-66E1-404F-B3D7-188513D79EFA}" type="presParOf" srcId="{898CC33E-3FA9-4458-A72F-577312241646}" destId="{16563BFE-A776-455E-99DD-9FF9AA7ECE67}" srcOrd="1" destOrd="0" presId="urn:microsoft.com/office/officeart/2008/layout/LinedList"/>
    <dgm:cxn modelId="{E89F0E87-5FE0-4F3C-9871-C7EF543D0DDC}" type="presParOf" srcId="{16563BFE-A776-455E-99DD-9FF9AA7ECE67}" destId="{CDE4FD67-11F6-4DF9-B660-2E19582E250C}" srcOrd="0" destOrd="0" presId="urn:microsoft.com/office/officeart/2008/layout/LinedList"/>
    <dgm:cxn modelId="{13A0BB70-E73C-41F6-AAFC-CE3B36FBF4AD}" type="presParOf" srcId="{16563BFE-A776-455E-99DD-9FF9AA7ECE67}" destId="{BB9E59C1-7DE0-44E5-9DB8-B829100F49EF}" srcOrd="1" destOrd="0" presId="urn:microsoft.com/office/officeart/2008/layout/LinedList"/>
    <dgm:cxn modelId="{040E9D14-A6A1-46FE-9661-5CEA137BD741}" type="presParOf" srcId="{898CC33E-3FA9-4458-A72F-577312241646}" destId="{2B51E0A2-C9C7-412C-ACE0-0F491C980DDE}" srcOrd="2" destOrd="0" presId="urn:microsoft.com/office/officeart/2008/layout/LinedList"/>
    <dgm:cxn modelId="{490634C1-C5D7-47C1-A370-C08FF441957E}" type="presParOf" srcId="{898CC33E-3FA9-4458-A72F-577312241646}" destId="{2410B7D5-2540-4F1F-8395-AD8D5CDC2A90}" srcOrd="3" destOrd="0" presId="urn:microsoft.com/office/officeart/2008/layout/LinedList"/>
    <dgm:cxn modelId="{F9491513-F066-4404-9448-6801743C0B99}" type="presParOf" srcId="{2410B7D5-2540-4F1F-8395-AD8D5CDC2A90}" destId="{3EAB10CF-DAAD-4816-9E32-5508C44FB063}" srcOrd="0" destOrd="0" presId="urn:microsoft.com/office/officeart/2008/layout/LinedList"/>
    <dgm:cxn modelId="{5113C067-7772-499F-82BC-54E9046B725E}" type="presParOf" srcId="{2410B7D5-2540-4F1F-8395-AD8D5CDC2A90}" destId="{E5F554C5-B4C5-4EFE-9DC6-5CA606D7F072}" srcOrd="1" destOrd="0" presId="urn:microsoft.com/office/officeart/2008/layout/LinedList"/>
    <dgm:cxn modelId="{0BEB38A4-0A54-451F-885B-829946AB4215}" type="presParOf" srcId="{898CC33E-3FA9-4458-A72F-577312241646}" destId="{3E507118-C9E2-4611-A39F-1FE3DF9D7984}" srcOrd="4" destOrd="0" presId="urn:microsoft.com/office/officeart/2008/layout/LinedList"/>
    <dgm:cxn modelId="{5AE8DD91-57C7-49E2-ACC7-AB4294FB2E17}" type="presParOf" srcId="{898CC33E-3FA9-4458-A72F-577312241646}" destId="{01429C19-F7D0-4FB1-8CE7-8F604466E685}" srcOrd="5" destOrd="0" presId="urn:microsoft.com/office/officeart/2008/layout/LinedList"/>
    <dgm:cxn modelId="{686F5969-1FA1-4959-B564-18A1868FDDED}" type="presParOf" srcId="{01429C19-F7D0-4FB1-8CE7-8F604466E685}" destId="{4A392D24-5F40-4598-ACEA-9D12F590CF8D}" srcOrd="0" destOrd="0" presId="urn:microsoft.com/office/officeart/2008/layout/LinedList"/>
    <dgm:cxn modelId="{939B3D1B-C8FF-4DE5-A953-992206CEF64B}" type="presParOf" srcId="{01429C19-F7D0-4FB1-8CE7-8F604466E685}" destId="{128FD9B7-59C3-4B8A-A4A4-71F871A9321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8DA0E4-7768-47E6-9E49-E0EA55C2C5C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495311-D785-459D-BD27-C826C942408D}">
      <dgm:prSet/>
      <dgm:spPr/>
      <dgm:t>
        <a:bodyPr/>
        <a:lstStyle/>
        <a:p>
          <a:r>
            <a:rPr lang="fr-CA" dirty="0"/>
            <a:t>On appelle </a:t>
          </a:r>
          <a:r>
            <a:rPr lang="fr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streptococcies</a:t>
          </a:r>
          <a:r>
            <a:rPr lang="fr-CA" dirty="0"/>
            <a:t> les manifestations pathologiques causées par un groupe de bactéries streptocoques .</a:t>
          </a:r>
          <a:endParaRPr lang="en-US" dirty="0"/>
        </a:p>
      </dgm:t>
    </dgm:pt>
    <dgm:pt modelId="{30CD88E1-714E-436F-BBC4-D94F4336F2F3}" type="parTrans" cxnId="{98167812-4729-42CC-B222-7DF39034E767}">
      <dgm:prSet/>
      <dgm:spPr/>
      <dgm:t>
        <a:bodyPr/>
        <a:lstStyle/>
        <a:p>
          <a:endParaRPr lang="en-US"/>
        </a:p>
      </dgm:t>
    </dgm:pt>
    <dgm:pt modelId="{DF142910-0944-4C27-907E-B0703C4798B5}" type="sibTrans" cxnId="{98167812-4729-42CC-B222-7DF39034E767}">
      <dgm:prSet/>
      <dgm:spPr/>
      <dgm:t>
        <a:bodyPr/>
        <a:lstStyle/>
        <a:p>
          <a:endParaRPr lang="en-US"/>
        </a:p>
      </dgm:t>
    </dgm:pt>
    <dgm:pt modelId="{2595CE0B-7A46-4CC9-A4AB-9BBDFA8EB593}">
      <dgm:prSet/>
      <dgm:spPr/>
      <dgm:t>
        <a:bodyPr/>
        <a:lstStyle/>
        <a:p>
          <a:pPr algn="ctr"/>
          <a:r>
            <a:rPr lang="fr-CA" i="1" u="sng" dirty="0">
              <a:effectLst/>
            </a:rPr>
            <a:t>Les 2 principales son causer par </a:t>
          </a:r>
          <a:r>
            <a:rPr lang="fr-CA" dirty="0"/>
            <a:t>:</a:t>
          </a:r>
        </a:p>
        <a:p>
          <a:pPr algn="l"/>
          <a:r>
            <a:rPr lang="fr-CA" dirty="0"/>
            <a:t>- Streptocoque hémolytique </a:t>
          </a:r>
          <a:r>
            <a: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groupe A</a:t>
          </a:r>
        </a:p>
        <a:p>
          <a:pPr algn="l"/>
          <a:r>
            <a:rPr lang="fr-CA" dirty="0"/>
            <a:t>- Streptocoque nom et monolithique </a:t>
          </a:r>
          <a:r>
            <a: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groupe D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7D9CB5-287A-4FB9-8182-5FDF2EC91546}" type="parTrans" cxnId="{7FAA3232-09CE-4C84-A5C1-4957999ADB1C}">
      <dgm:prSet/>
      <dgm:spPr/>
      <dgm:t>
        <a:bodyPr/>
        <a:lstStyle/>
        <a:p>
          <a:endParaRPr lang="en-US"/>
        </a:p>
      </dgm:t>
    </dgm:pt>
    <dgm:pt modelId="{D7FE7487-64A1-4526-A575-A5708C5E6A64}" type="sibTrans" cxnId="{7FAA3232-09CE-4C84-A5C1-4957999ADB1C}">
      <dgm:prSet/>
      <dgm:spPr/>
      <dgm:t>
        <a:bodyPr/>
        <a:lstStyle/>
        <a:p>
          <a:endParaRPr lang="en-US"/>
        </a:p>
      </dgm:t>
    </dgm:pt>
    <dgm:pt modelId="{E32527D6-893C-443B-BC1F-6BB672732F79}">
      <dgm:prSet/>
      <dgm:spPr/>
      <dgm:t>
        <a:bodyPr/>
        <a:lstStyle/>
        <a:p>
          <a:r>
            <a:rPr lang="fr-CA" dirty="0"/>
            <a:t>Que l’on retrouve dans l’amygdalite, otite, septicémie, scarlatine, inf. urinaire, </a:t>
          </a:r>
          <a:r>
            <a:rPr lang="fr-C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fasciite nécrosante , </a:t>
          </a:r>
          <a:r>
            <a:rPr lang="fr-CA" i="0" dirty="0">
              <a:effectLst/>
            </a:rPr>
            <a:t>ERV, trouble rénaux etc</a:t>
          </a:r>
          <a:r>
            <a:rPr lang="fr-C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-US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9ADFA7-64C5-4A6D-BF63-D445A0283FB7}" type="parTrans" cxnId="{4A8CB0F7-0B3D-4202-81F8-E297201F570F}">
      <dgm:prSet/>
      <dgm:spPr/>
      <dgm:t>
        <a:bodyPr/>
        <a:lstStyle/>
        <a:p>
          <a:endParaRPr lang="en-US"/>
        </a:p>
      </dgm:t>
    </dgm:pt>
    <dgm:pt modelId="{BF8CA221-B7DE-48E5-B493-669779BBDDBC}" type="sibTrans" cxnId="{4A8CB0F7-0B3D-4202-81F8-E297201F570F}">
      <dgm:prSet/>
      <dgm:spPr/>
      <dgm:t>
        <a:bodyPr/>
        <a:lstStyle/>
        <a:p>
          <a:endParaRPr lang="en-US"/>
        </a:p>
      </dgm:t>
    </dgm:pt>
    <dgm:pt modelId="{898CC33E-3FA9-4458-A72F-577312241646}" type="pres">
      <dgm:prSet presAssocID="{A68DA0E4-7768-47E6-9E49-E0EA55C2C5C0}" presName="vert0" presStyleCnt="0">
        <dgm:presLayoutVars>
          <dgm:dir/>
          <dgm:animOne val="branch"/>
          <dgm:animLvl val="lvl"/>
        </dgm:presLayoutVars>
      </dgm:prSet>
      <dgm:spPr/>
    </dgm:pt>
    <dgm:pt modelId="{5761153B-EC0F-4BC4-BB25-4C5DB84D7EE5}" type="pres">
      <dgm:prSet presAssocID="{7B495311-D785-459D-BD27-C826C942408D}" presName="thickLine" presStyleLbl="alignNode1" presStyleIdx="0" presStyleCnt="3"/>
      <dgm:spPr/>
    </dgm:pt>
    <dgm:pt modelId="{16563BFE-A776-455E-99DD-9FF9AA7ECE67}" type="pres">
      <dgm:prSet presAssocID="{7B495311-D785-459D-BD27-C826C942408D}" presName="horz1" presStyleCnt="0"/>
      <dgm:spPr/>
    </dgm:pt>
    <dgm:pt modelId="{CDE4FD67-11F6-4DF9-B660-2E19582E250C}" type="pres">
      <dgm:prSet presAssocID="{7B495311-D785-459D-BD27-C826C942408D}" presName="tx1" presStyleLbl="revTx" presStyleIdx="0" presStyleCnt="3"/>
      <dgm:spPr/>
    </dgm:pt>
    <dgm:pt modelId="{BB9E59C1-7DE0-44E5-9DB8-B829100F49EF}" type="pres">
      <dgm:prSet presAssocID="{7B495311-D785-459D-BD27-C826C942408D}" presName="vert1" presStyleCnt="0"/>
      <dgm:spPr/>
    </dgm:pt>
    <dgm:pt modelId="{2B51E0A2-C9C7-412C-ACE0-0F491C980DDE}" type="pres">
      <dgm:prSet presAssocID="{2595CE0B-7A46-4CC9-A4AB-9BBDFA8EB593}" presName="thickLine" presStyleLbl="alignNode1" presStyleIdx="1" presStyleCnt="3"/>
      <dgm:spPr/>
    </dgm:pt>
    <dgm:pt modelId="{2410B7D5-2540-4F1F-8395-AD8D5CDC2A90}" type="pres">
      <dgm:prSet presAssocID="{2595CE0B-7A46-4CC9-A4AB-9BBDFA8EB593}" presName="horz1" presStyleCnt="0"/>
      <dgm:spPr/>
    </dgm:pt>
    <dgm:pt modelId="{3EAB10CF-DAAD-4816-9E32-5508C44FB063}" type="pres">
      <dgm:prSet presAssocID="{2595CE0B-7A46-4CC9-A4AB-9BBDFA8EB593}" presName="tx1" presStyleLbl="revTx" presStyleIdx="1" presStyleCnt="3"/>
      <dgm:spPr/>
    </dgm:pt>
    <dgm:pt modelId="{E5F554C5-B4C5-4EFE-9DC6-5CA606D7F072}" type="pres">
      <dgm:prSet presAssocID="{2595CE0B-7A46-4CC9-A4AB-9BBDFA8EB593}" presName="vert1" presStyleCnt="0"/>
      <dgm:spPr/>
    </dgm:pt>
    <dgm:pt modelId="{3E507118-C9E2-4611-A39F-1FE3DF9D7984}" type="pres">
      <dgm:prSet presAssocID="{E32527D6-893C-443B-BC1F-6BB672732F79}" presName="thickLine" presStyleLbl="alignNode1" presStyleIdx="2" presStyleCnt="3"/>
      <dgm:spPr/>
    </dgm:pt>
    <dgm:pt modelId="{01429C19-F7D0-4FB1-8CE7-8F604466E685}" type="pres">
      <dgm:prSet presAssocID="{E32527D6-893C-443B-BC1F-6BB672732F79}" presName="horz1" presStyleCnt="0"/>
      <dgm:spPr/>
    </dgm:pt>
    <dgm:pt modelId="{4A392D24-5F40-4598-ACEA-9D12F590CF8D}" type="pres">
      <dgm:prSet presAssocID="{E32527D6-893C-443B-BC1F-6BB672732F79}" presName="tx1" presStyleLbl="revTx" presStyleIdx="2" presStyleCnt="3"/>
      <dgm:spPr/>
    </dgm:pt>
    <dgm:pt modelId="{128FD9B7-59C3-4B8A-A4A4-71F871A9321C}" type="pres">
      <dgm:prSet presAssocID="{E32527D6-893C-443B-BC1F-6BB672732F79}" presName="vert1" presStyleCnt="0"/>
      <dgm:spPr/>
    </dgm:pt>
  </dgm:ptLst>
  <dgm:cxnLst>
    <dgm:cxn modelId="{98167812-4729-42CC-B222-7DF39034E767}" srcId="{A68DA0E4-7768-47E6-9E49-E0EA55C2C5C0}" destId="{7B495311-D785-459D-BD27-C826C942408D}" srcOrd="0" destOrd="0" parTransId="{30CD88E1-714E-436F-BBC4-D94F4336F2F3}" sibTransId="{DF142910-0944-4C27-907E-B0703C4798B5}"/>
    <dgm:cxn modelId="{52924616-911C-4EB5-AB0A-57D3D755F458}" type="presOf" srcId="{7B495311-D785-459D-BD27-C826C942408D}" destId="{CDE4FD67-11F6-4DF9-B660-2E19582E250C}" srcOrd="0" destOrd="0" presId="urn:microsoft.com/office/officeart/2008/layout/LinedList"/>
    <dgm:cxn modelId="{7FAA3232-09CE-4C84-A5C1-4957999ADB1C}" srcId="{A68DA0E4-7768-47E6-9E49-E0EA55C2C5C0}" destId="{2595CE0B-7A46-4CC9-A4AB-9BBDFA8EB593}" srcOrd="1" destOrd="0" parTransId="{C87D9CB5-287A-4FB9-8182-5FDF2EC91546}" sibTransId="{D7FE7487-64A1-4526-A575-A5708C5E6A64}"/>
    <dgm:cxn modelId="{8C869D5B-951A-46A2-9009-DB8B229B6591}" type="presOf" srcId="{A68DA0E4-7768-47E6-9E49-E0EA55C2C5C0}" destId="{898CC33E-3FA9-4458-A72F-577312241646}" srcOrd="0" destOrd="0" presId="urn:microsoft.com/office/officeart/2008/layout/LinedList"/>
    <dgm:cxn modelId="{B4AC0E8C-39B5-4DDD-8A40-000535BD4473}" type="presOf" srcId="{2595CE0B-7A46-4CC9-A4AB-9BBDFA8EB593}" destId="{3EAB10CF-DAAD-4816-9E32-5508C44FB063}" srcOrd="0" destOrd="0" presId="urn:microsoft.com/office/officeart/2008/layout/LinedList"/>
    <dgm:cxn modelId="{F0E0E8C1-B36E-44A9-AD90-7ECBC21D19E5}" type="presOf" srcId="{E32527D6-893C-443B-BC1F-6BB672732F79}" destId="{4A392D24-5F40-4598-ACEA-9D12F590CF8D}" srcOrd="0" destOrd="0" presId="urn:microsoft.com/office/officeart/2008/layout/LinedList"/>
    <dgm:cxn modelId="{4A8CB0F7-0B3D-4202-81F8-E297201F570F}" srcId="{A68DA0E4-7768-47E6-9E49-E0EA55C2C5C0}" destId="{E32527D6-893C-443B-BC1F-6BB672732F79}" srcOrd="2" destOrd="0" parTransId="{699ADFA7-64C5-4A6D-BF63-D445A0283FB7}" sibTransId="{BF8CA221-B7DE-48E5-B493-669779BBDDBC}"/>
    <dgm:cxn modelId="{98D83FDA-1249-478A-96A6-6CB24507EBBB}" type="presParOf" srcId="{898CC33E-3FA9-4458-A72F-577312241646}" destId="{5761153B-EC0F-4BC4-BB25-4C5DB84D7EE5}" srcOrd="0" destOrd="0" presId="urn:microsoft.com/office/officeart/2008/layout/LinedList"/>
    <dgm:cxn modelId="{6C801878-66E1-404F-B3D7-188513D79EFA}" type="presParOf" srcId="{898CC33E-3FA9-4458-A72F-577312241646}" destId="{16563BFE-A776-455E-99DD-9FF9AA7ECE67}" srcOrd="1" destOrd="0" presId="urn:microsoft.com/office/officeart/2008/layout/LinedList"/>
    <dgm:cxn modelId="{E89F0E87-5FE0-4F3C-9871-C7EF543D0DDC}" type="presParOf" srcId="{16563BFE-A776-455E-99DD-9FF9AA7ECE67}" destId="{CDE4FD67-11F6-4DF9-B660-2E19582E250C}" srcOrd="0" destOrd="0" presId="urn:microsoft.com/office/officeart/2008/layout/LinedList"/>
    <dgm:cxn modelId="{13A0BB70-E73C-41F6-AAFC-CE3B36FBF4AD}" type="presParOf" srcId="{16563BFE-A776-455E-99DD-9FF9AA7ECE67}" destId="{BB9E59C1-7DE0-44E5-9DB8-B829100F49EF}" srcOrd="1" destOrd="0" presId="urn:microsoft.com/office/officeart/2008/layout/LinedList"/>
    <dgm:cxn modelId="{040E9D14-A6A1-46FE-9661-5CEA137BD741}" type="presParOf" srcId="{898CC33E-3FA9-4458-A72F-577312241646}" destId="{2B51E0A2-C9C7-412C-ACE0-0F491C980DDE}" srcOrd="2" destOrd="0" presId="urn:microsoft.com/office/officeart/2008/layout/LinedList"/>
    <dgm:cxn modelId="{490634C1-C5D7-47C1-A370-C08FF441957E}" type="presParOf" srcId="{898CC33E-3FA9-4458-A72F-577312241646}" destId="{2410B7D5-2540-4F1F-8395-AD8D5CDC2A90}" srcOrd="3" destOrd="0" presId="urn:microsoft.com/office/officeart/2008/layout/LinedList"/>
    <dgm:cxn modelId="{F9491513-F066-4404-9448-6801743C0B99}" type="presParOf" srcId="{2410B7D5-2540-4F1F-8395-AD8D5CDC2A90}" destId="{3EAB10CF-DAAD-4816-9E32-5508C44FB063}" srcOrd="0" destOrd="0" presId="urn:microsoft.com/office/officeart/2008/layout/LinedList"/>
    <dgm:cxn modelId="{5113C067-7772-499F-82BC-54E9046B725E}" type="presParOf" srcId="{2410B7D5-2540-4F1F-8395-AD8D5CDC2A90}" destId="{E5F554C5-B4C5-4EFE-9DC6-5CA606D7F072}" srcOrd="1" destOrd="0" presId="urn:microsoft.com/office/officeart/2008/layout/LinedList"/>
    <dgm:cxn modelId="{0BEB38A4-0A54-451F-885B-829946AB4215}" type="presParOf" srcId="{898CC33E-3FA9-4458-A72F-577312241646}" destId="{3E507118-C9E2-4611-A39F-1FE3DF9D7984}" srcOrd="4" destOrd="0" presId="urn:microsoft.com/office/officeart/2008/layout/LinedList"/>
    <dgm:cxn modelId="{5AE8DD91-57C7-49E2-ACC7-AB4294FB2E17}" type="presParOf" srcId="{898CC33E-3FA9-4458-A72F-577312241646}" destId="{01429C19-F7D0-4FB1-8CE7-8F604466E685}" srcOrd="5" destOrd="0" presId="urn:microsoft.com/office/officeart/2008/layout/LinedList"/>
    <dgm:cxn modelId="{686F5969-1FA1-4959-B564-18A1868FDDED}" type="presParOf" srcId="{01429C19-F7D0-4FB1-8CE7-8F604466E685}" destId="{4A392D24-5F40-4598-ACEA-9D12F590CF8D}" srcOrd="0" destOrd="0" presId="urn:microsoft.com/office/officeart/2008/layout/LinedList"/>
    <dgm:cxn modelId="{939B3D1B-C8FF-4DE5-A953-992206CEF64B}" type="presParOf" srcId="{01429C19-F7D0-4FB1-8CE7-8F604466E685}" destId="{128FD9B7-59C3-4B8A-A4A4-71F871A9321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82EA83-A0EE-4801-971F-E2A72E8B0E0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06895BE-81D8-46FC-B3B7-EFAAAEBF2048}">
      <dgm:prSet/>
      <dgm:spPr/>
      <dgm:t>
        <a:bodyPr/>
        <a:lstStyle/>
        <a:p>
          <a:pPr>
            <a:defRPr cap="all"/>
          </a:pPr>
          <a:r>
            <a:rPr lang="fr-CA"/>
            <a:t>Exercice</a:t>
          </a:r>
          <a:endParaRPr lang="en-US"/>
        </a:p>
      </dgm:t>
    </dgm:pt>
    <dgm:pt modelId="{22CFD420-1D02-414B-8F6E-6304D1600AEB}" type="parTrans" cxnId="{01F6942B-46D2-406A-A31C-5DA11F1F000B}">
      <dgm:prSet/>
      <dgm:spPr/>
      <dgm:t>
        <a:bodyPr/>
        <a:lstStyle/>
        <a:p>
          <a:endParaRPr lang="en-US"/>
        </a:p>
      </dgm:t>
    </dgm:pt>
    <dgm:pt modelId="{53ABB69B-F6E8-42A2-BA70-1C35C2C68C85}" type="sibTrans" cxnId="{01F6942B-46D2-406A-A31C-5DA11F1F000B}">
      <dgm:prSet/>
      <dgm:spPr/>
      <dgm:t>
        <a:bodyPr/>
        <a:lstStyle/>
        <a:p>
          <a:endParaRPr lang="en-US"/>
        </a:p>
      </dgm:t>
    </dgm:pt>
    <dgm:pt modelId="{7AA65A72-A5F0-4878-8839-0C0600E68147}">
      <dgm:prSet/>
      <dgm:spPr/>
      <dgm:t>
        <a:bodyPr/>
        <a:lstStyle/>
        <a:p>
          <a:pPr>
            <a:defRPr cap="all"/>
          </a:pPr>
          <a:r>
            <a:rPr lang="fr-CA"/>
            <a:t>2.3</a:t>
          </a:r>
          <a:endParaRPr lang="en-US"/>
        </a:p>
      </dgm:t>
    </dgm:pt>
    <dgm:pt modelId="{5CB20A2C-69AB-42E7-8A34-62878D6B986A}" type="parTrans" cxnId="{E7498DC9-D72D-4CFF-B09C-B92D3B40C8C2}">
      <dgm:prSet/>
      <dgm:spPr/>
      <dgm:t>
        <a:bodyPr/>
        <a:lstStyle/>
        <a:p>
          <a:endParaRPr lang="en-US"/>
        </a:p>
      </dgm:t>
    </dgm:pt>
    <dgm:pt modelId="{581C775F-9DD6-4877-AC14-E4A2B8AAEC7D}" type="sibTrans" cxnId="{E7498DC9-D72D-4CFF-B09C-B92D3B40C8C2}">
      <dgm:prSet/>
      <dgm:spPr/>
      <dgm:t>
        <a:bodyPr/>
        <a:lstStyle/>
        <a:p>
          <a:endParaRPr lang="en-US"/>
        </a:p>
      </dgm:t>
    </dgm:pt>
    <dgm:pt modelId="{4B5A60EE-C347-4436-906E-75DCA997D3BE}" type="pres">
      <dgm:prSet presAssocID="{D082EA83-A0EE-4801-971F-E2A72E8B0E0D}" presName="root" presStyleCnt="0">
        <dgm:presLayoutVars>
          <dgm:dir/>
          <dgm:resizeHandles val="exact"/>
        </dgm:presLayoutVars>
      </dgm:prSet>
      <dgm:spPr/>
    </dgm:pt>
    <dgm:pt modelId="{DFD67E5C-332F-49B4-8D08-DFFEFB109994}" type="pres">
      <dgm:prSet presAssocID="{806895BE-81D8-46FC-B3B7-EFAAAEBF2048}" presName="compNode" presStyleCnt="0"/>
      <dgm:spPr/>
    </dgm:pt>
    <dgm:pt modelId="{C23DBAAD-28D8-44D4-BFD6-810C79572FD2}" type="pres">
      <dgm:prSet presAssocID="{806895BE-81D8-46FC-B3B7-EFAAAEBF2048}" presName="iconBgRect" presStyleLbl="bgShp" presStyleIdx="0" presStyleCnt="2"/>
      <dgm:spPr/>
    </dgm:pt>
    <dgm:pt modelId="{6FDFF098-39F0-4C9B-9313-E16E4513C469}" type="pres">
      <dgm:prSet presAssocID="{806895BE-81D8-46FC-B3B7-EFAAAEBF204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urir"/>
        </a:ext>
      </dgm:extLst>
    </dgm:pt>
    <dgm:pt modelId="{B3668AD2-C5F8-4212-B1E4-8F6493C9E711}" type="pres">
      <dgm:prSet presAssocID="{806895BE-81D8-46FC-B3B7-EFAAAEBF2048}" presName="spaceRect" presStyleCnt="0"/>
      <dgm:spPr/>
    </dgm:pt>
    <dgm:pt modelId="{701EBD65-FAB1-4E4E-9D78-E51F30739212}" type="pres">
      <dgm:prSet presAssocID="{806895BE-81D8-46FC-B3B7-EFAAAEBF2048}" presName="textRect" presStyleLbl="revTx" presStyleIdx="0" presStyleCnt="2">
        <dgm:presLayoutVars>
          <dgm:chMax val="1"/>
          <dgm:chPref val="1"/>
        </dgm:presLayoutVars>
      </dgm:prSet>
      <dgm:spPr/>
    </dgm:pt>
    <dgm:pt modelId="{76A9734D-0484-4CA9-A136-7B9AF7AF13DB}" type="pres">
      <dgm:prSet presAssocID="{53ABB69B-F6E8-42A2-BA70-1C35C2C68C85}" presName="sibTrans" presStyleCnt="0"/>
      <dgm:spPr/>
    </dgm:pt>
    <dgm:pt modelId="{9B8FDFB3-966C-4ED2-86B6-9709C3C77BAC}" type="pres">
      <dgm:prSet presAssocID="{7AA65A72-A5F0-4878-8839-0C0600E68147}" presName="compNode" presStyleCnt="0"/>
      <dgm:spPr/>
    </dgm:pt>
    <dgm:pt modelId="{85BFA4F8-63E6-490A-9421-22A8EE945276}" type="pres">
      <dgm:prSet presAssocID="{7AA65A72-A5F0-4878-8839-0C0600E68147}" presName="iconBgRect" presStyleLbl="bgShp" presStyleIdx="1" presStyleCnt="2"/>
      <dgm:spPr/>
    </dgm:pt>
    <dgm:pt modelId="{DBF76230-91B7-4F95-BA07-038293793B85}" type="pres">
      <dgm:prSet presAssocID="{7AA65A72-A5F0-4878-8839-0C0600E6814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760B48E6-F384-49F9-93DB-3E1BD92587E3}" type="pres">
      <dgm:prSet presAssocID="{7AA65A72-A5F0-4878-8839-0C0600E68147}" presName="spaceRect" presStyleCnt="0"/>
      <dgm:spPr/>
    </dgm:pt>
    <dgm:pt modelId="{A15ADA11-4942-4550-A4C0-0EE833223732}" type="pres">
      <dgm:prSet presAssocID="{7AA65A72-A5F0-4878-8839-0C0600E6814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1F6942B-46D2-406A-A31C-5DA11F1F000B}" srcId="{D082EA83-A0EE-4801-971F-E2A72E8B0E0D}" destId="{806895BE-81D8-46FC-B3B7-EFAAAEBF2048}" srcOrd="0" destOrd="0" parTransId="{22CFD420-1D02-414B-8F6E-6304D1600AEB}" sibTransId="{53ABB69B-F6E8-42A2-BA70-1C35C2C68C85}"/>
    <dgm:cxn modelId="{5E0F5C52-76D7-4517-862D-5D3ED3100D47}" type="presOf" srcId="{7AA65A72-A5F0-4878-8839-0C0600E68147}" destId="{A15ADA11-4942-4550-A4C0-0EE833223732}" srcOrd="0" destOrd="0" presId="urn:microsoft.com/office/officeart/2018/5/layout/IconCircleLabelList"/>
    <dgm:cxn modelId="{32C2619C-B1E7-48FC-A6DD-45001D1580AD}" type="presOf" srcId="{D082EA83-A0EE-4801-971F-E2A72E8B0E0D}" destId="{4B5A60EE-C347-4436-906E-75DCA997D3BE}" srcOrd="0" destOrd="0" presId="urn:microsoft.com/office/officeart/2018/5/layout/IconCircleLabelList"/>
    <dgm:cxn modelId="{114B459F-F6F9-41F2-AD43-D510904A6E9B}" type="presOf" srcId="{806895BE-81D8-46FC-B3B7-EFAAAEBF2048}" destId="{701EBD65-FAB1-4E4E-9D78-E51F30739212}" srcOrd="0" destOrd="0" presId="urn:microsoft.com/office/officeart/2018/5/layout/IconCircleLabelList"/>
    <dgm:cxn modelId="{E7498DC9-D72D-4CFF-B09C-B92D3B40C8C2}" srcId="{D082EA83-A0EE-4801-971F-E2A72E8B0E0D}" destId="{7AA65A72-A5F0-4878-8839-0C0600E68147}" srcOrd="1" destOrd="0" parTransId="{5CB20A2C-69AB-42E7-8A34-62878D6B986A}" sibTransId="{581C775F-9DD6-4877-AC14-E4A2B8AAEC7D}"/>
    <dgm:cxn modelId="{CFD54320-FF8F-416C-8757-F36A55BC797C}" type="presParOf" srcId="{4B5A60EE-C347-4436-906E-75DCA997D3BE}" destId="{DFD67E5C-332F-49B4-8D08-DFFEFB109994}" srcOrd="0" destOrd="0" presId="urn:microsoft.com/office/officeart/2018/5/layout/IconCircleLabelList"/>
    <dgm:cxn modelId="{068230F0-5111-49CB-B7A6-48BA0F4FB467}" type="presParOf" srcId="{DFD67E5C-332F-49B4-8D08-DFFEFB109994}" destId="{C23DBAAD-28D8-44D4-BFD6-810C79572FD2}" srcOrd="0" destOrd="0" presId="urn:microsoft.com/office/officeart/2018/5/layout/IconCircleLabelList"/>
    <dgm:cxn modelId="{A589D75B-D74E-432B-8CE6-2205460AACAC}" type="presParOf" srcId="{DFD67E5C-332F-49B4-8D08-DFFEFB109994}" destId="{6FDFF098-39F0-4C9B-9313-E16E4513C469}" srcOrd="1" destOrd="0" presId="urn:microsoft.com/office/officeart/2018/5/layout/IconCircleLabelList"/>
    <dgm:cxn modelId="{61FDA703-D3C2-41BB-A6AA-FA88E83B63E0}" type="presParOf" srcId="{DFD67E5C-332F-49B4-8D08-DFFEFB109994}" destId="{B3668AD2-C5F8-4212-B1E4-8F6493C9E711}" srcOrd="2" destOrd="0" presId="urn:microsoft.com/office/officeart/2018/5/layout/IconCircleLabelList"/>
    <dgm:cxn modelId="{97D25339-C628-4234-B0AA-839A5B3B1A4F}" type="presParOf" srcId="{DFD67E5C-332F-49B4-8D08-DFFEFB109994}" destId="{701EBD65-FAB1-4E4E-9D78-E51F30739212}" srcOrd="3" destOrd="0" presId="urn:microsoft.com/office/officeart/2018/5/layout/IconCircleLabelList"/>
    <dgm:cxn modelId="{C60D0208-C31B-4709-B55F-E3F40C1CDD70}" type="presParOf" srcId="{4B5A60EE-C347-4436-906E-75DCA997D3BE}" destId="{76A9734D-0484-4CA9-A136-7B9AF7AF13DB}" srcOrd="1" destOrd="0" presId="urn:microsoft.com/office/officeart/2018/5/layout/IconCircleLabelList"/>
    <dgm:cxn modelId="{15014B26-6573-4F0E-A69F-155552EFEED1}" type="presParOf" srcId="{4B5A60EE-C347-4436-906E-75DCA997D3BE}" destId="{9B8FDFB3-966C-4ED2-86B6-9709C3C77BAC}" srcOrd="2" destOrd="0" presId="urn:microsoft.com/office/officeart/2018/5/layout/IconCircleLabelList"/>
    <dgm:cxn modelId="{381747BF-5F57-44CF-89BF-EBE8FBF9747C}" type="presParOf" srcId="{9B8FDFB3-966C-4ED2-86B6-9709C3C77BAC}" destId="{85BFA4F8-63E6-490A-9421-22A8EE945276}" srcOrd="0" destOrd="0" presId="urn:microsoft.com/office/officeart/2018/5/layout/IconCircleLabelList"/>
    <dgm:cxn modelId="{CEC44024-E3B5-4F1B-9F6C-30A21AC806F3}" type="presParOf" srcId="{9B8FDFB3-966C-4ED2-86B6-9709C3C77BAC}" destId="{DBF76230-91B7-4F95-BA07-038293793B85}" srcOrd="1" destOrd="0" presId="urn:microsoft.com/office/officeart/2018/5/layout/IconCircleLabelList"/>
    <dgm:cxn modelId="{3B62F700-D6F2-49CF-AE18-043BDCD05367}" type="presParOf" srcId="{9B8FDFB3-966C-4ED2-86B6-9709C3C77BAC}" destId="{760B48E6-F384-49F9-93DB-3E1BD92587E3}" srcOrd="2" destOrd="0" presId="urn:microsoft.com/office/officeart/2018/5/layout/IconCircleLabelList"/>
    <dgm:cxn modelId="{4B8F823B-D5A8-4EE6-A1C0-0977117F1BBD}" type="presParOf" srcId="{9B8FDFB3-966C-4ED2-86B6-9709C3C77BAC}" destId="{A15ADA11-4942-4550-A4C0-0EE83322373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1153B-EC0F-4BC4-BB25-4C5DB84D7EE5}">
      <dsp:nvSpPr>
        <dsp:cNvPr id="0" name=""/>
        <dsp:cNvSpPr/>
      </dsp:nvSpPr>
      <dsp:spPr>
        <a:xfrm>
          <a:off x="0" y="2209"/>
          <a:ext cx="46188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4FD67-11F6-4DF9-B660-2E19582E250C}">
      <dsp:nvSpPr>
        <dsp:cNvPr id="0" name=""/>
        <dsp:cNvSpPr/>
      </dsp:nvSpPr>
      <dsp:spPr>
        <a:xfrm>
          <a:off x="0" y="2209"/>
          <a:ext cx="4618856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 dirty="0"/>
            <a:t>On appelle </a:t>
          </a:r>
          <a:r>
            <a:rPr lang="fr-CA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staphylococcies</a:t>
          </a:r>
          <a:r>
            <a:rPr lang="fr-CA" sz="2300" kern="1200" dirty="0"/>
            <a:t> les manifestations pathologiques causées par le Staphylocoque.</a:t>
          </a:r>
          <a:endParaRPr lang="en-US" sz="2300" kern="1200" dirty="0"/>
        </a:p>
      </dsp:txBody>
      <dsp:txXfrm>
        <a:off x="0" y="2209"/>
        <a:ext cx="4618856" cy="1507181"/>
      </dsp:txXfrm>
    </dsp:sp>
    <dsp:sp modelId="{2B51E0A2-C9C7-412C-ACE0-0F491C980DDE}">
      <dsp:nvSpPr>
        <dsp:cNvPr id="0" name=""/>
        <dsp:cNvSpPr/>
      </dsp:nvSpPr>
      <dsp:spPr>
        <a:xfrm>
          <a:off x="0" y="1509390"/>
          <a:ext cx="46188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B10CF-DAAD-4816-9E32-5508C44FB063}">
      <dsp:nvSpPr>
        <dsp:cNvPr id="0" name=""/>
        <dsp:cNvSpPr/>
      </dsp:nvSpPr>
      <dsp:spPr>
        <a:xfrm>
          <a:off x="0" y="1509390"/>
          <a:ext cx="4618856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 dirty="0">
              <a:effectLst/>
            </a:rPr>
            <a:t>On le retrouve la plupart du temps dans </a:t>
          </a:r>
          <a:r>
            <a:rPr lang="fr-CA" sz="2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l’eau, le sol, flore normale de la peau ou des muqueuses où sur un objet </a:t>
          </a:r>
          <a:endParaRPr lang="en-U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09390"/>
        <a:ext cx="4618856" cy="1507181"/>
      </dsp:txXfrm>
    </dsp:sp>
    <dsp:sp modelId="{3E507118-C9E2-4611-A39F-1FE3DF9D7984}">
      <dsp:nvSpPr>
        <dsp:cNvPr id="0" name=""/>
        <dsp:cNvSpPr/>
      </dsp:nvSpPr>
      <dsp:spPr>
        <a:xfrm>
          <a:off x="0" y="3016572"/>
          <a:ext cx="46188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92D24-5F40-4598-ACEA-9D12F590CF8D}">
      <dsp:nvSpPr>
        <dsp:cNvPr id="0" name=""/>
        <dsp:cNvSpPr/>
      </dsp:nvSpPr>
      <dsp:spPr>
        <a:xfrm>
          <a:off x="0" y="3016572"/>
          <a:ext cx="4618856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 exemple :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i="0" kern="1200" dirty="0">
              <a:effectLst/>
            </a:rPr>
            <a:t>Impétigo, gastro entérite, septicémie, infection de plaies etc.</a:t>
          </a:r>
          <a:endParaRPr lang="en-US" sz="2300" i="0" kern="1200" dirty="0">
            <a:effectLst/>
          </a:endParaRPr>
        </a:p>
      </dsp:txBody>
      <dsp:txXfrm>
        <a:off x="0" y="3016572"/>
        <a:ext cx="4618856" cy="15071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1153B-EC0F-4BC4-BB25-4C5DB84D7EE5}">
      <dsp:nvSpPr>
        <dsp:cNvPr id="0" name=""/>
        <dsp:cNvSpPr/>
      </dsp:nvSpPr>
      <dsp:spPr>
        <a:xfrm>
          <a:off x="0" y="2264"/>
          <a:ext cx="52667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4FD67-11F6-4DF9-B660-2E19582E250C}">
      <dsp:nvSpPr>
        <dsp:cNvPr id="0" name=""/>
        <dsp:cNvSpPr/>
      </dsp:nvSpPr>
      <dsp:spPr>
        <a:xfrm>
          <a:off x="0" y="2264"/>
          <a:ext cx="5266706" cy="1544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 dirty="0"/>
            <a:t>On appelle </a:t>
          </a:r>
          <a:r>
            <a:rPr lang="fr-CA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streptococcies</a:t>
          </a:r>
          <a:r>
            <a:rPr lang="fr-CA" sz="2100" kern="1200" dirty="0"/>
            <a:t> les manifestations pathologiques causées par un groupe de bactéries streptocoques .</a:t>
          </a:r>
          <a:endParaRPr lang="en-US" sz="2100" kern="1200" dirty="0"/>
        </a:p>
      </dsp:txBody>
      <dsp:txXfrm>
        <a:off x="0" y="2264"/>
        <a:ext cx="5266706" cy="1544194"/>
      </dsp:txXfrm>
    </dsp:sp>
    <dsp:sp modelId="{2B51E0A2-C9C7-412C-ACE0-0F491C980DDE}">
      <dsp:nvSpPr>
        <dsp:cNvPr id="0" name=""/>
        <dsp:cNvSpPr/>
      </dsp:nvSpPr>
      <dsp:spPr>
        <a:xfrm>
          <a:off x="0" y="1546458"/>
          <a:ext cx="52667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B10CF-DAAD-4816-9E32-5508C44FB063}">
      <dsp:nvSpPr>
        <dsp:cNvPr id="0" name=""/>
        <dsp:cNvSpPr/>
      </dsp:nvSpPr>
      <dsp:spPr>
        <a:xfrm>
          <a:off x="0" y="1546458"/>
          <a:ext cx="5266706" cy="1544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i="1" u="sng" kern="1200" dirty="0">
              <a:effectLst/>
            </a:rPr>
            <a:t>Les 2 principales son causer par </a:t>
          </a:r>
          <a:r>
            <a:rPr lang="fr-CA" sz="2100" kern="1200" dirty="0"/>
            <a:t>: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 dirty="0"/>
            <a:t>- Streptocoque hémolytique </a:t>
          </a:r>
          <a:r>
            <a:rPr lang="fr-CA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groupe A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 dirty="0"/>
            <a:t>- Streptocoque nom et monolithique </a:t>
          </a:r>
          <a:r>
            <a:rPr lang="fr-CA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groupe D</a:t>
          </a:r>
          <a:endParaRPr lang="en-U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46458"/>
        <a:ext cx="5266706" cy="1544194"/>
      </dsp:txXfrm>
    </dsp:sp>
    <dsp:sp modelId="{3E507118-C9E2-4611-A39F-1FE3DF9D7984}">
      <dsp:nvSpPr>
        <dsp:cNvPr id="0" name=""/>
        <dsp:cNvSpPr/>
      </dsp:nvSpPr>
      <dsp:spPr>
        <a:xfrm>
          <a:off x="0" y="3090652"/>
          <a:ext cx="52667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92D24-5F40-4598-ACEA-9D12F590CF8D}">
      <dsp:nvSpPr>
        <dsp:cNvPr id="0" name=""/>
        <dsp:cNvSpPr/>
      </dsp:nvSpPr>
      <dsp:spPr>
        <a:xfrm>
          <a:off x="0" y="3090652"/>
          <a:ext cx="5266706" cy="1544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 dirty="0"/>
            <a:t>Que l’on retrouve dans l’amygdalite, otite, septicémie, scarlatine, inf. urinaire, </a:t>
          </a:r>
          <a:r>
            <a:rPr lang="fr-CA" sz="21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fasciite nécrosante , </a:t>
          </a:r>
          <a:r>
            <a:rPr lang="fr-CA" sz="2100" i="0" kern="1200" dirty="0">
              <a:effectLst/>
            </a:rPr>
            <a:t>ERV, trouble rénaux etc</a:t>
          </a:r>
          <a:r>
            <a:rPr lang="fr-CA" sz="21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-US" sz="21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090652"/>
        <a:ext cx="5266706" cy="15441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DBAAD-28D8-44D4-BFD6-810C79572FD2}">
      <dsp:nvSpPr>
        <dsp:cNvPr id="0" name=""/>
        <dsp:cNvSpPr/>
      </dsp:nvSpPr>
      <dsp:spPr>
        <a:xfrm>
          <a:off x="730349" y="182864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DFF098-39F0-4C9B-9313-E16E4513C469}">
      <dsp:nvSpPr>
        <dsp:cNvPr id="0" name=""/>
        <dsp:cNvSpPr/>
      </dsp:nvSpPr>
      <dsp:spPr>
        <a:xfrm>
          <a:off x="1198349" y="650864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EBD65-FAB1-4E4E-9D78-E51F30739212}">
      <dsp:nvSpPr>
        <dsp:cNvPr id="0" name=""/>
        <dsp:cNvSpPr/>
      </dsp:nvSpPr>
      <dsp:spPr>
        <a:xfrm>
          <a:off x="28349" y="3062865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A" sz="4400" kern="1200"/>
            <a:t>Exercice</a:t>
          </a:r>
          <a:endParaRPr lang="en-US" sz="4400" kern="1200"/>
        </a:p>
      </dsp:txBody>
      <dsp:txXfrm>
        <a:off x="28349" y="3062865"/>
        <a:ext cx="3600000" cy="720000"/>
      </dsp:txXfrm>
    </dsp:sp>
    <dsp:sp modelId="{85BFA4F8-63E6-490A-9421-22A8EE945276}">
      <dsp:nvSpPr>
        <dsp:cNvPr id="0" name=""/>
        <dsp:cNvSpPr/>
      </dsp:nvSpPr>
      <dsp:spPr>
        <a:xfrm>
          <a:off x="4960350" y="182864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76230-91B7-4F95-BA07-038293793B85}">
      <dsp:nvSpPr>
        <dsp:cNvPr id="0" name=""/>
        <dsp:cNvSpPr/>
      </dsp:nvSpPr>
      <dsp:spPr>
        <a:xfrm>
          <a:off x="5428350" y="650864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ADA11-4942-4550-A4C0-0EE833223732}">
      <dsp:nvSpPr>
        <dsp:cNvPr id="0" name=""/>
        <dsp:cNvSpPr/>
      </dsp:nvSpPr>
      <dsp:spPr>
        <a:xfrm>
          <a:off x="4258350" y="3062865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A" sz="4400" kern="1200"/>
            <a:t>2.3</a:t>
          </a:r>
          <a:endParaRPr lang="en-US" sz="4400" kern="1200"/>
        </a:p>
      </dsp:txBody>
      <dsp:txXfrm>
        <a:off x="4258350" y="3062865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03/06/2023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03/06/2023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03/06/2023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03/06/2023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03/06/2023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03/06/2023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03/06/2023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03/06/2023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03/06/2023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03/06/2023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03/06/2023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02334-7E8B-4320-A1E2-4B05AC15A670}" type="datetimeFigureOut">
              <a:rPr lang="fr-FR" smtClean="0"/>
              <a:pPr/>
              <a:t>03/06/2023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10.jpeg"/><Relationship Id="rId3" Type="http://schemas.openxmlformats.org/officeDocument/2006/relationships/tags" Target="../tags/tag46.xml"/><Relationship Id="rId7" Type="http://schemas.openxmlformats.org/officeDocument/2006/relationships/diagramData" Target="../diagrams/data1.xml"/><Relationship Id="rId12" Type="http://schemas.openxmlformats.org/officeDocument/2006/relationships/image" Target="../media/image9.jpe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4.xml"/><Relationship Id="rId11" Type="http://schemas.microsoft.com/office/2007/relationships/diagramDrawing" Target="../diagrams/drawing1.xml"/><Relationship Id="rId5" Type="http://schemas.openxmlformats.org/officeDocument/2006/relationships/tags" Target="../tags/tag47.xml"/><Relationship Id="rId10" Type="http://schemas.openxmlformats.org/officeDocument/2006/relationships/diagramColors" Target="../diagrams/colors1.xml"/><Relationship Id="rId4" Type="http://schemas.openxmlformats.org/officeDocument/2006/relationships/video" Target="https://www.youtube.com/embed/ZLZUEuGck3s?feature=oembed" TargetMode="External"/><Relationship Id="rId9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1.jpeg"/><Relationship Id="rId3" Type="http://schemas.openxmlformats.org/officeDocument/2006/relationships/video" Target="https://www.youtube.com/embed/V5kmGp9AV1c?feature=oembed" TargetMode="External"/><Relationship Id="rId7" Type="http://schemas.openxmlformats.org/officeDocument/2006/relationships/slideLayout" Target="../slideLayouts/slideLayout4.xml"/><Relationship Id="rId12" Type="http://schemas.microsoft.com/office/2007/relationships/diagramDrawing" Target="../diagrams/drawing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2.xml"/><Relationship Id="rId11" Type="http://schemas.openxmlformats.org/officeDocument/2006/relationships/diagramColors" Target="../diagrams/colors2.xml"/><Relationship Id="rId5" Type="http://schemas.openxmlformats.org/officeDocument/2006/relationships/tags" Target="../tags/tag51.xml"/><Relationship Id="rId10" Type="http://schemas.openxmlformats.org/officeDocument/2006/relationships/diagramQuickStyle" Target="../diagrams/quickStyle2.xml"/><Relationship Id="rId4" Type="http://schemas.openxmlformats.org/officeDocument/2006/relationships/tags" Target="../tags/tag50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8.jpe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image" Target="../media/image8.jpe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8.jpe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image" Target="../media/image8.jpe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75.xml"/><Relationship Id="rId7" Type="http://schemas.openxmlformats.org/officeDocument/2006/relationships/tags" Target="../tags/tag78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video" Target="https://www.youtube.com/embed/xbET9z-88Zg?feature=oembed" TargetMode="Externa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9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81.xml"/><Relationship Id="rId7" Type="http://schemas.openxmlformats.org/officeDocument/2006/relationships/image" Target="../media/image14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86.xml"/><Relationship Id="rId7" Type="http://schemas.openxmlformats.org/officeDocument/2006/relationships/image" Target="../media/image16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.gif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video" Target="https://www.youtube.com/embed/A1nKFYwSTKg?feature=oembed" TargetMode="External"/><Relationship Id="rId1" Type="http://schemas.openxmlformats.org/officeDocument/2006/relationships/tags" Target="../tags/tag14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4.gif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0.xml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tags" Target="../tags/tag3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0" name="Rectangle 1049">
            <a:extLst>
              <a:ext uri="{FF2B5EF4-FFF2-40B4-BE49-F238E27FC236}">
                <a16:creationId xmlns:a16="http://schemas.microsoft.com/office/drawing/2014/main" id="{A0A2B7F3-65A0-4CC5-8310-3252C59E0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28650" y="3950725"/>
            <a:ext cx="7886700" cy="1132696"/>
          </a:xfrm>
        </p:spPr>
        <p:txBody>
          <a:bodyPr>
            <a:normAutofit/>
          </a:bodyPr>
          <a:lstStyle/>
          <a:p>
            <a:r>
              <a:rPr lang="fr-FR" sz="3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maladies infectieuses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28650" y="5145583"/>
            <a:ext cx="7886700" cy="1132696"/>
          </a:xfrm>
        </p:spPr>
        <p:txBody>
          <a:bodyPr>
            <a:normAutofit/>
          </a:bodyPr>
          <a:lstStyle/>
          <a:p>
            <a:r>
              <a:rPr lang="fr-FR"/>
              <a:t>Création DIS, modifié 2023</a:t>
            </a:r>
          </a:p>
        </p:txBody>
      </p:sp>
      <p:pic>
        <p:nvPicPr>
          <p:cNvPr id="1034" name="Picture 10" descr="C:\Users\Tom\AppData\Local\Microsoft\Windows\Temporary Internet Files\Content.IE5\54P6HUVA\MPj04387380000[1]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6" cstate="print"/>
          <a:srcRect t="17255" r="-2" b="13232"/>
          <a:stretch/>
        </p:blipFill>
        <p:spPr bwMode="auto">
          <a:xfrm>
            <a:off x="1065195" y="304800"/>
            <a:ext cx="7044135" cy="3672406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001637-09FC-3A6B-8A89-AF40E001EEB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Staphylocoque</a:t>
            </a:r>
          </a:p>
        </p:txBody>
      </p:sp>
      <p:graphicFrame>
        <p:nvGraphicFramePr>
          <p:cNvPr id="9" name="Espace réservé du contenu 2">
            <a:extLst>
              <a:ext uri="{FF2B5EF4-FFF2-40B4-BE49-F238E27FC236}">
                <a16:creationId xmlns:a16="http://schemas.microsoft.com/office/drawing/2014/main" id="{2DC1D354-B793-1423-E933-C98C4420D511}"/>
              </a:ext>
            </a:extLst>
          </p:cNvPr>
          <p:cNvGraphicFramePr>
            <a:graphicFrameLocks noGrp="1"/>
          </p:cNvGraphicFramePr>
          <p:nvPr>
            <p:ph sz="half"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8027030"/>
              </p:ext>
            </p:extLst>
          </p:nvPr>
        </p:nvGraphicFramePr>
        <p:xfrm>
          <a:off x="457200" y="1600200"/>
          <a:ext cx="461885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Haro sur le staphylocoque doré ! | Contenus pour le grand public | Institut  du Microbiote">
            <a:extLst>
              <a:ext uri="{FF2B5EF4-FFF2-40B4-BE49-F238E27FC236}">
                <a16:creationId xmlns:a16="http://schemas.microsoft.com/office/drawing/2014/main" id="{BDBEA698-38A8-92FD-8239-5692BCA3439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704" y="4221088"/>
            <a:ext cx="330517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Média en ligne 11" title="Le staphylocoque doré">
            <a:hlinkClick r:id="" action="ppaction://media"/>
            <a:extLst>
              <a:ext uri="{FF2B5EF4-FFF2-40B4-BE49-F238E27FC236}">
                <a16:creationId xmlns:a16="http://schemas.microsoft.com/office/drawing/2014/main" id="{3855ECB8-3813-8E94-5ED8-89B48D176732}"/>
              </a:ext>
            </a:extLst>
          </p:cNvPr>
          <p:cNvPicPr>
            <a:picLocks noGrp="1" noRot="1" noChangeAspect="1"/>
          </p:cNvPicPr>
          <p:nvPr>
            <p:ph sz="half" idx="2"/>
            <a:videoFile r:link="rId4"/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474704" y="2065060"/>
            <a:ext cx="3305175" cy="186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4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001637-09FC-3A6B-8A89-AF40E001EEB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99343"/>
            <a:ext cx="8229600" cy="1143000"/>
          </a:xfrm>
        </p:spPr>
        <p:txBody>
          <a:bodyPr/>
          <a:lstStyle/>
          <a:p>
            <a:r>
              <a:rPr lang="fr-CA" dirty="0"/>
              <a:t>Streptocoque</a:t>
            </a:r>
          </a:p>
        </p:txBody>
      </p:sp>
      <p:graphicFrame>
        <p:nvGraphicFramePr>
          <p:cNvPr id="9" name="Espace réservé du contenu 2">
            <a:extLst>
              <a:ext uri="{FF2B5EF4-FFF2-40B4-BE49-F238E27FC236}">
                <a16:creationId xmlns:a16="http://schemas.microsoft.com/office/drawing/2014/main" id="{2DC1D354-B793-1423-E933-C98C4420D511}"/>
              </a:ext>
            </a:extLst>
          </p:cNvPr>
          <p:cNvGraphicFramePr>
            <a:graphicFrameLocks noGrp="1"/>
          </p:cNvGraphicFramePr>
          <p:nvPr>
            <p:ph sz="half"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4670677"/>
              </p:ext>
            </p:extLst>
          </p:nvPr>
        </p:nvGraphicFramePr>
        <p:xfrm>
          <a:off x="179079" y="1638144"/>
          <a:ext cx="5266706" cy="4637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Média en ligne 5" title="Fasciite nécrosante">
            <a:hlinkClick r:id="" action="ppaction://media"/>
            <a:extLst>
              <a:ext uri="{FF2B5EF4-FFF2-40B4-BE49-F238E27FC236}">
                <a16:creationId xmlns:a16="http://schemas.microsoft.com/office/drawing/2014/main" id="{D3BFEBC7-7D1F-6FE1-AE89-A158E84FC896}"/>
              </a:ext>
            </a:extLst>
          </p:cNvPr>
          <p:cNvPicPr>
            <a:picLocks noGrp="1" noRot="1" noChangeAspect="1"/>
          </p:cNvPicPr>
          <p:nvPr>
            <p:ph sz="half" idx="2"/>
            <a:videoFile r:link="rId3"/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724525" y="3120086"/>
            <a:ext cx="2962275" cy="1673225"/>
          </a:xfrm>
          <a:prstGeom prst="rect">
            <a:avLst/>
          </a:prstGeom>
        </p:spPr>
      </p:pic>
      <p:pic>
        <p:nvPicPr>
          <p:cNvPr id="8" name="Image 7" descr="Une image contenant personne, Chair, médical, intérieur&#10;&#10;Description générée automatiquement">
            <a:extLst>
              <a:ext uri="{FF2B5EF4-FFF2-40B4-BE49-F238E27FC236}">
                <a16:creationId xmlns:a16="http://schemas.microsoft.com/office/drawing/2014/main" id="{9CBD9A36-5AC8-45B5-43AA-BBB77BE4581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906" y="4972050"/>
            <a:ext cx="2619375" cy="188595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8E2EAFA-C065-B8AA-FCAF-15A36533C74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05225" y="5985559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Fasciite nécrosante </a:t>
            </a:r>
            <a:r>
              <a:rPr lang="fr-CA" dirty="0"/>
              <a:t>= </a:t>
            </a:r>
            <a:r>
              <a:rPr lang="fr-CA" i="1" dirty="0"/>
              <a:t>Altération due à une bactérie entraînant une nécrose des diff couches de tissus</a:t>
            </a:r>
          </a:p>
        </p:txBody>
      </p:sp>
    </p:spTree>
    <p:extLst>
      <p:ext uri="{BB962C8B-B14F-4D97-AF65-F5344CB8AC3E}">
        <p14:creationId xmlns:p14="http://schemas.microsoft.com/office/powerpoint/2010/main" val="32493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8507EC-91F9-56B4-96A5-96BF44C560A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142730"/>
            <a:ext cx="6588224" cy="1407691"/>
          </a:xfrm>
        </p:spPr>
        <p:txBody>
          <a:bodyPr>
            <a:normAutofit fontScale="90000"/>
          </a:bodyPr>
          <a:lstStyle/>
          <a:p>
            <a:r>
              <a:rPr lang="fr-CA" dirty="0"/>
              <a:t>Bactéries des voies respiratoires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670D47-D459-5232-8966-71CFC487AF29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23528" y="1772816"/>
            <a:ext cx="5472608" cy="496855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CA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 descr="Gros plan de cellules violettes">
            <a:extLst>
              <a:ext uri="{FF2B5EF4-FFF2-40B4-BE49-F238E27FC236}">
                <a16:creationId xmlns:a16="http://schemas.microsoft.com/office/drawing/2014/main" id="{0EC9F1EB-5E5D-CF8D-BE2A-F7A28A33981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7"/>
          <a:srcRect l="27058" r="24034"/>
          <a:stretch/>
        </p:blipFill>
        <p:spPr>
          <a:xfrm>
            <a:off x="5652120" y="10"/>
            <a:ext cx="3491880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35D3109-8A18-F15F-BB69-4410D4A9D32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7504" y="2444115"/>
            <a:ext cx="576064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Ils sont souvent pathogènes</a:t>
            </a:r>
          </a:p>
          <a:p>
            <a:endParaRPr lang="fr-CA" dirty="0"/>
          </a:p>
          <a:p>
            <a:pPr marL="285750" indent="-285750">
              <a:buFontTx/>
              <a:buChar char="-"/>
            </a:pPr>
            <a:r>
              <a:rPr lang="fr-CA" sz="2000" dirty="0"/>
              <a:t>Bacille diphtérique (pharyngite/Laryngite etc.)</a:t>
            </a:r>
          </a:p>
          <a:p>
            <a:pPr marL="285750" indent="-285750">
              <a:buFontTx/>
              <a:buChar char="-"/>
            </a:pPr>
            <a:r>
              <a:rPr lang="fr-CA" sz="2000" dirty="0"/>
              <a:t>Bacille de Koch (tuberculose)</a:t>
            </a:r>
          </a:p>
          <a:p>
            <a:pPr marL="285750" indent="-285750">
              <a:buFontTx/>
              <a:buChar char="-"/>
            </a:pPr>
            <a:r>
              <a:rPr lang="fr-CA" sz="2000" dirty="0"/>
              <a:t>Bacille de Pfeiffer (pharyngite/méningite/otite etc.) </a:t>
            </a:r>
          </a:p>
          <a:p>
            <a:pPr marL="285750" indent="-285750">
              <a:buFontTx/>
              <a:buChar char="-"/>
            </a:pPr>
            <a:r>
              <a:rPr lang="fr-CA" sz="2000" dirty="0"/>
              <a:t>Bacille de Bordet-Gengou (coqueluche etc.)</a:t>
            </a:r>
          </a:p>
        </p:txBody>
      </p:sp>
    </p:spTree>
    <p:extLst>
      <p:ext uri="{BB962C8B-B14F-4D97-AF65-F5344CB8AC3E}">
        <p14:creationId xmlns:p14="http://schemas.microsoft.com/office/powerpoint/2010/main" val="419429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8507EC-91F9-56B4-96A5-96BF44C560A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142730"/>
            <a:ext cx="6588224" cy="1407691"/>
          </a:xfrm>
        </p:spPr>
        <p:txBody>
          <a:bodyPr>
            <a:normAutofit fontScale="90000"/>
          </a:bodyPr>
          <a:lstStyle/>
          <a:p>
            <a:r>
              <a:rPr lang="fr-CA" dirty="0"/>
              <a:t>Bactéries des voies digestives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670D47-D459-5232-8966-71CFC487AF29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23528" y="1772816"/>
            <a:ext cx="5472608" cy="496855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CA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 descr="Gros plan de cellules violettes">
            <a:extLst>
              <a:ext uri="{FF2B5EF4-FFF2-40B4-BE49-F238E27FC236}">
                <a16:creationId xmlns:a16="http://schemas.microsoft.com/office/drawing/2014/main" id="{0EC9F1EB-5E5D-CF8D-BE2A-F7A28A33981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7"/>
          <a:srcRect l="27058" r="24034"/>
          <a:stretch/>
        </p:blipFill>
        <p:spPr>
          <a:xfrm>
            <a:off x="5652120" y="10"/>
            <a:ext cx="3491880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8AC3F5A-24E6-FE54-4267-3ECAF35E108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83568" y="2975113"/>
            <a:ext cx="43257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Habituellement</a:t>
            </a:r>
            <a:r>
              <a:rPr lang="fr-CA" sz="2000" dirty="0"/>
              <a:t>, ces bactéries sont 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inoffensives</a:t>
            </a:r>
            <a:r>
              <a:rPr lang="fr-CA" sz="2000" dirty="0"/>
              <a:t>. Elles peuvent résulter d’une toxi-infection alimentaire.</a:t>
            </a:r>
          </a:p>
          <a:p>
            <a:endParaRPr lang="fr-CA" sz="2000" dirty="0"/>
          </a:p>
          <a:p>
            <a:pPr marL="285750" indent="-285750">
              <a:buFontTx/>
              <a:buChar char="-"/>
            </a:pPr>
            <a:r>
              <a:rPr lang="fr-CA" sz="2000" dirty="0"/>
              <a:t>Salmonella</a:t>
            </a:r>
          </a:p>
          <a:p>
            <a:pPr marL="285750" indent="-285750">
              <a:buFontTx/>
              <a:buChar char="-"/>
            </a:pPr>
            <a:r>
              <a:rPr lang="fr-CA" sz="2000" dirty="0"/>
              <a:t>E. Coli</a:t>
            </a:r>
          </a:p>
          <a:p>
            <a:pPr marL="285750" indent="-285750">
              <a:buFontTx/>
              <a:buChar char="-"/>
            </a:pPr>
            <a:r>
              <a:rPr lang="fr-CA" sz="2000" dirty="0"/>
              <a:t>Clostridium botulinum</a:t>
            </a:r>
          </a:p>
          <a:p>
            <a:pPr marL="285750" indent="-285750">
              <a:buFontTx/>
              <a:buChar char="-"/>
            </a:pPr>
            <a:r>
              <a:rPr lang="fr-CA" sz="2000" dirty="0"/>
              <a:t>C. difficile</a:t>
            </a:r>
          </a:p>
        </p:txBody>
      </p:sp>
    </p:spTree>
    <p:extLst>
      <p:ext uri="{BB962C8B-B14F-4D97-AF65-F5344CB8AC3E}">
        <p14:creationId xmlns:p14="http://schemas.microsoft.com/office/powerpoint/2010/main" val="328513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8507EC-91F9-56B4-96A5-96BF44C560A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142730"/>
            <a:ext cx="6084168" cy="1513454"/>
          </a:xfrm>
        </p:spPr>
        <p:txBody>
          <a:bodyPr>
            <a:normAutofit/>
          </a:bodyPr>
          <a:lstStyle/>
          <a:p>
            <a:r>
              <a:rPr lang="fr-CA" dirty="0"/>
              <a:t>Bactéries </a:t>
            </a:r>
            <a:r>
              <a:rPr lang="fr-CA" sz="4000" dirty="0"/>
              <a:t>provenant</a:t>
            </a:r>
            <a:r>
              <a:rPr lang="fr-CA" dirty="0"/>
              <a:t> du sol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670D47-D459-5232-8966-71CFC487AF29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23528" y="1772816"/>
            <a:ext cx="5472608" cy="496855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CA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 descr="Gros plan de cellules violettes">
            <a:extLst>
              <a:ext uri="{FF2B5EF4-FFF2-40B4-BE49-F238E27FC236}">
                <a16:creationId xmlns:a16="http://schemas.microsoft.com/office/drawing/2014/main" id="{0EC9F1EB-5E5D-CF8D-BE2A-F7A28A33981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7"/>
          <a:srcRect l="27058" r="24034"/>
          <a:stretch/>
        </p:blipFill>
        <p:spPr>
          <a:xfrm>
            <a:off x="5652120" y="10"/>
            <a:ext cx="3491880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12B945E-3CBD-EDBC-D87F-D452DF2E049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01824" y="3140968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Il existe également des bactéries 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le sol.</a:t>
            </a:r>
          </a:p>
          <a:p>
            <a:endParaRPr lang="fr-CA" sz="2000" dirty="0"/>
          </a:p>
          <a:p>
            <a:endParaRPr lang="fr-CA" sz="2000" dirty="0"/>
          </a:p>
          <a:p>
            <a:pPr marL="285750" indent="-285750">
              <a:buFontTx/>
              <a:buChar char="-"/>
            </a:pPr>
            <a:r>
              <a:rPr lang="fr-CA" sz="2000" dirty="0"/>
              <a:t>Clostridium perfringens</a:t>
            </a:r>
          </a:p>
          <a:p>
            <a:pPr marL="285750" indent="-285750">
              <a:buFontTx/>
              <a:buChar char="-"/>
            </a:pPr>
            <a:r>
              <a:rPr lang="fr-CA" sz="2000" dirty="0"/>
              <a:t>Clostridium tetani</a:t>
            </a:r>
          </a:p>
        </p:txBody>
      </p:sp>
    </p:spTree>
    <p:extLst>
      <p:ext uri="{BB962C8B-B14F-4D97-AF65-F5344CB8AC3E}">
        <p14:creationId xmlns:p14="http://schemas.microsoft.com/office/powerpoint/2010/main" val="329487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8507EC-91F9-56B4-96A5-96BF44C560A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142730"/>
            <a:ext cx="6012160" cy="1630086"/>
          </a:xfrm>
        </p:spPr>
        <p:txBody>
          <a:bodyPr>
            <a:normAutofit/>
          </a:bodyPr>
          <a:lstStyle/>
          <a:p>
            <a:r>
              <a:rPr lang="fr-CA" dirty="0"/>
              <a:t>Bactéries causant des </a:t>
            </a:r>
            <a:r>
              <a:rPr lang="fr-CA" sz="4000" dirty="0"/>
              <a:t>ITS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670D47-D459-5232-8966-71CFC487AF29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23528" y="1772816"/>
            <a:ext cx="5472608" cy="496855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CA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 descr="Gros plan de cellules violettes">
            <a:extLst>
              <a:ext uri="{FF2B5EF4-FFF2-40B4-BE49-F238E27FC236}">
                <a16:creationId xmlns:a16="http://schemas.microsoft.com/office/drawing/2014/main" id="{0EC9F1EB-5E5D-CF8D-BE2A-F7A28A33981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7"/>
          <a:srcRect l="27058" r="24034"/>
          <a:stretch/>
        </p:blipFill>
        <p:spPr>
          <a:xfrm>
            <a:off x="5652120" y="10"/>
            <a:ext cx="3491880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66C148E-1289-AA50-1225-1E2C296BF93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67544" y="2492896"/>
            <a:ext cx="4176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plus du gonocoque</a:t>
            </a:r>
            <a:r>
              <a:rPr lang="fr-CA" sz="2000" dirty="0"/>
              <a:t>, aussi classé avec les bactéries du pus, 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d’autres bactéries</a:t>
            </a:r>
            <a:r>
              <a:rPr lang="fr-CA" sz="2000" dirty="0"/>
              <a:t> 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peuvent engendrer des infections </a:t>
            </a:r>
            <a:r>
              <a:rPr lang="fr-CA" sz="2000" dirty="0"/>
              <a:t>transmises sexuellement.</a:t>
            </a:r>
          </a:p>
          <a:p>
            <a:endParaRPr lang="fr-CA" sz="2000" dirty="0"/>
          </a:p>
          <a:p>
            <a:pPr marL="342900" indent="-342900">
              <a:buFontTx/>
              <a:buChar char="-"/>
            </a:pPr>
            <a:r>
              <a:rPr lang="fr-CA" sz="2000" dirty="0"/>
              <a:t>Chlamydia</a:t>
            </a:r>
          </a:p>
          <a:p>
            <a:pPr marL="342900" indent="-342900">
              <a:buFontTx/>
              <a:buChar char="-"/>
            </a:pPr>
            <a:r>
              <a:rPr lang="fr-CA" sz="2000" dirty="0"/>
              <a:t>Tréponème pâle (Syphilis)</a:t>
            </a:r>
          </a:p>
        </p:txBody>
      </p:sp>
    </p:spTree>
    <p:extLst>
      <p:ext uri="{BB962C8B-B14F-4D97-AF65-F5344CB8AC3E}">
        <p14:creationId xmlns:p14="http://schemas.microsoft.com/office/powerpoint/2010/main" val="56230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EA4F72-E1B3-B169-2333-8C787CC5AF7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Les infections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A6C7C6-A67D-0FC3-3E1D-78A00394AEB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solidFill>
            <a:srgbClr val="FF33CC"/>
          </a:solidFill>
        </p:spPr>
        <p:txBody>
          <a:bodyPr/>
          <a:lstStyle/>
          <a:p>
            <a:pPr algn="ctr"/>
            <a:r>
              <a:rPr lang="fr-CA" dirty="0"/>
              <a:t>Virus </a:t>
            </a:r>
            <a:r>
              <a:rPr lang="fr-CA" sz="1100" b="0" dirty="0"/>
              <a:t>p.69</a:t>
            </a:r>
            <a:endParaRPr lang="fr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58ADE4-FADA-87C2-52A8-1E37B3D47063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A" dirty="0"/>
              <a:t>Les virus désignent des microorganismes très pathogènes, 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infiniment plus petits que les bactéries</a:t>
            </a:r>
            <a:r>
              <a:rPr lang="fr-CA" dirty="0"/>
              <a:t>.</a:t>
            </a:r>
          </a:p>
          <a:p>
            <a:r>
              <a:rPr lang="fr-CA" dirty="0"/>
              <a:t>Le virus infecte la cellule, l’habite en y incorporant son matériel génétique et 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reproduit aux dépens de celle-ci</a:t>
            </a:r>
            <a:r>
              <a:rPr lang="fr-CA" dirty="0"/>
              <a:t>.</a:t>
            </a:r>
          </a:p>
          <a:p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contact de certains virus procure une immunité permanente, tandis que d’autres virus n’en procurent aucune.</a:t>
            </a:r>
          </a:p>
          <a:p>
            <a:r>
              <a:rPr lang="fr-CA" dirty="0"/>
              <a:t>Les virus sont 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insensibles aux antibiotiques. </a:t>
            </a:r>
            <a:r>
              <a:rPr lang="fr-CA" dirty="0"/>
              <a:t>(</a:t>
            </a:r>
            <a:r>
              <a:rPr lang="fr-CA" i="1" dirty="0"/>
              <a:t>C’est le corps qui les détruit par sa capacité d’immunité</a:t>
            </a:r>
            <a:r>
              <a:rPr lang="fr-CA" dirty="0"/>
              <a:t>)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F5CD531-785F-5C84-D87B-7D3A358FBBC6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solidFill>
            <a:srgbClr val="FF33CC"/>
          </a:solidFill>
        </p:spPr>
        <p:txBody>
          <a:bodyPr/>
          <a:lstStyle/>
          <a:p>
            <a:pPr algn="ctr"/>
            <a:r>
              <a:rPr lang="fr-CA" b="0" dirty="0"/>
              <a:t>Bactérie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3D5AD9D-38E9-08E7-59BF-6934A9E49331}"/>
              </a:ext>
            </a:extLst>
          </p:cNvPr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270349"/>
          </a:xfrm>
        </p:spPr>
        <p:txBody>
          <a:bodyPr>
            <a:normAutofit fontScale="77500" lnSpcReduction="20000"/>
          </a:bodyPr>
          <a:lstStyle/>
          <a:p>
            <a:r>
              <a:rPr lang="fr-FR" b="0" i="0" dirty="0">
                <a:solidFill>
                  <a:srgbClr val="0C0C0C"/>
                </a:solidFill>
                <a:effectLst/>
                <a:latin typeface="Radio-Canada"/>
              </a:rPr>
              <a:t>Elles peuvent aussi être des </a:t>
            </a:r>
            <a:r>
              <a:rPr lang="fr-FR" b="0" i="0" dirty="0">
                <a:solidFill>
                  <a:srgbClr val="0C0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dio-Canada"/>
              </a:rPr>
              <a:t>agents pathogènes et causer des maladies </a:t>
            </a:r>
          </a:p>
          <a:p>
            <a:r>
              <a:rPr lang="fr-FR" b="0" i="0" dirty="0">
                <a:solidFill>
                  <a:srgbClr val="111111"/>
                </a:solidFill>
                <a:effectLst/>
                <a:latin typeface="-apple-system"/>
              </a:rPr>
              <a:t>Les bactéries sont des organismes unicellulaires sans noyau, qui </a:t>
            </a:r>
            <a:r>
              <a:rPr lang="fr-FR" b="0" i="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peuvent se reproduire par division sur des surfaces non vivantes ou à l'intérieur du corps</a:t>
            </a:r>
            <a:r>
              <a:rPr lang="fr-FR" b="0" i="0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</a:p>
          <a:p>
            <a:r>
              <a:rPr lang="fr-FR" b="0" i="0" dirty="0">
                <a:solidFill>
                  <a:srgbClr val="0C0C0C"/>
                </a:solidFill>
                <a:effectLst/>
                <a:latin typeface="Radio-Canada"/>
              </a:rPr>
              <a:t>Les bactéries sont de 10 à 10000 fois plus </a:t>
            </a:r>
            <a:r>
              <a:rPr lang="fr-FR" b="0" i="0" dirty="0">
                <a:solidFill>
                  <a:srgbClr val="0C0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dio-Canada"/>
              </a:rPr>
              <a:t>grosses que les virus</a:t>
            </a:r>
            <a:r>
              <a:rPr lang="fr-FR" b="0" i="0" dirty="0">
                <a:solidFill>
                  <a:srgbClr val="0C0C0C"/>
                </a:solidFill>
                <a:effectLst/>
                <a:latin typeface="Radio-Canada"/>
              </a:rPr>
              <a:t>.</a:t>
            </a:r>
          </a:p>
          <a:p>
            <a:r>
              <a:rPr lang="fr-FR" dirty="0">
                <a:solidFill>
                  <a:srgbClr val="0C0C0C"/>
                </a:solidFill>
                <a:latin typeface="Radio-Canada"/>
              </a:rPr>
              <a:t>I</a:t>
            </a:r>
            <a:r>
              <a:rPr lang="fr-FR" b="0" i="0" dirty="0">
                <a:solidFill>
                  <a:srgbClr val="0C0C0C"/>
                </a:solidFill>
                <a:effectLst/>
                <a:latin typeface="Radio-Canada"/>
              </a:rPr>
              <a:t>l faut </a:t>
            </a:r>
            <a:r>
              <a:rPr lang="fr-FR" b="0" i="0" dirty="0">
                <a:solidFill>
                  <a:srgbClr val="0C0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dio-Canada"/>
              </a:rPr>
              <a:t>utiliser des antibiotiques</a:t>
            </a:r>
            <a:r>
              <a:rPr lang="fr-FR" b="0" i="0" dirty="0">
                <a:solidFill>
                  <a:srgbClr val="0C0C0C"/>
                </a:solidFill>
                <a:effectLst/>
                <a:latin typeface="Radio-Canada"/>
              </a:rPr>
              <a:t>. (</a:t>
            </a:r>
            <a:r>
              <a:rPr lang="fr-FR" b="0" i="1" dirty="0">
                <a:solidFill>
                  <a:srgbClr val="0C0C0C"/>
                </a:solidFill>
                <a:effectLst/>
                <a:latin typeface="Radio-Canada"/>
              </a:rPr>
              <a:t>On peut notamment les traiter avec des vaccins</a:t>
            </a:r>
            <a:r>
              <a:rPr lang="fr-FR" b="0" i="0" dirty="0">
                <a:solidFill>
                  <a:srgbClr val="0C0C0C"/>
                </a:solidFill>
                <a:effectLst/>
                <a:latin typeface="Radio-Canada"/>
              </a:rPr>
              <a:t>).</a:t>
            </a:r>
          </a:p>
          <a:p>
            <a:endParaRPr lang="fr-CA" dirty="0"/>
          </a:p>
        </p:txBody>
      </p:sp>
      <p:pic>
        <p:nvPicPr>
          <p:cNvPr id="8" name="Média en ligne 7" title="C'est quoi la différence entre un virus et une bactérie ? - le Professeur Gamberge">
            <a:hlinkClick r:id="" action="ppaction://media"/>
            <a:extLst>
              <a:ext uri="{FF2B5EF4-FFF2-40B4-BE49-F238E27FC236}">
                <a16:creationId xmlns:a16="http://schemas.microsoft.com/office/drawing/2014/main" id="{A01577C3-68E3-07ED-F56A-0061F0FA5551}"/>
              </a:ext>
            </a:extLst>
          </p:cNvPr>
          <p:cNvPicPr>
            <a:picLocks noRot="1" noChangeAspect="1"/>
          </p:cNvPicPr>
          <p:nvPr>
            <a:videoFile r:link="rId6"/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652120" y="5322887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3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EA4F72-E1B3-B169-2333-8C787CC5AF7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Les infections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A6C7C6-A67D-0FC3-3E1D-78A00394AEB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solidFill>
            <a:srgbClr val="FF33CC"/>
          </a:solidFill>
        </p:spPr>
        <p:txBody>
          <a:bodyPr/>
          <a:lstStyle/>
          <a:p>
            <a:pPr algn="ctr"/>
            <a:r>
              <a:rPr lang="fr-CA" dirty="0"/>
              <a:t>Fongique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58ADE4-FADA-87C2-52A8-1E37B3D47063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CA" dirty="0"/>
              <a:t>Les champignons sont des 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microorganismes du règne végétal</a:t>
            </a:r>
            <a:r>
              <a:rPr lang="fr-CA" dirty="0"/>
              <a:t>, 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vivant en parasites sur les plantes, animaux et êtres humains</a:t>
            </a:r>
            <a:r>
              <a:rPr lang="fr-CA" dirty="0"/>
              <a:t>.</a:t>
            </a:r>
          </a:p>
          <a:p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Certains ne provoquent aucune maladie et parfois de graves conséquences</a:t>
            </a:r>
            <a:r>
              <a:rPr lang="fr-CA" dirty="0"/>
              <a:t>.</a:t>
            </a:r>
          </a:p>
          <a:p>
            <a:r>
              <a:rPr lang="fr-CA" dirty="0"/>
              <a:t>On appelle 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mycose toute maladie causée par des champignons pathogènes</a:t>
            </a:r>
            <a:r>
              <a:rPr lang="fr-CA" dirty="0"/>
              <a:t>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F5CD531-785F-5C84-D87B-7D3A358FBBC6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solidFill>
            <a:srgbClr val="FF33CC"/>
          </a:solidFill>
        </p:spPr>
        <p:txBody>
          <a:bodyPr/>
          <a:lstStyle/>
          <a:p>
            <a:pPr algn="ctr"/>
            <a:r>
              <a:rPr lang="fr-CA" dirty="0"/>
              <a:t>Parasitaire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3D5AD9D-38E9-08E7-59BF-6934A9E49331}"/>
              </a:ext>
            </a:extLst>
          </p:cNvPr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774405"/>
          </a:xfrm>
        </p:spPr>
        <p:txBody>
          <a:bodyPr>
            <a:normAutofit fontScale="85000" lnSpcReduction="10000"/>
          </a:bodyPr>
          <a:lstStyle/>
          <a:p>
            <a:r>
              <a:rPr lang="fr-CA" dirty="0"/>
              <a:t>Ils 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vivent </a:t>
            </a:r>
            <a:r>
              <a:rPr lang="fr-CA" dirty="0"/>
              <a:t>uniquement 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aux dépens de l’organisme humain </a:t>
            </a:r>
            <a:r>
              <a:rPr lang="fr-CA" dirty="0"/>
              <a:t>et altèrent parfois la santé provoquant certaines maladies.</a:t>
            </a:r>
          </a:p>
          <a:p>
            <a:r>
              <a:rPr lang="fr-CA" dirty="0"/>
              <a:t>Il y a 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plusieurs types de parasites</a:t>
            </a:r>
          </a:p>
          <a:p>
            <a:pPr>
              <a:buFontTx/>
              <a:buChar char="-"/>
            </a:pPr>
            <a:r>
              <a:rPr lang="fr-CA" b="1" i="1" dirty="0"/>
              <a:t>Les protozoaires</a:t>
            </a:r>
          </a:p>
          <a:p>
            <a:pPr>
              <a:buFontTx/>
              <a:buChar char="-"/>
            </a:pPr>
            <a:r>
              <a:rPr lang="fr-CA" b="1" i="1" dirty="0"/>
              <a:t>Les helminthes</a:t>
            </a:r>
          </a:p>
          <a:p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traite ces infections par l’administration d’anthelminthiques </a:t>
            </a:r>
            <a:r>
              <a:rPr lang="fr-CA" dirty="0"/>
              <a:t>(</a:t>
            </a:r>
            <a:r>
              <a:rPr lang="fr-CA" i="1" dirty="0"/>
              <a:t>vermifuge</a:t>
            </a:r>
            <a:r>
              <a:rPr lang="fr-CA" dirty="0"/>
              <a:t>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57AFA0F-21D7-5702-5E14-9D79314B9F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3728" y="5208363"/>
            <a:ext cx="2255317" cy="148183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D054042-5BC2-E494-5067-6D8FF580B3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0272" y="5321941"/>
            <a:ext cx="1488233" cy="141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21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A52B79-3B9C-E1C9-4FC4-4A2BA833308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Les insectes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016616-603F-9EFA-D0B9-E59CF64957C7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solidFill>
            <a:srgbClr val="FF33CC"/>
          </a:solidFill>
        </p:spPr>
        <p:txBody>
          <a:bodyPr/>
          <a:lstStyle/>
          <a:p>
            <a:pPr algn="ctr"/>
            <a:r>
              <a:rPr lang="fr-CA" dirty="0"/>
              <a:t>Poux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45FC6E-740A-9C8F-18C8-82AAA0CC8D66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poux vivent dans la racine </a:t>
            </a:r>
            <a:r>
              <a:rPr lang="fr-CA" dirty="0"/>
              <a:t>des cheveux, parfois sur les sourcils et barbes ou dans les poils (</a:t>
            </a:r>
            <a:r>
              <a:rPr lang="fr-C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vêtements des gens infectés</a:t>
            </a:r>
            <a:r>
              <a:rPr lang="fr-CA" dirty="0"/>
              <a:t>).</a:t>
            </a:r>
          </a:p>
          <a:p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œufs </a:t>
            </a:r>
            <a:r>
              <a:rPr lang="fr-CA" dirty="0"/>
              <a:t>(lentes) 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provoquent des démangeaisons </a:t>
            </a:r>
            <a:r>
              <a:rPr lang="fr-CA" dirty="0"/>
              <a:t>au cuir chevelu et au cou.</a:t>
            </a:r>
          </a:p>
          <a:p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 de pubis </a:t>
            </a:r>
            <a:r>
              <a:rPr lang="fr-CA" dirty="0"/>
              <a:t>(</a:t>
            </a:r>
            <a:r>
              <a:rPr lang="fr-CA" i="1" dirty="0"/>
              <a:t>morpion</a:t>
            </a:r>
            <a:r>
              <a:rPr lang="fr-CA" dirty="0"/>
              <a:t>) 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provoque des démangeaisons </a:t>
            </a:r>
            <a:r>
              <a:rPr lang="fr-CA" dirty="0"/>
              <a:t>au pubis.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2271B0-FB7E-1FA3-8F1F-CD68C4C61613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solidFill>
            <a:srgbClr val="FF33CC"/>
          </a:solidFill>
        </p:spPr>
        <p:txBody>
          <a:bodyPr/>
          <a:lstStyle/>
          <a:p>
            <a:pPr algn="ctr"/>
            <a:r>
              <a:rPr lang="fr-CA" dirty="0"/>
              <a:t>Sarcoptes de la gale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6A1974B-7DB6-E8DA-48FF-BBC02EDA27FC}"/>
              </a:ext>
            </a:extLst>
          </p:cNvPr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fr-CA" dirty="0"/>
              <a:t>Les sarcoptes de la gale piquent et 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creusent des sillons dans la peau pour y pondre des œufs.</a:t>
            </a:r>
          </a:p>
          <a:p>
            <a:r>
              <a:rPr lang="fr-CA" dirty="0"/>
              <a:t>La peau atteinte de la gale se manifeste par du prurit, surtout la nuit.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05C1C13-4244-999D-82D6-D1789013DF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7294" y="5769631"/>
            <a:ext cx="1387475" cy="91995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EAE96D8-3936-F915-6219-967A8AA4A5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8104" y="4859337"/>
            <a:ext cx="2647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08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1BA104-E702-5630-E7B1-5342CF51A87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33CC"/>
          </a:solidFill>
        </p:spPr>
        <p:txBody>
          <a:bodyPr/>
          <a:lstStyle/>
          <a:p>
            <a:r>
              <a:rPr lang="fr-CA" dirty="0"/>
              <a:t>Alors ….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0A9719-2D6C-6D00-17A7-A4298DBE2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sz="2600" dirty="0"/>
              <a:t>La possibilité que des agents pathogènes engendrent une maladie dépend de plusieurs facteurs :</a:t>
            </a:r>
          </a:p>
          <a:p>
            <a:pPr algn="just">
              <a:buFontTx/>
              <a:buChar char="-"/>
            </a:pPr>
            <a:r>
              <a:rPr lang="fr-FR" sz="2600" b="1" i="1" dirty="0"/>
              <a:t>Le nombre de microorganismes rencontrés</a:t>
            </a:r>
          </a:p>
          <a:p>
            <a:pPr algn="just">
              <a:buFontTx/>
              <a:buChar char="-"/>
            </a:pPr>
            <a:r>
              <a:rPr lang="fr-FR" sz="2600" b="1" i="1" dirty="0"/>
              <a:t>La virulence des microorganismes rencontrés</a:t>
            </a:r>
          </a:p>
          <a:p>
            <a:pPr algn="just">
              <a:buFontTx/>
              <a:buChar char="-"/>
            </a:pPr>
            <a:r>
              <a:rPr lang="fr-FR" sz="2600" b="1" i="1" dirty="0"/>
              <a:t>La résistance personnelle de l’individu </a:t>
            </a:r>
            <a:r>
              <a:rPr lang="fr-FR" dirty="0"/>
              <a:t>: </a:t>
            </a:r>
          </a:p>
          <a:p>
            <a:pPr marL="0" indent="0" algn="just">
              <a:buNone/>
            </a:pPr>
            <a:r>
              <a:rPr lang="fr-FR" dirty="0"/>
              <a:t>	</a:t>
            </a:r>
            <a:r>
              <a:rPr lang="fr-FR" sz="3000" dirty="0"/>
              <a:t>• hérédité, • âge, • conditions de vie/situation </a:t>
            </a:r>
          </a:p>
          <a:p>
            <a:pPr marL="0" indent="0" algn="just">
              <a:buNone/>
            </a:pPr>
            <a:r>
              <a:rPr lang="fr-FR" dirty="0"/>
              <a:t> </a:t>
            </a:r>
            <a:r>
              <a:rPr lang="fr-FR" sz="2600" i="1" dirty="0"/>
              <a:t>(insalubrité de l’environnement, habitudes de vie inadéquates, difficulté à gérer les situations stressantes, la maladie elle-même, certains traitements ou prises de médicaments et la résistance aux antibiotiques)</a:t>
            </a:r>
            <a:endParaRPr lang="fr-CA" sz="2600" i="1" dirty="0"/>
          </a:p>
        </p:txBody>
      </p:sp>
    </p:spTree>
    <p:extLst>
      <p:ext uri="{BB962C8B-B14F-4D97-AF65-F5344CB8AC3E}">
        <p14:creationId xmlns:p14="http://schemas.microsoft.com/office/powerpoint/2010/main" val="3327189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2318B8C-0678-0A77-DDEF-EEDE702A64B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43002" y="1999615"/>
            <a:ext cx="6858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Cours</a:t>
            </a:r>
            <a:r>
              <a:rPr lang="en-US" sz="6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#5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5524786"/>
            <a:ext cx="356616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665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6906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B65629-FD86-A1E7-E172-3FD317809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0580"/>
            <a:ext cx="7372350" cy="1089529"/>
          </a:xfrm>
        </p:spPr>
        <p:txBody>
          <a:bodyPr>
            <a:normAutofit/>
          </a:bodyPr>
          <a:lstStyle/>
          <a:p>
            <a:r>
              <a:rPr lang="fr-CA" sz="3100">
                <a:solidFill>
                  <a:srgbClr val="FFFFFF"/>
                </a:solidFill>
              </a:rPr>
              <a:t>CÉMEQ</a:t>
            </a:r>
          </a:p>
        </p:txBody>
      </p:sp>
      <p:sp>
        <p:nvSpPr>
          <p:cNvPr id="11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7911" y="591829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46996" y="821124"/>
            <a:ext cx="68354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6256" y="1336268"/>
            <a:ext cx="95786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E99672E8-75F9-9903-A02E-6D9875E4EA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397813"/>
              </p:ext>
            </p:extLst>
          </p:nvPr>
        </p:nvGraphicFramePr>
        <p:xfrm>
          <a:off x="628650" y="2211233"/>
          <a:ext cx="7886700" cy="396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1573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92F490A-4B1E-F5E5-0B62-81B2B9BBF14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80060" y="320040"/>
            <a:ext cx="5356098" cy="328840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 </a:t>
            </a:r>
            <a:r>
              <a:rPr lang="en-US" sz="5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signifie</a:t>
            </a:r>
            <a:r>
              <a:rPr lang="en-US" sz="5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organismes</a:t>
            </a:r>
            <a:r>
              <a:rPr lang="en-US" sz="5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microscopique</a:t>
            </a:r>
            <a:r>
              <a:rPr lang="en-US" sz="5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 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921" y="440926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145769 w 3182692"/>
              <a:gd name="connsiteY2" fmla="*/ 0 h 18288"/>
              <a:gd name="connsiteX3" fmla="*/ 1845961 w 3182692"/>
              <a:gd name="connsiteY3" fmla="*/ 0 h 18288"/>
              <a:gd name="connsiteX4" fmla="*/ 2450673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68365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45195" y="-37571"/>
                  <a:pt x="472618" y="-13696"/>
                  <a:pt x="604711" y="0"/>
                </a:cubicBezTo>
                <a:cubicBezTo>
                  <a:pt x="706652" y="-3280"/>
                  <a:pt x="1039328" y="-8567"/>
                  <a:pt x="1241250" y="0"/>
                </a:cubicBezTo>
                <a:cubicBezTo>
                  <a:pt x="1405712" y="-7891"/>
                  <a:pt x="1711158" y="8053"/>
                  <a:pt x="1909615" y="0"/>
                </a:cubicBezTo>
                <a:cubicBezTo>
                  <a:pt x="2107436" y="-40150"/>
                  <a:pt x="2247192" y="19443"/>
                  <a:pt x="2577981" y="0"/>
                </a:cubicBezTo>
                <a:cubicBezTo>
                  <a:pt x="2894393" y="-5855"/>
                  <a:pt x="3041563" y="17846"/>
                  <a:pt x="3182692" y="0"/>
                </a:cubicBezTo>
                <a:cubicBezTo>
                  <a:pt x="3181973" y="8390"/>
                  <a:pt x="3182735" y="11854"/>
                  <a:pt x="3182692" y="18288"/>
                </a:cubicBezTo>
                <a:cubicBezTo>
                  <a:pt x="2975928" y="57450"/>
                  <a:pt x="2667693" y="19406"/>
                  <a:pt x="2482500" y="18288"/>
                </a:cubicBezTo>
                <a:cubicBezTo>
                  <a:pt x="2299734" y="36912"/>
                  <a:pt x="1925962" y="9303"/>
                  <a:pt x="1782308" y="18288"/>
                </a:cubicBezTo>
                <a:cubicBezTo>
                  <a:pt x="1635580" y="20546"/>
                  <a:pt x="1257854" y="-3663"/>
                  <a:pt x="1145769" y="18288"/>
                </a:cubicBezTo>
                <a:cubicBezTo>
                  <a:pt x="1025065" y="56574"/>
                  <a:pt x="247799" y="-11536"/>
                  <a:pt x="0" y="18288"/>
                </a:cubicBezTo>
                <a:cubicBezTo>
                  <a:pt x="-405" y="13204"/>
                  <a:pt x="-1092" y="531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8308" y="19724"/>
                  <a:pt x="431183" y="-26509"/>
                  <a:pt x="604711" y="0"/>
                </a:cubicBezTo>
                <a:cubicBezTo>
                  <a:pt x="795174" y="4405"/>
                  <a:pt x="950067" y="22541"/>
                  <a:pt x="1145769" y="0"/>
                </a:cubicBezTo>
                <a:cubicBezTo>
                  <a:pt x="1301850" y="7702"/>
                  <a:pt x="1499974" y="-70469"/>
                  <a:pt x="1845961" y="0"/>
                </a:cubicBezTo>
                <a:cubicBezTo>
                  <a:pt x="2191264" y="15313"/>
                  <a:pt x="2307232" y="-97"/>
                  <a:pt x="2450673" y="0"/>
                </a:cubicBezTo>
                <a:cubicBezTo>
                  <a:pt x="2596405" y="-19465"/>
                  <a:pt x="3033067" y="-31048"/>
                  <a:pt x="3182692" y="0"/>
                </a:cubicBezTo>
                <a:cubicBezTo>
                  <a:pt x="3182066" y="4696"/>
                  <a:pt x="3183370" y="10269"/>
                  <a:pt x="3182692" y="18288"/>
                </a:cubicBezTo>
                <a:cubicBezTo>
                  <a:pt x="3091120" y="-23022"/>
                  <a:pt x="2811074" y="61693"/>
                  <a:pt x="2546154" y="18288"/>
                </a:cubicBezTo>
                <a:cubicBezTo>
                  <a:pt x="2285186" y="27529"/>
                  <a:pt x="2090205" y="-22321"/>
                  <a:pt x="1845961" y="18288"/>
                </a:cubicBezTo>
                <a:cubicBezTo>
                  <a:pt x="1599794" y="31493"/>
                  <a:pt x="1466284" y="37447"/>
                  <a:pt x="1304904" y="18288"/>
                </a:cubicBezTo>
                <a:cubicBezTo>
                  <a:pt x="1189365" y="43775"/>
                  <a:pt x="952251" y="23461"/>
                  <a:pt x="668365" y="18288"/>
                </a:cubicBezTo>
                <a:cubicBezTo>
                  <a:pt x="407868" y="43595"/>
                  <a:pt x="284672" y="-9405"/>
                  <a:pt x="0" y="18288"/>
                </a:cubicBezTo>
                <a:cubicBezTo>
                  <a:pt x="527" y="9891"/>
                  <a:pt x="870" y="7012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108839" y="-32375"/>
                  <a:pt x="447732" y="16552"/>
                  <a:pt x="604711" y="0"/>
                </a:cubicBezTo>
                <a:cubicBezTo>
                  <a:pt x="781899" y="-548"/>
                  <a:pt x="1052060" y="7118"/>
                  <a:pt x="1241250" y="0"/>
                </a:cubicBezTo>
                <a:cubicBezTo>
                  <a:pt x="1399482" y="14083"/>
                  <a:pt x="1706293" y="54730"/>
                  <a:pt x="1909615" y="0"/>
                </a:cubicBezTo>
                <a:cubicBezTo>
                  <a:pt x="2085313" y="-24404"/>
                  <a:pt x="2264415" y="16988"/>
                  <a:pt x="2577981" y="0"/>
                </a:cubicBezTo>
                <a:cubicBezTo>
                  <a:pt x="2926098" y="-10318"/>
                  <a:pt x="3036314" y="-14769"/>
                  <a:pt x="3182692" y="0"/>
                </a:cubicBezTo>
                <a:cubicBezTo>
                  <a:pt x="3181841" y="8135"/>
                  <a:pt x="3181636" y="12730"/>
                  <a:pt x="3182692" y="18288"/>
                </a:cubicBezTo>
                <a:cubicBezTo>
                  <a:pt x="2996012" y="-1231"/>
                  <a:pt x="2669008" y="27395"/>
                  <a:pt x="2482500" y="18288"/>
                </a:cubicBezTo>
                <a:cubicBezTo>
                  <a:pt x="2296543" y="21246"/>
                  <a:pt x="1935236" y="7938"/>
                  <a:pt x="1782308" y="18288"/>
                </a:cubicBezTo>
                <a:cubicBezTo>
                  <a:pt x="1607683" y="25490"/>
                  <a:pt x="1291498" y="1369"/>
                  <a:pt x="1145769" y="18288"/>
                </a:cubicBezTo>
                <a:cubicBezTo>
                  <a:pt x="1015407" y="55325"/>
                  <a:pt x="262557" y="26571"/>
                  <a:pt x="0" y="18288"/>
                </a:cubicBezTo>
                <a:cubicBezTo>
                  <a:pt x="508" y="13336"/>
                  <a:pt x="437" y="727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04711 w 3182692"/>
                      <a:gd name="connsiteY1" fmla="*/ 0 h 18288"/>
                      <a:gd name="connsiteX2" fmla="*/ 1241250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577981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482500 w 3182692"/>
                      <a:gd name="connsiteY7" fmla="*/ 18288 h 18288"/>
                      <a:gd name="connsiteX8" fmla="*/ 1782308 w 3182692"/>
                      <a:gd name="connsiteY8" fmla="*/ 18288 h 18288"/>
                      <a:gd name="connsiteX9" fmla="*/ 1145769 w 3182692"/>
                      <a:gd name="connsiteY9" fmla="*/ 18288 h 18288"/>
                      <a:gd name="connsiteX10" fmla="*/ 0 w 3182692"/>
                      <a:gd name="connsiteY10" fmla="*/ 18288 h 18288"/>
                      <a:gd name="connsiteX11" fmla="*/ 0 w 3182692"/>
                      <a:gd name="connsiteY11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126686" y="-21366"/>
                          <a:pt x="467788" y="9025"/>
                          <a:pt x="604711" y="0"/>
                        </a:cubicBezTo>
                        <a:cubicBezTo>
                          <a:pt x="741634" y="-9025"/>
                          <a:pt x="1061620" y="6814"/>
                          <a:pt x="1241250" y="0"/>
                        </a:cubicBezTo>
                        <a:cubicBezTo>
                          <a:pt x="1420880" y="-6814"/>
                          <a:pt x="1713773" y="13383"/>
                          <a:pt x="1909615" y="0"/>
                        </a:cubicBezTo>
                        <a:cubicBezTo>
                          <a:pt x="2105457" y="-13383"/>
                          <a:pt x="2257256" y="13567"/>
                          <a:pt x="2577981" y="0"/>
                        </a:cubicBezTo>
                        <a:cubicBezTo>
                          <a:pt x="2898706" y="-13567"/>
                          <a:pt x="3026063" y="6328"/>
                          <a:pt x="3182692" y="0"/>
                        </a:cubicBezTo>
                        <a:cubicBezTo>
                          <a:pt x="3181983" y="8157"/>
                          <a:pt x="3182279" y="12125"/>
                          <a:pt x="3182692" y="18288"/>
                        </a:cubicBezTo>
                        <a:cubicBezTo>
                          <a:pt x="2998421" y="21742"/>
                          <a:pt x="2675038" y="19014"/>
                          <a:pt x="2482500" y="18288"/>
                        </a:cubicBezTo>
                        <a:cubicBezTo>
                          <a:pt x="2289962" y="17562"/>
                          <a:pt x="1930644" y="6834"/>
                          <a:pt x="1782308" y="18288"/>
                        </a:cubicBezTo>
                        <a:cubicBezTo>
                          <a:pt x="1633972" y="29742"/>
                          <a:pt x="1287388" y="-1992"/>
                          <a:pt x="1145769" y="18288"/>
                        </a:cubicBezTo>
                        <a:cubicBezTo>
                          <a:pt x="1004150" y="38568"/>
                          <a:pt x="256377" y="-37438"/>
                          <a:pt x="0" y="18288"/>
                        </a:cubicBezTo>
                        <a:cubicBezTo>
                          <a:pt x="-46" y="12483"/>
                          <a:pt x="-203" y="6491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83446" y="18201"/>
                          <a:pt x="432812" y="7290"/>
                          <a:pt x="604711" y="0"/>
                        </a:cubicBezTo>
                        <a:cubicBezTo>
                          <a:pt x="776610" y="-7290"/>
                          <a:pt x="982253" y="15478"/>
                          <a:pt x="1145769" y="0"/>
                        </a:cubicBezTo>
                        <a:cubicBezTo>
                          <a:pt x="1309285" y="-15478"/>
                          <a:pt x="1514247" y="-25520"/>
                          <a:pt x="1845961" y="0"/>
                        </a:cubicBezTo>
                        <a:cubicBezTo>
                          <a:pt x="2177675" y="25520"/>
                          <a:pt x="2297588" y="16646"/>
                          <a:pt x="2450673" y="0"/>
                        </a:cubicBezTo>
                        <a:cubicBezTo>
                          <a:pt x="2603758" y="-16646"/>
                          <a:pt x="3023048" y="-21196"/>
                          <a:pt x="3182692" y="0"/>
                        </a:cubicBezTo>
                        <a:cubicBezTo>
                          <a:pt x="3182428" y="4493"/>
                          <a:pt x="3183076" y="9472"/>
                          <a:pt x="3182692" y="18288"/>
                        </a:cubicBezTo>
                        <a:cubicBezTo>
                          <a:pt x="3039109" y="-12701"/>
                          <a:pt x="2823860" y="13848"/>
                          <a:pt x="2546154" y="18288"/>
                        </a:cubicBezTo>
                        <a:cubicBezTo>
                          <a:pt x="2268448" y="22728"/>
                          <a:pt x="2098674" y="5291"/>
                          <a:pt x="1845961" y="18288"/>
                        </a:cubicBezTo>
                        <a:cubicBezTo>
                          <a:pt x="1593248" y="31285"/>
                          <a:pt x="1456743" y="27560"/>
                          <a:pt x="1304904" y="18288"/>
                        </a:cubicBezTo>
                        <a:cubicBezTo>
                          <a:pt x="1153065" y="9016"/>
                          <a:pt x="947204" y="11126"/>
                          <a:pt x="668365" y="18288"/>
                        </a:cubicBezTo>
                        <a:cubicBezTo>
                          <a:pt x="389526" y="25450"/>
                          <a:pt x="288244" y="-4628"/>
                          <a:pt x="0" y="18288"/>
                        </a:cubicBezTo>
                        <a:cubicBezTo>
                          <a:pt x="843" y="9577"/>
                          <a:pt x="371" y="69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obdylan Ponder GIFs | Tenor">
            <a:extLst>
              <a:ext uri="{FF2B5EF4-FFF2-40B4-BE49-F238E27FC236}">
                <a16:creationId xmlns:a16="http://schemas.microsoft.com/office/drawing/2014/main" id="{732A36BD-7851-3392-C24F-C288EA10AD1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158" y="1778000"/>
            <a:ext cx="3065526" cy="306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224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72B1C2-BB97-CF38-5A86-D0B7DBCB95E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63688" y="300906"/>
            <a:ext cx="6707088" cy="116205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CA" sz="3600" dirty="0"/>
              <a:t>Organisme microscopiques</a:t>
            </a:r>
            <a:br>
              <a:rPr lang="fr-CA" dirty="0"/>
            </a:br>
            <a:endParaRPr lang="fr-CA" dirty="0"/>
          </a:p>
        </p:txBody>
      </p:sp>
      <p:pic>
        <p:nvPicPr>
          <p:cNvPr id="10" name="Média en ligne 9" title="Les Sépas et les micro-organismes">
            <a:hlinkClick r:id="" action="ppaction://media"/>
            <a:extLst>
              <a:ext uri="{FF2B5EF4-FFF2-40B4-BE49-F238E27FC236}">
                <a16:creationId xmlns:a16="http://schemas.microsoft.com/office/drawing/2014/main" id="{EE13067E-9F43-5C63-1321-B1F2E6BB6ADF}"/>
              </a:ext>
            </a:extLst>
          </p:cNvPr>
          <p:cNvPicPr>
            <a:picLocks noGrp="1" noRot="1" noChangeAspect="1"/>
          </p:cNvPicPr>
          <p:nvPr>
            <p:ph idx="1"/>
            <a:videoFile r:link="rId2"/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159732" y="2549971"/>
            <a:ext cx="4824536" cy="272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CF879F9-C5A8-3D65-08D8-1790F3825E28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fr-CA" sz="2200" b="1">
                <a:solidFill>
                  <a:srgbClr val="FFFFFF"/>
                </a:solidFill>
              </a:rPr>
              <a:t>Les microorganismes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174C75-42CE-AAE8-7F5D-8D9956855F9D}"/>
              </a:ext>
            </a:extLst>
          </p:cNvPr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3436295" y="649480"/>
            <a:ext cx="2268977" cy="482251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1700" dirty="0">
                <a:latin typeface="+mj-lt"/>
              </a:rPr>
              <a:t>le </a:t>
            </a:r>
            <a:r>
              <a:rPr lang="fr-CA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terme micro-organismes </a:t>
            </a:r>
            <a:r>
              <a:rPr lang="fr-CA" sz="1700" dirty="0">
                <a:latin typeface="+mj-lt"/>
              </a:rPr>
              <a:t>désigne l'ensemble des organismes microscopique du genre : </a:t>
            </a:r>
          </a:p>
          <a:p>
            <a:pPr>
              <a:buFontTx/>
              <a:buChar char="-"/>
            </a:pPr>
            <a:r>
              <a:rPr lang="fr-CA" sz="1700" dirty="0">
                <a:latin typeface="+mj-lt"/>
              </a:rPr>
              <a:t>Bactéries </a:t>
            </a:r>
          </a:p>
          <a:p>
            <a:pPr>
              <a:buFontTx/>
              <a:buChar char="-"/>
            </a:pPr>
            <a:r>
              <a:rPr lang="fr-CA" sz="1700" dirty="0">
                <a:latin typeface="+mj-lt"/>
              </a:rPr>
              <a:t>Virus </a:t>
            </a:r>
          </a:p>
          <a:p>
            <a:pPr>
              <a:buFontTx/>
              <a:buChar char="-"/>
            </a:pPr>
            <a:r>
              <a:rPr lang="fr-CA" sz="1700" dirty="0">
                <a:latin typeface="+mj-lt"/>
              </a:rPr>
              <a:t>Champignons </a:t>
            </a:r>
          </a:p>
          <a:p>
            <a:pPr>
              <a:buFontTx/>
              <a:buChar char="-"/>
            </a:pPr>
            <a:r>
              <a:rPr lang="fr-CA" sz="1700" dirty="0">
                <a:latin typeface="+mj-lt"/>
              </a:rPr>
              <a:t>Parasites</a:t>
            </a:r>
          </a:p>
        </p:txBody>
      </p:sp>
      <p:pic>
        <p:nvPicPr>
          <p:cNvPr id="8" name="Image 7" descr="Une image contenant dessin humoristique, sourire, vert, illustration&#10;&#10;Description générée automatiquement">
            <a:extLst>
              <a:ext uri="{FF2B5EF4-FFF2-40B4-BE49-F238E27FC236}">
                <a16:creationId xmlns:a16="http://schemas.microsoft.com/office/drawing/2014/main" id="{587F6E63-3A9E-D6ED-D6CB-217A1371DF3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26" y="1740044"/>
            <a:ext cx="2711832" cy="338979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CBF24F4-DBCE-998C-6E76-D5530CD55B6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168574" y="5888504"/>
            <a:ext cx="5894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microorganismes possèdent les mêmes fonctions physiologiques que l'organisme humain </a:t>
            </a:r>
          </a:p>
        </p:txBody>
      </p:sp>
    </p:spTree>
    <p:extLst>
      <p:ext uri="{BB962C8B-B14F-4D97-AF65-F5344CB8AC3E}">
        <p14:creationId xmlns:p14="http://schemas.microsoft.com/office/powerpoint/2010/main" val="64134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4A257B-DEB9-FCEC-7C16-6221E239122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CA" dirty="0"/>
              <a:t>Processus de développement des maladies infectieuses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EBD29B-987C-188C-101A-CF58F5D2154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fr-CA" dirty="0"/>
              <a:t>Période d’incubation : </a:t>
            </a:r>
            <a:r>
              <a:rPr lang="fr-CA" sz="2000" dirty="0"/>
              <a:t>Apparition des premiers symptômes. Durée variable selon l’agent pathogène.</a:t>
            </a:r>
            <a:endParaRPr lang="fr-CA" dirty="0"/>
          </a:p>
          <a:p>
            <a:r>
              <a:rPr lang="fr-CA" dirty="0"/>
              <a:t>Étape de prodrome : </a:t>
            </a:r>
            <a:r>
              <a:rPr lang="fr-CA" sz="2000" dirty="0"/>
              <a:t>Signes avant-coureurs de la maladie (ex; T°, il y a à ce moment croissance et prolifération des microorganismes. Moment ou le risque de contagion est très grand.</a:t>
            </a:r>
            <a:endParaRPr lang="fr-CA" dirty="0"/>
          </a:p>
          <a:p>
            <a:r>
              <a:rPr lang="fr-CA" dirty="0"/>
              <a:t>Étape manifeste de la maladie : </a:t>
            </a:r>
            <a:r>
              <a:rPr lang="fr-CA" sz="2000" dirty="0"/>
              <a:t>Moment ou les symptômes spécifiques de l’infection apparaissent (Variable selon la maladie)</a:t>
            </a:r>
            <a:endParaRPr lang="fr-CA" dirty="0"/>
          </a:p>
          <a:p>
            <a:r>
              <a:rPr lang="fr-CA" dirty="0"/>
              <a:t>Étape de convalescence : </a:t>
            </a:r>
            <a:r>
              <a:rPr lang="fr-CA" sz="2000" dirty="0"/>
              <a:t>Période de guérison. Symptômes aigus disparaissent et la durée est variable selon la gravité de l’infection ou de l’état du patient.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05963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BDF3486-9822-B3B3-43D5-F9BB944AD8B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885341" y="365125"/>
            <a:ext cx="3630007" cy="1807305"/>
          </a:xfrm>
        </p:spPr>
        <p:txBody>
          <a:bodyPr>
            <a:normAutofit/>
          </a:bodyPr>
          <a:lstStyle/>
          <a:p>
            <a:r>
              <a:rPr lang="fr-CA" b="1"/>
              <a:t>Infections bactériennes </a:t>
            </a:r>
          </a:p>
        </p:txBody>
      </p:sp>
      <p:pic>
        <p:nvPicPr>
          <p:cNvPr id="25" name="Picture 24" descr="Scientifique versant par pipette un échantillon dans une boîte de Petri">
            <a:extLst>
              <a:ext uri="{FF2B5EF4-FFF2-40B4-BE49-F238E27FC236}">
                <a16:creationId xmlns:a16="http://schemas.microsoft.com/office/drawing/2014/main" id="{FFFB49C8-80E4-E9A0-5254-A2751D4AA6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/>
          <a:srcRect l="48957" r="875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F9B3E5-CD86-1665-5B65-0CC8CDEDB527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4885341" y="2333297"/>
            <a:ext cx="3630007" cy="2895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700" dirty="0">
                <a:latin typeface="Arial" panose="020B0604020202020204" pitchFamily="34" charset="0"/>
                <a:cs typeface="Arial" panose="020B0604020202020204" pitchFamily="34" charset="0"/>
              </a:rPr>
              <a:t>les bactéries sont des </a:t>
            </a:r>
            <a:r>
              <a:rPr lang="fr-CA" sz="1700" b="1" dirty="0">
                <a:latin typeface="Arial" panose="020B0604020202020204" pitchFamily="34" charset="0"/>
                <a:cs typeface="Arial" panose="020B0604020202020204" pitchFamily="34" charset="0"/>
              </a:rPr>
              <a:t>micro-organismes</a:t>
            </a:r>
            <a:r>
              <a:rPr lang="fr-CA" sz="1700" dirty="0">
                <a:latin typeface="Arial" panose="020B0604020202020204" pitchFamily="34" charset="0"/>
                <a:cs typeface="Arial" panose="020B0604020202020204" pitchFamily="34" charset="0"/>
              </a:rPr>
              <a:t> autonomes vivant à l'air libre ou dans l'organisme.</a:t>
            </a:r>
          </a:p>
          <a:p>
            <a:pPr marL="0" indent="0">
              <a:buNone/>
            </a:pPr>
            <a:endParaRPr lang="fr-CA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sz="1700" dirty="0">
                <a:latin typeface="Arial" panose="020B0604020202020204" pitchFamily="34" charset="0"/>
                <a:cs typeface="Arial" panose="020B0604020202020204" pitchFamily="34" charset="0"/>
              </a:rPr>
              <a:t>Certaines bactéries sont </a:t>
            </a:r>
            <a:r>
              <a:rPr lang="fr-C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saprophytes</a:t>
            </a:r>
            <a:r>
              <a:rPr lang="fr-CA" sz="1700" dirty="0">
                <a:latin typeface="Arial" panose="020B0604020202020204" pitchFamily="34" charset="0"/>
                <a:cs typeface="Arial" panose="020B0604020202020204" pitchFamily="34" charset="0"/>
              </a:rPr>
              <a:t> et peuvent devenir pathogènes dans des conditions particulières, alors que d'autres sont essentiellement pathogènes.</a:t>
            </a:r>
          </a:p>
          <a:p>
            <a:pPr marL="0" indent="0">
              <a:buNone/>
            </a:pPr>
            <a:endParaRPr lang="fr-CA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6CDD474-2A9C-CC57-FEB7-1979536EAC4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283968" y="56612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ÇA VEUT DIRE QUOI ? </a:t>
            </a:r>
          </a:p>
        </p:txBody>
      </p:sp>
      <p:pic>
        <p:nvPicPr>
          <p:cNvPr id="7" name="Image 6" descr="Une image contenant art, dessin humoristique&#10;&#10;Description générée automatiquement">
            <a:extLst>
              <a:ext uri="{FF2B5EF4-FFF2-40B4-BE49-F238E27FC236}">
                <a16:creationId xmlns:a16="http://schemas.microsoft.com/office/drawing/2014/main" id="{A7DEA3CF-7CD4-D4E6-F9DF-4E1449EE34D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152107"/>
            <a:ext cx="1340768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6981149-CF88-C3D3-1669-B324507BE6A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8610" y="991443"/>
            <a:ext cx="3332365" cy="1087819"/>
          </a:xfrm>
        </p:spPr>
        <p:txBody>
          <a:bodyPr anchor="b">
            <a:normAutofit/>
          </a:bodyPr>
          <a:lstStyle/>
          <a:p>
            <a:r>
              <a:rPr lang="fr-CA" sz="3000" b="1" dirty="0">
                <a:latin typeface="+mn-lt"/>
              </a:rPr>
              <a:t>Bactéries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77773" y="45651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610" y="2285541"/>
            <a:ext cx="32918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C74857-D4C8-9093-D78A-9B0762D04565}"/>
              </a:ext>
            </a:extLst>
          </p:cNvPr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308610" y="2684095"/>
            <a:ext cx="3332365" cy="349286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Pus</a:t>
            </a:r>
          </a:p>
          <a:p>
            <a:pPr>
              <a:buFontTx/>
              <a:buChar char="-"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Voies respiratoires</a:t>
            </a:r>
          </a:p>
          <a:p>
            <a:pPr>
              <a:buFontTx/>
              <a:buChar char="-"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Voies digestives</a:t>
            </a:r>
          </a:p>
          <a:p>
            <a:pPr>
              <a:buFontTx/>
              <a:buChar char="-"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Provenant du sol </a:t>
            </a:r>
          </a:p>
          <a:p>
            <a:pPr>
              <a:buFontTx/>
              <a:buChar char="-"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ITS </a:t>
            </a:r>
          </a:p>
        </p:txBody>
      </p:sp>
      <p:pic>
        <p:nvPicPr>
          <p:cNvPr id="6" name="Image 5" descr="Une image contenant dessin humoristique, clipart, illustration&#10;&#10;Description générée automatiquement">
            <a:extLst>
              <a:ext uri="{FF2B5EF4-FFF2-40B4-BE49-F238E27FC236}">
                <a16:creationId xmlns:a16="http://schemas.microsoft.com/office/drawing/2014/main" id="{B1290683-E94D-A3BA-1852-DA5FFDD26D9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362" y="1710712"/>
            <a:ext cx="4830318" cy="338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4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8507EC-91F9-56B4-96A5-96BF44C560A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365125"/>
            <a:ext cx="3938487" cy="831627"/>
          </a:xfrm>
        </p:spPr>
        <p:txBody>
          <a:bodyPr>
            <a:normAutofit/>
          </a:bodyPr>
          <a:lstStyle/>
          <a:p>
            <a:r>
              <a:rPr lang="fr-CA" dirty="0"/>
              <a:t>Bactéries du Pus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670D47-D459-5232-8966-71CFC487AF29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07504" y="1340768"/>
            <a:ext cx="5688632" cy="538601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Elles déclenchent une réaction inflammatoire accompagnée de pus.</a:t>
            </a:r>
          </a:p>
          <a:p>
            <a:pPr marL="0" indent="0">
              <a:lnSpc>
                <a:spcPct val="90000"/>
              </a:lnSpc>
              <a:buNone/>
            </a:pPr>
            <a:endParaRPr lang="fr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CA" sz="1600" b="1" dirty="0">
                <a:latin typeface="Arial" panose="020B0604020202020204" pitchFamily="34" charset="0"/>
                <a:cs typeface="Arial" panose="020B0604020202020204" pitchFamily="34" charset="0"/>
              </a:rPr>
              <a:t>Certaines sont pathogènes ; d'autres, saprophytes (</a:t>
            </a:r>
            <a:r>
              <a:rPr lang="fr-CA" sz="1600" i="1" dirty="0">
                <a:latin typeface="Arial" panose="020B0604020202020204" pitchFamily="34" charset="0"/>
                <a:cs typeface="Arial" panose="020B0604020202020204" pitchFamily="34" charset="0"/>
              </a:rPr>
              <a:t>non pathogènes</a:t>
            </a:r>
            <a:r>
              <a:rPr lang="fr-CA" sz="16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lnSpc>
                <a:spcPct val="90000"/>
              </a:lnSpc>
              <a:buNone/>
            </a:pPr>
            <a:endParaRPr lang="fr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La plupart des bactéries étant sensibles aux antibiotiques, on peut les combattre avec un traitement pharmacologique adéquat.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CA" sz="1600" b="1" dirty="0">
                <a:latin typeface="Arial" panose="020B0604020202020204" pitchFamily="34" charset="0"/>
                <a:cs typeface="Arial" panose="020B0604020202020204" pitchFamily="34" charset="0"/>
              </a:rPr>
              <a:t>Lorsque nous parlons d'infection nosocomiale il est question ici d'une infection contractée en milieu hospitalier.</a:t>
            </a:r>
          </a:p>
          <a:p>
            <a:pPr marL="0" indent="0">
              <a:lnSpc>
                <a:spcPct val="90000"/>
              </a:lnSpc>
              <a:buNone/>
            </a:pPr>
            <a:endParaRPr lang="fr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On appelle </a:t>
            </a:r>
            <a:r>
              <a:rPr lang="fr-CA" sz="1600" b="1" dirty="0">
                <a:latin typeface="Arial" panose="020B0604020202020204" pitchFamily="34" charset="0"/>
                <a:cs typeface="Arial" panose="020B0604020202020204" pitchFamily="34" charset="0"/>
              </a:rPr>
              <a:t>staphylococcies 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les manifestations pathologiques causées par le </a:t>
            </a:r>
            <a:r>
              <a:rPr lang="fr-CA" sz="1600" b="1" dirty="0">
                <a:latin typeface="Arial" panose="020B0604020202020204" pitchFamily="34" charset="0"/>
                <a:cs typeface="Arial" panose="020B0604020202020204" pitchFamily="34" charset="0"/>
              </a:rPr>
              <a:t>staphylocoques. 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Cette bactérie est devenue responsable d'une infection nosocomiale causé par le </a:t>
            </a:r>
            <a:r>
              <a:rPr lang="fr-CA" sz="1600" b="1" dirty="0">
                <a:latin typeface="Arial" panose="020B0604020202020204" pitchFamily="34" charset="0"/>
                <a:cs typeface="Arial" panose="020B0604020202020204" pitchFamily="34" charset="0"/>
              </a:rPr>
              <a:t>SARM 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(staphylocoque aureus résistant à la méticilline). On appelle </a:t>
            </a:r>
            <a:r>
              <a:rPr lang="fr-CA" sz="1600" b="1" dirty="0">
                <a:latin typeface="Arial" panose="020B0604020202020204" pitchFamily="34" charset="0"/>
                <a:cs typeface="Arial" panose="020B0604020202020204" pitchFamily="34" charset="0"/>
              </a:rPr>
              <a:t>streptococcies 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ceux causées par un groupe de bactéries </a:t>
            </a:r>
            <a:r>
              <a:rPr lang="fr-CA" sz="1600" b="1" dirty="0">
                <a:latin typeface="Arial" panose="020B0604020202020204" pitchFamily="34" charset="0"/>
                <a:cs typeface="Arial" panose="020B0604020202020204" pitchFamily="34" charset="0"/>
              </a:rPr>
              <a:t>streptocoques.</a:t>
            </a:r>
          </a:p>
        </p:txBody>
      </p:sp>
      <p:pic>
        <p:nvPicPr>
          <p:cNvPr id="11" name="Picture 10" descr="Gros plan de cellules violettes">
            <a:extLst>
              <a:ext uri="{FF2B5EF4-FFF2-40B4-BE49-F238E27FC236}">
                <a16:creationId xmlns:a16="http://schemas.microsoft.com/office/drawing/2014/main" id="{0EC9F1EB-5E5D-CF8D-BE2A-F7A28A33981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6"/>
          <a:srcRect l="27058" r="24034"/>
          <a:stretch/>
        </p:blipFill>
        <p:spPr>
          <a:xfrm>
            <a:off x="5652120" y="10"/>
            <a:ext cx="3491880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728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quiredFrom xmlns="6d93d202-47fc-4405-873a-cab67cc5f1b2" xsi:nil="true"/>
    <IsSearchable xmlns="6d93d202-47fc-4405-873a-cab67cc5f1b2">true</IsSearchable>
    <EditorialStatus xmlns="6d93d202-47fc-4405-873a-cab67cc5f1b2">Complete</EditorialStatus>
    <OriginAsset xmlns="6d93d202-47fc-4405-873a-cab67cc5f1b2" xsi:nil="true"/>
    <ThumbnailAssetId xmlns="6d93d202-47fc-4405-873a-cab67cc5f1b2" xsi:nil="true"/>
    <TrustLevel xmlns="6d93d202-47fc-4405-873a-cab67cc5f1b2">3 Community New</TrustLevel>
    <MarketSpecific xmlns="6d93d202-47fc-4405-873a-cab67cc5f1b2">true</MarketSpecific>
    <TPNamespace xmlns="6d93d202-47fc-4405-873a-cab67cc5f1b2" xsi:nil="true"/>
    <DirectSourceMarket xmlns="6d93d202-47fc-4405-873a-cab67cc5f1b2">english</DirectSourceMarket>
    <MachineTranslated xmlns="6d93d202-47fc-4405-873a-cab67cc5f1b2">false</MachineTranslated>
    <PlannedPubDate xmlns="6d93d202-47fc-4405-873a-cab67cc5f1b2" xsi:nil="true"/>
    <SubmitterId xmlns="6d93d202-47fc-4405-873a-cab67cc5f1b2">9c60ae39-ee33-43c2-b863-454968d0f2cc</SubmitterId>
    <Downloads xmlns="6d93d202-47fc-4405-873a-cab67cc5f1b2">0</Downloads>
    <OriginalSourceMarket xmlns="6d93d202-47fc-4405-873a-cab67cc5f1b2">english</OriginalSourceMarket>
    <PublishTargets xmlns="6d93d202-47fc-4405-873a-cab67cc5f1b2">OfficeOnline</PublishTargets>
    <ArtSampleDocs xmlns="6d93d202-47fc-4405-873a-cab67cc5f1b2" xsi:nil="true"/>
    <ApprovalLog xmlns="6d93d202-47fc-4405-873a-cab67cc5f1b2" xsi:nil="true"/>
    <ApprovalStatus xmlns="6d93d202-47fc-4405-873a-cab67cc5f1b2">InProgress</ApprovalStatus>
    <TPComponent xmlns="6d93d202-47fc-4405-873a-cab67cc5f1b2">PPTFiles</TPComponent>
    <EditorialTags xmlns="6d93d202-47fc-4405-873a-cab67cc5f1b2" xsi:nil="true"/>
    <TPExecutable xmlns="6d93d202-47fc-4405-873a-cab67cc5f1b2" xsi:nil="true"/>
    <LastHandOff xmlns="6d93d202-47fc-4405-873a-cab67cc5f1b2" xsi:nil="true"/>
    <BusinessGroup xmlns="6d93d202-47fc-4405-873a-cab67cc5f1b2" xsi:nil="true"/>
    <TPAppVersion xmlns="6d93d202-47fc-4405-873a-cab67cc5f1b2">12</TPAppVersion>
    <VoteCount xmlns="6d93d202-47fc-4405-873a-cab67cc5f1b2" xsi:nil="true"/>
    <APAuthor xmlns="6d93d202-47fc-4405-873a-cab67cc5f1b2">
      <UserInfo>
        <DisplayName>_o14migrate</DisplayName>
        <AccountId>266</AccountId>
        <AccountType/>
      </UserInfo>
    </APAuthor>
    <TPCommandLine xmlns="6d93d202-47fc-4405-873a-cab67cc5f1b2">{PP} /n {FilePath}</TPCommandLine>
    <UACurrentWords xmlns="6d93d202-47fc-4405-873a-cab67cc5f1b2" xsi:nil="true"/>
    <AssetId xmlns="6d93d202-47fc-4405-873a-cab67cc5f1b2">TP030007474</AssetId>
    <Manager xmlns="6d93d202-47fc-4405-873a-cab67cc5f1b2" xsi:nil="true"/>
    <NumericId xmlns="6d93d202-47fc-4405-873a-cab67cc5f1b2">-1</NumericId>
    <Component xmlns="64acb2c5-0a2b-4bda-bd34-58e36cbb80d2" xsi:nil="true"/>
    <HandoffToMSDN xmlns="6d93d202-47fc-4405-873a-cab67cc5f1b2" xsi:nil="true"/>
    <Markets xmlns="6d93d202-47fc-4405-873a-cab67cc5f1b2">
      <Value>2</Value>
    </Markets>
    <UALocComments xmlns="6d93d202-47fc-4405-873a-cab67cc5f1b2" xsi:nil="true"/>
    <UALocRecommendation xmlns="6d93d202-47fc-4405-873a-cab67cc5f1b2">Localize</UALocRecommendation>
    <AssetStart xmlns="6d93d202-47fc-4405-873a-cab67cc5f1b2">2010-04-16T14:16:55+00:00</AssetStart>
    <CrawlForDependencies xmlns="6d93d202-47fc-4405-873a-cab67cc5f1b2">false</CrawlForDependencies>
    <LastModifiedDateTime xmlns="6d93d202-47fc-4405-873a-cab67cc5f1b2" xsi:nil="true"/>
    <LastPublishResultLookup xmlns="6d93d202-47fc-4405-873a-cab67cc5f1b2" xsi:nil="true"/>
    <PublishStatusLookup xmlns="6d93d202-47fc-4405-873a-cab67cc5f1b2">
      <Value>328397</Value>
      <Value>502832</Value>
    </PublishStatusLookup>
    <AverageRating xmlns="6d93d202-47fc-4405-873a-cab67cc5f1b2" xsi:nil="true"/>
    <CSXUpdate xmlns="6d93d202-47fc-4405-873a-cab67cc5f1b2">false</CSXUpdate>
    <UAProjectedTotalWords xmlns="6d93d202-47fc-4405-873a-cab67cc5f1b2" xsi:nil="true"/>
    <AssetExpire xmlns="6d93d202-47fc-4405-873a-cab67cc5f1b2">2100-01-01T00:00:00+00:00</AssetExpire>
    <AssetType xmlns="6d93d202-47fc-4405-873a-cab67cc5f1b2">TP</AssetType>
    <IntlLangReviewDate xmlns="6d93d202-47fc-4405-873a-cab67cc5f1b2" xsi:nil="true"/>
    <TPFriendlyName xmlns="6d93d202-47fc-4405-873a-cab67cc5f1b2">Thème santé - Virus</TPFriendlyName>
    <IntlLangReview xmlns="6d93d202-47fc-4405-873a-cab67cc5f1b2" xsi:nil="true"/>
    <OOCacheId xmlns="6d93d202-47fc-4405-873a-cab67cc5f1b2" xsi:nil="true"/>
    <PolicheckWords xmlns="6d93d202-47fc-4405-873a-cab67cc5f1b2" xsi:nil="true"/>
    <TemplateStatus xmlns="6d93d202-47fc-4405-873a-cab67cc5f1b2">Complete</TemplateStatus>
    <CSXSubmissionMarket xmlns="6d93d202-47fc-4405-873a-cab67cc5f1b2" xsi:nil="true"/>
    <FriendlyTitle xmlns="6d93d202-47fc-4405-873a-cab67cc5f1b2" xsi:nil="true"/>
    <TPLaunchHelpLinkType xmlns="6d93d202-47fc-4405-873a-cab67cc5f1b2" xsi:nil="true"/>
    <Providers xmlns="6d93d202-47fc-4405-873a-cab67cc5f1b2" xsi:nil="true"/>
    <SourceTitle xmlns="6d93d202-47fc-4405-873a-cab67cc5f1b2">Thème santé - Virus</SourceTitle>
    <TemplateTemplateType xmlns="6d93d202-47fc-4405-873a-cab67cc5f1b2">PowerPoint 12 Default</TemplateTemplateType>
    <TimesCloned xmlns="6d93d202-47fc-4405-873a-cab67cc5f1b2" xsi:nil="true"/>
    <ClipArtFilename xmlns="6d93d202-47fc-4405-873a-cab67cc5f1b2" xsi:nil="true"/>
    <APDescription xmlns="6d93d202-47fc-4405-873a-cab67cc5f1b2" xsi:nil="true"/>
    <TPApplication xmlns="6d93d202-47fc-4405-873a-cab67cc5f1b2">PowerPoint</TPApplication>
    <CSXHash xmlns="6d93d202-47fc-4405-873a-cab67cc5f1b2">Vv8qFzFpiVe4T7bCiBfnsJkl13s=</CSXHash>
    <PrimaryImageGen xmlns="6d93d202-47fc-4405-873a-cab67cc5f1b2">true</PrimaryImageGen>
    <ContentItem xmlns="6d93d202-47fc-4405-873a-cab67cc5f1b2" xsi:nil="true"/>
    <IsDeleted xmlns="6d93d202-47fc-4405-873a-cab67cc5f1b2">false</IsDeleted>
    <ShowIn xmlns="6d93d202-47fc-4405-873a-cab67cc5f1b2">Show everywhere</ShowIn>
    <BugNumber xmlns="6d93d202-47fc-4405-873a-cab67cc5f1b2" xsi:nil="true"/>
    <LegacyData xmlns="6d93d202-47fc-4405-873a-cab67cc5f1b2">ListingID:;Manager:;BuildStatus:Publish Passed;MockupPath:</LegacyData>
    <TPLaunchHelpLink xmlns="6d93d202-47fc-4405-873a-cab67cc5f1b2" xsi:nil="true"/>
    <Milestone xmlns="6d93d202-47fc-4405-873a-cab67cc5f1b2" xsi:nil="true"/>
    <UANotes xmlns="6d93d202-47fc-4405-873a-cab67cc5f1b2" xsi:nil="true"/>
    <Description0 xmlns="64acb2c5-0a2b-4bda-bd34-58e36cbb80d2" xsi:nil="true"/>
    <IntlLangReviewer xmlns="6d93d202-47fc-4405-873a-cab67cc5f1b2" xsi:nil="true"/>
    <IntlLocPriority xmlns="6d93d202-47fc-4405-873a-cab67cc5f1b2" xsi:nil="true"/>
    <OpenTemplate xmlns="6d93d202-47fc-4405-873a-cab67cc5f1b2">true</OpenTemplate>
    <Provider xmlns="6d93d202-47fc-4405-873a-cab67cc5f1b2" xsi:nil="true"/>
    <CSXSubmissionDate xmlns="6d93d202-47fc-4405-873a-cab67cc5f1b2">2009-10-10T07:00:00+00:00</CSXSubmissionDate>
    <TPClientViewer xmlns="6d93d202-47fc-4405-873a-cab67cc5f1b2" xsi:nil="true"/>
    <DSATActionTaken xmlns="6d93d202-47fc-4405-873a-cab67cc5f1b2" xsi:nil="true"/>
    <APEditor xmlns="6d93d202-47fc-4405-873a-cab67cc5f1b2">
      <UserInfo>
        <DisplayName>_o14migrate</DisplayName>
        <AccountId>266</AccountId>
        <AccountType/>
      </UserInfo>
    </APEditor>
    <TPInstallLocation xmlns="6d93d202-47fc-4405-873a-cab67cc5f1b2">{My Templates}</TPInstallLocation>
    <OutputCachingOn xmlns="6d93d202-47fc-4405-873a-cab67cc5f1b2">false</OutputCachingOn>
    <ParentAssetId xmlns="6d93d202-47fc-4405-873a-cab67cc5f1b2" xsi:nil="true"/>
    <LocManualTestRequired xmlns="6d93d202-47fc-4405-873a-cab67cc5f1b2">false</LocManualTestRequired>
    <LocalizationTagsTaxHTField0 xmlns="6d93d202-47fc-4405-873a-cab67cc5f1b2">
      <Terms xmlns="http://schemas.microsoft.com/office/infopath/2007/PartnerControls"/>
    </LocalizationTagsTaxHTField0>
    <CampaignTagsTaxHTField0 xmlns="6d93d202-47fc-4405-873a-cab67cc5f1b2">
      <Terms xmlns="http://schemas.microsoft.com/office/infopath/2007/PartnerControls"/>
    </CampaignTagsTaxHTField0>
    <LocLastLocAttemptVersionLookup xmlns="6d93d202-47fc-4405-873a-cab67cc5f1b2">169980</LocLastLocAttemptVersionLookup>
    <InternalTagsTaxHTField0 xmlns="6d93d202-47fc-4405-873a-cab67cc5f1b2">
      <Terms xmlns="http://schemas.microsoft.com/office/infopath/2007/PartnerControls"/>
    </InternalTagsTaxHTField0>
    <LocRecommendedHandoff xmlns="6d93d202-47fc-4405-873a-cab67cc5f1b2" xsi:nil="true"/>
    <BlockPublish xmlns="6d93d202-47fc-4405-873a-cab67cc5f1b2">false</BlockPublish>
    <LocComments xmlns="6d93d202-47fc-4405-873a-cab67cc5f1b2" xsi:nil="true"/>
    <TaxCatchAll xmlns="6d93d202-47fc-4405-873a-cab67cc5f1b2"/>
    <OriginalRelease xmlns="6d93d202-47fc-4405-873a-cab67cc5f1b2">14</OriginalRelease>
    <RecommendationsModifier xmlns="6d93d202-47fc-4405-873a-cab67cc5f1b2" xsi:nil="true"/>
    <ScenarioTagsTaxHTField0 xmlns="6d93d202-47fc-4405-873a-cab67cc5f1b2">
      <Terms xmlns="http://schemas.microsoft.com/office/infopath/2007/PartnerControls"/>
    </ScenarioTagsTaxHTField0>
    <FeatureTagsTaxHTField0 xmlns="6d93d202-47fc-4405-873a-cab67cc5f1b2">
      <Terms xmlns="http://schemas.microsoft.com/office/infopath/2007/PartnerControls"/>
    </FeatureTagsTaxHTField0>
    <LocMarketGroupTiers2 xmlns="6d93d202-47fc-4405-873a-cab67cc5f1b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D9ED6DD-D4D8-4533-9443-1F0488F8635E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customXml/itemProps2.xml><?xml version="1.0" encoding="utf-8"?>
<ds:datastoreItem xmlns:ds="http://schemas.openxmlformats.org/officeDocument/2006/customXml" ds:itemID="{21F61DB3-4B6B-4102-BC87-B427AD4B6E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FAF9E5-461C-4C85-A8B1-B7E4E75B1C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santé - Virus</Template>
  <TotalTime>4790</TotalTime>
  <Words>956</Words>
  <Application>Microsoft Office PowerPoint</Application>
  <PresentationFormat>Affichage à l'écran (4:3)</PresentationFormat>
  <Paragraphs>118</Paragraphs>
  <Slides>20</Slides>
  <Notes>0</Notes>
  <HiddenSlides>0</HiddenSlides>
  <MMClips>4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-apple-system</vt:lpstr>
      <vt:lpstr>Arial</vt:lpstr>
      <vt:lpstr>Calibri</vt:lpstr>
      <vt:lpstr>Radio-Canada</vt:lpstr>
      <vt:lpstr>Thème Office</vt:lpstr>
      <vt:lpstr>Les maladies infectieuses</vt:lpstr>
      <vt:lpstr>Cours #5</vt:lpstr>
      <vt:lpstr>Que signifie organismes microscopique? </vt:lpstr>
      <vt:lpstr>Organisme microscopiques </vt:lpstr>
      <vt:lpstr>Les microorganismes </vt:lpstr>
      <vt:lpstr>Processus de développement des maladies infectieuses</vt:lpstr>
      <vt:lpstr>Infections bactériennes </vt:lpstr>
      <vt:lpstr>Bactéries</vt:lpstr>
      <vt:lpstr>Bactéries du Pus</vt:lpstr>
      <vt:lpstr>Staphylocoque</vt:lpstr>
      <vt:lpstr>Streptocoque</vt:lpstr>
      <vt:lpstr>Bactéries des voies respiratoires</vt:lpstr>
      <vt:lpstr>Bactéries des voies digestives</vt:lpstr>
      <vt:lpstr>Bactéries provenant du sol</vt:lpstr>
      <vt:lpstr>Bactéries causant des ITS</vt:lpstr>
      <vt:lpstr>Les infections </vt:lpstr>
      <vt:lpstr>Les infections </vt:lpstr>
      <vt:lpstr>Les insectes</vt:lpstr>
      <vt:lpstr>Alors …. </vt:lpstr>
      <vt:lpstr>CÉMEQ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système immunitaire</dc:title>
  <dc:creator>Di Mattia, Stephanie</dc:creator>
  <cp:lastModifiedBy>Di Mattia, Stephanie</cp:lastModifiedBy>
  <cp:revision>25</cp:revision>
  <dcterms:created xsi:type="dcterms:W3CDTF">2023-04-21T14:12:17Z</dcterms:created>
  <dcterms:modified xsi:type="dcterms:W3CDTF">2023-06-03T16:09:57Z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0x01010069924D1ECC420D47A2456556BC94F7370400BDF4491DEA4973499845289601F88B9F</vt:lpwstr>
  </property>
  <property fmtid="{D5CDD505-2E9C-101B-9397-08002B2CF9AE}" pid="3" name="Applications">
    <vt:lpwstr>53;#PowerPoint 12</vt:lpwstr>
  </property>
  <property fmtid="{D5CDD505-2E9C-101B-9397-08002B2CF9AE}" pid="4" name="Order">
    <vt:r8>8621200</vt:r8>
  </property>
  <property fmtid="{D5CDD505-2E9C-101B-9397-08002B2CF9AE}" pid="5" name="APTrustLevel">
    <vt:r8>3</vt:r8>
  </property>
</Properties>
</file>