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5143500" cx="9144000"/>
  <p:notesSz cx="6858000" cy="9144000"/>
  <p:embeddedFontLst>
    <p:embeddedFont>
      <p:font typeface="Exo 2"/>
      <p:regular r:id="rId40"/>
      <p:bold r:id="rId41"/>
      <p:italic r:id="rId42"/>
      <p:boldItalic r:id="rId43"/>
    </p:embeddedFont>
    <p:embeddedFont>
      <p:font typeface="Oswald"/>
      <p:regular r:id="rId44"/>
      <p:bold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4A41DDB-D5B6-45BD-847D-DE21165094FC}">
  <a:tblStyle styleId="{24A41DDB-D5B6-45BD-847D-DE21165094F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BAE3AF1-DA80-400E-84CD-CFA0BCC04311}"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3" Type="http://schemas.openxmlformats.org/officeDocument/2006/relationships/slide" Target="slides/slide7.xml"/><Relationship Id="rId39" Type="http://schemas.openxmlformats.org/officeDocument/2006/relationships/slide" Target="slides/slide33.xml"/><Relationship Id="rId18" Type="http://schemas.openxmlformats.org/officeDocument/2006/relationships/slide" Target="slides/slide12.xml"/><Relationship Id="rId42" Type="http://schemas.openxmlformats.org/officeDocument/2006/relationships/font" Target="fonts/Exo2-italic.fntdata"/><Relationship Id="rId21" Type="http://schemas.openxmlformats.org/officeDocument/2006/relationships/slide" Target="slides/slide15.xml"/><Relationship Id="rId34" Type="http://schemas.openxmlformats.org/officeDocument/2006/relationships/slide" Target="slides/slide28.xml"/><Relationship Id="rId47" Type="http://schemas.openxmlformats.org/officeDocument/2006/relationships/customXml" Target="../customXml/item2.xml"/><Relationship Id="rId7" Type="http://schemas.openxmlformats.org/officeDocument/2006/relationships/slide" Target="slides/slide1.xml"/><Relationship Id="rId2" Type="http://schemas.openxmlformats.org/officeDocument/2006/relationships/viewProps" Target="viewProps.xml"/><Relationship Id="rId29" Type="http://schemas.openxmlformats.org/officeDocument/2006/relationships/slide" Target="slides/slide23.xml"/><Relationship Id="rId16" Type="http://schemas.openxmlformats.org/officeDocument/2006/relationships/slide" Target="slides/slide10.xml"/><Relationship Id="rId40" Type="http://schemas.openxmlformats.org/officeDocument/2006/relationships/font" Target="fonts/Exo2-regular.fntdata"/><Relationship Id="rId24" Type="http://schemas.openxmlformats.org/officeDocument/2006/relationships/slide" Target="slides/slide18.xml"/><Relationship Id="rId45" Type="http://schemas.openxmlformats.org/officeDocument/2006/relationships/font" Target="fonts/Oswald-bold.fntdata"/><Relationship Id="rId1" Type="http://schemas.openxmlformats.org/officeDocument/2006/relationships/theme" Target="theme/theme1.xml"/><Relationship Id="rId6" Type="http://schemas.openxmlformats.org/officeDocument/2006/relationships/notesMaster" Target="notesMasters/notesMaster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23" Type="http://schemas.openxmlformats.org/officeDocument/2006/relationships/slide" Target="slides/slide17.xml"/><Relationship Id="rId28" Type="http://schemas.openxmlformats.org/officeDocument/2006/relationships/slide" Target="slides/slide22.xml"/><Relationship Id="rId5" Type="http://schemas.openxmlformats.org/officeDocument/2006/relationships/slideMaster" Target="slideMasters/slideMaster1.xml"/><Relationship Id="rId15" Type="http://schemas.openxmlformats.org/officeDocument/2006/relationships/slide" Target="slides/slide9.xml"/><Relationship Id="rId36" Type="http://schemas.openxmlformats.org/officeDocument/2006/relationships/slide" Target="slides/slide30.xml"/><Relationship Id="rId44" Type="http://schemas.openxmlformats.org/officeDocument/2006/relationships/font" Target="fonts/Oswald-regular.fntdata"/><Relationship Id="rId31" Type="http://schemas.openxmlformats.org/officeDocument/2006/relationships/slide" Target="slides/slide25.xml"/><Relationship Id="rId10" Type="http://schemas.openxmlformats.org/officeDocument/2006/relationships/slide" Target="slides/slide4.xml"/><Relationship Id="rId19" Type="http://schemas.openxmlformats.org/officeDocument/2006/relationships/slide" Target="slides/slide13.xml"/><Relationship Id="rId22" Type="http://schemas.openxmlformats.org/officeDocument/2006/relationships/slide" Target="slides/slide16.xml"/><Relationship Id="rId43" Type="http://schemas.openxmlformats.org/officeDocument/2006/relationships/font" Target="fonts/Exo2-boldItalic.fntdata"/><Relationship Id="rId4" Type="http://schemas.openxmlformats.org/officeDocument/2006/relationships/tableStyles" Target="tableStyles.xml"/><Relationship Id="rId9" Type="http://schemas.openxmlformats.org/officeDocument/2006/relationships/slide" Target="slides/slide3.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14" Type="http://schemas.openxmlformats.org/officeDocument/2006/relationships/slide" Target="slides/slide8.xml"/><Relationship Id="rId48" Type="http://schemas.openxmlformats.org/officeDocument/2006/relationships/customXml" Target="../customXml/item3.xml"/><Relationship Id="rId8" Type="http://schemas.openxmlformats.org/officeDocument/2006/relationships/slide" Target="slides/slide2.xml"/><Relationship Id="rId3" Type="http://schemas.openxmlformats.org/officeDocument/2006/relationships/presProps" Target="presProps.xml"/><Relationship Id="rId25" Type="http://schemas.openxmlformats.org/officeDocument/2006/relationships/slide" Target="slides/slide19.xml"/><Relationship Id="rId33" Type="http://schemas.openxmlformats.org/officeDocument/2006/relationships/slide" Target="slides/slide27.xml"/><Relationship Id="rId12" Type="http://schemas.openxmlformats.org/officeDocument/2006/relationships/slide" Target="slides/slide6.xml"/><Relationship Id="rId17" Type="http://schemas.openxmlformats.org/officeDocument/2006/relationships/slide" Target="slides/slide11.xml"/><Relationship Id="rId38" Type="http://schemas.openxmlformats.org/officeDocument/2006/relationships/slide" Target="slides/slide32.xml"/><Relationship Id="rId46" Type="http://schemas.openxmlformats.org/officeDocument/2006/relationships/customXml" Target="../customXml/item1.xml"/><Relationship Id="rId20" Type="http://schemas.openxmlformats.org/officeDocument/2006/relationships/slide" Target="slides/slide14.xml"/><Relationship Id="rId41" Type="http://schemas.openxmlformats.org/officeDocument/2006/relationships/font" Target="fonts/Exo2-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alculis.net/echelle#:~:text=L'%C3%A9chelle%20d'une%20carte,ou%20encore%202%2C5%20km"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kB5hklhGcMecuZyTqUHsIZ8y5EE693Ct/view?usp=sharing"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47c94205e3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47c94205e3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4adb31b22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4adb31b22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4bf2ef4372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4bf2ef4372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200">
              <a:solidFill>
                <a:schemeClr val="dk1"/>
              </a:solidFill>
            </a:endParaRPr>
          </a:p>
          <a:p>
            <a:pPr indent="0" lvl="0" marL="0" rtl="0" algn="l">
              <a:spcBef>
                <a:spcPts val="0"/>
              </a:spcBef>
              <a:spcAft>
                <a:spcPts val="0"/>
              </a:spcAft>
              <a:buClr>
                <a:schemeClr val="dk1"/>
              </a:buClr>
              <a:buSzPts val="1100"/>
              <a:buFont typeface="Arial"/>
              <a:buNone/>
            </a:pPr>
            <a:r>
              <a:rPr b="1" lang="fr" sz="1200">
                <a:solidFill>
                  <a:schemeClr val="dk1"/>
                </a:solidFill>
              </a:rPr>
              <a:t>Échelle</a:t>
            </a:r>
            <a:endParaRPr b="1" sz="1200">
              <a:solidFill>
                <a:schemeClr val="dk1"/>
              </a:solidFill>
            </a:endParaRPr>
          </a:p>
          <a:p>
            <a:pPr indent="0" lvl="0" marL="0" rtl="0" algn="just">
              <a:spcBef>
                <a:spcPts val="0"/>
              </a:spcBef>
              <a:spcAft>
                <a:spcPts val="0"/>
              </a:spcAft>
              <a:buClr>
                <a:schemeClr val="dk1"/>
              </a:buClr>
              <a:buSzPts val="1100"/>
              <a:buFont typeface="Arial"/>
              <a:buNone/>
            </a:pPr>
            <a:r>
              <a:rPr lang="fr">
                <a:solidFill>
                  <a:schemeClr val="dk1"/>
                </a:solidFill>
              </a:rPr>
              <a:t>Toutes les cartes ont une échelle permettant de mesurer des distances à vol d’oiseaux. </a:t>
            </a:r>
            <a:endParaRPr>
              <a:solidFill>
                <a:schemeClr val="dk1"/>
              </a:solidFill>
            </a:endParaRPr>
          </a:p>
          <a:p>
            <a:pPr indent="0" lvl="0" marL="0" rtl="0" algn="just">
              <a:spcBef>
                <a:spcPts val="0"/>
              </a:spcBef>
              <a:spcAft>
                <a:spcPts val="0"/>
              </a:spcAft>
              <a:buClr>
                <a:schemeClr val="dk1"/>
              </a:buClr>
              <a:buSzPts val="1100"/>
              <a:buFont typeface="Arial"/>
              <a:buNone/>
            </a:pPr>
            <a:r>
              <a:rPr lang="fr">
                <a:solidFill>
                  <a:schemeClr val="dk1"/>
                </a:solidFill>
              </a:rPr>
              <a:t>(cette échelle se trouve au bas de la carte du côté intitulé réseau de camionnage)</a:t>
            </a:r>
            <a:endParaRPr>
              <a:solidFill>
                <a:schemeClr val="dk1"/>
              </a:solidFill>
            </a:endParaRPr>
          </a:p>
          <a:p>
            <a:pPr indent="0" lvl="0" marL="0" marR="101600" rtl="0" algn="just">
              <a:lnSpc>
                <a:spcPct val="115000"/>
              </a:lnSpc>
              <a:spcBef>
                <a:spcPts val="0"/>
              </a:spcBef>
              <a:spcAft>
                <a:spcPts val="0"/>
              </a:spcAft>
              <a:buClr>
                <a:schemeClr val="dk1"/>
              </a:buClr>
              <a:buSzPts val="1100"/>
              <a:buFont typeface="Arial"/>
              <a:buNone/>
            </a:pPr>
            <a:r>
              <a:t/>
            </a:r>
            <a:endParaRPr>
              <a:solidFill>
                <a:schemeClr val="dk1"/>
              </a:solidFill>
            </a:endParaRPr>
          </a:p>
          <a:p>
            <a:pPr indent="0" lvl="0" marL="0" marR="101600" rtl="0" algn="just">
              <a:lnSpc>
                <a:spcPct val="115000"/>
              </a:lnSpc>
              <a:spcBef>
                <a:spcPts val="0"/>
              </a:spcBef>
              <a:spcAft>
                <a:spcPts val="0"/>
              </a:spcAft>
              <a:buClr>
                <a:schemeClr val="dk1"/>
              </a:buClr>
              <a:buSzPts val="1100"/>
              <a:buFont typeface="Arial"/>
              <a:buNone/>
            </a:pPr>
            <a:r>
              <a:rPr lang="fr" sz="1200">
                <a:solidFill>
                  <a:srgbClr val="333333"/>
                </a:solidFill>
                <a:highlight>
                  <a:srgbClr val="FFFFFF"/>
                </a:highlight>
              </a:rPr>
              <a:t>Le plus souvent, l'échelle est exprimée sous la forme d'une fraction dont le numérateur est égal à 1. Attention : ce n'est pas toujours le cas.</a:t>
            </a:r>
            <a:endParaRPr sz="1200">
              <a:solidFill>
                <a:srgbClr val="333333"/>
              </a:solidFill>
              <a:highlight>
                <a:srgbClr val="FFFFFF"/>
              </a:highlight>
            </a:endParaRPr>
          </a:p>
          <a:p>
            <a:pPr indent="0" lvl="0" marL="0" marR="101600" rtl="0" algn="just">
              <a:lnSpc>
                <a:spcPct val="115000"/>
              </a:lnSpc>
              <a:spcBef>
                <a:spcPts val="0"/>
              </a:spcBef>
              <a:spcAft>
                <a:spcPts val="0"/>
              </a:spcAft>
              <a:buClr>
                <a:schemeClr val="dk1"/>
              </a:buClr>
              <a:buSzPts val="1100"/>
              <a:buFont typeface="Arial"/>
              <a:buNone/>
            </a:pPr>
            <a:r>
              <a:rPr lang="fr" sz="1200">
                <a:solidFill>
                  <a:srgbClr val="333333"/>
                </a:solidFill>
                <a:highlight>
                  <a:srgbClr val="FFFFFF"/>
                </a:highlight>
              </a:rPr>
              <a:t>L'échelle d'une carte, exprimée sous la forme 1 / 250 000, que l'on prononce "au 250 000 ème", signifie qu'un 1 cm sur cette carte représente en réalité 250 000 cm sur le terrain, c'est-à-dire 2 500 m ou encore 2,5 km.</a:t>
            </a:r>
            <a:endParaRPr sz="1200">
              <a:solidFill>
                <a:srgbClr val="333333"/>
              </a:solidFill>
              <a:highlight>
                <a:srgbClr val="FFFFFF"/>
              </a:highlight>
            </a:endParaRPr>
          </a:p>
          <a:p>
            <a:pPr indent="0" lvl="0" marL="0" marR="101600" rtl="0" algn="just">
              <a:lnSpc>
                <a:spcPct val="115000"/>
              </a:lnSpc>
              <a:spcBef>
                <a:spcPts val="0"/>
              </a:spcBef>
              <a:spcAft>
                <a:spcPts val="0"/>
              </a:spcAft>
              <a:buClr>
                <a:schemeClr val="dk1"/>
              </a:buClr>
              <a:buSzPts val="1100"/>
              <a:buFont typeface="Arial"/>
              <a:buNone/>
            </a:pPr>
            <a:r>
              <a:rPr lang="fr" sz="1200">
                <a:solidFill>
                  <a:srgbClr val="333333"/>
                </a:solidFill>
                <a:highlight>
                  <a:srgbClr val="FFFFFF"/>
                </a:highlight>
              </a:rPr>
              <a:t>Nous pouvons utiliser l'égalité suivante : </a:t>
            </a:r>
            <a:r>
              <a:rPr b="1" lang="fr" sz="1200">
                <a:solidFill>
                  <a:srgbClr val="333333"/>
                </a:solidFill>
                <a:highlight>
                  <a:srgbClr val="FFFFFF"/>
                </a:highlight>
              </a:rPr>
              <a:t>dimension réelle = dimension sur la carte × 250 000.</a:t>
            </a:r>
            <a:endParaRPr b="1" sz="1200">
              <a:solidFill>
                <a:srgbClr val="333333"/>
              </a:solidFill>
              <a:highlight>
                <a:srgbClr val="FFFFFF"/>
              </a:highlight>
            </a:endParaRPr>
          </a:p>
          <a:p>
            <a:pPr indent="0" lvl="0" marL="0" rtl="0" algn="just">
              <a:spcBef>
                <a:spcPts val="0"/>
              </a:spcBef>
              <a:spcAft>
                <a:spcPts val="0"/>
              </a:spcAft>
              <a:buClr>
                <a:schemeClr val="dk1"/>
              </a:buClr>
              <a:buSzPts val="1100"/>
              <a:buFont typeface="Arial"/>
              <a:buNone/>
            </a:pPr>
            <a:r>
              <a:rPr lang="fr">
                <a:solidFill>
                  <a:schemeClr val="dk1"/>
                </a:solidFill>
              </a:rPr>
              <a:t>Source: </a:t>
            </a:r>
            <a:r>
              <a:rPr lang="fr" u="sng">
                <a:solidFill>
                  <a:schemeClr val="hlink"/>
                </a:solidFill>
                <a:hlinkClick r:id="rId2"/>
              </a:rPr>
              <a:t>https://calculis.net/echelle#:~:text=L'%C3%A9chelle%20d'une%20carte,ou%20encore%202%2C5%20km</a:t>
            </a:r>
            <a:r>
              <a:rPr lang="fr">
                <a:solidFill>
                  <a:schemeClr val="dk1"/>
                </a:solidFill>
              </a:rPr>
              <a:t>.</a:t>
            </a:r>
            <a:endParaRPr>
              <a:solidFill>
                <a:schemeClr val="dk1"/>
              </a:solidFill>
            </a:endParaRPr>
          </a:p>
          <a:p>
            <a:pPr indent="0" lvl="0" marL="0" rtl="0" algn="just">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b="1" sz="12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4bf2ef4372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4bf2ef437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 sz="1200">
                <a:solidFill>
                  <a:schemeClr val="dk1"/>
                </a:solidFill>
              </a:rPr>
              <a:t>Tableau des distances</a:t>
            </a:r>
            <a:endParaRPr b="1" sz="1200">
              <a:solidFill>
                <a:schemeClr val="dk1"/>
              </a:solidFill>
            </a:endParaRPr>
          </a:p>
          <a:p>
            <a:pPr indent="0" lvl="0" marL="0" rtl="0" algn="just">
              <a:spcBef>
                <a:spcPts val="0"/>
              </a:spcBef>
              <a:spcAft>
                <a:spcPts val="0"/>
              </a:spcAft>
              <a:buClr>
                <a:schemeClr val="dk1"/>
              </a:buClr>
              <a:buSzPts val="1100"/>
              <a:buFont typeface="Arial"/>
              <a:buNone/>
            </a:pPr>
            <a:r>
              <a:rPr lang="fr">
                <a:solidFill>
                  <a:schemeClr val="dk1"/>
                </a:solidFill>
              </a:rPr>
              <a:t>Afin de déterminer rapidement les distances entre deux municipalités, les cartes routières possèdent un tableau des distances. Toutefois, ce n’est que les principales municipalités qui sont présentes. </a:t>
            </a:r>
            <a:endParaRPr>
              <a:solidFill>
                <a:schemeClr val="dk1"/>
              </a:solidFill>
            </a:endParaRPr>
          </a:p>
          <a:p>
            <a:pPr indent="0" lvl="0" marL="0" rtl="0" algn="l">
              <a:spcBef>
                <a:spcPts val="0"/>
              </a:spcBef>
              <a:spcAft>
                <a:spcPts val="0"/>
              </a:spcAft>
              <a:buClr>
                <a:schemeClr val="dk1"/>
              </a:buClr>
              <a:buSzPts val="1100"/>
              <a:buFont typeface="Arial"/>
              <a:buNone/>
            </a:pPr>
            <a:r>
              <a:t/>
            </a:r>
            <a:endParaRPr b="1" sz="1200">
              <a:solidFill>
                <a:schemeClr val="dk1"/>
              </a:solidFill>
            </a:endParaRPr>
          </a:p>
          <a:p>
            <a:pPr indent="0" lvl="0" marL="0" rtl="0" algn="just">
              <a:spcBef>
                <a:spcPts val="0"/>
              </a:spcBef>
              <a:spcAft>
                <a:spcPts val="0"/>
              </a:spcAft>
              <a:buClr>
                <a:schemeClr val="dk1"/>
              </a:buClr>
              <a:buSzPts val="1100"/>
              <a:buFont typeface="Arial"/>
              <a:buNone/>
            </a:pPr>
            <a:r>
              <a:rPr lang="fr">
                <a:solidFill>
                  <a:schemeClr val="dk1"/>
                </a:solidFill>
              </a:rPr>
              <a:t>Il suffit de repérer les deux municipalités dans le tableau, et de relier verticalement et horizontalement celles-ci. À la jonction de ces deux lignes, la distance y est indiquée.</a:t>
            </a:r>
            <a:endParaRPr>
              <a:solidFill>
                <a:schemeClr val="dk1"/>
              </a:solidFill>
            </a:endParaRPr>
          </a:p>
          <a:p>
            <a:pPr indent="0" lvl="0" marL="0" rtl="0" algn="l">
              <a:spcBef>
                <a:spcPts val="0"/>
              </a:spcBef>
              <a:spcAft>
                <a:spcPts val="0"/>
              </a:spcAft>
              <a:buClr>
                <a:schemeClr val="dk1"/>
              </a:buClr>
              <a:buSzPts val="1100"/>
              <a:buFont typeface="Arial"/>
              <a:buNone/>
            </a:pPr>
            <a:r>
              <a:t/>
            </a:r>
            <a:endParaRPr b="1" sz="1200">
              <a:solidFill>
                <a:schemeClr val="dk1"/>
              </a:solidFill>
            </a:endParaRPr>
          </a:p>
          <a:p>
            <a:pPr indent="0" lvl="0" marL="0" rtl="0" algn="l">
              <a:spcBef>
                <a:spcPts val="0"/>
              </a:spcBef>
              <a:spcAft>
                <a:spcPts val="0"/>
              </a:spcAft>
              <a:buNone/>
            </a:pPr>
            <a:r>
              <a:rPr lang="fr"/>
              <a:t>Il y a un exemple dans le haut du tableau.</a:t>
            </a:r>
            <a:r>
              <a:rPr lang="fr">
                <a:solidFill>
                  <a:schemeClr val="dk1"/>
                </a:solidFill>
              </a:rPr>
              <a:t> La distance entre Drummondville et La Malbaie est de 302 km.</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just">
              <a:spcBef>
                <a:spcPts val="0"/>
              </a:spcBef>
              <a:spcAft>
                <a:spcPts val="0"/>
              </a:spcAft>
              <a:buClr>
                <a:schemeClr val="dk1"/>
              </a:buClr>
              <a:buSzPts val="1100"/>
              <a:buFont typeface="Arial"/>
              <a:buNone/>
            </a:pPr>
            <a:r>
              <a:rPr b="1" lang="fr" sz="1400">
                <a:solidFill>
                  <a:schemeClr val="dk1"/>
                </a:solidFill>
              </a:rPr>
              <a:t>Note à l’enseignant: Vous devez faire faire quelques recherche sur le tableau afin que les élèves apprennent comment se débrouiller avec cet outil.</a:t>
            </a:r>
            <a:endParaRPr b="1"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4bf2ef4372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4bf2ef4372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fr">
                <a:solidFill>
                  <a:schemeClr val="dk1"/>
                </a:solidFill>
              </a:rPr>
              <a:t>Les numéros de sorties sur les autoroutes</a:t>
            </a:r>
            <a:endParaRPr b="1">
              <a:solidFill>
                <a:schemeClr val="dk1"/>
              </a:solidFill>
            </a:endParaRPr>
          </a:p>
          <a:p>
            <a:pPr indent="0" lvl="0" marL="0" rtl="0" algn="just">
              <a:spcBef>
                <a:spcPts val="0"/>
              </a:spcBef>
              <a:spcAft>
                <a:spcPts val="0"/>
              </a:spcAft>
              <a:buClr>
                <a:schemeClr val="dk1"/>
              </a:buClr>
              <a:buSzPts val="1100"/>
              <a:buFont typeface="Arial"/>
              <a:buNone/>
            </a:pPr>
            <a:r>
              <a:rPr lang="fr">
                <a:solidFill>
                  <a:schemeClr val="dk1"/>
                </a:solidFill>
              </a:rPr>
              <a:t>Un autre moyen permet de déterminer la distance entre deux points lorsque celle-ci est reliée par une autoroute. Au Québec, les numéros de sorties des autoroutes représentent la distance entre cette sortie et du début de l’autoroute. </a:t>
            </a:r>
            <a:endParaRPr>
              <a:solidFill>
                <a:schemeClr val="dk1"/>
              </a:solidFill>
            </a:endParaRPr>
          </a:p>
          <a:p>
            <a:pPr indent="0" lvl="0" marL="0" rtl="0" algn="just">
              <a:spcBef>
                <a:spcPts val="0"/>
              </a:spcBef>
              <a:spcAft>
                <a:spcPts val="0"/>
              </a:spcAft>
              <a:buClr>
                <a:schemeClr val="dk1"/>
              </a:buClr>
              <a:buSzPts val="1100"/>
              <a:buFont typeface="Arial"/>
              <a:buNone/>
            </a:pPr>
            <a:r>
              <a:t/>
            </a:r>
            <a:endParaRPr>
              <a:solidFill>
                <a:schemeClr val="dk1"/>
              </a:solidFill>
            </a:endParaRPr>
          </a:p>
          <a:p>
            <a:pPr indent="0" lvl="0" marL="0" rtl="0" algn="just">
              <a:spcBef>
                <a:spcPts val="0"/>
              </a:spcBef>
              <a:spcAft>
                <a:spcPts val="0"/>
              </a:spcAft>
              <a:buClr>
                <a:schemeClr val="dk1"/>
              </a:buClr>
              <a:buSzPts val="1100"/>
              <a:buFont typeface="Arial"/>
              <a:buNone/>
            </a:pPr>
            <a:r>
              <a:rPr lang="fr">
                <a:solidFill>
                  <a:schemeClr val="dk1"/>
                </a:solidFill>
              </a:rPr>
              <a:t>Par exemple, l’autoroute 20 débute à la frontière de l’Ontario et les numéros de sorties représentent le nombre de kilomètres parcourus. Sur la carte ci-dessus, on constate que la sortie pour  l’autoroute 30,  se situe  à 29 km de l’Ontario. Les autoroutes paires débutent à l’ouest et les impaires au sud de la province. Donc le kilométrage augmente d’ouest en est et du sud au nord. </a:t>
            </a:r>
            <a:endParaRPr>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4adb31b224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4adb31b22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4bf2ef4372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4bf2ef4372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b="1" lang="fr">
                <a:solidFill>
                  <a:schemeClr val="dk1"/>
                </a:solidFill>
              </a:rPr>
              <a:t>4.  Localiser des lieux sur la carte</a:t>
            </a:r>
            <a:endParaRPr b="1">
              <a:solidFill>
                <a:schemeClr val="dk1"/>
              </a:solidFill>
            </a:endParaRPr>
          </a:p>
          <a:p>
            <a:pPr indent="0" lvl="0" marL="0" rtl="0" algn="just">
              <a:spcBef>
                <a:spcPts val="0"/>
              </a:spcBef>
              <a:spcAft>
                <a:spcPts val="0"/>
              </a:spcAft>
              <a:buNone/>
            </a:pPr>
            <a:r>
              <a:t/>
            </a:r>
            <a:endParaRPr b="1">
              <a:solidFill>
                <a:schemeClr val="dk1"/>
              </a:solidFill>
            </a:endParaRPr>
          </a:p>
          <a:p>
            <a:pPr indent="0" lvl="0" marL="0" rtl="0" algn="just">
              <a:spcBef>
                <a:spcPts val="0"/>
              </a:spcBef>
              <a:spcAft>
                <a:spcPts val="0"/>
              </a:spcAft>
              <a:buNone/>
            </a:pPr>
            <a:r>
              <a:rPr b="1" lang="fr">
                <a:solidFill>
                  <a:schemeClr val="dk1"/>
                </a:solidFill>
              </a:rPr>
              <a:t>L’index</a:t>
            </a:r>
            <a:endParaRPr b="1">
              <a:solidFill>
                <a:schemeClr val="dk1"/>
              </a:solidFill>
            </a:endParaRPr>
          </a:p>
          <a:p>
            <a:pPr indent="0" lvl="0" marL="0" rtl="0" algn="just">
              <a:spcBef>
                <a:spcPts val="0"/>
              </a:spcBef>
              <a:spcAft>
                <a:spcPts val="0"/>
              </a:spcAft>
              <a:buClr>
                <a:schemeClr val="dk1"/>
              </a:buClr>
              <a:buSzPts val="1100"/>
              <a:buFont typeface="Arial"/>
              <a:buNone/>
            </a:pPr>
            <a:r>
              <a:rPr lang="fr">
                <a:solidFill>
                  <a:schemeClr val="dk1"/>
                </a:solidFill>
              </a:rPr>
              <a:t>Pour repérer rapidement un lieu sur une carte, il y a un index où toutes les municipalités y sont inscrites en ordre alphabétique. Lorsque la municipalité est trouvée, une coordonnée (qui forme un carré) est indiqué afin de le repérer sur la carte.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4bf2ef4372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4bf2ef4372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 sz="1200">
                <a:solidFill>
                  <a:schemeClr val="dk1"/>
                </a:solidFill>
              </a:rPr>
              <a:t>Les coordonnées</a:t>
            </a:r>
            <a:endParaRPr b="1" sz="1200">
              <a:solidFill>
                <a:schemeClr val="dk1"/>
              </a:solidFill>
            </a:endParaRPr>
          </a:p>
          <a:p>
            <a:pPr indent="0" lvl="0" marL="0" rtl="0" algn="just">
              <a:spcBef>
                <a:spcPts val="0"/>
              </a:spcBef>
              <a:spcAft>
                <a:spcPts val="0"/>
              </a:spcAft>
              <a:buClr>
                <a:schemeClr val="dk1"/>
              </a:buClr>
              <a:buSzPts val="1100"/>
              <a:buFont typeface="Arial"/>
              <a:buNone/>
            </a:pPr>
            <a:r>
              <a:rPr lang="fr">
                <a:solidFill>
                  <a:schemeClr val="dk1"/>
                </a:solidFill>
              </a:rPr>
              <a:t>Les cartes sont divisées en carreaux afin de mieux s’y retrouver. À la verticale, ce sont des lettres et à l’horizontale, des chiffres. La combinaison de la lettre et du chiffre représente une coordonnée..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4adb31b22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4adb31b22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4bf2ef4372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4bf2ef4372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t/>
            </a:r>
            <a:endParaRPr b="1" sz="1200">
              <a:solidFill>
                <a:schemeClr val="dk1"/>
              </a:solidFill>
            </a:endParaRPr>
          </a:p>
          <a:p>
            <a:pPr indent="-304800" lvl="1" marL="914400" rtl="0" algn="just">
              <a:spcBef>
                <a:spcPts val="0"/>
              </a:spcBef>
              <a:spcAft>
                <a:spcPts val="0"/>
              </a:spcAft>
              <a:buClr>
                <a:schemeClr val="dk1"/>
              </a:buClr>
              <a:buSzPts val="1200"/>
              <a:buChar char="○"/>
            </a:pPr>
            <a:r>
              <a:rPr lang="fr" sz="1200">
                <a:solidFill>
                  <a:schemeClr val="dk1"/>
                </a:solidFill>
              </a:rPr>
              <a:t>Trouver l’information;</a:t>
            </a:r>
            <a:endParaRPr sz="1200">
              <a:solidFill>
                <a:schemeClr val="dk1"/>
              </a:solidFill>
            </a:endParaRPr>
          </a:p>
          <a:p>
            <a:pPr indent="-304800" lvl="1" marL="914400" rtl="0" algn="just">
              <a:spcBef>
                <a:spcPts val="0"/>
              </a:spcBef>
              <a:spcAft>
                <a:spcPts val="0"/>
              </a:spcAft>
              <a:buClr>
                <a:schemeClr val="dk1"/>
              </a:buClr>
              <a:buSzPts val="1200"/>
              <a:buChar char="○"/>
            </a:pPr>
            <a:r>
              <a:rPr lang="fr" sz="1200">
                <a:solidFill>
                  <a:schemeClr val="dk1"/>
                </a:solidFill>
              </a:rPr>
              <a:t>Repérer les lieux à l’aide de la coordonnée.</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4bf2ef4372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4bf2ef4372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1" marL="914400" rtl="0" algn="just">
              <a:spcBef>
                <a:spcPts val="0"/>
              </a:spcBef>
              <a:spcAft>
                <a:spcPts val="0"/>
              </a:spcAft>
              <a:buClr>
                <a:schemeClr val="dk1"/>
              </a:buClr>
              <a:buSzPts val="1200"/>
              <a:buChar char="○"/>
            </a:pPr>
            <a:r>
              <a:rPr lang="fr" sz="1200">
                <a:solidFill>
                  <a:schemeClr val="dk1"/>
                </a:solidFill>
              </a:rPr>
              <a:t>Tracer une ligne imaginaire entre ces deux points;</a:t>
            </a:r>
            <a:endParaRPr sz="1200">
              <a:solidFill>
                <a:schemeClr val="dk1"/>
              </a:solidFill>
            </a:endParaRPr>
          </a:p>
          <a:p>
            <a:pPr indent="-304800" lvl="1" marL="914400" rtl="0" algn="just">
              <a:spcBef>
                <a:spcPts val="0"/>
              </a:spcBef>
              <a:spcAft>
                <a:spcPts val="0"/>
              </a:spcAft>
              <a:buClr>
                <a:schemeClr val="dk1"/>
              </a:buClr>
              <a:buSzPts val="1200"/>
              <a:buChar char="○"/>
            </a:pPr>
            <a:r>
              <a:rPr lang="fr" sz="1200">
                <a:solidFill>
                  <a:schemeClr val="dk1"/>
                </a:solidFill>
              </a:rPr>
              <a:t>Repérer les principales routes (privilégier les autoroutes d’abord dans votre choix);</a:t>
            </a:r>
            <a:endParaRPr sz="1200">
              <a:solidFill>
                <a:schemeClr val="dk1"/>
              </a:solidFill>
            </a:endParaRPr>
          </a:p>
          <a:p>
            <a:pPr indent="-304800" lvl="1" marL="914400" rtl="0" algn="just">
              <a:spcBef>
                <a:spcPts val="0"/>
              </a:spcBef>
              <a:spcAft>
                <a:spcPts val="0"/>
              </a:spcAft>
              <a:buClr>
                <a:schemeClr val="dk1"/>
              </a:buClr>
              <a:buSzPts val="1200"/>
              <a:buChar char="○"/>
            </a:pPr>
            <a:r>
              <a:rPr lang="fr" sz="1200">
                <a:solidFill>
                  <a:schemeClr val="dk1"/>
                </a:solidFill>
              </a:rPr>
              <a:t>Analyser les contraintes (péages, restrictions, heure de pointe…).</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98f9abb560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98f9abb56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4bf2ef4372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4bf2ef4372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De façon structuré et méthodique dans une grille ou un tableau..</a:t>
            </a:r>
            <a:endParaRPr/>
          </a:p>
          <a:p>
            <a:pPr indent="0" lvl="0" marL="0" rtl="0" algn="l">
              <a:spcBef>
                <a:spcPts val="0"/>
              </a:spcBef>
              <a:spcAft>
                <a:spcPts val="0"/>
              </a:spcAft>
              <a:buNone/>
            </a:pPr>
            <a:r>
              <a:rPr lang="fr"/>
              <a:t>Écrire en gros caractères et clairement lisible pour pouvoir consulter le document pendant la conduite de votre camion.</a:t>
            </a:r>
            <a:endParaRPr/>
          </a:p>
          <a:p>
            <a:pPr indent="0" lvl="0" marL="0" rtl="0" algn="l">
              <a:spcBef>
                <a:spcPts val="0"/>
              </a:spcBef>
              <a:spcAft>
                <a:spcPts val="0"/>
              </a:spcAft>
              <a:buNone/>
            </a:pPr>
            <a:r>
              <a:rPr lang="fr"/>
              <a:t>Dans ce cas-ci, pour l’établissement de la distance à parcourir, il est peut-être préférable d’utiliser les numéros de sorties sur l’autoroute au lieu du tableau des distances, étant donné que l’on prend la sortie 58 et non la sortie qui nous mène à </a:t>
            </a:r>
            <a:r>
              <a:rPr lang="fr"/>
              <a:t>l'hôtel</a:t>
            </a:r>
            <a:r>
              <a:rPr lang="fr"/>
              <a:t> de ville de Sherbrooke (c’est ce que le tableau détermine).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4adb31b224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4adb31b22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4bf2ef4372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4bf2ef4372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fr">
                <a:solidFill>
                  <a:schemeClr val="dk1"/>
                </a:solidFill>
              </a:rPr>
              <a:t>La numérotation des routes au Québec donne plusieurs informations.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fr"/>
              <a:t>Chiffre pair = axe est-ouest</a:t>
            </a:r>
            <a:endParaRPr/>
          </a:p>
          <a:p>
            <a:pPr indent="0" lvl="0" marL="0" rtl="0" algn="l">
              <a:spcBef>
                <a:spcPts val="0"/>
              </a:spcBef>
              <a:spcAft>
                <a:spcPts val="0"/>
              </a:spcAft>
              <a:buNone/>
            </a:pPr>
            <a:r>
              <a:rPr lang="fr"/>
              <a:t>En fonction du fleuve.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4bf2ef4372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4bf2ef4372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Chiffre impair = axe nord-sud</a:t>
            </a:r>
            <a:endParaRPr>
              <a:solidFill>
                <a:schemeClr val="dk1"/>
              </a:solidFill>
            </a:endParaRPr>
          </a:p>
          <a:p>
            <a:pPr indent="0" lvl="0" marL="0" rtl="0" algn="l">
              <a:spcBef>
                <a:spcPts val="0"/>
              </a:spcBef>
              <a:spcAft>
                <a:spcPts val="0"/>
              </a:spcAft>
              <a:buNone/>
            </a:pPr>
            <a:r>
              <a:rPr lang="fr">
                <a:solidFill>
                  <a:schemeClr val="dk1"/>
                </a:solidFill>
              </a:rPr>
              <a:t>En fonction du fleuve.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4bf2ef4372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4bf2ef4372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1 dans les centaines = routes nationales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4bf2ef4372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4bf2ef4372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1200">
                <a:solidFill>
                  <a:schemeClr val="dk1"/>
                </a:solidFill>
              </a:rPr>
              <a:t>Les routes régionales</a:t>
            </a:r>
            <a:endParaRPr sz="1200"/>
          </a:p>
          <a:p>
            <a:pPr indent="0" lvl="0" marL="0" rtl="0" algn="l">
              <a:spcBef>
                <a:spcPts val="0"/>
              </a:spcBef>
              <a:spcAft>
                <a:spcPts val="0"/>
              </a:spcAft>
              <a:buNone/>
            </a:pPr>
            <a:r>
              <a:rPr lang="fr"/>
              <a:t>2 dans les centaines = sud du fleuve</a:t>
            </a:r>
            <a:endParaRPr/>
          </a:p>
          <a:p>
            <a:pPr indent="0" lvl="0" marL="0" rtl="0" algn="l">
              <a:spcBef>
                <a:spcPts val="0"/>
              </a:spcBef>
              <a:spcAft>
                <a:spcPts val="0"/>
              </a:spcAft>
              <a:buNone/>
            </a:pPr>
            <a:r>
              <a:rPr lang="fr"/>
              <a:t>3 dans les centaines = nord du fleuve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4bf2ef4372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4bf2ef4372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200">
                <a:solidFill>
                  <a:schemeClr val="dk1"/>
                </a:solidFill>
              </a:rPr>
              <a:t>Les autoroutes</a:t>
            </a:r>
            <a:endParaRPr/>
          </a:p>
          <a:p>
            <a:pPr indent="0" lvl="0" marL="0" rtl="0" algn="l">
              <a:spcBef>
                <a:spcPts val="0"/>
              </a:spcBef>
              <a:spcAft>
                <a:spcPts val="0"/>
              </a:spcAft>
              <a:buNone/>
            </a:pPr>
            <a:r>
              <a:rPr lang="fr"/>
              <a:t>Logo autoroute en rouge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4bf2ef4372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4bf2ef4372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200">
                <a:solidFill>
                  <a:schemeClr val="dk1"/>
                </a:solidFill>
              </a:rPr>
              <a:t>Les autoroutes déviatrices</a:t>
            </a:r>
            <a:endParaRPr/>
          </a:p>
          <a:p>
            <a:pPr indent="0" lvl="0" marL="0" rtl="0" algn="l">
              <a:spcBef>
                <a:spcPts val="0"/>
              </a:spcBef>
              <a:spcAft>
                <a:spcPts val="0"/>
              </a:spcAft>
              <a:buNone/>
            </a:pPr>
            <a:r>
              <a:rPr lang="fr"/>
              <a:t>chiffre des centaines pair, 4 et plus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4bf2ef4372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4bf2ef4372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1200">
                <a:solidFill>
                  <a:schemeClr val="dk1"/>
                </a:solidFill>
              </a:rPr>
              <a:t>Les autoroutes collectrices</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chiffre des centaines impair, 5 et plus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4bf2ef4372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4bf2ef4372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fr" sz="1400">
                <a:solidFill>
                  <a:schemeClr val="dk1"/>
                </a:solidFill>
              </a:rPr>
              <a:t>Les routes numérotées d’un même type sont en ordre croissant:</a:t>
            </a:r>
            <a:endParaRPr sz="1400">
              <a:solidFill>
                <a:schemeClr val="dk1"/>
              </a:solidFill>
            </a:endParaRPr>
          </a:p>
          <a:p>
            <a:pPr indent="0" lvl="0" marL="0" rtl="0" algn="ctr">
              <a:spcBef>
                <a:spcPts val="0"/>
              </a:spcBef>
              <a:spcAft>
                <a:spcPts val="0"/>
              </a:spcAft>
              <a:buClr>
                <a:schemeClr val="dk1"/>
              </a:buClr>
              <a:buSzPts val="1100"/>
              <a:buFont typeface="Arial"/>
              <a:buNone/>
            </a:pPr>
            <a:r>
              <a:t/>
            </a:r>
            <a:endParaRPr sz="1400">
              <a:solidFill>
                <a:schemeClr val="dk1"/>
              </a:solidFill>
            </a:endParaRPr>
          </a:p>
          <a:p>
            <a:pPr indent="-317500" lvl="0" marL="1371600" rtl="0" algn="l">
              <a:spcBef>
                <a:spcPts val="0"/>
              </a:spcBef>
              <a:spcAft>
                <a:spcPts val="0"/>
              </a:spcAft>
              <a:buClr>
                <a:schemeClr val="dk1"/>
              </a:buClr>
              <a:buSzPts val="1400"/>
              <a:buChar char="●"/>
            </a:pPr>
            <a:r>
              <a:rPr lang="fr" sz="1400">
                <a:solidFill>
                  <a:schemeClr val="dk1"/>
                </a:solidFill>
              </a:rPr>
              <a:t>De l’ouest vers l’est;</a:t>
            </a:r>
            <a:endParaRPr sz="1400">
              <a:solidFill>
                <a:schemeClr val="dk1"/>
              </a:solidFill>
            </a:endParaRPr>
          </a:p>
          <a:p>
            <a:pPr indent="-317500" lvl="0" marL="1371600" rtl="0" algn="l">
              <a:spcBef>
                <a:spcPts val="0"/>
              </a:spcBef>
              <a:spcAft>
                <a:spcPts val="0"/>
              </a:spcAft>
              <a:buClr>
                <a:schemeClr val="dk1"/>
              </a:buClr>
              <a:buSzPts val="1400"/>
              <a:buChar char="●"/>
            </a:pPr>
            <a:r>
              <a:rPr lang="fr" sz="1400">
                <a:solidFill>
                  <a:schemeClr val="dk1"/>
                </a:solidFill>
              </a:rPr>
              <a:t>Du sud vers le nord.</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42c10106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42c10106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4b8c51a6d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4b8c51a6d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C’est un outil que vous pouvez utiliser pour vérifier s’il est possible d’emprunter les routes que vous aurez déterminé dans la planification de votre itinéraire.</a:t>
            </a:r>
            <a:endParaRPr/>
          </a:p>
          <a:p>
            <a:pPr indent="0" lvl="0" marL="0" rtl="0" algn="l">
              <a:spcBef>
                <a:spcPts val="0"/>
              </a:spcBef>
              <a:spcAft>
                <a:spcPts val="0"/>
              </a:spcAft>
              <a:buNone/>
            </a:pPr>
            <a:r>
              <a:rPr lang="fr"/>
              <a:t>Voir Tutoriel: </a:t>
            </a:r>
            <a:r>
              <a:rPr lang="fr" u="sng">
                <a:solidFill>
                  <a:schemeClr val="hlink"/>
                </a:solidFill>
                <a:hlinkClick r:id="rId2"/>
              </a:rPr>
              <a:t>https://drive.google.com/file/d/1kB5hklhGcMecuZyTqUHsIZ8y5EE693Ct/view?usp=sharing</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4b8c51a6d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4b8c51a6d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L’enseignant doit se préparer pour l’exercice de son choix afin de donner les directives par la suite aux élèves, afin qu’ils planifient un voyage simple avec la carte du réseau de </a:t>
            </a:r>
            <a:r>
              <a:rPr lang="fr"/>
              <a:t>camionnage</a:t>
            </a:r>
            <a:r>
              <a:rPr lang="fr"/>
              <a:t> du Québec.</a:t>
            </a:r>
            <a:endParaRPr/>
          </a:p>
          <a:p>
            <a:pPr indent="0" lvl="0" marL="0" rtl="0" algn="l">
              <a:spcBef>
                <a:spcPts val="0"/>
              </a:spcBef>
              <a:spcAft>
                <a:spcPts val="0"/>
              </a:spcAft>
              <a:buNone/>
            </a:pPr>
            <a:r>
              <a:rPr lang="fr"/>
              <a:t>Les élèves peuvent utiliser la carte </a:t>
            </a:r>
            <a:r>
              <a:rPr lang="fr"/>
              <a:t>interactive</a:t>
            </a:r>
            <a:r>
              <a:rPr lang="fr"/>
              <a:t> pour vérifier s’il y a des restrictions ou interdictions sur les routes qu’ils vont choisir d’emprunter.</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622c473e8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622c473e8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46d7ac1b3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46d7ac1b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4adb31b22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4adb31b22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4247fbc19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4247fbc19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AutoNum type="arabicPeriod"/>
            </a:pPr>
            <a:r>
              <a:rPr b="1" lang="fr" sz="1200">
                <a:solidFill>
                  <a:schemeClr val="dk1"/>
                </a:solidFill>
              </a:rPr>
              <a:t>Les points cardinaux</a:t>
            </a:r>
            <a:endParaRPr b="1" sz="1200">
              <a:solidFill>
                <a:schemeClr val="dk1"/>
              </a:solidFill>
            </a:endParaRPr>
          </a:p>
          <a:p>
            <a:pPr indent="0" lvl="0" marL="0" rtl="0" algn="just">
              <a:spcBef>
                <a:spcPts val="0"/>
              </a:spcBef>
              <a:spcAft>
                <a:spcPts val="0"/>
              </a:spcAft>
              <a:buNone/>
            </a:pPr>
            <a:r>
              <a:t/>
            </a:r>
            <a:endParaRPr>
              <a:solidFill>
                <a:schemeClr val="dk1"/>
              </a:solidFill>
            </a:endParaRPr>
          </a:p>
          <a:p>
            <a:pPr indent="0" lvl="0" marL="0" rtl="0" algn="just">
              <a:spcBef>
                <a:spcPts val="0"/>
              </a:spcBef>
              <a:spcAft>
                <a:spcPts val="0"/>
              </a:spcAft>
              <a:buNone/>
            </a:pPr>
            <a:r>
              <a:rPr lang="fr">
                <a:solidFill>
                  <a:schemeClr val="dk1"/>
                </a:solidFill>
              </a:rPr>
              <a:t>Afin de s’orienter, les points cardinaux sont utilisés sur les cartes routières et celles-ci possèdent une rose des vents pour déterminer où le nord géographique se situe. Habituellement, le nord se situe vers le haut de la carte. Les quatres axes sont: le nord, le sud, l’est et l’ouest.</a:t>
            </a:r>
            <a:endParaRPr>
              <a:solidFill>
                <a:schemeClr val="dk1"/>
              </a:solidFill>
            </a:endParaRPr>
          </a:p>
          <a:p>
            <a:pPr indent="0" lvl="0" marL="0" rtl="0" algn="just">
              <a:spcBef>
                <a:spcPts val="0"/>
              </a:spcBef>
              <a:spcAft>
                <a:spcPts val="0"/>
              </a:spcAft>
              <a:buClr>
                <a:srgbClr val="000000"/>
              </a:buClr>
              <a:buSzPts val="1100"/>
              <a:buFont typeface="Arial"/>
              <a:buNone/>
            </a:pPr>
            <a:r>
              <a:t/>
            </a:r>
            <a:endParaRPr>
              <a:solidFill>
                <a:schemeClr val="dk1"/>
              </a:solidFill>
            </a:endParaRPr>
          </a:p>
          <a:p>
            <a:pPr indent="0" lvl="0" marL="0" rtl="0" algn="just">
              <a:spcBef>
                <a:spcPts val="0"/>
              </a:spcBef>
              <a:spcAft>
                <a:spcPts val="0"/>
              </a:spcAft>
              <a:buClr>
                <a:schemeClr val="dk1"/>
              </a:buClr>
              <a:buSzPts val="1100"/>
              <a:buFont typeface="Arial"/>
              <a:buNone/>
            </a:pPr>
            <a:r>
              <a:rPr lang="fr">
                <a:solidFill>
                  <a:schemeClr val="dk1"/>
                </a:solidFill>
              </a:rPr>
              <a:t>Cependant, en lien avec le réseau routier québécois, la rose des vents est légèrement décalée. C’est le fleuve St-Laurent qui est la référence et qui représente l’axe est-ouest.</a:t>
            </a:r>
            <a:endParaRPr>
              <a:solidFill>
                <a:schemeClr val="dk1"/>
              </a:solidFill>
            </a:endParaRPr>
          </a:p>
          <a:p>
            <a:pPr indent="0" lvl="0" marL="0" rtl="0" algn="l">
              <a:spcBef>
                <a:spcPts val="0"/>
              </a:spcBef>
              <a:spcAft>
                <a:spcPts val="0"/>
              </a:spcAft>
              <a:buNone/>
            </a:pPr>
            <a:r>
              <a:t/>
            </a:r>
            <a:endParaRPr sz="14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4adb31b22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4adb31b22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594cc00a2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594cc00a2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594e4066c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594e4066c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594e4066c9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594e4066c9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3.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3.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3.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3.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3.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3.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Présentation"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pic>
        <p:nvPicPr>
          <p:cNvPr id="11" name="Google Shape;11;p2"/>
          <p:cNvPicPr preferRelativeResize="0"/>
          <p:nvPr/>
        </p:nvPicPr>
        <p:blipFill rotWithShape="1">
          <a:blip r:embed="rId2">
            <a:alphaModFix/>
          </a:blip>
          <a:srcRect b="0" l="0" r="27933" t="0"/>
          <a:stretch/>
        </p:blipFill>
        <p:spPr>
          <a:xfrm>
            <a:off x="-53150" y="425300"/>
            <a:ext cx="9214800" cy="4768800"/>
          </a:xfrm>
          <a:prstGeom prst="rect">
            <a:avLst/>
          </a:prstGeom>
          <a:noFill/>
          <a:ln>
            <a:noFill/>
          </a:ln>
        </p:spPr>
      </p:pic>
      <p:sp>
        <p:nvSpPr>
          <p:cNvPr id="12" name="Google Shape;12;p2"/>
          <p:cNvSpPr/>
          <p:nvPr/>
        </p:nvSpPr>
        <p:spPr>
          <a:xfrm rot="10800000">
            <a:off x="-58250" y="-106150"/>
            <a:ext cx="9225000" cy="1297575"/>
          </a:xfrm>
          <a:prstGeom prst="flowChartManualInpu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 name="Google Shape;13;p2"/>
          <p:cNvGrpSpPr/>
          <p:nvPr/>
        </p:nvGrpSpPr>
        <p:grpSpPr>
          <a:xfrm>
            <a:off x="76200" y="76204"/>
            <a:ext cx="2449718" cy="819858"/>
            <a:chOff x="-58250" y="-38001"/>
            <a:chExt cx="3035209" cy="1148421"/>
          </a:xfrm>
        </p:grpSpPr>
        <p:pic>
          <p:nvPicPr>
            <p:cNvPr id="14" name="Google Shape;14;p2"/>
            <p:cNvPicPr preferRelativeResize="0"/>
            <p:nvPr/>
          </p:nvPicPr>
          <p:blipFill>
            <a:blip r:embed="rId3">
              <a:alphaModFix/>
            </a:blip>
            <a:stretch>
              <a:fillRect/>
            </a:stretch>
          </p:blipFill>
          <p:spPr>
            <a:xfrm>
              <a:off x="-58250" y="-38001"/>
              <a:ext cx="2324650" cy="1020176"/>
            </a:xfrm>
            <a:prstGeom prst="rect">
              <a:avLst/>
            </a:prstGeom>
            <a:noFill/>
            <a:ln>
              <a:noFill/>
            </a:ln>
          </p:spPr>
        </p:pic>
        <p:sp>
          <p:nvSpPr>
            <p:cNvPr id="15" name="Google Shape;15;p2"/>
            <p:cNvSpPr txBox="1"/>
            <p:nvPr/>
          </p:nvSpPr>
          <p:spPr>
            <a:xfrm>
              <a:off x="652259" y="596220"/>
              <a:ext cx="23247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700">
                  <a:solidFill>
                    <a:srgbClr val="FFFFFF"/>
                  </a:solidFill>
                  <a:latin typeface="Exo 2"/>
                  <a:ea typeface="Exo 2"/>
                  <a:cs typeface="Exo 2"/>
                  <a:sym typeface="Exo 2"/>
                </a:rPr>
                <a:t>CENTRE DE FORMATION </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DU TRANSPORT ROUTIER</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DE SAINT-JÉRÔME</a:t>
              </a:r>
              <a:endParaRPr i="1" sz="700">
                <a:solidFill>
                  <a:srgbClr val="FFFFFF"/>
                </a:solidFill>
                <a:latin typeface="Exo 2"/>
                <a:ea typeface="Exo 2"/>
                <a:cs typeface="Exo 2"/>
                <a:sym typeface="Exo 2"/>
              </a:endParaRPr>
            </a:p>
          </p:txBody>
        </p:sp>
      </p:grpSp>
      <p:sp>
        <p:nvSpPr>
          <p:cNvPr id="16" name="Google Shape;16;p2"/>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0000"/>
              </a:buClr>
              <a:buSzPts val="3600"/>
              <a:buFont typeface="Oswald"/>
              <a:buNone/>
              <a:defRPr b="1" sz="3600">
                <a:solidFill>
                  <a:srgbClr val="000000"/>
                </a:solidFill>
                <a:latin typeface="Oswald"/>
                <a:ea typeface="Oswald"/>
                <a:cs typeface="Oswald"/>
                <a:sym typeface="Oswa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17" name="Google Shape;17;p2"/>
          <p:cNvPicPr preferRelativeResize="0"/>
          <p:nvPr/>
        </p:nvPicPr>
        <p:blipFill>
          <a:blip r:embed="rId4">
            <a:alphaModFix/>
          </a:blip>
          <a:stretch>
            <a:fillRect/>
          </a:stretch>
        </p:blipFill>
        <p:spPr>
          <a:xfrm>
            <a:off x="7802600" y="11"/>
            <a:ext cx="1266624" cy="5428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1165375" y="1055800"/>
            <a:ext cx="7011300" cy="1927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21" name="Google Shape;21;p3"/>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22" name="Google Shape;22;p3"/>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23" name="Google Shape;23;p3"/>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 name="Google Shape;24;p3"/>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25" name="Google Shape;25;p3"/>
          <p:cNvPicPr preferRelativeResize="0"/>
          <p:nvPr/>
        </p:nvPicPr>
        <p:blipFill>
          <a:blip r:embed="rId4">
            <a:alphaModFix/>
          </a:blip>
          <a:stretch>
            <a:fillRect/>
          </a:stretch>
        </p:blipFill>
        <p:spPr>
          <a:xfrm>
            <a:off x="7754525" y="4464636"/>
            <a:ext cx="1266624" cy="5428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 name="Google Shape;28;p4"/>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0" name="Google Shape;30;p4"/>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1" name="Google Shape;31;p4"/>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32" name="Google Shape;32;p4"/>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 name="Google Shape;33;p4"/>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34" name="Google Shape;34;p4"/>
          <p:cNvPicPr preferRelativeResize="0"/>
          <p:nvPr/>
        </p:nvPicPr>
        <p:blipFill>
          <a:blip r:embed="rId4">
            <a:alphaModFix/>
          </a:blip>
          <a:stretch>
            <a:fillRect/>
          </a:stretch>
        </p:blipFill>
        <p:spPr>
          <a:xfrm>
            <a:off x="7754525" y="4464636"/>
            <a:ext cx="1266624" cy="5428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8" name="Google Shape;38;p5"/>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9" name="Google Shape;39;p5"/>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40" name="Google Shape;40;p5"/>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 name="Google Shape;41;p5"/>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42" name="Google Shape;42;p5"/>
          <p:cNvPicPr preferRelativeResize="0"/>
          <p:nvPr/>
        </p:nvPicPr>
        <p:blipFill>
          <a:blip r:embed="rId4">
            <a:alphaModFix/>
          </a:blip>
          <a:stretch>
            <a:fillRect/>
          </a:stretch>
        </p:blipFill>
        <p:spPr>
          <a:xfrm>
            <a:off x="7754525" y="4464636"/>
            <a:ext cx="1266624" cy="5428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 name="Shape 43"/>
        <p:cNvGrpSpPr/>
        <p:nvPr/>
      </p:nvGrpSpPr>
      <p:grpSpPr>
        <a:xfrm>
          <a:off x="0" y="0"/>
          <a:ext cx="0" cy="0"/>
          <a:chOff x="0" y="0"/>
          <a:chExt cx="0" cy="0"/>
        </a:xfrm>
      </p:grpSpPr>
      <p:sp>
        <p:nvSpPr>
          <p:cNvPr id="44" name="Google Shape;44;p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5" name="Google Shape;4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6" name="Google Shape;46;p6"/>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7" name="Google Shape;47;p6"/>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8" name="Google Shape;48;p6"/>
          <p:cNvSpPr txBox="1"/>
          <p:nvPr>
            <p:ph idx="4"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49" name="Google Shape;49;p6"/>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50" name="Google Shape;50;p6"/>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 name="Google Shape;51;p6"/>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52" name="Google Shape;52;p6"/>
          <p:cNvPicPr preferRelativeResize="0"/>
          <p:nvPr/>
        </p:nvPicPr>
        <p:blipFill>
          <a:blip r:embed="rId4">
            <a:alphaModFix/>
          </a:blip>
          <a:stretch>
            <a:fillRect/>
          </a:stretch>
        </p:blipFill>
        <p:spPr>
          <a:xfrm>
            <a:off x="7754525" y="4464636"/>
            <a:ext cx="1266624" cy="5428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 name="Shape 53"/>
        <p:cNvGrpSpPr/>
        <p:nvPr/>
      </p:nvGrpSpPr>
      <p:grpSpPr>
        <a:xfrm>
          <a:off x="0" y="0"/>
          <a:ext cx="0" cy="0"/>
          <a:chOff x="0" y="0"/>
          <a:chExt cx="0" cy="0"/>
        </a:xfrm>
      </p:grpSpPr>
      <p:sp>
        <p:nvSpPr>
          <p:cNvPr id="54" name="Google Shape;54;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6" name="Google Shape;56;p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7" name="Google Shape;57;p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8" name="Google Shape;5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59" name="Google Shape;59;p7"/>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0" name="Google Shape;60;p7"/>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1" name="Google Shape;61;p7"/>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 name="Google Shape;62;p7"/>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63" name="Google Shape;63;p7"/>
          <p:cNvPicPr preferRelativeResize="0"/>
          <p:nvPr/>
        </p:nvPicPr>
        <p:blipFill>
          <a:blip r:embed="rId4">
            <a:alphaModFix/>
          </a:blip>
          <a:stretch>
            <a:fillRect/>
          </a:stretch>
        </p:blipFill>
        <p:spPr>
          <a:xfrm>
            <a:off x="7754525" y="4464636"/>
            <a:ext cx="1266624" cy="5428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66" name="Google Shape;66;p8"/>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7" name="Google Shape;67;p8"/>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8" name="Google Shape;68;p8"/>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 name="Google Shape;69;p8"/>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70" name="Google Shape;70;p8"/>
          <p:cNvPicPr preferRelativeResize="0"/>
          <p:nvPr/>
        </p:nvPicPr>
        <p:blipFill>
          <a:blip r:embed="rId4">
            <a:alphaModFix/>
          </a:blip>
          <a:stretch>
            <a:fillRect/>
          </a:stretch>
        </p:blipFill>
        <p:spPr>
          <a:xfrm>
            <a:off x="7754525" y="4464636"/>
            <a:ext cx="1266624" cy="5428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2">
  <p:cSld name="CUSTOM">
    <p:spTree>
      <p:nvGrpSpPr>
        <p:cNvPr id="71" name="Shape 71"/>
        <p:cNvGrpSpPr/>
        <p:nvPr/>
      </p:nvGrpSpPr>
      <p:grpSpPr>
        <a:xfrm>
          <a:off x="0" y="0"/>
          <a:ext cx="0" cy="0"/>
          <a:chOff x="0" y="0"/>
          <a:chExt cx="0" cy="0"/>
        </a:xfrm>
      </p:grpSpPr>
      <p:sp>
        <p:nvSpPr>
          <p:cNvPr id="72" name="Google Shape;72;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5.png"/><Relationship Id="rId4" Type="http://schemas.openxmlformats.org/officeDocument/2006/relationships/image" Target="../media/image6.png"/><Relationship Id="rId5"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8.png"/><Relationship Id="rId4" Type="http://schemas.openxmlformats.org/officeDocument/2006/relationships/image" Target="../media/image9.png"/><Relationship Id="rId5"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image" Target="../media/image16.png"/><Relationship Id="rId5"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26.png"/><Relationship Id="rId5"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2.png"/><Relationship Id="rId4" Type="http://schemas.openxmlformats.org/officeDocument/2006/relationships/image" Target="../media/image23.png"/><Relationship Id="rId5" Type="http://schemas.openxmlformats.org/officeDocument/2006/relationships/image" Target="../media/image28.png"/><Relationship Id="rId6"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7.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1.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3.png"/><Relationship Id="rId4" Type="http://schemas.openxmlformats.org/officeDocument/2006/relationships/image" Target="../media/image38.png"/><Relationship Id="rId5"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geoegl.msp.gouv.qc.ca/igo2/apercu-qc/?context=mtq&amp;visiblelayers=circulation_routier" TargetMode="External"/><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7.png"/><Relationship Id="rId4" Type="http://schemas.openxmlformats.org/officeDocument/2006/relationships/image" Target="../media/image27.png"/><Relationship Id="rId5"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4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3.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0"/>
          <p:cNvSpPr txBox="1"/>
          <p:nvPr>
            <p:ph type="title"/>
          </p:nvPr>
        </p:nvSpPr>
        <p:spPr>
          <a:xfrm>
            <a:off x="4205100" y="1143325"/>
            <a:ext cx="4938900" cy="19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sz="3000">
              <a:solidFill>
                <a:schemeClr val="dk1"/>
              </a:solidFill>
              <a:latin typeface="Arial"/>
              <a:ea typeface="Arial"/>
              <a:cs typeface="Arial"/>
              <a:sym typeface="Arial"/>
            </a:endParaRPr>
          </a:p>
          <a:p>
            <a:pPr indent="0" lvl="0" marL="0" rtl="0" algn="ctr">
              <a:spcBef>
                <a:spcPts val="0"/>
              </a:spcBef>
              <a:spcAft>
                <a:spcPts val="0"/>
              </a:spcAft>
              <a:buNone/>
            </a:pPr>
            <a:r>
              <a:rPr lang="fr" sz="3000">
                <a:solidFill>
                  <a:schemeClr val="dk1"/>
                </a:solidFill>
                <a:latin typeface="Arial"/>
                <a:ea typeface="Arial"/>
                <a:cs typeface="Arial"/>
                <a:sym typeface="Arial"/>
              </a:rPr>
              <a:t>Leçon 6.2</a:t>
            </a:r>
            <a:r>
              <a:rPr lang="fr" sz="3000">
                <a:solidFill>
                  <a:schemeClr val="dk1"/>
                </a:solidFill>
                <a:latin typeface="Arial"/>
                <a:ea typeface="Arial"/>
                <a:cs typeface="Arial"/>
                <a:sym typeface="Arial"/>
              </a:rPr>
              <a:t> </a:t>
            </a:r>
            <a:endParaRPr sz="3000">
              <a:solidFill>
                <a:schemeClr val="dk1"/>
              </a:solidFill>
              <a:latin typeface="Arial"/>
              <a:ea typeface="Arial"/>
              <a:cs typeface="Arial"/>
              <a:sym typeface="Arial"/>
            </a:endParaRPr>
          </a:p>
          <a:p>
            <a:pPr indent="0" lvl="0" marL="0" rtl="0" algn="ctr">
              <a:spcBef>
                <a:spcPts val="0"/>
              </a:spcBef>
              <a:spcAft>
                <a:spcPts val="0"/>
              </a:spcAft>
              <a:buClr>
                <a:schemeClr val="dk1"/>
              </a:buClr>
              <a:buSzPts val="1100"/>
              <a:buFont typeface="Arial"/>
              <a:buNone/>
            </a:pPr>
            <a:r>
              <a:rPr lang="fr" sz="3000">
                <a:solidFill>
                  <a:schemeClr val="dk1"/>
                </a:solidFill>
                <a:latin typeface="Arial"/>
                <a:ea typeface="Arial"/>
                <a:cs typeface="Arial"/>
                <a:sym typeface="Arial"/>
              </a:rPr>
              <a:t>Carte provinciale traditionnelle et structure du réseau routier québécois</a:t>
            </a:r>
            <a:endParaRPr sz="3000">
              <a:solidFill>
                <a:schemeClr val="dk1"/>
              </a:solidFill>
              <a:latin typeface="Arial"/>
              <a:ea typeface="Arial"/>
              <a:cs typeface="Arial"/>
              <a:sym typeface="Arial"/>
            </a:endParaRPr>
          </a:p>
          <a:p>
            <a:pPr indent="0" lvl="0" marL="0" rtl="0" algn="ctr">
              <a:spcBef>
                <a:spcPts val="0"/>
              </a:spcBef>
              <a:spcAft>
                <a:spcPts val="0"/>
              </a:spcAft>
              <a:buNone/>
            </a:pPr>
            <a:r>
              <a:t/>
            </a:r>
            <a:endParaRPr sz="3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9"/>
          <p:cNvSpPr txBox="1"/>
          <p:nvPr>
            <p:ph type="title"/>
          </p:nvPr>
        </p:nvSpPr>
        <p:spPr>
          <a:xfrm>
            <a:off x="-125" y="1055800"/>
            <a:ext cx="9144000" cy="1927200"/>
          </a:xfrm>
          <a:prstGeom prst="rect">
            <a:avLst/>
          </a:prstGeom>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1100"/>
              <a:buFont typeface="Arial"/>
              <a:buNone/>
            </a:pPr>
            <a:r>
              <a:rPr b="1" lang="fr"/>
              <a:t>3. Déterminer judicieusement les distances entre deux lieux avec différents outils</a:t>
            </a:r>
            <a:endParaRPr/>
          </a:p>
        </p:txBody>
      </p:sp>
      <p:sp>
        <p:nvSpPr>
          <p:cNvPr id="137" name="Google Shape;137;p19"/>
          <p:cNvSpPr txBox="1"/>
          <p:nvPr/>
        </p:nvSpPr>
        <p:spPr>
          <a:xfrm>
            <a:off x="0" y="3200400"/>
            <a:ext cx="9144000" cy="88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chemeClr val="dk1"/>
                </a:solidFill>
              </a:rPr>
              <a:t>Lorsque vous aurez à déterminer une distance sur cette carte, voici les outils à votre disposition.</a:t>
            </a:r>
            <a:endParaRPr b="1">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0"/>
          <p:cNvPicPr preferRelativeResize="0"/>
          <p:nvPr/>
        </p:nvPicPr>
        <p:blipFill rotWithShape="1">
          <a:blip r:embed="rId3">
            <a:alphaModFix/>
          </a:blip>
          <a:srcRect b="504" l="0" r="0" t="495"/>
          <a:stretch/>
        </p:blipFill>
        <p:spPr>
          <a:xfrm>
            <a:off x="1764375" y="930425"/>
            <a:ext cx="5734051" cy="809625"/>
          </a:xfrm>
          <a:prstGeom prst="rect">
            <a:avLst/>
          </a:prstGeom>
          <a:noFill/>
          <a:ln>
            <a:noFill/>
          </a:ln>
        </p:spPr>
      </p:pic>
      <p:pic>
        <p:nvPicPr>
          <p:cNvPr id="143" name="Google Shape;143;p20"/>
          <p:cNvPicPr preferRelativeResize="0"/>
          <p:nvPr/>
        </p:nvPicPr>
        <p:blipFill>
          <a:blip r:embed="rId4">
            <a:alphaModFix/>
          </a:blip>
          <a:stretch>
            <a:fillRect/>
          </a:stretch>
        </p:blipFill>
        <p:spPr>
          <a:xfrm>
            <a:off x="5284000" y="1924350"/>
            <a:ext cx="3294649" cy="2211474"/>
          </a:xfrm>
          <a:prstGeom prst="rect">
            <a:avLst/>
          </a:prstGeom>
          <a:noFill/>
          <a:ln>
            <a:noFill/>
          </a:ln>
        </p:spPr>
      </p:pic>
      <p:sp>
        <p:nvSpPr>
          <p:cNvPr id="144" name="Google Shape;144;p20"/>
          <p:cNvSpPr/>
          <p:nvPr/>
        </p:nvSpPr>
        <p:spPr>
          <a:xfrm>
            <a:off x="6874850" y="3951175"/>
            <a:ext cx="390600" cy="184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0"/>
          <p:cNvSpPr/>
          <p:nvPr/>
        </p:nvSpPr>
        <p:spPr>
          <a:xfrm rot="-6664225">
            <a:off x="5531712" y="2684155"/>
            <a:ext cx="2100330" cy="236388"/>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1"/>
          <p:cNvSpPr txBox="1"/>
          <p:nvPr/>
        </p:nvSpPr>
        <p:spPr>
          <a:xfrm>
            <a:off x="2478270" y="138600"/>
            <a:ext cx="4189200" cy="35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1800"/>
              <a:t>Distances Routières</a:t>
            </a:r>
            <a:endParaRPr b="1" sz="1800"/>
          </a:p>
        </p:txBody>
      </p:sp>
      <p:pic>
        <p:nvPicPr>
          <p:cNvPr id="151" name="Google Shape;151;p21"/>
          <p:cNvPicPr preferRelativeResize="0"/>
          <p:nvPr/>
        </p:nvPicPr>
        <p:blipFill rotWithShape="1">
          <a:blip r:embed="rId3">
            <a:alphaModFix/>
          </a:blip>
          <a:srcRect b="0" l="0" r="0" t="-1895"/>
          <a:stretch/>
        </p:blipFill>
        <p:spPr>
          <a:xfrm>
            <a:off x="351450" y="1774275"/>
            <a:ext cx="4220554" cy="2539719"/>
          </a:xfrm>
          <a:prstGeom prst="rect">
            <a:avLst/>
          </a:prstGeom>
          <a:noFill/>
          <a:ln>
            <a:noFill/>
          </a:ln>
        </p:spPr>
      </p:pic>
      <p:pic>
        <p:nvPicPr>
          <p:cNvPr id="152" name="Google Shape;152;p21"/>
          <p:cNvPicPr preferRelativeResize="0"/>
          <p:nvPr/>
        </p:nvPicPr>
        <p:blipFill rotWithShape="1">
          <a:blip r:embed="rId4">
            <a:alphaModFix/>
          </a:blip>
          <a:srcRect b="0" l="0" r="149" t="0"/>
          <a:stretch/>
        </p:blipFill>
        <p:spPr>
          <a:xfrm>
            <a:off x="2965050" y="601525"/>
            <a:ext cx="5886852" cy="1970225"/>
          </a:xfrm>
          <a:prstGeom prst="rect">
            <a:avLst/>
          </a:prstGeom>
          <a:noFill/>
          <a:ln>
            <a:noFill/>
          </a:ln>
        </p:spPr>
      </p:pic>
      <p:sp>
        <p:nvSpPr>
          <p:cNvPr id="153" name="Google Shape;153;p21"/>
          <p:cNvSpPr/>
          <p:nvPr/>
        </p:nvSpPr>
        <p:spPr>
          <a:xfrm>
            <a:off x="301375" y="1774275"/>
            <a:ext cx="1718100" cy="6366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1"/>
          <p:cNvSpPr/>
          <p:nvPr/>
        </p:nvSpPr>
        <p:spPr>
          <a:xfrm>
            <a:off x="2780150" y="548500"/>
            <a:ext cx="6126600" cy="21111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1"/>
          <p:cNvSpPr/>
          <p:nvPr/>
        </p:nvSpPr>
        <p:spPr>
          <a:xfrm rot="-1410053">
            <a:off x="2143011" y="1634985"/>
            <a:ext cx="589824" cy="354296"/>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6" name="Google Shape;156;p21"/>
          <p:cNvPicPr preferRelativeResize="0"/>
          <p:nvPr/>
        </p:nvPicPr>
        <p:blipFill rotWithShape="1">
          <a:blip r:embed="rId5">
            <a:alphaModFix/>
          </a:blip>
          <a:srcRect b="0" l="0" r="0" t="48304"/>
          <a:stretch/>
        </p:blipFill>
        <p:spPr>
          <a:xfrm>
            <a:off x="3699975" y="2778208"/>
            <a:ext cx="5282975" cy="509042"/>
          </a:xfrm>
          <a:prstGeom prst="rect">
            <a:avLst/>
          </a:prstGeom>
          <a:noFill/>
          <a:ln>
            <a:noFill/>
          </a:ln>
        </p:spPr>
      </p:pic>
      <p:sp>
        <p:nvSpPr>
          <p:cNvPr id="157" name="Google Shape;157;p21"/>
          <p:cNvSpPr/>
          <p:nvPr/>
        </p:nvSpPr>
        <p:spPr>
          <a:xfrm>
            <a:off x="301375" y="4172675"/>
            <a:ext cx="1795500" cy="227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1"/>
          <p:cNvSpPr/>
          <p:nvPr/>
        </p:nvSpPr>
        <p:spPr>
          <a:xfrm rot="-1410286">
            <a:off x="2179459" y="3501276"/>
            <a:ext cx="1548046" cy="354296"/>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2"/>
          <p:cNvPicPr preferRelativeResize="0"/>
          <p:nvPr/>
        </p:nvPicPr>
        <p:blipFill rotWithShape="1">
          <a:blip r:embed="rId3">
            <a:alphaModFix/>
          </a:blip>
          <a:srcRect b="0" l="1634" r="1634" t="0"/>
          <a:stretch/>
        </p:blipFill>
        <p:spPr>
          <a:xfrm>
            <a:off x="2061825" y="937200"/>
            <a:ext cx="5020350" cy="3230150"/>
          </a:xfrm>
          <a:prstGeom prst="rect">
            <a:avLst/>
          </a:prstGeom>
          <a:noFill/>
          <a:ln>
            <a:noFill/>
          </a:ln>
        </p:spPr>
      </p:pic>
      <p:sp>
        <p:nvSpPr>
          <p:cNvPr id="164" name="Google Shape;164;p22"/>
          <p:cNvSpPr txBox="1"/>
          <p:nvPr/>
        </p:nvSpPr>
        <p:spPr>
          <a:xfrm>
            <a:off x="152400" y="152400"/>
            <a:ext cx="8752500" cy="78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2400">
                <a:solidFill>
                  <a:schemeClr val="dk1"/>
                </a:solidFill>
              </a:rPr>
              <a:t>Les numéros de sorties sur les autoroutes</a:t>
            </a:r>
            <a:endParaRPr sz="24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3"/>
          <p:cNvSpPr txBox="1"/>
          <p:nvPr>
            <p:ph type="title"/>
          </p:nvPr>
        </p:nvSpPr>
        <p:spPr>
          <a:xfrm>
            <a:off x="-125" y="1055800"/>
            <a:ext cx="9144000" cy="19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a:t>4.  Localiser des lieux sur la carte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4"/>
          <p:cNvSpPr txBox="1"/>
          <p:nvPr/>
        </p:nvSpPr>
        <p:spPr>
          <a:xfrm>
            <a:off x="-83875" y="1652250"/>
            <a:ext cx="2118900" cy="91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3600">
                <a:solidFill>
                  <a:srgbClr val="000000"/>
                </a:solidFill>
              </a:rPr>
              <a:t>Index</a:t>
            </a:r>
            <a:endParaRPr b="1" sz="2400">
              <a:solidFill>
                <a:srgbClr val="000000"/>
              </a:solidFill>
            </a:endParaRPr>
          </a:p>
        </p:txBody>
      </p:sp>
      <p:pic>
        <p:nvPicPr>
          <p:cNvPr id="175" name="Google Shape;175;p24"/>
          <p:cNvPicPr preferRelativeResize="0"/>
          <p:nvPr/>
        </p:nvPicPr>
        <p:blipFill>
          <a:blip r:embed="rId3">
            <a:alphaModFix/>
          </a:blip>
          <a:stretch>
            <a:fillRect/>
          </a:stretch>
        </p:blipFill>
        <p:spPr>
          <a:xfrm>
            <a:off x="5243600" y="364925"/>
            <a:ext cx="3449650" cy="3593149"/>
          </a:xfrm>
          <a:prstGeom prst="rect">
            <a:avLst/>
          </a:prstGeom>
          <a:noFill/>
          <a:ln>
            <a:noFill/>
          </a:ln>
        </p:spPr>
      </p:pic>
      <p:sp>
        <p:nvSpPr>
          <p:cNvPr id="176" name="Google Shape;176;p24"/>
          <p:cNvSpPr/>
          <p:nvPr/>
        </p:nvSpPr>
        <p:spPr>
          <a:xfrm>
            <a:off x="6936500" y="657775"/>
            <a:ext cx="346500" cy="15861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7" name="Google Shape;177;p24"/>
          <p:cNvPicPr preferRelativeResize="0"/>
          <p:nvPr/>
        </p:nvPicPr>
        <p:blipFill>
          <a:blip r:embed="rId4">
            <a:alphaModFix/>
          </a:blip>
          <a:stretch>
            <a:fillRect/>
          </a:stretch>
        </p:blipFill>
        <p:spPr>
          <a:xfrm>
            <a:off x="1857850" y="626459"/>
            <a:ext cx="2903775" cy="493641"/>
          </a:xfrm>
          <a:prstGeom prst="rect">
            <a:avLst/>
          </a:prstGeom>
          <a:noFill/>
          <a:ln>
            <a:noFill/>
          </a:ln>
        </p:spPr>
      </p:pic>
      <p:pic>
        <p:nvPicPr>
          <p:cNvPr id="178" name="Google Shape;178;p24"/>
          <p:cNvPicPr preferRelativeResize="0"/>
          <p:nvPr/>
        </p:nvPicPr>
        <p:blipFill>
          <a:blip r:embed="rId5">
            <a:alphaModFix/>
          </a:blip>
          <a:stretch>
            <a:fillRect/>
          </a:stretch>
        </p:blipFill>
        <p:spPr>
          <a:xfrm>
            <a:off x="1857850" y="1120100"/>
            <a:ext cx="2903775" cy="2817239"/>
          </a:xfrm>
          <a:prstGeom prst="rect">
            <a:avLst/>
          </a:prstGeom>
          <a:noFill/>
          <a:ln>
            <a:noFill/>
          </a:ln>
        </p:spPr>
      </p:pic>
      <p:sp>
        <p:nvSpPr>
          <p:cNvPr id="179" name="Google Shape;179;p24"/>
          <p:cNvSpPr/>
          <p:nvPr/>
        </p:nvSpPr>
        <p:spPr>
          <a:xfrm rot="9457580">
            <a:off x="4507203" y="1733217"/>
            <a:ext cx="2459769" cy="261004"/>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5"/>
          <p:cNvPicPr preferRelativeResize="0"/>
          <p:nvPr/>
        </p:nvPicPr>
        <p:blipFill>
          <a:blip r:embed="rId3">
            <a:alphaModFix/>
          </a:blip>
          <a:stretch>
            <a:fillRect/>
          </a:stretch>
        </p:blipFill>
        <p:spPr>
          <a:xfrm>
            <a:off x="2635075" y="254675"/>
            <a:ext cx="3815099" cy="39266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6"/>
          <p:cNvSpPr txBox="1"/>
          <p:nvPr>
            <p:ph type="title"/>
          </p:nvPr>
        </p:nvSpPr>
        <p:spPr>
          <a:xfrm>
            <a:off x="-125" y="1360600"/>
            <a:ext cx="9144000" cy="19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fr"/>
              <a:t>5. Établir des choix appropriés de trajets entre deux lieux</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27"/>
          <p:cNvPicPr preferRelativeResize="0"/>
          <p:nvPr/>
        </p:nvPicPr>
        <p:blipFill rotWithShape="1">
          <a:blip r:embed="rId3">
            <a:alphaModFix/>
          </a:blip>
          <a:srcRect b="3737" l="0" r="0" t="3737"/>
          <a:stretch/>
        </p:blipFill>
        <p:spPr>
          <a:xfrm>
            <a:off x="3240372" y="1299747"/>
            <a:ext cx="2779428" cy="2986200"/>
          </a:xfrm>
          <a:prstGeom prst="rect">
            <a:avLst/>
          </a:prstGeom>
          <a:noFill/>
          <a:ln>
            <a:noFill/>
          </a:ln>
        </p:spPr>
      </p:pic>
      <p:sp>
        <p:nvSpPr>
          <p:cNvPr id="195" name="Google Shape;195;p27"/>
          <p:cNvSpPr txBox="1"/>
          <p:nvPr/>
        </p:nvSpPr>
        <p:spPr>
          <a:xfrm>
            <a:off x="335750" y="439100"/>
            <a:ext cx="8541300" cy="1414200"/>
          </a:xfrm>
          <a:prstGeom prst="rect">
            <a:avLst/>
          </a:prstGeom>
          <a:noFill/>
          <a:ln>
            <a:noFill/>
          </a:ln>
        </p:spPr>
        <p:txBody>
          <a:bodyPr anchorCtr="0" anchor="t" bIns="91425" lIns="91425" spcFirstLastPara="1" rIns="91425" wrap="square" tIns="91425">
            <a:noAutofit/>
          </a:bodyPr>
          <a:lstStyle/>
          <a:p>
            <a:pPr indent="-381000" lvl="0" marL="457200" rtl="0" algn="ctr">
              <a:spcBef>
                <a:spcPts val="0"/>
              </a:spcBef>
              <a:spcAft>
                <a:spcPts val="0"/>
              </a:spcAft>
              <a:buClr>
                <a:schemeClr val="dk1"/>
              </a:buClr>
              <a:buSzPts val="2400"/>
              <a:buChar char="●"/>
            </a:pPr>
            <a:r>
              <a:rPr b="1" lang="fr" sz="2400">
                <a:solidFill>
                  <a:schemeClr val="dk1"/>
                </a:solidFill>
              </a:rPr>
              <a:t>Identifier le lieu de départ et d’arrivée:</a:t>
            </a:r>
            <a:endParaRPr b="1" sz="2400">
              <a:solidFill>
                <a:schemeClr val="dk1"/>
              </a:solidFill>
            </a:endParaRPr>
          </a:p>
          <a:p>
            <a:pPr indent="0" lvl="0" marL="457200" rtl="0" algn="ctr">
              <a:spcBef>
                <a:spcPts val="0"/>
              </a:spcBef>
              <a:spcAft>
                <a:spcPts val="0"/>
              </a:spcAft>
              <a:buNone/>
            </a:pPr>
            <a:r>
              <a:rPr b="1" lang="fr" sz="2400">
                <a:solidFill>
                  <a:schemeClr val="dk1"/>
                </a:solidFill>
              </a:rPr>
              <a:t>Exemple: de Drummondville à St-Denis-de-Brompton </a:t>
            </a:r>
            <a:endParaRPr b="1" sz="2400">
              <a:solidFill>
                <a:schemeClr val="dk1"/>
              </a:solidFill>
            </a:endParaRPr>
          </a:p>
          <a:p>
            <a:pPr indent="0" lvl="0" marL="914400" rtl="0" algn="just">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8"/>
          <p:cNvSpPr txBox="1"/>
          <p:nvPr/>
        </p:nvSpPr>
        <p:spPr>
          <a:xfrm>
            <a:off x="1468200" y="275900"/>
            <a:ext cx="6207600" cy="9156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None/>
            </a:pPr>
            <a:r>
              <a:t/>
            </a:r>
            <a:endParaRPr sz="1800">
              <a:solidFill>
                <a:schemeClr val="dk1"/>
              </a:solidFill>
            </a:endParaRPr>
          </a:p>
          <a:p>
            <a:pPr indent="-381000" lvl="0" marL="457200" rtl="0" algn="ctr">
              <a:spcBef>
                <a:spcPts val="0"/>
              </a:spcBef>
              <a:spcAft>
                <a:spcPts val="0"/>
              </a:spcAft>
              <a:buClr>
                <a:schemeClr val="dk1"/>
              </a:buClr>
              <a:buSzPts val="2400"/>
              <a:buChar char="●"/>
            </a:pPr>
            <a:r>
              <a:rPr b="1" lang="fr" sz="2400">
                <a:solidFill>
                  <a:schemeClr val="dk1"/>
                </a:solidFill>
              </a:rPr>
              <a:t>Déterminer l’itinéraire:</a:t>
            </a:r>
            <a:endParaRPr/>
          </a:p>
        </p:txBody>
      </p:sp>
      <p:pic>
        <p:nvPicPr>
          <p:cNvPr id="201" name="Google Shape;201;p28"/>
          <p:cNvPicPr preferRelativeResize="0"/>
          <p:nvPr/>
        </p:nvPicPr>
        <p:blipFill rotWithShape="1">
          <a:blip r:embed="rId3">
            <a:alphaModFix/>
          </a:blip>
          <a:srcRect b="3737" l="0" r="0" t="3737"/>
          <a:stretch/>
        </p:blipFill>
        <p:spPr>
          <a:xfrm>
            <a:off x="3256200" y="1315225"/>
            <a:ext cx="2631601" cy="2827387"/>
          </a:xfrm>
          <a:prstGeom prst="rect">
            <a:avLst/>
          </a:prstGeom>
          <a:noFill/>
          <a:ln>
            <a:noFill/>
          </a:ln>
        </p:spPr>
      </p:pic>
      <p:cxnSp>
        <p:nvCxnSpPr>
          <p:cNvPr id="202" name="Google Shape;202;p28"/>
          <p:cNvCxnSpPr/>
          <p:nvPr/>
        </p:nvCxnSpPr>
        <p:spPr>
          <a:xfrm>
            <a:off x="3673925" y="1728300"/>
            <a:ext cx="1429200" cy="18306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Objectif(s) de la leçon:</a:t>
            </a:r>
            <a:endParaRPr/>
          </a:p>
        </p:txBody>
      </p:sp>
      <p:sp>
        <p:nvSpPr>
          <p:cNvPr id="83" name="Google Shape;83;p11"/>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42900" lvl="0" marL="457200" rtl="0" algn="l">
              <a:spcBef>
                <a:spcPts val="1600"/>
              </a:spcBef>
              <a:spcAft>
                <a:spcPts val="0"/>
              </a:spcAft>
              <a:buSzPts val="1800"/>
              <a:buChar char="-"/>
            </a:pPr>
            <a:r>
              <a:rPr lang="fr"/>
              <a:t>Connaître le fonctionnement d’une carte provinciale traditionnelle</a:t>
            </a:r>
            <a:endParaRPr/>
          </a:p>
          <a:p>
            <a:pPr indent="-342900" lvl="0" marL="457200" rtl="0" algn="l">
              <a:spcBef>
                <a:spcPts val="0"/>
              </a:spcBef>
              <a:spcAft>
                <a:spcPts val="0"/>
              </a:spcAft>
              <a:buSzPts val="1800"/>
              <a:buChar char="-"/>
            </a:pPr>
            <a:r>
              <a:rPr lang="fr"/>
              <a:t>Estimer correctement la distance</a:t>
            </a:r>
            <a:endParaRPr/>
          </a:p>
          <a:p>
            <a:pPr indent="-342900" lvl="0" marL="457200" rtl="0" algn="l">
              <a:spcBef>
                <a:spcPts val="0"/>
              </a:spcBef>
              <a:spcAft>
                <a:spcPts val="0"/>
              </a:spcAft>
              <a:buSzPts val="1800"/>
              <a:buChar char="-"/>
            </a:pPr>
            <a:r>
              <a:rPr lang="fr"/>
              <a:t>Déterminer un itinéraire entre deux lieux</a:t>
            </a:r>
            <a:endParaRPr/>
          </a:p>
          <a:p>
            <a:pPr indent="-342900" lvl="0" marL="457200" rtl="0" algn="l">
              <a:spcBef>
                <a:spcPts val="0"/>
              </a:spcBef>
              <a:spcAft>
                <a:spcPts val="0"/>
              </a:spcAft>
              <a:buSzPts val="1800"/>
              <a:buChar char="-"/>
            </a:pPr>
            <a:r>
              <a:rPr lang="fr"/>
              <a:t>Connaître la structure du réseau routier québécois</a:t>
            </a:r>
            <a:endParaRPr/>
          </a:p>
          <a:p>
            <a:pPr indent="0" lvl="0" marL="0" rtl="0" algn="l">
              <a:spcBef>
                <a:spcPts val="1600"/>
              </a:spcBef>
              <a:spcAft>
                <a:spcPts val="16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9"/>
          <p:cNvSpPr txBox="1"/>
          <p:nvPr/>
        </p:nvSpPr>
        <p:spPr>
          <a:xfrm>
            <a:off x="1468200" y="275900"/>
            <a:ext cx="6207600" cy="783000"/>
          </a:xfrm>
          <a:prstGeom prst="rect">
            <a:avLst/>
          </a:prstGeom>
          <a:noFill/>
          <a:ln>
            <a:noFill/>
          </a:ln>
        </p:spPr>
        <p:txBody>
          <a:bodyPr anchorCtr="0" anchor="t" bIns="91425" lIns="91425" spcFirstLastPara="1" rIns="91425" wrap="square" tIns="91425">
            <a:noAutofit/>
          </a:bodyPr>
          <a:lstStyle/>
          <a:p>
            <a:pPr indent="-381000" lvl="0" marL="457200" rtl="0" algn="just">
              <a:spcBef>
                <a:spcPts val="0"/>
              </a:spcBef>
              <a:spcAft>
                <a:spcPts val="0"/>
              </a:spcAft>
              <a:buClr>
                <a:schemeClr val="dk1"/>
              </a:buClr>
              <a:buSzPts val="2400"/>
              <a:buChar char="●"/>
            </a:pPr>
            <a:r>
              <a:rPr b="1" lang="fr" sz="2400">
                <a:solidFill>
                  <a:schemeClr val="dk1"/>
                </a:solidFill>
              </a:rPr>
              <a:t>Rédiger l’itinéraire à suivre</a:t>
            </a:r>
            <a:endParaRPr b="1" sz="2400">
              <a:solidFill>
                <a:schemeClr val="dk1"/>
              </a:solidFill>
            </a:endParaRPr>
          </a:p>
          <a:p>
            <a:pPr indent="0" lvl="0" marL="0" rtl="0" algn="l">
              <a:spcBef>
                <a:spcPts val="0"/>
              </a:spcBef>
              <a:spcAft>
                <a:spcPts val="0"/>
              </a:spcAft>
              <a:buNone/>
            </a:pPr>
            <a:r>
              <a:t/>
            </a:r>
            <a:endParaRPr/>
          </a:p>
        </p:txBody>
      </p:sp>
      <p:graphicFrame>
        <p:nvGraphicFramePr>
          <p:cNvPr id="208" name="Google Shape;208;p29"/>
          <p:cNvGraphicFramePr/>
          <p:nvPr/>
        </p:nvGraphicFramePr>
        <p:xfrm>
          <a:off x="624425" y="1275325"/>
          <a:ext cx="3000000" cy="3000000"/>
        </p:xfrm>
        <a:graphic>
          <a:graphicData uri="http://schemas.openxmlformats.org/drawingml/2006/table">
            <a:tbl>
              <a:tblPr>
                <a:noFill/>
                <a:tableStyleId>{24A41DDB-D5B6-45BD-847D-DE21165094FC}</a:tableStyleId>
              </a:tblPr>
              <a:tblGrid>
                <a:gridCol w="1206500"/>
                <a:gridCol w="1206500"/>
                <a:gridCol w="1206500"/>
                <a:gridCol w="1206500"/>
              </a:tblGrid>
              <a:tr h="1362750">
                <a:tc>
                  <a:txBody>
                    <a:bodyPr/>
                    <a:lstStyle/>
                    <a:p>
                      <a:pPr indent="0" lvl="0" marL="0" rtl="0" algn="ctr">
                        <a:spcBef>
                          <a:spcPts val="0"/>
                        </a:spcBef>
                        <a:spcAft>
                          <a:spcPts val="0"/>
                        </a:spcAft>
                        <a:buNone/>
                      </a:pPr>
                      <a:r>
                        <a:t/>
                      </a:r>
                      <a:endParaRPr b="1"/>
                    </a:p>
                    <a:p>
                      <a:pPr indent="0" lvl="0" marL="0" rtl="0" algn="ctr">
                        <a:spcBef>
                          <a:spcPts val="0"/>
                        </a:spcBef>
                        <a:spcAft>
                          <a:spcPts val="0"/>
                        </a:spcAft>
                        <a:buNone/>
                      </a:pPr>
                      <a:r>
                        <a:t/>
                      </a:r>
                      <a:endParaRPr b="1"/>
                    </a:p>
                    <a:p>
                      <a:pPr indent="0" lvl="0" marL="0" rtl="0" algn="ctr">
                        <a:spcBef>
                          <a:spcPts val="0"/>
                        </a:spcBef>
                        <a:spcAft>
                          <a:spcPts val="0"/>
                        </a:spcAft>
                        <a:buNone/>
                      </a:pPr>
                      <a:r>
                        <a:rPr b="1" lang="fr"/>
                        <a:t>Route à prendre</a:t>
                      </a:r>
                      <a:endParaRPr b="1"/>
                    </a:p>
                  </a:txBody>
                  <a:tcPr marT="91425" marB="91425" marR="91425" marL="914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b="1"/>
                    </a:p>
                    <a:p>
                      <a:pPr indent="0" lvl="0" marL="0" rtl="0" algn="ctr">
                        <a:spcBef>
                          <a:spcPts val="0"/>
                        </a:spcBef>
                        <a:spcAft>
                          <a:spcPts val="0"/>
                        </a:spcAft>
                        <a:buNone/>
                      </a:pPr>
                      <a:r>
                        <a:t/>
                      </a:r>
                      <a:endParaRPr b="1"/>
                    </a:p>
                    <a:p>
                      <a:pPr indent="0" lvl="0" marL="0" rtl="0" algn="ctr">
                        <a:spcBef>
                          <a:spcPts val="0"/>
                        </a:spcBef>
                        <a:spcAft>
                          <a:spcPts val="0"/>
                        </a:spcAft>
                        <a:buNone/>
                      </a:pPr>
                      <a:r>
                        <a:rPr b="1" lang="fr"/>
                        <a:t>Direction</a:t>
                      </a:r>
                      <a:endParaRPr b="1"/>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fr"/>
                        <a:t>No. de s</a:t>
                      </a:r>
                      <a:r>
                        <a:rPr b="1" lang="fr"/>
                        <a:t>ortie à prendre pour l’étape suivante</a:t>
                      </a:r>
                      <a:endParaRPr b="1"/>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fr"/>
                        <a:t>Autres repères pour passer à l’étape suivante</a:t>
                      </a:r>
                      <a:endParaRPr b="1"/>
                    </a:p>
                  </a:txBody>
                  <a:tcPr marT="91425" marB="91425" marR="91425" marL="91425">
                    <a:lnL cap="flat" cmpd="sng" w="952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98650">
                <a:tc>
                  <a:txBody>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38750">
                <a:tc>
                  <a:txBody>
                    <a:bodyPr/>
                    <a:lstStyle/>
                    <a:p>
                      <a:pPr indent="0" lvl="0" marL="0" rtl="0" algn="ctr">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sp>
        <p:nvSpPr>
          <p:cNvPr id="209" name="Google Shape;209;p29"/>
          <p:cNvSpPr txBox="1"/>
          <p:nvPr/>
        </p:nvSpPr>
        <p:spPr>
          <a:xfrm>
            <a:off x="951625" y="2843800"/>
            <a:ext cx="3153600" cy="60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2400"/>
              <a:t>55		  sud		  58	 </a:t>
            </a:r>
            <a:r>
              <a:rPr lang="fr" sz="2400"/>
              <a:t>  </a:t>
            </a:r>
            <a:endParaRPr/>
          </a:p>
          <a:p>
            <a:pPr indent="0" lvl="0" marL="0" rtl="0" algn="l">
              <a:spcBef>
                <a:spcPts val="0"/>
              </a:spcBef>
              <a:spcAft>
                <a:spcPts val="0"/>
              </a:spcAft>
              <a:buNone/>
            </a:pPr>
            <a:r>
              <a:rPr lang="fr"/>
              <a:t>                                                         </a:t>
            </a:r>
            <a:r>
              <a:rPr lang="fr" sz="2400"/>
              <a:t>	</a:t>
            </a:r>
            <a:endParaRPr sz="2400"/>
          </a:p>
          <a:p>
            <a:pPr indent="0" lvl="0" marL="0" rtl="0" algn="l">
              <a:spcBef>
                <a:spcPts val="0"/>
              </a:spcBef>
              <a:spcAft>
                <a:spcPts val="0"/>
              </a:spcAft>
              <a:buNone/>
            </a:pPr>
            <a:r>
              <a:rPr lang="fr"/>
              <a:t> </a:t>
            </a:r>
            <a:endParaRPr sz="2400"/>
          </a:p>
        </p:txBody>
      </p:sp>
      <p:pic>
        <p:nvPicPr>
          <p:cNvPr id="210" name="Google Shape;210;p29"/>
          <p:cNvPicPr preferRelativeResize="0"/>
          <p:nvPr/>
        </p:nvPicPr>
        <p:blipFill rotWithShape="1">
          <a:blip r:embed="rId3">
            <a:alphaModFix/>
          </a:blip>
          <a:srcRect b="3737" l="0" r="0" t="3737"/>
          <a:stretch/>
        </p:blipFill>
        <p:spPr>
          <a:xfrm>
            <a:off x="5847000" y="1270072"/>
            <a:ext cx="2631601" cy="2827387"/>
          </a:xfrm>
          <a:prstGeom prst="rect">
            <a:avLst/>
          </a:prstGeom>
          <a:noFill/>
          <a:ln>
            <a:noFill/>
          </a:ln>
        </p:spPr>
      </p:pic>
      <p:cxnSp>
        <p:nvCxnSpPr>
          <p:cNvPr id="211" name="Google Shape;211;p29"/>
          <p:cNvCxnSpPr/>
          <p:nvPr/>
        </p:nvCxnSpPr>
        <p:spPr>
          <a:xfrm>
            <a:off x="6264725" y="1683147"/>
            <a:ext cx="1430400" cy="1848900"/>
          </a:xfrm>
          <a:prstGeom prst="straightConnector1">
            <a:avLst/>
          </a:prstGeom>
          <a:noFill/>
          <a:ln cap="flat" cmpd="sng" w="38100">
            <a:solidFill>
              <a:srgbClr val="FF0000"/>
            </a:solidFill>
            <a:prstDash val="solid"/>
            <a:round/>
            <a:headEnd len="med" w="med" type="none"/>
            <a:tailEnd len="med" w="med" type="triangle"/>
          </a:ln>
        </p:spPr>
      </p:cxnSp>
      <p:sp>
        <p:nvSpPr>
          <p:cNvPr id="212" name="Google Shape;212;p29"/>
          <p:cNvSpPr txBox="1"/>
          <p:nvPr/>
        </p:nvSpPr>
        <p:spPr>
          <a:xfrm>
            <a:off x="4243925" y="2729500"/>
            <a:ext cx="1206600" cy="94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a:t>Direction</a:t>
            </a:r>
            <a:endParaRPr b="1"/>
          </a:p>
          <a:p>
            <a:pPr indent="0" lvl="0" marL="0" rtl="0" algn="ctr">
              <a:spcBef>
                <a:spcPts val="0"/>
              </a:spcBef>
              <a:spcAft>
                <a:spcPts val="0"/>
              </a:spcAft>
              <a:buNone/>
            </a:pPr>
            <a:r>
              <a:rPr b="1" lang="fr"/>
              <a:t>route</a:t>
            </a:r>
            <a:endParaRPr b="1"/>
          </a:p>
          <a:p>
            <a:pPr indent="0" lvl="0" marL="0" rtl="0" algn="ctr">
              <a:spcBef>
                <a:spcPts val="0"/>
              </a:spcBef>
              <a:spcAft>
                <a:spcPts val="0"/>
              </a:spcAft>
              <a:buNone/>
            </a:pPr>
            <a:r>
              <a:rPr b="1" lang="fr"/>
              <a:t>222 ouest</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0"/>
          <p:cNvSpPr txBox="1"/>
          <p:nvPr>
            <p:ph type="title"/>
          </p:nvPr>
        </p:nvSpPr>
        <p:spPr>
          <a:xfrm>
            <a:off x="0" y="1055800"/>
            <a:ext cx="9144000" cy="1927200"/>
          </a:xfrm>
          <a:prstGeom prst="rect">
            <a:avLst/>
          </a:prstGeom>
        </p:spPr>
        <p:txBody>
          <a:bodyPr anchorCtr="0" anchor="ctr" bIns="91425" lIns="91425" spcFirstLastPara="1" rIns="91425" wrap="square" tIns="91425">
            <a:noAutofit/>
          </a:bodyPr>
          <a:lstStyle/>
          <a:p>
            <a:pPr indent="0" lvl="0" marL="457200" rtl="0" algn="ctr">
              <a:spcBef>
                <a:spcPts val="0"/>
              </a:spcBef>
              <a:spcAft>
                <a:spcPts val="0"/>
              </a:spcAft>
              <a:buNone/>
            </a:pPr>
            <a:r>
              <a:rPr b="1" lang="fr"/>
              <a:t>6.  La structure du réseau routier du Québec et la carte provinciale</a:t>
            </a:r>
            <a:endParaRPr b="1"/>
          </a:p>
          <a:p>
            <a:pPr indent="0" lvl="0" marL="0" rtl="0" algn="ctr">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1"/>
          <p:cNvSpPr txBox="1"/>
          <p:nvPr>
            <p:ph type="title"/>
          </p:nvPr>
        </p:nvSpPr>
        <p:spPr>
          <a:xfrm>
            <a:off x="1136525" y="320225"/>
            <a:ext cx="7011300" cy="925200"/>
          </a:xfrm>
          <a:prstGeom prst="rect">
            <a:avLst/>
          </a:prstGeom>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lang="fr" sz="3000" u="sng"/>
              <a:t>L’orientation</a:t>
            </a:r>
            <a:endParaRPr sz="3000"/>
          </a:p>
        </p:txBody>
      </p:sp>
      <p:sp>
        <p:nvSpPr>
          <p:cNvPr id="223" name="Google Shape;223;p31"/>
          <p:cNvSpPr/>
          <p:nvPr/>
        </p:nvSpPr>
        <p:spPr>
          <a:xfrm>
            <a:off x="2052350" y="2331000"/>
            <a:ext cx="329400" cy="4815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4" name="Google Shape;224;p31"/>
          <p:cNvPicPr preferRelativeResize="0"/>
          <p:nvPr/>
        </p:nvPicPr>
        <p:blipFill>
          <a:blip r:embed="rId3">
            <a:alphaModFix/>
          </a:blip>
          <a:stretch>
            <a:fillRect/>
          </a:stretch>
        </p:blipFill>
        <p:spPr>
          <a:xfrm>
            <a:off x="6401950" y="1370100"/>
            <a:ext cx="2095500" cy="2095500"/>
          </a:xfrm>
          <a:prstGeom prst="rect">
            <a:avLst/>
          </a:prstGeom>
          <a:noFill/>
          <a:ln>
            <a:noFill/>
          </a:ln>
        </p:spPr>
      </p:pic>
      <p:pic>
        <p:nvPicPr>
          <p:cNvPr id="225" name="Google Shape;225;p31"/>
          <p:cNvPicPr preferRelativeResize="0"/>
          <p:nvPr/>
        </p:nvPicPr>
        <p:blipFill>
          <a:blip r:embed="rId4">
            <a:alphaModFix/>
          </a:blip>
          <a:stretch>
            <a:fillRect/>
          </a:stretch>
        </p:blipFill>
        <p:spPr>
          <a:xfrm>
            <a:off x="565125" y="1433175"/>
            <a:ext cx="2095500" cy="2095500"/>
          </a:xfrm>
          <a:prstGeom prst="rect">
            <a:avLst/>
          </a:prstGeom>
          <a:noFill/>
          <a:ln>
            <a:noFill/>
          </a:ln>
        </p:spPr>
      </p:pic>
      <p:pic>
        <p:nvPicPr>
          <p:cNvPr id="226" name="Google Shape;226;p31"/>
          <p:cNvPicPr preferRelativeResize="0"/>
          <p:nvPr/>
        </p:nvPicPr>
        <p:blipFill>
          <a:blip r:embed="rId5">
            <a:alphaModFix/>
          </a:blip>
          <a:stretch>
            <a:fillRect/>
          </a:stretch>
        </p:blipFill>
        <p:spPr>
          <a:xfrm>
            <a:off x="3420450" y="1370088"/>
            <a:ext cx="2221675" cy="2221675"/>
          </a:xfrm>
          <a:prstGeom prst="rect">
            <a:avLst/>
          </a:prstGeom>
          <a:noFill/>
          <a:ln>
            <a:noFill/>
          </a:ln>
        </p:spPr>
      </p:pic>
      <p:sp>
        <p:nvSpPr>
          <p:cNvPr id="227" name="Google Shape;227;p31"/>
          <p:cNvSpPr/>
          <p:nvPr/>
        </p:nvSpPr>
        <p:spPr>
          <a:xfrm>
            <a:off x="1826413" y="3110250"/>
            <a:ext cx="329400" cy="4815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1"/>
          <p:cNvSpPr/>
          <p:nvPr/>
        </p:nvSpPr>
        <p:spPr>
          <a:xfrm>
            <a:off x="4806638" y="3110250"/>
            <a:ext cx="329400" cy="4815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1"/>
          <p:cNvSpPr/>
          <p:nvPr/>
        </p:nvSpPr>
        <p:spPr>
          <a:xfrm>
            <a:off x="7757463" y="2984100"/>
            <a:ext cx="329400" cy="4815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32"/>
          <p:cNvPicPr preferRelativeResize="0"/>
          <p:nvPr/>
        </p:nvPicPr>
        <p:blipFill>
          <a:blip r:embed="rId3">
            <a:alphaModFix/>
          </a:blip>
          <a:stretch>
            <a:fillRect/>
          </a:stretch>
        </p:blipFill>
        <p:spPr>
          <a:xfrm>
            <a:off x="2378025" y="765700"/>
            <a:ext cx="2095500" cy="2095500"/>
          </a:xfrm>
          <a:prstGeom prst="rect">
            <a:avLst/>
          </a:prstGeom>
          <a:noFill/>
          <a:ln>
            <a:noFill/>
          </a:ln>
        </p:spPr>
      </p:pic>
      <p:pic>
        <p:nvPicPr>
          <p:cNvPr id="235" name="Google Shape;235;p32"/>
          <p:cNvPicPr preferRelativeResize="0"/>
          <p:nvPr/>
        </p:nvPicPr>
        <p:blipFill>
          <a:blip r:embed="rId4">
            <a:alphaModFix/>
          </a:blip>
          <a:stretch>
            <a:fillRect/>
          </a:stretch>
        </p:blipFill>
        <p:spPr>
          <a:xfrm>
            <a:off x="4572000" y="765700"/>
            <a:ext cx="2095500" cy="2095500"/>
          </a:xfrm>
          <a:prstGeom prst="rect">
            <a:avLst/>
          </a:prstGeom>
          <a:noFill/>
          <a:ln>
            <a:noFill/>
          </a:ln>
        </p:spPr>
      </p:pic>
      <p:sp>
        <p:nvSpPr>
          <p:cNvPr id="236" name="Google Shape;236;p32"/>
          <p:cNvSpPr/>
          <p:nvPr/>
        </p:nvSpPr>
        <p:spPr>
          <a:xfrm>
            <a:off x="3451838" y="2571750"/>
            <a:ext cx="329400" cy="4815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2"/>
          <p:cNvSpPr/>
          <p:nvPr/>
        </p:nvSpPr>
        <p:spPr>
          <a:xfrm>
            <a:off x="5775188" y="2571750"/>
            <a:ext cx="329400" cy="4815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3"/>
          <p:cNvSpPr txBox="1"/>
          <p:nvPr>
            <p:ph type="title"/>
          </p:nvPr>
        </p:nvSpPr>
        <p:spPr>
          <a:xfrm>
            <a:off x="1165375" y="370000"/>
            <a:ext cx="7011300" cy="108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u="sng"/>
              <a:t>Les types de routes</a:t>
            </a:r>
            <a:endParaRPr u="sng"/>
          </a:p>
          <a:p>
            <a:pPr indent="0" lvl="0" marL="0" rtl="0" algn="ctr">
              <a:spcBef>
                <a:spcPts val="0"/>
              </a:spcBef>
              <a:spcAft>
                <a:spcPts val="0"/>
              </a:spcAft>
              <a:buNone/>
            </a:pPr>
            <a:r>
              <a:t/>
            </a:r>
            <a:endParaRPr sz="1400" u="sng"/>
          </a:p>
          <a:p>
            <a:pPr indent="0" lvl="0" marL="0" rtl="0" algn="ctr">
              <a:spcBef>
                <a:spcPts val="0"/>
              </a:spcBef>
              <a:spcAft>
                <a:spcPts val="0"/>
              </a:spcAft>
              <a:buNone/>
            </a:pPr>
            <a:r>
              <a:rPr lang="fr"/>
              <a:t>Nationales</a:t>
            </a:r>
            <a:endParaRPr/>
          </a:p>
        </p:txBody>
      </p:sp>
      <p:pic>
        <p:nvPicPr>
          <p:cNvPr id="243" name="Google Shape;243;p33"/>
          <p:cNvPicPr preferRelativeResize="0"/>
          <p:nvPr/>
        </p:nvPicPr>
        <p:blipFill>
          <a:blip r:embed="rId3">
            <a:alphaModFix/>
          </a:blip>
          <a:stretch>
            <a:fillRect/>
          </a:stretch>
        </p:blipFill>
        <p:spPr>
          <a:xfrm>
            <a:off x="1276350" y="1821975"/>
            <a:ext cx="2095500" cy="2095500"/>
          </a:xfrm>
          <a:prstGeom prst="rect">
            <a:avLst/>
          </a:prstGeom>
          <a:noFill/>
          <a:ln>
            <a:noFill/>
          </a:ln>
        </p:spPr>
      </p:pic>
      <p:pic>
        <p:nvPicPr>
          <p:cNvPr id="244" name="Google Shape;244;p33"/>
          <p:cNvPicPr preferRelativeResize="0"/>
          <p:nvPr/>
        </p:nvPicPr>
        <p:blipFill>
          <a:blip r:embed="rId4">
            <a:alphaModFix/>
          </a:blip>
          <a:stretch>
            <a:fillRect/>
          </a:stretch>
        </p:blipFill>
        <p:spPr>
          <a:xfrm>
            <a:off x="3524250" y="1821975"/>
            <a:ext cx="2095500" cy="2095500"/>
          </a:xfrm>
          <a:prstGeom prst="rect">
            <a:avLst/>
          </a:prstGeom>
          <a:noFill/>
          <a:ln>
            <a:noFill/>
          </a:ln>
        </p:spPr>
      </p:pic>
      <p:pic>
        <p:nvPicPr>
          <p:cNvPr id="245" name="Google Shape;245;p33"/>
          <p:cNvPicPr preferRelativeResize="0"/>
          <p:nvPr/>
        </p:nvPicPr>
        <p:blipFill>
          <a:blip r:embed="rId5">
            <a:alphaModFix/>
          </a:blip>
          <a:stretch>
            <a:fillRect/>
          </a:stretch>
        </p:blipFill>
        <p:spPr>
          <a:xfrm>
            <a:off x="5772150" y="1821975"/>
            <a:ext cx="2095500" cy="2095500"/>
          </a:xfrm>
          <a:prstGeom prst="rect">
            <a:avLst/>
          </a:prstGeom>
          <a:noFill/>
          <a:ln>
            <a:noFill/>
          </a:ln>
        </p:spPr>
      </p:pic>
      <p:sp>
        <p:nvSpPr>
          <p:cNvPr id="246" name="Google Shape;246;p33"/>
          <p:cNvSpPr/>
          <p:nvPr/>
        </p:nvSpPr>
        <p:spPr>
          <a:xfrm>
            <a:off x="1650463" y="3486675"/>
            <a:ext cx="329400" cy="4815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3"/>
          <p:cNvSpPr/>
          <p:nvPr/>
        </p:nvSpPr>
        <p:spPr>
          <a:xfrm>
            <a:off x="3965116" y="3477714"/>
            <a:ext cx="329400" cy="4815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3"/>
          <p:cNvSpPr/>
          <p:nvPr/>
        </p:nvSpPr>
        <p:spPr>
          <a:xfrm>
            <a:off x="6154713" y="3471818"/>
            <a:ext cx="329400" cy="4815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4"/>
          <p:cNvSpPr txBox="1"/>
          <p:nvPr>
            <p:ph type="title"/>
          </p:nvPr>
        </p:nvSpPr>
        <p:spPr>
          <a:xfrm>
            <a:off x="1066350" y="451775"/>
            <a:ext cx="7011300" cy="914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t>Régionales</a:t>
            </a:r>
            <a:endParaRPr/>
          </a:p>
        </p:txBody>
      </p:sp>
      <p:pic>
        <p:nvPicPr>
          <p:cNvPr id="254" name="Google Shape;254;p34"/>
          <p:cNvPicPr preferRelativeResize="0"/>
          <p:nvPr/>
        </p:nvPicPr>
        <p:blipFill>
          <a:blip r:embed="rId3">
            <a:alphaModFix/>
          </a:blip>
          <a:stretch>
            <a:fillRect/>
          </a:stretch>
        </p:blipFill>
        <p:spPr>
          <a:xfrm>
            <a:off x="78050" y="1803075"/>
            <a:ext cx="2095500" cy="2095500"/>
          </a:xfrm>
          <a:prstGeom prst="rect">
            <a:avLst/>
          </a:prstGeom>
          <a:noFill/>
          <a:ln>
            <a:noFill/>
          </a:ln>
        </p:spPr>
      </p:pic>
      <p:pic>
        <p:nvPicPr>
          <p:cNvPr id="255" name="Google Shape;255;p34"/>
          <p:cNvPicPr preferRelativeResize="0"/>
          <p:nvPr/>
        </p:nvPicPr>
        <p:blipFill>
          <a:blip r:embed="rId4">
            <a:alphaModFix/>
          </a:blip>
          <a:stretch>
            <a:fillRect/>
          </a:stretch>
        </p:blipFill>
        <p:spPr>
          <a:xfrm>
            <a:off x="1999500" y="1858725"/>
            <a:ext cx="2095500" cy="2095500"/>
          </a:xfrm>
          <a:prstGeom prst="rect">
            <a:avLst/>
          </a:prstGeom>
          <a:noFill/>
          <a:ln>
            <a:noFill/>
          </a:ln>
        </p:spPr>
      </p:pic>
      <p:pic>
        <p:nvPicPr>
          <p:cNvPr id="256" name="Google Shape;256;p34"/>
          <p:cNvPicPr preferRelativeResize="0"/>
          <p:nvPr/>
        </p:nvPicPr>
        <p:blipFill>
          <a:blip r:embed="rId5">
            <a:alphaModFix/>
          </a:blip>
          <a:stretch>
            <a:fillRect/>
          </a:stretch>
        </p:blipFill>
        <p:spPr>
          <a:xfrm>
            <a:off x="4894200" y="1803075"/>
            <a:ext cx="2095500" cy="2095500"/>
          </a:xfrm>
          <a:prstGeom prst="rect">
            <a:avLst/>
          </a:prstGeom>
          <a:noFill/>
          <a:ln>
            <a:noFill/>
          </a:ln>
        </p:spPr>
      </p:pic>
      <p:pic>
        <p:nvPicPr>
          <p:cNvPr id="257" name="Google Shape;257;p34"/>
          <p:cNvPicPr preferRelativeResize="0"/>
          <p:nvPr/>
        </p:nvPicPr>
        <p:blipFill rotWithShape="1">
          <a:blip r:embed="rId6">
            <a:alphaModFix/>
          </a:blip>
          <a:srcRect b="0" l="-17540" r="17540" t="0"/>
          <a:stretch/>
        </p:blipFill>
        <p:spPr>
          <a:xfrm>
            <a:off x="6484175" y="1803075"/>
            <a:ext cx="2095500" cy="2095500"/>
          </a:xfrm>
          <a:prstGeom prst="rect">
            <a:avLst/>
          </a:prstGeom>
          <a:noFill/>
          <a:ln>
            <a:noFill/>
          </a:ln>
        </p:spPr>
      </p:pic>
      <p:sp>
        <p:nvSpPr>
          <p:cNvPr id="258" name="Google Shape;258;p34"/>
          <p:cNvSpPr/>
          <p:nvPr/>
        </p:nvSpPr>
        <p:spPr>
          <a:xfrm>
            <a:off x="515020" y="3546650"/>
            <a:ext cx="329400" cy="4815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4"/>
          <p:cNvSpPr/>
          <p:nvPr/>
        </p:nvSpPr>
        <p:spPr>
          <a:xfrm>
            <a:off x="2388038" y="3546650"/>
            <a:ext cx="329400" cy="4815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4"/>
          <p:cNvSpPr/>
          <p:nvPr/>
        </p:nvSpPr>
        <p:spPr>
          <a:xfrm>
            <a:off x="7245513" y="3472725"/>
            <a:ext cx="329400" cy="4815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4"/>
          <p:cNvSpPr/>
          <p:nvPr/>
        </p:nvSpPr>
        <p:spPr>
          <a:xfrm>
            <a:off x="5326813" y="3472725"/>
            <a:ext cx="329400" cy="4815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5"/>
          <p:cNvSpPr/>
          <p:nvPr/>
        </p:nvSpPr>
        <p:spPr>
          <a:xfrm rot="5400000">
            <a:off x="2261550" y="1378475"/>
            <a:ext cx="329400" cy="4815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7" name="Google Shape;267;p35"/>
          <p:cNvPicPr preferRelativeResize="0"/>
          <p:nvPr/>
        </p:nvPicPr>
        <p:blipFill>
          <a:blip r:embed="rId3">
            <a:alphaModFix/>
          </a:blip>
          <a:stretch>
            <a:fillRect/>
          </a:stretch>
        </p:blipFill>
        <p:spPr>
          <a:xfrm>
            <a:off x="2476500" y="1409700"/>
            <a:ext cx="2095500" cy="2095500"/>
          </a:xfrm>
          <a:prstGeom prst="rect">
            <a:avLst/>
          </a:prstGeom>
          <a:noFill/>
          <a:ln>
            <a:noFill/>
          </a:ln>
        </p:spPr>
      </p:pic>
      <p:pic>
        <p:nvPicPr>
          <p:cNvPr id="268" name="Google Shape;268;p35"/>
          <p:cNvPicPr preferRelativeResize="0"/>
          <p:nvPr/>
        </p:nvPicPr>
        <p:blipFill>
          <a:blip r:embed="rId4">
            <a:alphaModFix/>
          </a:blip>
          <a:stretch>
            <a:fillRect/>
          </a:stretch>
        </p:blipFill>
        <p:spPr>
          <a:xfrm>
            <a:off x="4572000" y="1409700"/>
            <a:ext cx="2095500" cy="2095500"/>
          </a:xfrm>
          <a:prstGeom prst="rect">
            <a:avLst/>
          </a:prstGeom>
          <a:noFill/>
          <a:ln>
            <a:noFill/>
          </a:ln>
        </p:spPr>
      </p:pic>
      <p:sp>
        <p:nvSpPr>
          <p:cNvPr id="269" name="Google Shape;269;p35"/>
          <p:cNvSpPr txBox="1"/>
          <p:nvPr>
            <p:ph type="title"/>
          </p:nvPr>
        </p:nvSpPr>
        <p:spPr>
          <a:xfrm>
            <a:off x="1089175" y="159825"/>
            <a:ext cx="7011300" cy="914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t>Autoroutes</a:t>
            </a:r>
            <a:endParaRPr/>
          </a:p>
        </p:txBody>
      </p:sp>
      <p:sp>
        <p:nvSpPr>
          <p:cNvPr id="270" name="Google Shape;270;p35"/>
          <p:cNvSpPr/>
          <p:nvPr/>
        </p:nvSpPr>
        <p:spPr>
          <a:xfrm rot="-5400000">
            <a:off x="6553050" y="1385194"/>
            <a:ext cx="329400" cy="4815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36"/>
          <p:cNvPicPr preferRelativeResize="0"/>
          <p:nvPr/>
        </p:nvPicPr>
        <p:blipFill>
          <a:blip r:embed="rId3">
            <a:alphaModFix/>
          </a:blip>
          <a:stretch>
            <a:fillRect/>
          </a:stretch>
        </p:blipFill>
        <p:spPr>
          <a:xfrm>
            <a:off x="2400300" y="1588575"/>
            <a:ext cx="2095500" cy="2095500"/>
          </a:xfrm>
          <a:prstGeom prst="rect">
            <a:avLst/>
          </a:prstGeom>
          <a:noFill/>
          <a:ln>
            <a:noFill/>
          </a:ln>
        </p:spPr>
      </p:pic>
      <p:pic>
        <p:nvPicPr>
          <p:cNvPr id="276" name="Google Shape;276;p36"/>
          <p:cNvPicPr preferRelativeResize="0"/>
          <p:nvPr/>
        </p:nvPicPr>
        <p:blipFill>
          <a:blip r:embed="rId4">
            <a:alphaModFix/>
          </a:blip>
          <a:stretch>
            <a:fillRect/>
          </a:stretch>
        </p:blipFill>
        <p:spPr>
          <a:xfrm>
            <a:off x="4648200" y="1588575"/>
            <a:ext cx="2095500" cy="2095500"/>
          </a:xfrm>
          <a:prstGeom prst="rect">
            <a:avLst/>
          </a:prstGeom>
          <a:noFill/>
          <a:ln>
            <a:noFill/>
          </a:ln>
        </p:spPr>
      </p:pic>
      <p:sp>
        <p:nvSpPr>
          <p:cNvPr id="277" name="Google Shape;277;p36"/>
          <p:cNvSpPr/>
          <p:nvPr/>
        </p:nvSpPr>
        <p:spPr>
          <a:xfrm>
            <a:off x="2806392" y="3202575"/>
            <a:ext cx="329400" cy="4815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6"/>
          <p:cNvSpPr/>
          <p:nvPr/>
        </p:nvSpPr>
        <p:spPr>
          <a:xfrm>
            <a:off x="5051563" y="3202575"/>
            <a:ext cx="329400" cy="4815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6"/>
          <p:cNvSpPr txBox="1"/>
          <p:nvPr>
            <p:ph type="title"/>
          </p:nvPr>
        </p:nvSpPr>
        <p:spPr>
          <a:xfrm>
            <a:off x="1089175" y="236025"/>
            <a:ext cx="7011300" cy="914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t>Autoroutes déviatrices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37"/>
          <p:cNvPicPr preferRelativeResize="0"/>
          <p:nvPr/>
        </p:nvPicPr>
        <p:blipFill>
          <a:blip r:embed="rId3">
            <a:alphaModFix/>
          </a:blip>
          <a:stretch>
            <a:fillRect/>
          </a:stretch>
        </p:blipFill>
        <p:spPr>
          <a:xfrm>
            <a:off x="1295400" y="1254575"/>
            <a:ext cx="2095500" cy="2095500"/>
          </a:xfrm>
          <a:prstGeom prst="rect">
            <a:avLst/>
          </a:prstGeom>
          <a:noFill/>
          <a:ln>
            <a:noFill/>
          </a:ln>
        </p:spPr>
      </p:pic>
      <p:pic>
        <p:nvPicPr>
          <p:cNvPr id="285" name="Google Shape;285;p37"/>
          <p:cNvPicPr preferRelativeResize="0"/>
          <p:nvPr/>
        </p:nvPicPr>
        <p:blipFill>
          <a:blip r:embed="rId4">
            <a:alphaModFix/>
          </a:blip>
          <a:stretch>
            <a:fillRect/>
          </a:stretch>
        </p:blipFill>
        <p:spPr>
          <a:xfrm>
            <a:off x="3512809" y="1254575"/>
            <a:ext cx="2095500" cy="2095500"/>
          </a:xfrm>
          <a:prstGeom prst="rect">
            <a:avLst/>
          </a:prstGeom>
          <a:noFill/>
          <a:ln>
            <a:noFill/>
          </a:ln>
        </p:spPr>
      </p:pic>
      <p:pic>
        <p:nvPicPr>
          <p:cNvPr id="286" name="Google Shape;286;p37"/>
          <p:cNvPicPr preferRelativeResize="0"/>
          <p:nvPr/>
        </p:nvPicPr>
        <p:blipFill>
          <a:blip r:embed="rId5">
            <a:alphaModFix/>
          </a:blip>
          <a:stretch>
            <a:fillRect/>
          </a:stretch>
        </p:blipFill>
        <p:spPr>
          <a:xfrm>
            <a:off x="5676900" y="1254575"/>
            <a:ext cx="2095500" cy="2095500"/>
          </a:xfrm>
          <a:prstGeom prst="rect">
            <a:avLst/>
          </a:prstGeom>
          <a:noFill/>
          <a:ln>
            <a:noFill/>
          </a:ln>
        </p:spPr>
      </p:pic>
      <p:sp>
        <p:nvSpPr>
          <p:cNvPr id="287" name="Google Shape;287;p37"/>
          <p:cNvSpPr/>
          <p:nvPr/>
        </p:nvSpPr>
        <p:spPr>
          <a:xfrm>
            <a:off x="1703663" y="2933550"/>
            <a:ext cx="329400" cy="4815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7"/>
          <p:cNvSpPr/>
          <p:nvPr/>
        </p:nvSpPr>
        <p:spPr>
          <a:xfrm>
            <a:off x="3886200" y="2933550"/>
            <a:ext cx="329400" cy="4815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7"/>
          <p:cNvSpPr/>
          <p:nvPr/>
        </p:nvSpPr>
        <p:spPr>
          <a:xfrm>
            <a:off x="6091388" y="2933550"/>
            <a:ext cx="329400" cy="4815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7"/>
          <p:cNvSpPr txBox="1"/>
          <p:nvPr>
            <p:ph type="title"/>
          </p:nvPr>
        </p:nvSpPr>
        <p:spPr>
          <a:xfrm>
            <a:off x="1089175" y="83625"/>
            <a:ext cx="7011300" cy="914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t>Autoroutes collectrices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8"/>
          <p:cNvSpPr txBox="1"/>
          <p:nvPr>
            <p:ph type="title"/>
          </p:nvPr>
        </p:nvSpPr>
        <p:spPr>
          <a:xfrm>
            <a:off x="470100" y="14175"/>
            <a:ext cx="7978500" cy="132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t>La disposition des routes et autoroutes dans la province</a:t>
            </a:r>
            <a:endParaRPr/>
          </a:p>
        </p:txBody>
      </p:sp>
      <p:grpSp>
        <p:nvGrpSpPr>
          <p:cNvPr id="296" name="Google Shape;296;p38"/>
          <p:cNvGrpSpPr/>
          <p:nvPr/>
        </p:nvGrpSpPr>
        <p:grpSpPr>
          <a:xfrm>
            <a:off x="4484200" y="1825950"/>
            <a:ext cx="2706300" cy="2116200"/>
            <a:chOff x="4484200" y="1825950"/>
            <a:chExt cx="2706300" cy="2116200"/>
          </a:xfrm>
        </p:grpSpPr>
        <p:cxnSp>
          <p:nvCxnSpPr>
            <p:cNvPr id="297" name="Google Shape;297;p38"/>
            <p:cNvCxnSpPr/>
            <p:nvPr/>
          </p:nvCxnSpPr>
          <p:spPr>
            <a:xfrm flipH="1" rot="10800000">
              <a:off x="4484200" y="2357375"/>
              <a:ext cx="2706300" cy="4500"/>
            </a:xfrm>
            <a:prstGeom prst="straightConnector1">
              <a:avLst/>
            </a:prstGeom>
            <a:noFill/>
            <a:ln cap="flat" cmpd="sng" w="38100">
              <a:solidFill>
                <a:schemeClr val="dk2"/>
              </a:solidFill>
              <a:prstDash val="solid"/>
              <a:round/>
              <a:headEnd len="med" w="med" type="none"/>
              <a:tailEnd len="med" w="med" type="triangle"/>
            </a:ln>
          </p:spPr>
        </p:cxnSp>
        <p:cxnSp>
          <p:nvCxnSpPr>
            <p:cNvPr id="298" name="Google Shape;298;p38"/>
            <p:cNvCxnSpPr/>
            <p:nvPr/>
          </p:nvCxnSpPr>
          <p:spPr>
            <a:xfrm rot="10800000">
              <a:off x="5121500" y="1825950"/>
              <a:ext cx="28800" cy="2116200"/>
            </a:xfrm>
            <a:prstGeom prst="straightConnector1">
              <a:avLst/>
            </a:prstGeom>
            <a:noFill/>
            <a:ln cap="flat" cmpd="sng" w="38100">
              <a:solidFill>
                <a:schemeClr val="dk2"/>
              </a:solidFill>
              <a:prstDash val="solid"/>
              <a:round/>
              <a:headEnd len="med" w="med" type="none"/>
              <a:tailEnd len="med" w="med" type="triangle"/>
            </a:ln>
          </p:spPr>
        </p:cxnSp>
        <p:cxnSp>
          <p:nvCxnSpPr>
            <p:cNvPr id="299" name="Google Shape;299;p38"/>
            <p:cNvCxnSpPr/>
            <p:nvPr/>
          </p:nvCxnSpPr>
          <p:spPr>
            <a:xfrm rot="10800000">
              <a:off x="5578700" y="1825950"/>
              <a:ext cx="28800" cy="2116200"/>
            </a:xfrm>
            <a:prstGeom prst="straightConnector1">
              <a:avLst/>
            </a:prstGeom>
            <a:noFill/>
            <a:ln cap="flat" cmpd="sng" w="38100">
              <a:solidFill>
                <a:schemeClr val="dk2"/>
              </a:solidFill>
              <a:prstDash val="solid"/>
              <a:round/>
              <a:headEnd len="med" w="med" type="none"/>
              <a:tailEnd len="med" w="med" type="triangle"/>
            </a:ln>
          </p:spPr>
        </p:cxnSp>
        <p:cxnSp>
          <p:nvCxnSpPr>
            <p:cNvPr id="300" name="Google Shape;300;p38"/>
            <p:cNvCxnSpPr/>
            <p:nvPr/>
          </p:nvCxnSpPr>
          <p:spPr>
            <a:xfrm rot="10800000">
              <a:off x="6035900" y="1825950"/>
              <a:ext cx="28800" cy="2116200"/>
            </a:xfrm>
            <a:prstGeom prst="straightConnector1">
              <a:avLst/>
            </a:prstGeom>
            <a:noFill/>
            <a:ln cap="flat" cmpd="sng" w="38100">
              <a:solidFill>
                <a:schemeClr val="dk2"/>
              </a:solidFill>
              <a:prstDash val="solid"/>
              <a:round/>
              <a:headEnd len="med" w="med" type="none"/>
              <a:tailEnd len="med" w="med" type="triangle"/>
            </a:ln>
          </p:spPr>
        </p:cxnSp>
        <p:cxnSp>
          <p:nvCxnSpPr>
            <p:cNvPr id="301" name="Google Shape;301;p38"/>
            <p:cNvCxnSpPr/>
            <p:nvPr/>
          </p:nvCxnSpPr>
          <p:spPr>
            <a:xfrm rot="10800000">
              <a:off x="6493100" y="1825950"/>
              <a:ext cx="28800" cy="2116200"/>
            </a:xfrm>
            <a:prstGeom prst="straightConnector1">
              <a:avLst/>
            </a:prstGeom>
            <a:noFill/>
            <a:ln cap="flat" cmpd="sng" w="38100">
              <a:solidFill>
                <a:schemeClr val="dk2"/>
              </a:solidFill>
              <a:prstDash val="solid"/>
              <a:round/>
              <a:headEnd len="med" w="med" type="none"/>
              <a:tailEnd len="med" w="med" type="triangle"/>
            </a:ln>
          </p:spPr>
        </p:cxnSp>
        <p:cxnSp>
          <p:nvCxnSpPr>
            <p:cNvPr id="302" name="Google Shape;302;p38"/>
            <p:cNvCxnSpPr/>
            <p:nvPr/>
          </p:nvCxnSpPr>
          <p:spPr>
            <a:xfrm flipH="1" rot="10800000">
              <a:off x="4484200" y="2738375"/>
              <a:ext cx="2706300" cy="4500"/>
            </a:xfrm>
            <a:prstGeom prst="straightConnector1">
              <a:avLst/>
            </a:prstGeom>
            <a:noFill/>
            <a:ln cap="flat" cmpd="sng" w="38100">
              <a:solidFill>
                <a:schemeClr val="dk2"/>
              </a:solidFill>
              <a:prstDash val="solid"/>
              <a:round/>
              <a:headEnd len="med" w="med" type="none"/>
              <a:tailEnd len="med" w="med" type="triangle"/>
            </a:ln>
          </p:spPr>
        </p:cxnSp>
        <p:cxnSp>
          <p:nvCxnSpPr>
            <p:cNvPr id="303" name="Google Shape;303;p38"/>
            <p:cNvCxnSpPr/>
            <p:nvPr/>
          </p:nvCxnSpPr>
          <p:spPr>
            <a:xfrm flipH="1" rot="10800000">
              <a:off x="4484200" y="3119375"/>
              <a:ext cx="2706300" cy="4500"/>
            </a:xfrm>
            <a:prstGeom prst="straightConnector1">
              <a:avLst/>
            </a:prstGeom>
            <a:noFill/>
            <a:ln cap="flat" cmpd="sng" w="38100">
              <a:solidFill>
                <a:schemeClr val="dk2"/>
              </a:solidFill>
              <a:prstDash val="solid"/>
              <a:round/>
              <a:headEnd len="med" w="med" type="none"/>
              <a:tailEnd len="med" w="med" type="triangle"/>
            </a:ln>
          </p:spPr>
        </p:cxnSp>
        <p:cxnSp>
          <p:nvCxnSpPr>
            <p:cNvPr id="304" name="Google Shape;304;p38"/>
            <p:cNvCxnSpPr/>
            <p:nvPr/>
          </p:nvCxnSpPr>
          <p:spPr>
            <a:xfrm flipH="1" rot="10800000">
              <a:off x="4484200" y="3500375"/>
              <a:ext cx="2706300" cy="4500"/>
            </a:xfrm>
            <a:prstGeom prst="straightConnector1">
              <a:avLst/>
            </a:prstGeom>
            <a:noFill/>
            <a:ln cap="flat" cmpd="sng" w="38100">
              <a:solidFill>
                <a:schemeClr val="dk2"/>
              </a:solidFill>
              <a:prstDash val="solid"/>
              <a:round/>
              <a:headEnd len="med" w="med" type="none"/>
              <a:tailEnd len="med" w="med" type="triangle"/>
            </a:ln>
          </p:spPr>
        </p:cxnSp>
      </p:grpSp>
      <p:pic>
        <p:nvPicPr>
          <p:cNvPr id="305" name="Google Shape;305;p38"/>
          <p:cNvPicPr preferRelativeResize="0"/>
          <p:nvPr/>
        </p:nvPicPr>
        <p:blipFill>
          <a:blip r:embed="rId3">
            <a:alphaModFix/>
          </a:blip>
          <a:stretch>
            <a:fillRect/>
          </a:stretch>
        </p:blipFill>
        <p:spPr>
          <a:xfrm rot="-57">
            <a:off x="2070126" y="1787775"/>
            <a:ext cx="2130000" cy="2130003"/>
          </a:xfrm>
          <a:prstGeom prst="rect">
            <a:avLst/>
          </a:prstGeom>
          <a:noFill/>
          <a:ln>
            <a:noFill/>
          </a:ln>
          <a:effectLst>
            <a:outerShdw blurRad="57150" rotWithShape="0" algn="bl" dir="5400000" dist="19050">
              <a:srgbClr val="000000"/>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2"/>
          <p:cNvSpPr txBox="1"/>
          <p:nvPr>
            <p:ph idx="1" type="body"/>
          </p:nvPr>
        </p:nvSpPr>
        <p:spPr>
          <a:xfrm>
            <a:off x="464100" y="1197650"/>
            <a:ext cx="4260300" cy="1984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fr" sz="3000">
                <a:solidFill>
                  <a:schemeClr val="dk1"/>
                </a:solidFill>
              </a:rPr>
              <a:t>Matériel utilisé:</a:t>
            </a:r>
            <a:endParaRPr b="1" sz="3000">
              <a:solidFill>
                <a:schemeClr val="dk1"/>
              </a:solidFill>
            </a:endParaRPr>
          </a:p>
          <a:p>
            <a:pPr indent="0" lvl="0" marL="0" rtl="0" algn="ctr">
              <a:lnSpc>
                <a:spcPct val="100000"/>
              </a:lnSpc>
              <a:spcBef>
                <a:spcPts val="0"/>
              </a:spcBef>
              <a:spcAft>
                <a:spcPts val="0"/>
              </a:spcAft>
              <a:buNone/>
            </a:pPr>
            <a:r>
              <a:t/>
            </a:r>
            <a:endParaRPr sz="3000">
              <a:solidFill>
                <a:schemeClr val="dk1"/>
              </a:solidFill>
            </a:endParaRPr>
          </a:p>
          <a:p>
            <a:pPr indent="0" lvl="0" marL="0" rtl="0" algn="l">
              <a:lnSpc>
                <a:spcPct val="100000"/>
              </a:lnSpc>
              <a:spcBef>
                <a:spcPts val="0"/>
              </a:spcBef>
              <a:spcAft>
                <a:spcPts val="0"/>
              </a:spcAft>
              <a:buNone/>
            </a:pPr>
            <a:r>
              <a:rPr lang="fr" sz="3000">
                <a:solidFill>
                  <a:schemeClr val="dk1"/>
                </a:solidFill>
              </a:rPr>
              <a:t>La carte réseau camionnage Québec.</a:t>
            </a:r>
            <a:endParaRPr sz="3000">
              <a:solidFill>
                <a:schemeClr val="dk1"/>
              </a:solidFill>
            </a:endParaRPr>
          </a:p>
          <a:p>
            <a:pPr indent="0" lvl="0" marL="0" rtl="0" algn="ctr">
              <a:lnSpc>
                <a:spcPct val="100000"/>
              </a:lnSpc>
              <a:spcBef>
                <a:spcPts val="0"/>
              </a:spcBef>
              <a:spcAft>
                <a:spcPts val="0"/>
              </a:spcAft>
              <a:buClr>
                <a:schemeClr val="dk1"/>
              </a:buClr>
              <a:buSzPts val="1100"/>
              <a:buFont typeface="Arial"/>
              <a:buNone/>
            </a:pPr>
            <a:r>
              <a:t/>
            </a:r>
            <a:endParaRPr sz="2400">
              <a:solidFill>
                <a:schemeClr val="dk1"/>
              </a:solidFill>
            </a:endParaRPr>
          </a:p>
          <a:p>
            <a:pPr indent="0" lvl="0" marL="0" rtl="0" algn="l">
              <a:lnSpc>
                <a:spcPct val="100000"/>
              </a:lnSpc>
              <a:spcBef>
                <a:spcPts val="0"/>
              </a:spcBef>
              <a:spcAft>
                <a:spcPts val="0"/>
              </a:spcAft>
              <a:buNone/>
            </a:pPr>
            <a:r>
              <a:t/>
            </a:r>
            <a:endParaRPr sz="2400"/>
          </a:p>
        </p:txBody>
      </p:sp>
      <p:pic>
        <p:nvPicPr>
          <p:cNvPr id="89" name="Google Shape;89;p12"/>
          <p:cNvPicPr preferRelativeResize="0"/>
          <p:nvPr/>
        </p:nvPicPr>
        <p:blipFill>
          <a:blip r:embed="rId3">
            <a:alphaModFix/>
          </a:blip>
          <a:stretch>
            <a:fillRect/>
          </a:stretch>
        </p:blipFill>
        <p:spPr>
          <a:xfrm>
            <a:off x="5553323" y="228587"/>
            <a:ext cx="1788065" cy="39223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9"/>
          <p:cNvSpPr txBox="1"/>
          <p:nvPr/>
        </p:nvSpPr>
        <p:spPr>
          <a:xfrm>
            <a:off x="624181" y="94350"/>
            <a:ext cx="7893600" cy="53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chemeClr val="dk1"/>
                </a:solidFill>
              </a:rPr>
              <a:t>Carte interactive du réseau de camionnage du Québec et plus: </a:t>
            </a:r>
            <a:endParaRPr b="1" sz="1800">
              <a:solidFill>
                <a:schemeClr val="dk1"/>
              </a:solidFill>
            </a:endParaRPr>
          </a:p>
        </p:txBody>
      </p:sp>
      <p:sp>
        <p:nvSpPr>
          <p:cNvPr id="311" name="Google Shape;311;p39"/>
          <p:cNvSpPr txBox="1"/>
          <p:nvPr/>
        </p:nvSpPr>
        <p:spPr>
          <a:xfrm>
            <a:off x="1143000" y="495750"/>
            <a:ext cx="7010400" cy="923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rPr>
              <a:t>Faites la recherche suivante dans Google: IGO2  (I=i majuscule)</a:t>
            </a:r>
            <a:endParaRPr sz="1200">
              <a:solidFill>
                <a:schemeClr val="dk1"/>
              </a:solidFill>
            </a:endParaRPr>
          </a:p>
          <a:p>
            <a:pPr indent="0" lvl="0" marL="0" rtl="0" algn="just">
              <a:spcBef>
                <a:spcPts val="0"/>
              </a:spcBef>
              <a:spcAft>
                <a:spcPts val="0"/>
              </a:spcAft>
              <a:buNone/>
            </a:pPr>
            <a:r>
              <a:rPr lang="fr" sz="1200">
                <a:solidFill>
                  <a:schemeClr val="dk1"/>
                </a:solidFill>
              </a:rPr>
              <a:t>Ensuite, cliquez IGO2 Données Québec. Vous devriez voir une image semblable à celle ci-dessous.</a:t>
            </a:r>
            <a:endParaRPr sz="1200">
              <a:solidFill>
                <a:schemeClr val="dk1"/>
              </a:solidFill>
            </a:endParaRPr>
          </a:p>
          <a:p>
            <a:pPr indent="0" lvl="0" marL="0" rtl="0" algn="ctr">
              <a:spcBef>
                <a:spcPts val="0"/>
              </a:spcBef>
              <a:spcAft>
                <a:spcPts val="0"/>
              </a:spcAft>
              <a:buNone/>
            </a:pPr>
            <a:r>
              <a:t/>
            </a:r>
            <a:endParaRPr b="1" sz="1200">
              <a:solidFill>
                <a:schemeClr val="dk1"/>
              </a:solidFill>
            </a:endParaRPr>
          </a:p>
          <a:p>
            <a:pPr indent="0" lvl="0" marL="0" rtl="0" algn="ctr">
              <a:spcBef>
                <a:spcPts val="0"/>
              </a:spcBef>
              <a:spcAft>
                <a:spcPts val="0"/>
              </a:spcAft>
              <a:buNone/>
            </a:pPr>
            <a:r>
              <a:rPr b="1" lang="fr" sz="1200">
                <a:solidFill>
                  <a:schemeClr val="dk1"/>
                </a:solidFill>
              </a:rPr>
              <a:t>Lien pour la carte: </a:t>
            </a:r>
            <a:r>
              <a:rPr b="1" lang="fr" sz="1100" u="sng">
                <a:solidFill>
                  <a:srgbClr val="0000FF"/>
                </a:solidFill>
                <a:hlinkClick r:id="rId3">
                  <a:extLst>
                    <a:ext uri="{A12FA001-AC4F-418D-AE19-62706E023703}">
                      <ahyp:hlinkClr val="tx"/>
                    </a:ext>
                  </a:extLst>
                </a:hlinkClick>
              </a:rPr>
              <a:t>IGO2 - Données du Québec geoegl.msp.gouv.qc.ca</a:t>
            </a:r>
            <a:endParaRPr b="1" sz="1100">
              <a:solidFill>
                <a:srgbClr val="0000FF"/>
              </a:solidFill>
            </a:endParaRPr>
          </a:p>
        </p:txBody>
      </p:sp>
      <p:sp>
        <p:nvSpPr>
          <p:cNvPr id="312" name="Google Shape;312;p39"/>
          <p:cNvSpPr/>
          <p:nvPr/>
        </p:nvSpPr>
        <p:spPr>
          <a:xfrm>
            <a:off x="806100" y="1757850"/>
            <a:ext cx="1708500" cy="1093800"/>
          </a:xfrm>
          <a:prstGeom prst="wedgeRectCallout">
            <a:avLst>
              <a:gd fmla="val 75925" name="adj1"/>
              <a:gd fmla="val 88017"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
              <a:t>*Note:</a:t>
            </a:r>
            <a:endParaRPr/>
          </a:p>
          <a:p>
            <a:pPr indent="0" lvl="0" marL="0" rtl="0" algn="l">
              <a:spcBef>
                <a:spcPts val="0"/>
              </a:spcBef>
              <a:spcAft>
                <a:spcPts val="0"/>
              </a:spcAft>
              <a:buNone/>
            </a:pPr>
            <a:r>
              <a:rPr lang="fr"/>
              <a:t>Modification faite ici mais pas faite dans le cahier de l’élève.</a:t>
            </a:r>
            <a:endParaRPr/>
          </a:p>
        </p:txBody>
      </p:sp>
      <p:pic>
        <p:nvPicPr>
          <p:cNvPr id="313" name="Google Shape;313;p39"/>
          <p:cNvPicPr preferRelativeResize="0"/>
          <p:nvPr/>
        </p:nvPicPr>
        <p:blipFill rotWithShape="1">
          <a:blip r:embed="rId4">
            <a:alphaModFix/>
          </a:blip>
          <a:srcRect b="10504" l="12505" r="9866" t="9244"/>
          <a:stretch/>
        </p:blipFill>
        <p:spPr>
          <a:xfrm>
            <a:off x="6845400" y="1859775"/>
            <a:ext cx="860872" cy="889950"/>
          </a:xfrm>
          <a:prstGeom prst="rect">
            <a:avLst/>
          </a:prstGeom>
          <a:noFill/>
          <a:ln>
            <a:noFill/>
          </a:ln>
        </p:spPr>
      </p:pic>
      <p:pic>
        <p:nvPicPr>
          <p:cNvPr id="314" name="Google Shape;314;p39"/>
          <p:cNvPicPr preferRelativeResize="0"/>
          <p:nvPr/>
        </p:nvPicPr>
        <p:blipFill>
          <a:blip r:embed="rId5">
            <a:alphaModFix/>
          </a:blip>
          <a:stretch>
            <a:fillRect/>
          </a:stretch>
        </p:blipFill>
        <p:spPr>
          <a:xfrm>
            <a:off x="3095624" y="1600200"/>
            <a:ext cx="3000376" cy="2602351"/>
          </a:xfrm>
          <a:prstGeom prst="rect">
            <a:avLst/>
          </a:prstGeom>
          <a:noFill/>
          <a:ln>
            <a:noFill/>
          </a:ln>
        </p:spPr>
      </p:pic>
      <p:sp>
        <p:nvSpPr>
          <p:cNvPr id="315" name="Google Shape;315;p39"/>
          <p:cNvSpPr txBox="1"/>
          <p:nvPr/>
        </p:nvSpPr>
        <p:spPr>
          <a:xfrm>
            <a:off x="6558088" y="1531075"/>
            <a:ext cx="1435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200">
                <a:solidFill>
                  <a:schemeClr val="dk1"/>
                </a:solidFill>
              </a:rPr>
              <a:t>Code QR Carte</a:t>
            </a:r>
            <a:endParaRPr/>
          </a:p>
        </p:txBody>
      </p:sp>
      <p:sp>
        <p:nvSpPr>
          <p:cNvPr id="316" name="Google Shape;316;p39"/>
          <p:cNvSpPr txBox="1"/>
          <p:nvPr/>
        </p:nvSpPr>
        <p:spPr>
          <a:xfrm>
            <a:off x="6525538" y="2798300"/>
            <a:ext cx="1500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200">
                <a:solidFill>
                  <a:schemeClr val="dk1"/>
                </a:solidFill>
              </a:rPr>
              <a:t>Tutoriel Carte</a:t>
            </a:r>
            <a:endParaRPr/>
          </a:p>
        </p:txBody>
      </p:sp>
      <p:pic>
        <p:nvPicPr>
          <p:cNvPr id="317" name="Google Shape;317;p39"/>
          <p:cNvPicPr preferRelativeResize="0"/>
          <p:nvPr/>
        </p:nvPicPr>
        <p:blipFill rotWithShape="1">
          <a:blip r:embed="rId6">
            <a:alphaModFix/>
          </a:blip>
          <a:srcRect b="9936" l="9693" r="11242" t="9274"/>
          <a:stretch/>
        </p:blipFill>
        <p:spPr>
          <a:xfrm>
            <a:off x="6824013" y="3167600"/>
            <a:ext cx="903675" cy="923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0"/>
          <p:cNvSpPr txBox="1"/>
          <p:nvPr>
            <p:ph type="title"/>
          </p:nvPr>
        </p:nvSpPr>
        <p:spPr>
          <a:xfrm>
            <a:off x="1165375" y="370000"/>
            <a:ext cx="7011300" cy="19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fr" sz="1800"/>
              <a:t>Exercice de planification d’un voyage </a:t>
            </a:r>
            <a:r>
              <a:rPr b="1" lang="fr" sz="1800" u="sng"/>
              <a:t>simple</a:t>
            </a:r>
            <a:r>
              <a:rPr b="1" lang="fr" sz="1800"/>
              <a:t> avec la carte du réseau de camionnage du Québec</a:t>
            </a:r>
            <a:endParaRPr sz="1800"/>
          </a:p>
        </p:txBody>
      </p:sp>
      <p:sp>
        <p:nvSpPr>
          <p:cNvPr id="323" name="Google Shape;323;p40"/>
          <p:cNvSpPr txBox="1"/>
          <p:nvPr/>
        </p:nvSpPr>
        <p:spPr>
          <a:xfrm>
            <a:off x="0" y="2571750"/>
            <a:ext cx="9144000" cy="51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1800" u="sng">
                <a:solidFill>
                  <a:schemeClr val="dk1"/>
                </a:solidFill>
              </a:rPr>
              <a:t>Voyage de Matane à New Carlisle</a:t>
            </a:r>
            <a:endParaRPr sz="18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27" name="Shape 327"/>
        <p:cNvGrpSpPr/>
        <p:nvPr/>
      </p:nvGrpSpPr>
      <p:grpSpPr>
        <a:xfrm>
          <a:off x="0" y="0"/>
          <a:ext cx="0" cy="0"/>
          <a:chOff x="0" y="0"/>
          <a:chExt cx="0" cy="0"/>
        </a:xfrm>
      </p:grpSpPr>
      <p:graphicFrame>
        <p:nvGraphicFramePr>
          <p:cNvPr id="328" name="Google Shape;328;p41"/>
          <p:cNvGraphicFramePr/>
          <p:nvPr/>
        </p:nvGraphicFramePr>
        <p:xfrm>
          <a:off x="1600200" y="115575"/>
          <a:ext cx="3000000" cy="3000000"/>
        </p:xfrm>
        <a:graphic>
          <a:graphicData uri="http://schemas.openxmlformats.org/drawingml/2006/table">
            <a:tbl>
              <a:tblPr>
                <a:noFill/>
                <a:tableStyleId>{CBAE3AF1-DA80-400E-84CD-CFA0BCC04311}</a:tableStyleId>
              </a:tblPr>
              <a:tblGrid>
                <a:gridCol w="781050"/>
                <a:gridCol w="1000125"/>
                <a:gridCol w="1104900"/>
                <a:gridCol w="3057525"/>
              </a:tblGrid>
              <a:tr h="279400">
                <a:tc gridSpan="4">
                  <a:txBody>
                    <a:bodyPr/>
                    <a:lstStyle/>
                    <a:p>
                      <a:pPr indent="0" lvl="0" marL="0" rtl="0" algn="ctr">
                        <a:spcBef>
                          <a:spcPts val="0"/>
                        </a:spcBef>
                        <a:spcAft>
                          <a:spcPts val="0"/>
                        </a:spcAft>
                        <a:buNone/>
                      </a:pPr>
                      <a:r>
                        <a:rPr b="1" lang="fr" sz="1100"/>
                        <a:t>Document de planification du voyage</a:t>
                      </a:r>
                      <a:endParaRPr b="1" sz="1100"/>
                    </a:p>
                  </a:txBody>
                  <a:tcPr marT="63500" marB="63500" marR="63500" marL="63500"/>
                </a:tc>
                <a:tc hMerge="1"/>
                <a:tc hMerge="1"/>
                <a:tc hMerge="1"/>
              </a:tr>
              <a:tr h="279400">
                <a:tc gridSpan="4">
                  <a:txBody>
                    <a:bodyPr/>
                    <a:lstStyle/>
                    <a:p>
                      <a:pPr indent="0" lvl="0" marL="0" rtl="0" algn="just">
                        <a:spcBef>
                          <a:spcPts val="0"/>
                        </a:spcBef>
                        <a:spcAft>
                          <a:spcPts val="0"/>
                        </a:spcAft>
                        <a:buNone/>
                      </a:pPr>
                      <a:r>
                        <a:rPr b="1" lang="fr" sz="1100"/>
                        <a:t>Municipalité de départ:</a:t>
                      </a:r>
                      <a:endParaRPr b="1" sz="1100"/>
                    </a:p>
                  </a:txBody>
                  <a:tcPr marT="63500" marB="63500" marR="63500" marL="63500"/>
                </a:tc>
                <a:tc hMerge="1"/>
                <a:tc hMerge="1"/>
                <a:tc hMerge="1"/>
              </a:tr>
              <a:tr h="279400">
                <a:tc>
                  <a:txBody>
                    <a:bodyPr/>
                    <a:lstStyle/>
                    <a:p>
                      <a:pPr indent="0" lvl="0" marL="0" rtl="0" algn="ctr">
                        <a:spcBef>
                          <a:spcPts val="0"/>
                        </a:spcBef>
                        <a:spcAft>
                          <a:spcPts val="0"/>
                        </a:spcAft>
                        <a:buNone/>
                      </a:pPr>
                      <a:r>
                        <a:rPr b="1" lang="fr" sz="1200"/>
                        <a:t>Étape 1</a:t>
                      </a:r>
                      <a:endParaRPr b="1" sz="1200"/>
                    </a:p>
                  </a:txBody>
                  <a:tcPr marT="63500" marB="63500" marR="63500" marL="63500" anchor="ctr"/>
                </a:tc>
                <a:tc gridSpan="3">
                  <a:txBody>
                    <a:bodyPr/>
                    <a:lstStyle/>
                    <a:p>
                      <a:pPr indent="0" lvl="0" marL="0" rtl="0" algn="ctr">
                        <a:spcBef>
                          <a:spcPts val="0"/>
                        </a:spcBef>
                        <a:spcAft>
                          <a:spcPts val="0"/>
                        </a:spcAft>
                        <a:buNone/>
                      </a:pPr>
                      <a:r>
                        <a:t/>
                      </a:r>
                      <a:endParaRPr b="1" sz="1200"/>
                    </a:p>
                  </a:txBody>
                  <a:tcPr marT="63500" marB="63500" marR="63500" marL="63500" anchor="ctr"/>
                </a:tc>
                <a:tc hMerge="1"/>
                <a:tc hMerge="1"/>
              </a:tr>
              <a:tr h="279400">
                <a:tc>
                  <a:txBody>
                    <a:bodyPr/>
                    <a:lstStyle/>
                    <a:p>
                      <a:pPr indent="0" lvl="0" marL="0" rtl="0" algn="ctr">
                        <a:spcBef>
                          <a:spcPts val="0"/>
                        </a:spcBef>
                        <a:spcAft>
                          <a:spcPts val="0"/>
                        </a:spcAft>
                        <a:buNone/>
                      </a:pPr>
                      <a:r>
                        <a:rPr b="1" lang="fr" sz="1200"/>
                        <a:t>Étape 2</a:t>
                      </a:r>
                      <a:endParaRPr b="1" sz="1200"/>
                    </a:p>
                  </a:txBody>
                  <a:tcPr marT="63500" marB="63500" marR="63500" marL="63500"/>
                </a:tc>
                <a:tc gridSpan="3">
                  <a:txBody>
                    <a:bodyPr/>
                    <a:lstStyle/>
                    <a:p>
                      <a:pPr indent="0" lvl="0" marL="0" rtl="0" algn="l">
                        <a:spcBef>
                          <a:spcPts val="0"/>
                        </a:spcBef>
                        <a:spcAft>
                          <a:spcPts val="0"/>
                        </a:spcAft>
                        <a:buNone/>
                      </a:pPr>
                      <a:r>
                        <a:t/>
                      </a:r>
                      <a:endParaRPr b="1" sz="1200"/>
                    </a:p>
                  </a:txBody>
                  <a:tcPr marT="63500" marB="63500" marR="63500" marL="63500"/>
                </a:tc>
                <a:tc hMerge="1"/>
                <a:tc hMerge="1"/>
              </a:tr>
              <a:tr h="279400">
                <a:tc>
                  <a:txBody>
                    <a:bodyPr/>
                    <a:lstStyle/>
                    <a:p>
                      <a:pPr indent="0" lvl="0" marL="0" rtl="0" algn="ctr">
                        <a:spcBef>
                          <a:spcPts val="0"/>
                        </a:spcBef>
                        <a:spcAft>
                          <a:spcPts val="0"/>
                        </a:spcAft>
                        <a:buNone/>
                      </a:pPr>
                      <a:r>
                        <a:rPr b="1" lang="fr" sz="1200"/>
                        <a:t>Étape 3</a:t>
                      </a:r>
                      <a:endParaRPr b="1" sz="1200"/>
                    </a:p>
                  </a:txBody>
                  <a:tcPr marT="63500" marB="63500" marR="63500" marL="63500"/>
                </a:tc>
                <a:tc gridSpan="3">
                  <a:txBody>
                    <a:bodyPr/>
                    <a:lstStyle/>
                    <a:p>
                      <a:pPr indent="0" lvl="0" marL="0" rtl="0" algn="l">
                        <a:spcBef>
                          <a:spcPts val="0"/>
                        </a:spcBef>
                        <a:spcAft>
                          <a:spcPts val="0"/>
                        </a:spcAft>
                        <a:buNone/>
                      </a:pPr>
                      <a:r>
                        <a:t/>
                      </a:r>
                      <a:endParaRPr b="1" sz="1200"/>
                    </a:p>
                  </a:txBody>
                  <a:tcPr marT="63500" marB="63500" marR="63500" marL="63500"/>
                </a:tc>
                <a:tc hMerge="1"/>
                <a:tc hMerge="1"/>
              </a:tr>
              <a:tr h="279400">
                <a:tc>
                  <a:txBody>
                    <a:bodyPr/>
                    <a:lstStyle/>
                    <a:p>
                      <a:pPr indent="0" lvl="0" marL="0" rtl="0" algn="ctr">
                        <a:spcBef>
                          <a:spcPts val="0"/>
                        </a:spcBef>
                        <a:spcAft>
                          <a:spcPts val="0"/>
                        </a:spcAft>
                        <a:buNone/>
                      </a:pPr>
                      <a:r>
                        <a:rPr b="1" lang="fr" sz="1200"/>
                        <a:t>Étape 4</a:t>
                      </a:r>
                      <a:endParaRPr b="1" sz="1200"/>
                    </a:p>
                  </a:txBody>
                  <a:tcPr marT="63500" marB="63500" marR="63500" marL="63500"/>
                </a:tc>
                <a:tc gridSpan="3">
                  <a:txBody>
                    <a:bodyPr/>
                    <a:lstStyle/>
                    <a:p>
                      <a:pPr indent="0" lvl="0" marL="0" rtl="0" algn="l">
                        <a:spcBef>
                          <a:spcPts val="0"/>
                        </a:spcBef>
                        <a:spcAft>
                          <a:spcPts val="0"/>
                        </a:spcAft>
                        <a:buNone/>
                      </a:pPr>
                      <a:r>
                        <a:t/>
                      </a:r>
                      <a:endParaRPr b="1" sz="1200"/>
                    </a:p>
                  </a:txBody>
                  <a:tcPr marT="63500" marB="63500" marR="63500" marL="63500"/>
                </a:tc>
                <a:tc hMerge="1"/>
                <a:tc hMerge="1"/>
              </a:tr>
              <a:tr h="279400">
                <a:tc>
                  <a:txBody>
                    <a:bodyPr/>
                    <a:lstStyle/>
                    <a:p>
                      <a:pPr indent="0" lvl="0" marL="0" rtl="0" algn="ctr">
                        <a:spcBef>
                          <a:spcPts val="0"/>
                        </a:spcBef>
                        <a:spcAft>
                          <a:spcPts val="0"/>
                        </a:spcAft>
                        <a:buNone/>
                      </a:pPr>
                      <a:r>
                        <a:rPr b="1" lang="fr" sz="1200"/>
                        <a:t>Étape 5</a:t>
                      </a:r>
                      <a:endParaRPr b="1" sz="1200"/>
                    </a:p>
                  </a:txBody>
                  <a:tcPr marT="63500" marB="63500" marR="63500" marL="63500"/>
                </a:tc>
                <a:tc gridSpan="3">
                  <a:txBody>
                    <a:bodyPr/>
                    <a:lstStyle/>
                    <a:p>
                      <a:pPr indent="0" lvl="0" marL="0" rtl="0" algn="l">
                        <a:spcBef>
                          <a:spcPts val="0"/>
                        </a:spcBef>
                        <a:spcAft>
                          <a:spcPts val="0"/>
                        </a:spcAft>
                        <a:buNone/>
                      </a:pPr>
                      <a:r>
                        <a:t/>
                      </a:r>
                      <a:endParaRPr b="1" sz="1200"/>
                    </a:p>
                  </a:txBody>
                  <a:tcPr marT="63500" marB="63500" marR="63500" marL="63500"/>
                </a:tc>
                <a:tc hMerge="1"/>
                <a:tc hMerge="1"/>
              </a:tr>
              <a:tr h="279400">
                <a:tc>
                  <a:txBody>
                    <a:bodyPr/>
                    <a:lstStyle/>
                    <a:p>
                      <a:pPr indent="0" lvl="0" marL="0" rtl="0" algn="ctr">
                        <a:spcBef>
                          <a:spcPts val="0"/>
                        </a:spcBef>
                        <a:spcAft>
                          <a:spcPts val="0"/>
                        </a:spcAft>
                        <a:buNone/>
                      </a:pPr>
                      <a:r>
                        <a:rPr b="1" lang="fr" sz="1200"/>
                        <a:t>Étape 6</a:t>
                      </a:r>
                      <a:endParaRPr b="1" sz="1200"/>
                    </a:p>
                  </a:txBody>
                  <a:tcPr marT="63500" marB="63500" marR="63500" marL="63500"/>
                </a:tc>
                <a:tc gridSpan="3">
                  <a:txBody>
                    <a:bodyPr/>
                    <a:lstStyle/>
                    <a:p>
                      <a:pPr indent="0" lvl="0" marL="0" rtl="0" algn="l">
                        <a:spcBef>
                          <a:spcPts val="0"/>
                        </a:spcBef>
                        <a:spcAft>
                          <a:spcPts val="0"/>
                        </a:spcAft>
                        <a:buNone/>
                      </a:pPr>
                      <a:r>
                        <a:t/>
                      </a:r>
                      <a:endParaRPr b="1" sz="1200"/>
                    </a:p>
                  </a:txBody>
                  <a:tcPr marT="63500" marB="63500" marR="63500" marL="63500"/>
                </a:tc>
                <a:tc hMerge="1"/>
                <a:tc hMerge="1"/>
              </a:tr>
              <a:tr h="279400">
                <a:tc>
                  <a:txBody>
                    <a:bodyPr/>
                    <a:lstStyle/>
                    <a:p>
                      <a:pPr indent="0" lvl="0" marL="0" rtl="0" algn="ctr">
                        <a:spcBef>
                          <a:spcPts val="0"/>
                        </a:spcBef>
                        <a:spcAft>
                          <a:spcPts val="0"/>
                        </a:spcAft>
                        <a:buNone/>
                      </a:pPr>
                      <a:r>
                        <a:rPr b="1" lang="fr" sz="1200"/>
                        <a:t>Étape 7</a:t>
                      </a:r>
                      <a:endParaRPr b="1" sz="1200"/>
                    </a:p>
                  </a:txBody>
                  <a:tcPr marT="63500" marB="63500" marR="63500" marL="63500"/>
                </a:tc>
                <a:tc gridSpan="3">
                  <a:txBody>
                    <a:bodyPr/>
                    <a:lstStyle/>
                    <a:p>
                      <a:pPr indent="0" lvl="0" marL="0" rtl="0" algn="l">
                        <a:spcBef>
                          <a:spcPts val="0"/>
                        </a:spcBef>
                        <a:spcAft>
                          <a:spcPts val="0"/>
                        </a:spcAft>
                        <a:buNone/>
                      </a:pPr>
                      <a:r>
                        <a:t/>
                      </a:r>
                      <a:endParaRPr b="1" sz="1200"/>
                    </a:p>
                  </a:txBody>
                  <a:tcPr marT="63500" marB="63500" marR="63500" marL="63500"/>
                </a:tc>
                <a:tc hMerge="1"/>
                <a:tc hMerge="1"/>
              </a:tr>
              <a:tr h="279400">
                <a:tc>
                  <a:txBody>
                    <a:bodyPr/>
                    <a:lstStyle/>
                    <a:p>
                      <a:pPr indent="0" lvl="0" marL="0" rtl="0" algn="ctr">
                        <a:spcBef>
                          <a:spcPts val="0"/>
                        </a:spcBef>
                        <a:spcAft>
                          <a:spcPts val="0"/>
                        </a:spcAft>
                        <a:buNone/>
                      </a:pPr>
                      <a:r>
                        <a:rPr b="1" lang="fr" sz="1200"/>
                        <a:t>Étape 8</a:t>
                      </a:r>
                      <a:endParaRPr b="1" sz="1200"/>
                    </a:p>
                  </a:txBody>
                  <a:tcPr marT="63500" marB="63500" marR="63500" marL="63500"/>
                </a:tc>
                <a:tc gridSpan="3">
                  <a:txBody>
                    <a:bodyPr/>
                    <a:lstStyle/>
                    <a:p>
                      <a:pPr indent="0" lvl="0" marL="0" rtl="0" algn="l">
                        <a:spcBef>
                          <a:spcPts val="0"/>
                        </a:spcBef>
                        <a:spcAft>
                          <a:spcPts val="0"/>
                        </a:spcAft>
                        <a:buNone/>
                      </a:pPr>
                      <a:r>
                        <a:t/>
                      </a:r>
                      <a:endParaRPr b="1" sz="1200"/>
                    </a:p>
                  </a:txBody>
                  <a:tcPr marT="63500" marB="63500" marR="63500" marL="63500"/>
                </a:tc>
                <a:tc hMerge="1"/>
                <a:tc hMerge="1"/>
              </a:tr>
              <a:tr h="279400">
                <a:tc>
                  <a:txBody>
                    <a:bodyPr/>
                    <a:lstStyle/>
                    <a:p>
                      <a:pPr indent="0" lvl="0" marL="0" rtl="0" algn="ctr">
                        <a:spcBef>
                          <a:spcPts val="0"/>
                        </a:spcBef>
                        <a:spcAft>
                          <a:spcPts val="0"/>
                        </a:spcAft>
                        <a:buNone/>
                      </a:pPr>
                      <a:r>
                        <a:rPr b="1" lang="fr" sz="1200"/>
                        <a:t>Étape 9</a:t>
                      </a:r>
                      <a:endParaRPr b="1" sz="1200"/>
                    </a:p>
                  </a:txBody>
                  <a:tcPr marT="63500" marB="63500" marR="63500" marL="63500"/>
                </a:tc>
                <a:tc gridSpan="3">
                  <a:txBody>
                    <a:bodyPr/>
                    <a:lstStyle/>
                    <a:p>
                      <a:pPr indent="0" lvl="0" marL="0" rtl="0" algn="l">
                        <a:spcBef>
                          <a:spcPts val="0"/>
                        </a:spcBef>
                        <a:spcAft>
                          <a:spcPts val="0"/>
                        </a:spcAft>
                        <a:buNone/>
                      </a:pPr>
                      <a:r>
                        <a:t/>
                      </a:r>
                      <a:endParaRPr b="1" sz="1200"/>
                    </a:p>
                  </a:txBody>
                  <a:tcPr marT="63500" marB="63500" marR="63500" marL="63500"/>
                </a:tc>
                <a:tc hMerge="1"/>
                <a:tc hMerge="1"/>
              </a:tr>
              <a:tr h="279400">
                <a:tc>
                  <a:txBody>
                    <a:bodyPr/>
                    <a:lstStyle/>
                    <a:p>
                      <a:pPr indent="0" lvl="0" marL="0" rtl="0" algn="ctr">
                        <a:spcBef>
                          <a:spcPts val="0"/>
                        </a:spcBef>
                        <a:spcAft>
                          <a:spcPts val="0"/>
                        </a:spcAft>
                        <a:buNone/>
                      </a:pPr>
                      <a:r>
                        <a:rPr b="1" lang="fr" sz="1200"/>
                        <a:t>Étape 10</a:t>
                      </a:r>
                      <a:endParaRPr b="1" sz="1200"/>
                    </a:p>
                  </a:txBody>
                  <a:tcPr marT="63500" marB="63500" marR="63500" marL="63500"/>
                </a:tc>
                <a:tc gridSpan="3">
                  <a:txBody>
                    <a:bodyPr/>
                    <a:lstStyle/>
                    <a:p>
                      <a:pPr indent="0" lvl="0" marL="0" rtl="0" algn="l">
                        <a:spcBef>
                          <a:spcPts val="0"/>
                        </a:spcBef>
                        <a:spcAft>
                          <a:spcPts val="0"/>
                        </a:spcAft>
                        <a:buNone/>
                      </a:pPr>
                      <a:r>
                        <a:t/>
                      </a:r>
                      <a:endParaRPr b="1" sz="1200"/>
                    </a:p>
                  </a:txBody>
                  <a:tcPr marT="63500" marB="63500" marR="63500" marL="63500"/>
                </a:tc>
                <a:tc hMerge="1"/>
                <a:tc hMerge="1"/>
              </a:tr>
              <a:tr h="279400">
                <a:tc>
                  <a:txBody>
                    <a:bodyPr/>
                    <a:lstStyle/>
                    <a:p>
                      <a:pPr indent="0" lvl="0" marL="0" rtl="0" algn="ctr">
                        <a:spcBef>
                          <a:spcPts val="0"/>
                        </a:spcBef>
                        <a:spcAft>
                          <a:spcPts val="0"/>
                        </a:spcAft>
                        <a:buNone/>
                      </a:pPr>
                      <a:r>
                        <a:rPr b="1" lang="fr" sz="1200"/>
                        <a:t>Étape 11</a:t>
                      </a:r>
                      <a:endParaRPr b="1" sz="1200"/>
                    </a:p>
                  </a:txBody>
                  <a:tcPr marT="63500" marB="63500" marR="63500" marL="63500"/>
                </a:tc>
                <a:tc gridSpan="3">
                  <a:txBody>
                    <a:bodyPr/>
                    <a:lstStyle/>
                    <a:p>
                      <a:pPr indent="0" lvl="0" marL="0" rtl="0" algn="l">
                        <a:spcBef>
                          <a:spcPts val="0"/>
                        </a:spcBef>
                        <a:spcAft>
                          <a:spcPts val="0"/>
                        </a:spcAft>
                        <a:buNone/>
                      </a:pPr>
                      <a:r>
                        <a:t/>
                      </a:r>
                      <a:endParaRPr b="1" sz="1200"/>
                    </a:p>
                  </a:txBody>
                  <a:tcPr marT="63500" marB="63500" marR="63500" marL="63500"/>
                </a:tc>
                <a:tc hMerge="1"/>
                <a:tc hMerge="1"/>
              </a:tr>
              <a:tr h="279400">
                <a:tc>
                  <a:txBody>
                    <a:bodyPr/>
                    <a:lstStyle/>
                    <a:p>
                      <a:pPr indent="0" lvl="0" marL="0" rtl="0" algn="ctr">
                        <a:spcBef>
                          <a:spcPts val="0"/>
                        </a:spcBef>
                        <a:spcAft>
                          <a:spcPts val="0"/>
                        </a:spcAft>
                        <a:buNone/>
                      </a:pPr>
                      <a:r>
                        <a:rPr b="1" lang="fr" sz="1200"/>
                        <a:t>Étape 12</a:t>
                      </a:r>
                      <a:endParaRPr b="1" sz="1200"/>
                    </a:p>
                  </a:txBody>
                  <a:tcPr marT="63500" marB="63500" marR="63500" marL="63500"/>
                </a:tc>
                <a:tc gridSpan="3">
                  <a:txBody>
                    <a:bodyPr/>
                    <a:lstStyle/>
                    <a:p>
                      <a:pPr indent="0" lvl="0" marL="0" rtl="0" algn="l">
                        <a:spcBef>
                          <a:spcPts val="0"/>
                        </a:spcBef>
                        <a:spcAft>
                          <a:spcPts val="0"/>
                        </a:spcAft>
                        <a:buNone/>
                      </a:pPr>
                      <a:r>
                        <a:t/>
                      </a:r>
                      <a:endParaRPr b="1" sz="1200"/>
                    </a:p>
                  </a:txBody>
                  <a:tcPr marT="63500" marB="63500" marR="63500" marL="63500"/>
                </a:tc>
                <a:tc hMerge="1"/>
                <a:tc hMerge="1"/>
              </a:tr>
              <a:tr h="279400">
                <a:tc gridSpan="4">
                  <a:txBody>
                    <a:bodyPr/>
                    <a:lstStyle/>
                    <a:p>
                      <a:pPr indent="0" lvl="0" marL="0" rtl="0" algn="just">
                        <a:spcBef>
                          <a:spcPts val="0"/>
                        </a:spcBef>
                        <a:spcAft>
                          <a:spcPts val="0"/>
                        </a:spcAft>
                        <a:buNone/>
                      </a:pPr>
                      <a:r>
                        <a:rPr b="1" lang="fr" sz="1100"/>
                        <a:t>Municipalité d’arrivée:</a:t>
                      </a:r>
                      <a:endParaRPr b="1" sz="1200"/>
                    </a:p>
                  </a:txBody>
                  <a:tcPr marT="63500" marB="63500" marR="63500" marL="63500"/>
                </a:tc>
                <a:tc hMerge="1"/>
                <a:tc hMerge="1"/>
                <a:tc hMerge="1"/>
              </a:tr>
              <a:tr h="279400">
                <a:tc gridSpan="4">
                  <a:txBody>
                    <a:bodyPr/>
                    <a:lstStyle/>
                    <a:p>
                      <a:pPr indent="0" lvl="0" marL="0" rtl="0" algn="just">
                        <a:spcBef>
                          <a:spcPts val="0"/>
                        </a:spcBef>
                        <a:spcAft>
                          <a:spcPts val="0"/>
                        </a:spcAft>
                        <a:buNone/>
                      </a:pPr>
                      <a:r>
                        <a:rPr b="1" lang="fr" sz="1100"/>
                        <a:t>Distance du voyage:</a:t>
                      </a:r>
                      <a:endParaRPr b="1" sz="1100"/>
                    </a:p>
                  </a:txBody>
                  <a:tcPr marT="63500" marB="63500" marR="63500" marL="63500"/>
                </a:tc>
                <a:tc hMerge="1"/>
                <a:tc hMerge="1"/>
                <a:tc hMerge="1"/>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grpSp>
        <p:nvGrpSpPr>
          <p:cNvPr id="333" name="Google Shape;333;p42"/>
          <p:cNvGrpSpPr/>
          <p:nvPr/>
        </p:nvGrpSpPr>
        <p:grpSpPr>
          <a:xfrm>
            <a:off x="5324953" y="1155972"/>
            <a:ext cx="3367137" cy="3351291"/>
            <a:chOff x="5248900" y="1113450"/>
            <a:chExt cx="3107075" cy="3107075"/>
          </a:xfrm>
        </p:grpSpPr>
        <p:pic>
          <p:nvPicPr>
            <p:cNvPr id="334" name="Google Shape;334;p42"/>
            <p:cNvPicPr preferRelativeResize="0"/>
            <p:nvPr/>
          </p:nvPicPr>
          <p:blipFill>
            <a:blip r:embed="rId3">
              <a:alphaModFix/>
            </a:blip>
            <a:stretch>
              <a:fillRect/>
            </a:stretch>
          </p:blipFill>
          <p:spPr>
            <a:xfrm>
              <a:off x="5248900" y="1113450"/>
              <a:ext cx="3107075" cy="3107075"/>
            </a:xfrm>
            <a:prstGeom prst="rect">
              <a:avLst/>
            </a:prstGeom>
            <a:noFill/>
            <a:ln>
              <a:noFill/>
            </a:ln>
          </p:spPr>
        </p:pic>
        <p:sp>
          <p:nvSpPr>
            <p:cNvPr id="335" name="Google Shape;335;p42"/>
            <p:cNvSpPr/>
            <p:nvPr/>
          </p:nvSpPr>
          <p:spPr>
            <a:xfrm>
              <a:off x="5401250" y="1476825"/>
              <a:ext cx="2833800" cy="1796100"/>
            </a:xfrm>
            <a:prstGeom prst="rect">
              <a:avLst/>
            </a:prstGeom>
            <a:solidFill>
              <a:srgbClr val="0F99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6" name="Google Shape;336;p42"/>
          <p:cNvSpPr txBox="1"/>
          <p:nvPr>
            <p:ph type="title"/>
          </p:nvPr>
        </p:nvSpPr>
        <p:spPr>
          <a:xfrm>
            <a:off x="5390913" y="1259000"/>
            <a:ext cx="3235200" cy="2457300"/>
          </a:xfrm>
          <a:prstGeom prst="rect">
            <a:avLst/>
          </a:prstGeom>
          <a:noFill/>
        </p:spPr>
        <p:txBody>
          <a:bodyPr anchorCtr="0" anchor="ctr" bIns="91425" lIns="91425" spcFirstLastPara="1" rIns="91425" wrap="square" tIns="91425">
            <a:noAutofit/>
          </a:bodyPr>
          <a:lstStyle/>
          <a:p>
            <a:pPr indent="0" lvl="0" marL="0" rtl="0" algn="ctr">
              <a:spcBef>
                <a:spcPts val="0"/>
              </a:spcBef>
              <a:spcAft>
                <a:spcPts val="0"/>
              </a:spcAft>
              <a:buNone/>
            </a:pPr>
            <a:r>
              <a:rPr b="0" lang="fr" sz="2800">
                <a:solidFill>
                  <a:srgbClr val="FFFFFF"/>
                </a:solidFill>
              </a:rPr>
              <a:t>Soyez attentif!</a:t>
            </a:r>
            <a:endParaRPr b="0" sz="2800">
              <a:solidFill>
                <a:srgbClr val="FFFFFF"/>
              </a:solidFill>
            </a:endParaRPr>
          </a:p>
          <a:p>
            <a:pPr indent="0" lvl="0" marL="0" rtl="0" algn="ctr">
              <a:spcBef>
                <a:spcPts val="0"/>
              </a:spcBef>
              <a:spcAft>
                <a:spcPts val="0"/>
              </a:spcAft>
              <a:buNone/>
            </a:pPr>
            <a:r>
              <a:t/>
            </a:r>
            <a:endParaRPr b="0" sz="2800">
              <a:solidFill>
                <a:srgbClr val="FFFFFF"/>
              </a:solidFill>
              <a:highlight>
                <a:srgbClr val="FFFF00"/>
              </a:highlight>
            </a:endParaRPr>
          </a:p>
          <a:p>
            <a:pPr indent="0" lvl="0" marL="0" rtl="0" algn="ctr">
              <a:spcBef>
                <a:spcPts val="0"/>
              </a:spcBef>
              <a:spcAft>
                <a:spcPts val="0"/>
              </a:spcAft>
              <a:buNone/>
            </a:pPr>
            <a:r>
              <a:rPr b="0" lang="fr" sz="2800">
                <a:solidFill>
                  <a:srgbClr val="FFFFFF"/>
                </a:solidFill>
              </a:rPr>
              <a:t>Tous les panneaux </a:t>
            </a:r>
            <a:endParaRPr b="0" sz="2800">
              <a:solidFill>
                <a:srgbClr val="FFFFFF"/>
              </a:solidFill>
            </a:endParaRPr>
          </a:p>
          <a:p>
            <a:pPr indent="0" lvl="0" marL="0" rtl="0" algn="ctr">
              <a:spcBef>
                <a:spcPts val="0"/>
              </a:spcBef>
              <a:spcAft>
                <a:spcPts val="0"/>
              </a:spcAft>
              <a:buNone/>
            </a:pPr>
            <a:r>
              <a:rPr b="0" lang="fr" sz="2800">
                <a:solidFill>
                  <a:srgbClr val="FFFFFF"/>
                </a:solidFill>
              </a:rPr>
              <a:t>nous parlent.</a:t>
            </a:r>
            <a:endParaRPr b="0" sz="28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3"/>
          <p:cNvSpPr txBox="1"/>
          <p:nvPr>
            <p:ph type="title"/>
          </p:nvPr>
        </p:nvSpPr>
        <p:spPr>
          <a:xfrm>
            <a:off x="311700" y="1511825"/>
            <a:ext cx="8520600" cy="784200"/>
          </a:xfrm>
          <a:prstGeom prst="rect">
            <a:avLst/>
          </a:prstGeom>
        </p:spPr>
        <p:txBody>
          <a:bodyPr anchorCtr="0" anchor="t" bIns="91425" lIns="91425" spcFirstLastPara="1" rIns="91425" wrap="square" tIns="91425">
            <a:noAutofit/>
          </a:bodyPr>
          <a:lstStyle/>
          <a:p>
            <a:pPr indent="-457200" lvl="0" marL="457200" rtl="0" algn="ctr">
              <a:spcBef>
                <a:spcPts val="0"/>
              </a:spcBef>
              <a:spcAft>
                <a:spcPts val="0"/>
              </a:spcAft>
              <a:buSzPts val="3600"/>
              <a:buAutoNum type="arabicPeriod"/>
            </a:pPr>
            <a:r>
              <a:rPr b="1" lang="fr" sz="3600"/>
              <a:t>Les points cardinaux</a:t>
            </a:r>
            <a:endParaRPr sz="3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14"/>
          <p:cNvPicPr preferRelativeResize="0"/>
          <p:nvPr/>
        </p:nvPicPr>
        <p:blipFill rotWithShape="1">
          <a:blip r:embed="rId3">
            <a:alphaModFix/>
          </a:blip>
          <a:srcRect b="2954" l="0" r="0" t="2945"/>
          <a:stretch/>
        </p:blipFill>
        <p:spPr>
          <a:xfrm>
            <a:off x="1402000" y="455350"/>
            <a:ext cx="6615851" cy="3608651"/>
          </a:xfrm>
          <a:prstGeom prst="rect">
            <a:avLst/>
          </a:prstGeom>
          <a:noFill/>
          <a:ln>
            <a:noFill/>
          </a:ln>
        </p:spPr>
      </p:pic>
      <p:pic>
        <p:nvPicPr>
          <p:cNvPr id="100" name="Google Shape;100;p14"/>
          <p:cNvPicPr preferRelativeResize="0"/>
          <p:nvPr/>
        </p:nvPicPr>
        <p:blipFill>
          <a:blip r:embed="rId4">
            <a:alphaModFix/>
          </a:blip>
          <a:stretch>
            <a:fillRect/>
          </a:stretch>
        </p:blipFill>
        <p:spPr>
          <a:xfrm rot="-2700057">
            <a:off x="4947401" y="1130612"/>
            <a:ext cx="2130000" cy="2130003"/>
          </a:xfrm>
          <a:prstGeom prst="rect">
            <a:avLst/>
          </a:prstGeom>
          <a:noFill/>
          <a:ln>
            <a:noFill/>
          </a:ln>
          <a:effectLst>
            <a:outerShdw blurRad="57150" rotWithShape="0" algn="bl" dir="5400000" dist="19050">
              <a:srgbClr val="000000"/>
            </a:outerShdw>
            <a:reflection blurRad="0" dir="5400000" dist="38100" endA="0" endPos="30000" fadeDir="5400012" kx="0" rotWithShape="0" algn="bl" stPos="0" sy="-100000" ky="0"/>
          </a:effectLst>
        </p:spPr>
      </p:pic>
      <p:pic>
        <p:nvPicPr>
          <p:cNvPr id="101" name="Google Shape;101;p14"/>
          <p:cNvPicPr preferRelativeResize="0"/>
          <p:nvPr/>
        </p:nvPicPr>
        <p:blipFill>
          <a:blip r:embed="rId5">
            <a:alphaModFix/>
          </a:blip>
          <a:stretch>
            <a:fillRect/>
          </a:stretch>
        </p:blipFill>
        <p:spPr>
          <a:xfrm>
            <a:off x="592600" y="810075"/>
            <a:ext cx="572775" cy="1947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2500"/>
                                        <p:tgtEl>
                                          <p:spTgt spid="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5"/>
          <p:cNvSpPr txBox="1"/>
          <p:nvPr>
            <p:ph type="title"/>
          </p:nvPr>
        </p:nvSpPr>
        <p:spPr>
          <a:xfrm>
            <a:off x="0" y="1055800"/>
            <a:ext cx="9144000" cy="19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a:t>2. Interpréter judicieusement les symboles et les données/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16"/>
          <p:cNvPicPr preferRelativeResize="0"/>
          <p:nvPr/>
        </p:nvPicPr>
        <p:blipFill rotWithShape="1">
          <a:blip r:embed="rId3">
            <a:alphaModFix/>
          </a:blip>
          <a:srcRect b="700" l="0" r="0" t="700"/>
          <a:stretch/>
        </p:blipFill>
        <p:spPr>
          <a:xfrm>
            <a:off x="1018100" y="1210250"/>
            <a:ext cx="1524800" cy="3425402"/>
          </a:xfrm>
          <a:prstGeom prst="rect">
            <a:avLst/>
          </a:prstGeom>
          <a:noFill/>
          <a:ln cap="flat" cmpd="sng" w="9525">
            <a:solidFill>
              <a:srgbClr val="000000"/>
            </a:solidFill>
            <a:prstDash val="solid"/>
            <a:round/>
            <a:headEnd len="sm" w="sm" type="none"/>
            <a:tailEnd len="sm" w="sm" type="none"/>
          </a:ln>
        </p:spPr>
      </p:pic>
      <p:pic>
        <p:nvPicPr>
          <p:cNvPr id="112" name="Google Shape;112;p16"/>
          <p:cNvPicPr preferRelativeResize="0"/>
          <p:nvPr/>
        </p:nvPicPr>
        <p:blipFill rotWithShape="1">
          <a:blip r:embed="rId4">
            <a:alphaModFix/>
          </a:blip>
          <a:srcRect b="0" l="622" r="622" t="0"/>
          <a:stretch/>
        </p:blipFill>
        <p:spPr>
          <a:xfrm>
            <a:off x="4633051" y="216125"/>
            <a:ext cx="3005074" cy="4549198"/>
          </a:xfrm>
          <a:prstGeom prst="rect">
            <a:avLst/>
          </a:prstGeom>
          <a:noFill/>
          <a:ln cap="flat" cmpd="sng" w="19050">
            <a:solidFill>
              <a:schemeClr val="dk2"/>
            </a:solidFill>
            <a:prstDash val="solid"/>
            <a:round/>
            <a:headEnd len="sm" w="sm" type="none"/>
            <a:tailEnd len="sm" w="sm" type="none"/>
          </a:ln>
        </p:spPr>
      </p:pic>
      <p:sp>
        <p:nvSpPr>
          <p:cNvPr id="113" name="Google Shape;113;p16"/>
          <p:cNvSpPr txBox="1"/>
          <p:nvPr/>
        </p:nvSpPr>
        <p:spPr>
          <a:xfrm>
            <a:off x="1018100" y="540275"/>
            <a:ext cx="1524900" cy="43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400"/>
              <a:t>Légende</a:t>
            </a:r>
            <a:endParaRPr b="1" sz="2400"/>
          </a:p>
        </p:txBody>
      </p:sp>
      <p:sp>
        <p:nvSpPr>
          <p:cNvPr id="114" name="Google Shape;114;p16"/>
          <p:cNvSpPr/>
          <p:nvPr/>
        </p:nvSpPr>
        <p:spPr>
          <a:xfrm>
            <a:off x="896875" y="1134600"/>
            <a:ext cx="1718100" cy="2344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6"/>
          <p:cNvSpPr/>
          <p:nvPr/>
        </p:nvSpPr>
        <p:spPr>
          <a:xfrm>
            <a:off x="4507075" y="109175"/>
            <a:ext cx="3208200" cy="4785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6"/>
          <p:cNvSpPr/>
          <p:nvPr/>
        </p:nvSpPr>
        <p:spPr>
          <a:xfrm rot="-1410231">
            <a:off x="2940876" y="1068223"/>
            <a:ext cx="1168224" cy="354296"/>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17"/>
          <p:cNvPicPr preferRelativeResize="0"/>
          <p:nvPr/>
        </p:nvPicPr>
        <p:blipFill rotWithShape="1">
          <a:blip r:embed="rId3">
            <a:alphaModFix/>
          </a:blip>
          <a:srcRect b="700" l="0" r="0" t="700"/>
          <a:stretch/>
        </p:blipFill>
        <p:spPr>
          <a:xfrm>
            <a:off x="1018100" y="829250"/>
            <a:ext cx="1524800" cy="3425402"/>
          </a:xfrm>
          <a:prstGeom prst="rect">
            <a:avLst/>
          </a:prstGeom>
          <a:noFill/>
          <a:ln cap="flat" cmpd="sng" w="9525">
            <a:solidFill>
              <a:srgbClr val="000000"/>
            </a:solidFill>
            <a:prstDash val="solid"/>
            <a:round/>
            <a:headEnd len="sm" w="sm" type="none"/>
            <a:tailEnd len="sm" w="sm" type="none"/>
          </a:ln>
        </p:spPr>
      </p:pic>
      <p:sp>
        <p:nvSpPr>
          <p:cNvPr id="122" name="Google Shape;122;p17"/>
          <p:cNvSpPr txBox="1"/>
          <p:nvPr/>
        </p:nvSpPr>
        <p:spPr>
          <a:xfrm>
            <a:off x="1018100" y="159275"/>
            <a:ext cx="1524900" cy="43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400"/>
              <a:t>Légende</a:t>
            </a:r>
            <a:endParaRPr b="1" sz="2400"/>
          </a:p>
        </p:txBody>
      </p:sp>
      <p:sp>
        <p:nvSpPr>
          <p:cNvPr id="123" name="Google Shape;123;p17"/>
          <p:cNvSpPr/>
          <p:nvPr/>
        </p:nvSpPr>
        <p:spPr>
          <a:xfrm>
            <a:off x="896875" y="3068800"/>
            <a:ext cx="1718100" cy="13251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7"/>
          <p:cNvSpPr/>
          <p:nvPr/>
        </p:nvSpPr>
        <p:spPr>
          <a:xfrm>
            <a:off x="4001450" y="248525"/>
            <a:ext cx="4786800" cy="3857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17"/>
          <p:cNvPicPr preferRelativeResize="0"/>
          <p:nvPr/>
        </p:nvPicPr>
        <p:blipFill>
          <a:blip r:embed="rId4">
            <a:alphaModFix/>
          </a:blip>
          <a:stretch>
            <a:fillRect/>
          </a:stretch>
        </p:blipFill>
        <p:spPr>
          <a:xfrm>
            <a:off x="4087026" y="360327"/>
            <a:ext cx="4546320" cy="3571274"/>
          </a:xfrm>
          <a:prstGeom prst="rect">
            <a:avLst/>
          </a:prstGeom>
          <a:noFill/>
          <a:ln>
            <a:noFill/>
          </a:ln>
        </p:spPr>
      </p:pic>
      <p:sp>
        <p:nvSpPr>
          <p:cNvPr id="126" name="Google Shape;126;p17"/>
          <p:cNvSpPr/>
          <p:nvPr/>
        </p:nvSpPr>
        <p:spPr>
          <a:xfrm rot="-1410080">
            <a:off x="2809404" y="2724327"/>
            <a:ext cx="991548" cy="354296"/>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18"/>
          <p:cNvPicPr preferRelativeResize="0"/>
          <p:nvPr/>
        </p:nvPicPr>
        <p:blipFill rotWithShape="1">
          <a:blip r:embed="rId3">
            <a:alphaModFix/>
          </a:blip>
          <a:srcRect b="89" l="0" r="0" t="79"/>
          <a:stretch/>
        </p:blipFill>
        <p:spPr>
          <a:xfrm>
            <a:off x="666750" y="110825"/>
            <a:ext cx="7810499" cy="4148273"/>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A058AFAC4ECD40A62F099AA74D6315" ma:contentTypeVersion="13" ma:contentTypeDescription="Crée un document." ma:contentTypeScope="" ma:versionID="eb45218e5d816f3671979fd0418cdc2c">
  <xsd:schema xmlns:xsd="http://www.w3.org/2001/XMLSchema" xmlns:xs="http://www.w3.org/2001/XMLSchema" xmlns:p="http://schemas.microsoft.com/office/2006/metadata/properties" xmlns:ns2="0fcec828-1626-48b7-8c79-bd8fbf620289" xmlns:ns3="ea3555d2-3589-4a06-9423-01f6fdf781d4" targetNamespace="http://schemas.microsoft.com/office/2006/metadata/properties" ma:root="true" ma:fieldsID="b08f7bc70117dbbc0df3dc8d520fd4bd" ns2:_="" ns3:_="">
    <xsd:import namespace="0fcec828-1626-48b7-8c79-bd8fbf620289"/>
    <xsd:import namespace="ea3555d2-3589-4a06-9423-01f6fdf781d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MediaLengthInSeconds" minOccurs="0"/>
                <xsd:element ref="ns3:MediaServiceDateTaken"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cec828-1626-48b7-8c79-bd8fbf620289"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19" nillable="true" ma:displayName="Taxonomy Catch All Column" ma:hidden="true" ma:list="{9be27902-d95e-44e2-bfca-c04c9b8555b6}" ma:internalName="TaxCatchAll" ma:showField="CatchAllData" ma:web="0fcec828-1626-48b7-8c79-bd8fbf62028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a3555d2-3589-4a06-9423-01f6fdf781d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Balises d’images" ma:readOnly="false" ma:fieldId="{5cf76f15-5ced-4ddc-b409-7134ff3c332f}" ma:taxonomyMulti="true" ma:sspId="cdfe4dc5-eb46-4b6f-86f8-cb08bb47828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fcec828-1626-48b7-8c79-bd8fbf620289" xsi:nil="true"/>
    <lcf76f155ced4ddcb4097134ff3c332f xmlns="ea3555d2-3589-4a06-9423-01f6fdf781d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0E252DF-A4A6-44EB-B982-7C349D1A2197}"/>
</file>

<file path=customXml/itemProps2.xml><?xml version="1.0" encoding="utf-8"?>
<ds:datastoreItem xmlns:ds="http://schemas.openxmlformats.org/officeDocument/2006/customXml" ds:itemID="{4CCB14E2-A848-4FBB-9356-9E4AE3CFCBB4}"/>
</file>

<file path=customXml/itemProps3.xml><?xml version="1.0" encoding="utf-8"?>
<ds:datastoreItem xmlns:ds="http://schemas.openxmlformats.org/officeDocument/2006/customXml" ds:itemID="{2DD1A1B9-2451-42B4-889A-5518C4AB4E1C}"/>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0x010100D1A058AFAC4ECD40A62F099AA74D6315</vt:lpwstr>
  </property>
</Properties>
</file>