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72" r:id="rId2"/>
    <p:sldId id="283" r:id="rId3"/>
    <p:sldId id="284" r:id="rId4"/>
    <p:sldId id="273" r:id="rId5"/>
    <p:sldId id="259" r:id="rId6"/>
    <p:sldId id="285" r:id="rId7"/>
    <p:sldId id="286" r:id="rId8"/>
    <p:sldId id="302" r:id="rId9"/>
    <p:sldId id="287" r:id="rId10"/>
    <p:sldId id="289" r:id="rId11"/>
    <p:sldId id="291" r:id="rId12"/>
    <p:sldId id="292" r:id="rId13"/>
    <p:sldId id="293" r:id="rId14"/>
    <p:sldId id="294" r:id="rId15"/>
    <p:sldId id="295" r:id="rId16"/>
    <p:sldId id="296" r:id="rId17"/>
    <p:sldId id="297" r:id="rId18"/>
    <p:sldId id="298" r:id="rId19"/>
    <p:sldId id="299" r:id="rId20"/>
    <p:sldId id="300" r:id="rId21"/>
    <p:sldId id="301" r:id="rId22"/>
    <p:sldId id="303" r:id="rId23"/>
    <p:sldId id="304" r:id="rId24"/>
    <p:sldId id="305" r:id="rId25"/>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30"/>
  </p:normalViewPr>
  <p:slideViewPr>
    <p:cSldViewPr snapToGrid="0">
      <p:cViewPr varScale="1">
        <p:scale>
          <a:sx n="48" d="100"/>
          <a:sy n="48" d="100"/>
        </p:scale>
        <p:origin x="888" y="43"/>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82" d="100"/>
          <a:sy n="82" d="100"/>
        </p:scale>
        <p:origin x="394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de la date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11981A8F-F8CB-4A60-B371-E3ABCE093EB5}" type="datetime1">
              <a:rPr lang="fr-FR" smtClean="0"/>
              <a:t>20/03/2024</a:t>
            </a:fld>
            <a:endParaRPr lang="fr-FR" dirty="0"/>
          </a:p>
        </p:txBody>
      </p:sp>
      <p:sp>
        <p:nvSpPr>
          <p:cNvPr id="4" name="Espace réservé du pied de page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du numéro de diapositive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49E357A0-8177-46BC-BFCE-19D99E3453CC}" type="slidenum">
              <a:rPr lang="fr-FR" smtClean="0"/>
              <a:t>‹N°›</a:t>
            </a:fld>
            <a:endParaRPr lang="fr-FR"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noProof="0"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4635417C-10DF-49C2-ABEB-E29599246657}" type="datetime1">
              <a:rPr lang="fr-FR" smtClean="0"/>
              <a:pPr/>
              <a:t>20/03/2024</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noProof="0"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7C366290-4595-5745-A50F-D5EC13BAC604}" type="slidenum">
              <a:rPr lang="fr-FR" noProof="0" smtClean="0"/>
              <a:t>‹N°›</a:t>
            </a:fld>
            <a:endParaRPr lang="fr-FR"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a:t>
            </a:fld>
            <a:endParaRPr lang="fr-FR" noProof="0" dirty="0"/>
          </a:p>
        </p:txBody>
      </p:sp>
    </p:spTree>
    <p:extLst>
      <p:ext uri="{BB962C8B-B14F-4D97-AF65-F5344CB8AC3E}">
        <p14:creationId xmlns:p14="http://schemas.microsoft.com/office/powerpoint/2010/main" val="355268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7C366290-4595-5745-A50F-D5EC13BAC604}" type="slidenum">
              <a:rPr lang="fr-FR" smtClean="0"/>
              <a:t>4</a:t>
            </a:fld>
            <a:endParaRPr lang="fr-FR" dirty="0"/>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5</a:t>
            </a:fld>
            <a:endParaRPr lang="fr-FR" noProof="0" dirty="0"/>
          </a:p>
        </p:txBody>
      </p:sp>
    </p:spTree>
    <p:extLst>
      <p:ext uri="{BB962C8B-B14F-4D97-AF65-F5344CB8AC3E}">
        <p14:creationId xmlns:p14="http://schemas.microsoft.com/office/powerpoint/2010/main" val="2363889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7</a:t>
            </a:fld>
            <a:endParaRPr lang="fr-FR" noProof="0" dirty="0"/>
          </a:p>
        </p:txBody>
      </p:sp>
    </p:spTree>
    <p:extLst>
      <p:ext uri="{BB962C8B-B14F-4D97-AF65-F5344CB8AC3E}">
        <p14:creationId xmlns:p14="http://schemas.microsoft.com/office/powerpoint/2010/main" val="2321552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9</a:t>
            </a:fld>
            <a:endParaRPr lang="fr-FR" noProof="0" dirty="0"/>
          </a:p>
        </p:txBody>
      </p:sp>
    </p:spTree>
    <p:extLst>
      <p:ext uri="{BB962C8B-B14F-4D97-AF65-F5344CB8AC3E}">
        <p14:creationId xmlns:p14="http://schemas.microsoft.com/office/powerpoint/2010/main" val="174319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Chondrocytes: Cellule cartilagineuse</a:t>
            </a:r>
          </a:p>
          <a:p>
            <a:r>
              <a:rPr lang="fr-CA" dirty="0"/>
              <a:t>Chondroïtine: Protéine du cartilage</a:t>
            </a:r>
          </a:p>
          <a:p>
            <a:r>
              <a:rPr lang="fr-CA" dirty="0"/>
              <a:t>Comme le tissu cartilagineux ne contient pas de vaisseaux sanguins, il se répare très lentement</a:t>
            </a: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10</a:t>
            </a:fld>
            <a:endParaRPr lang="fr-FR" noProof="0" dirty="0"/>
          </a:p>
        </p:txBody>
      </p:sp>
    </p:spTree>
    <p:extLst>
      <p:ext uri="{BB962C8B-B14F-4D97-AF65-F5344CB8AC3E}">
        <p14:creationId xmlns:p14="http://schemas.microsoft.com/office/powerpoint/2010/main" val="2956630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Chondrocytes: Cellule cartilagineuse</a:t>
            </a:r>
          </a:p>
          <a:p>
            <a:r>
              <a:rPr lang="fr-CA" dirty="0"/>
              <a:t>Chondroïtine: Protéine du cartilage</a:t>
            </a:r>
          </a:p>
          <a:p>
            <a:r>
              <a:rPr lang="fr-CA" dirty="0"/>
              <a:t>Comme le tissu cartilagineux ne contient pas de vaisseaux sanguins, il se répare très lentement</a:t>
            </a:r>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13</a:t>
            </a:fld>
            <a:endParaRPr lang="fr-FR" noProof="0" dirty="0"/>
          </a:p>
        </p:txBody>
      </p:sp>
    </p:spTree>
    <p:extLst>
      <p:ext uri="{BB962C8B-B14F-4D97-AF65-F5344CB8AC3E}">
        <p14:creationId xmlns:p14="http://schemas.microsoft.com/office/powerpoint/2010/main" val="23597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rtl="0"/>
            <a:fld id="{7C366290-4595-5745-A50F-D5EC13BAC604}" type="slidenum">
              <a:rPr lang="fr-FR" noProof="0" smtClean="0"/>
              <a:t>16</a:t>
            </a:fld>
            <a:endParaRPr lang="fr-FR" noProof="0" dirty="0"/>
          </a:p>
        </p:txBody>
      </p:sp>
    </p:spTree>
    <p:extLst>
      <p:ext uri="{BB962C8B-B14F-4D97-AF65-F5344CB8AC3E}">
        <p14:creationId xmlns:p14="http://schemas.microsoft.com/office/powerpoint/2010/main" val="294508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7" name="Forme libre : Form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4" name="Forme libre : Form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rtlCol="0" anchor="b"/>
          <a:lstStyle>
            <a:lvl1pPr algn="ctr">
              <a:defRPr lang="fr-FR" sz="6000"/>
            </a:lvl1pPr>
          </a:lstStyle>
          <a:p>
            <a:pPr rtl="0"/>
            <a:r>
              <a:rPr lang="fr-FR"/>
              <a:t>cliquez pour modifier le style du titre principal</a:t>
            </a:r>
          </a:p>
        </p:txBody>
      </p:sp>
      <p:sp>
        <p:nvSpPr>
          <p:cNvPr id="3" name="Sous-titr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23" name="Forme libre : Form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Équipe x8">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5" name="Titr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39" name="Espace réservé d’image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0" name="Espace réservé d’image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1" name="Espace réservé d’image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7" name="Espace réservé du texte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48" name="Espace réservé du texte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49" name="Espace réservé du texte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50" name="Espace réservé du texte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52" name="Espace réservé du texte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3" name="Espace réservé du texte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4" name="Espace réservé du texte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55" name="Espace réservé du texte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2" name="Espace réservé d’image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3" name="Espace réservé d’image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7" name="Espace réservé d’image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8" name="Espace réservé d’image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9" name="Espace réservé du texte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0" name="Espace réservé du texte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1" name="Espace réservé du texte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2" name="Espace réservé du texte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rtlCol="0" anchor="b">
            <a:noAutofit/>
          </a:bodyPr>
          <a:lstStyle>
            <a:lvl1pPr marL="0" indent="0" algn="ctr">
              <a:lnSpc>
                <a:spcPct val="100000"/>
              </a:lnSpc>
              <a:spcBef>
                <a:spcPts val="0"/>
              </a:spcBef>
              <a:buNone/>
              <a:defRPr lang="fr-FR" sz="1400" cap="all" baseline="0">
                <a:latin typeface="Gill Sans Nova" panose="020B0602020104020203" pitchFamily="34" charset="0"/>
              </a:defRPr>
            </a:lvl1pPr>
          </a:lstStyle>
          <a:p>
            <a:pPr lvl="0" rtl="0"/>
            <a:r>
              <a:rPr lang="fr-FR"/>
              <a:t>Cliquez pour modifier les styles du texte du masque</a:t>
            </a:r>
          </a:p>
        </p:txBody>
      </p:sp>
      <p:sp>
        <p:nvSpPr>
          <p:cNvPr id="13" name="Espace réservé du texte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4" name="Espace réservé du texte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5" name="Espace réservé du texte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
        <p:nvSpPr>
          <p:cNvPr id="16" name="Espace réservé du texte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rtlCol="0" anchor="t">
            <a:noAutofit/>
          </a:bodyPr>
          <a:lstStyle>
            <a:lvl1pPr marL="0" indent="0" algn="ctr">
              <a:lnSpc>
                <a:spcPct val="100000"/>
              </a:lnSpc>
              <a:spcBef>
                <a:spcPts val="0"/>
              </a:spcBef>
              <a:buNone/>
              <a:defRPr lang="fr-FR" sz="1400" cap="none" baseline="0"/>
            </a:lvl1pPr>
          </a:lstStyle>
          <a:p>
            <a:pPr lvl="0" rtl="0"/>
            <a:r>
              <a:rPr lang="fr-FR" dirty="0"/>
              <a:t>Modifiez les styles du texte</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ronologie">
    <p:spTree>
      <p:nvGrpSpPr>
        <p:cNvPr id="1" name=""/>
        <p:cNvGrpSpPr/>
        <p:nvPr/>
      </p:nvGrpSpPr>
      <p:grpSpPr>
        <a:xfrm>
          <a:off x="0" y="0"/>
          <a:ext cx="0" cy="0"/>
          <a:chOff x="0" y="0"/>
          <a:chExt cx="0" cy="0"/>
        </a:xfrm>
      </p:grpSpPr>
      <p:sp>
        <p:nvSpPr>
          <p:cNvPr id="49" name="Forme libre : Form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5" name="Forme libre : Form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5" name="Forme libre : Form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1" name="Forme libre : Form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1" name="Espace réservé du texte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29" name="Espace réservé du texte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0" name="Espace réservé du texte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2" name="Espace réservé du texte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33" name="Espace réservé du texte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rtlCol="0" anchor="ctr">
            <a:noAutofit/>
          </a:bodyPr>
          <a:lstStyle>
            <a:lvl1pPr marL="0" indent="0" algn="ctr">
              <a:lnSpc>
                <a:spcPct val="100000"/>
              </a:lnSpc>
              <a:spcBef>
                <a:spcPts val="0"/>
              </a:spcBef>
              <a:buNone/>
              <a:defRPr lang="fr-FR" sz="2000" cap="all" baseline="0">
                <a:latin typeface="Gill Sans Nova" panose="020B0602020104020203" pitchFamily="34" charset="0"/>
              </a:defRPr>
            </a:lvl1pPr>
            <a:lvl2pPr marL="0" indent="0" algn="ctr">
              <a:lnSpc>
                <a:spcPct val="100000"/>
              </a:lnSpc>
              <a:spcBef>
                <a:spcPts val="0"/>
              </a:spcBef>
              <a:buNone/>
              <a:defRPr lang="fr-FR" sz="1800"/>
            </a:lvl2pPr>
          </a:lstStyle>
          <a:p>
            <a:pPr lvl="0" rtl="0"/>
            <a:r>
              <a:rPr lang="fr-FR"/>
              <a:t>Cliquez pour modifier les styles du texte du masque</a:t>
            </a:r>
          </a:p>
          <a:p>
            <a:pPr lvl="1" rtl="0"/>
            <a:r>
              <a:rPr lang="fr-FR"/>
              <a:t>Deuxième niveau</a:t>
            </a:r>
          </a:p>
        </p:txBody>
      </p:sp>
      <p:sp>
        <p:nvSpPr>
          <p:cNvPr id="52" name="Titr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bg>
      <p:bgPr>
        <a:solidFill>
          <a:schemeClr val="accent6"/>
        </a:solidFill>
        <a:effectLst/>
      </p:bgPr>
    </p:bg>
    <p:spTree>
      <p:nvGrpSpPr>
        <p:cNvPr id="1" name=""/>
        <p:cNvGrpSpPr/>
        <p:nvPr/>
      </p:nvGrpSpPr>
      <p:grpSpPr>
        <a:xfrm>
          <a:off x="0" y="0"/>
          <a:ext cx="0" cy="0"/>
          <a:chOff x="0" y="0"/>
          <a:chExt cx="0" cy="0"/>
        </a:xfrm>
      </p:grpSpPr>
      <p:sp>
        <p:nvSpPr>
          <p:cNvPr id="23" name="Forme libre : Form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 Form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contenu 3">
            <a:extLst>
              <a:ext uri="{FF2B5EF4-FFF2-40B4-BE49-F238E27FC236}">
                <a16:creationId xmlns:a16="http://schemas.microsoft.com/office/drawing/2014/main" id="{0C4A600E-CA37-9E8F-9DD7-1AAEB3F2E208}"/>
              </a:ext>
            </a:extLst>
          </p:cNvPr>
          <p:cNvSpPr>
            <a:spLocks noGrp="1"/>
          </p:cNvSpPr>
          <p:nvPr>
            <p:ph sz="half" idx="2" hasCustomPrompt="1"/>
          </p:nvPr>
        </p:nvSpPr>
        <p:spPr>
          <a:xfrm>
            <a:off x="576072" y="235000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7" name="Espace réservé de la date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fr-FR">
                <a:solidFill>
                  <a:schemeClr val="accent1"/>
                </a:solidFill>
              </a:defRPr>
            </a:lvl1pPr>
          </a:lstStyle>
          <a:p>
            <a:pPr rtl="0"/>
            <a:r>
              <a:rPr lang="fr-FR"/>
              <a:t>20XX</a:t>
            </a:r>
          </a:p>
        </p:txBody>
      </p:sp>
      <p:sp>
        <p:nvSpPr>
          <p:cNvPr id="8" name="Espace réservé du pied de page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fr-FR">
                <a:solidFill>
                  <a:schemeClr val="accent1"/>
                </a:solidFill>
              </a:defRPr>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fr-FR">
                <a:solidFill>
                  <a:schemeClr val="accent1"/>
                </a:solidFill>
              </a:defRPr>
            </a:lvl1pPr>
          </a:lstStyle>
          <a:p>
            <a:pPr rtl="0"/>
            <a:fld id="{58FB4751-880F-D840-AAA9-3A15815CC996}" type="slidenum">
              <a:rPr lang="fr-FR" smtClean="0"/>
              <a:pPr/>
              <a:t>‹N°›</a:t>
            </a:fld>
            <a:endParaRPr lang="fr-FR" dirty="0"/>
          </a:p>
        </p:txBody>
      </p:sp>
      <p:sp>
        <p:nvSpPr>
          <p:cNvPr id="30" name="Forme libre : Form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 name="Espace réservé du texte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rtlCol="0" anchor="b">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5" name="Espace réservé du texte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rtlCol="0" anchor="b">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6" name="Espace réservé du contenu 5">
            <a:extLst>
              <a:ext uri="{FF2B5EF4-FFF2-40B4-BE49-F238E27FC236}">
                <a16:creationId xmlns:a16="http://schemas.microsoft.com/office/drawing/2014/main" id="{E81024D6-E13C-20EA-3930-CD93CA581230}"/>
              </a:ext>
            </a:extLst>
          </p:cNvPr>
          <p:cNvSpPr>
            <a:spLocks noGrp="1"/>
          </p:cNvSpPr>
          <p:nvPr>
            <p:ph sz="quarter" idx="4" hasCustomPrompt="1"/>
          </p:nvPr>
        </p:nvSpPr>
        <p:spPr>
          <a:xfrm>
            <a:off x="576072" y="3995928"/>
            <a:ext cx="6464808" cy="1097280"/>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dirty="0"/>
              <a:t>Modifiez les styles du texte</a:t>
            </a:r>
          </a:p>
          <a:p>
            <a:pPr lvl="1" rtl="0"/>
            <a:r>
              <a:rPr lang="fr-FR" dirty="0"/>
              <a:t>Deuxième niveau</a:t>
            </a:r>
          </a:p>
          <a:p>
            <a:pPr lvl="2" rtl="0"/>
            <a:r>
              <a:rPr lang="fr-FR" dirty="0"/>
              <a:t>Troisième niveau</a:t>
            </a:r>
          </a:p>
          <a:p>
            <a:pPr lvl="3" rtl="0"/>
            <a:r>
              <a:rPr lang="fr-FR" dirty="0"/>
              <a:t>Quatrième niveau</a:t>
            </a:r>
          </a:p>
          <a:p>
            <a:pPr lvl="4" rtl="0"/>
            <a:r>
              <a:rPr lang="fr-FR" dirty="0"/>
              <a:t>Cinquième niveau</a:t>
            </a:r>
          </a:p>
        </p:txBody>
      </p:sp>
      <p:sp>
        <p:nvSpPr>
          <p:cNvPr id="31" name="Titr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rtlCol="0"/>
          <a:lstStyle>
            <a:lvl1pPr>
              <a:defRPr lang="fr-FR" sz="4800">
                <a:solidFill>
                  <a:schemeClr val="accent1"/>
                </a:solidFill>
              </a:defRPr>
            </a:lvl1pPr>
          </a:lstStyle>
          <a:p>
            <a:pPr rtl="0"/>
            <a:r>
              <a:rPr lang="fr-FR"/>
              <a:t>cliquez pour modifier le style du titre principal	</a:t>
            </a:r>
          </a:p>
        </p:txBody>
      </p:sp>
      <p:cxnSp>
        <p:nvCxnSpPr>
          <p:cNvPr id="10" name="Connecteur droit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ois colonnes">
    <p:bg>
      <p:bgPr>
        <a:solidFill>
          <a:schemeClr val="bg2"/>
        </a:solidFill>
        <a:effectLst/>
      </p:bgPr>
    </p:bg>
    <p:spTree>
      <p:nvGrpSpPr>
        <p:cNvPr id="1" name=""/>
        <p:cNvGrpSpPr/>
        <p:nvPr/>
      </p:nvGrpSpPr>
      <p:grpSpPr>
        <a:xfrm>
          <a:off x="0" y="0"/>
          <a:ext cx="0" cy="0"/>
          <a:chOff x="0" y="0"/>
          <a:chExt cx="0" cy="0"/>
        </a:xfrm>
      </p:grpSpPr>
      <p:sp>
        <p:nvSpPr>
          <p:cNvPr id="27" name="Forme libre : Form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8" name="Forme libre : Form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 name="Espace réservé du texte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a:t>Cliquez pour modifier les styles du texte du masque</a:t>
            </a:r>
          </a:p>
        </p:txBody>
      </p:sp>
      <p:sp>
        <p:nvSpPr>
          <p:cNvPr id="4" name="Espace réservé du contenu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a:extLst>
              <a:ext uri="{FF2B5EF4-FFF2-40B4-BE49-F238E27FC236}">
                <a16:creationId xmlns:a16="http://schemas.microsoft.com/office/drawing/2014/main" id="{AB59C067-8245-DC0E-BED3-F9DBBF40A047}"/>
              </a:ext>
            </a:extLst>
          </p:cNvPr>
          <p:cNvSpPr>
            <a:spLocks noGrp="1"/>
          </p:cNvSpPr>
          <p:nvPr>
            <p:ph type="body" sz="quarter" idx="3" hasCustomPrompt="1"/>
          </p:nvPr>
        </p:nvSpPr>
        <p:spPr>
          <a:xfrm>
            <a:off x="4782312" y="1911096"/>
            <a:ext cx="3529584"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6" name="Espace réservé du contenu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a:extLst>
              <a:ext uri="{FF2B5EF4-FFF2-40B4-BE49-F238E27FC236}">
                <a16:creationId xmlns:a16="http://schemas.microsoft.com/office/drawing/2014/main" id="{4DA73A1B-9BE9-D734-5640-B2B3206DACF4}"/>
              </a:ext>
            </a:extLst>
          </p:cNvPr>
          <p:cNvSpPr>
            <a:spLocks noGrp="1"/>
          </p:cNvSpPr>
          <p:nvPr>
            <p:ph type="dt" sz="half" idx="10"/>
          </p:nvPr>
        </p:nvSpPr>
        <p:spPr/>
        <p:txBody>
          <a:bodyPr rtlCol="0"/>
          <a:lstStyle>
            <a:lvl1pPr>
              <a:defRPr lang="fr-FR">
                <a:solidFill>
                  <a:schemeClr val="accent1"/>
                </a:solidFill>
              </a:defRPr>
            </a:lvl1pPr>
          </a:lstStyle>
          <a:p>
            <a:pPr rtl="0"/>
            <a:r>
              <a:rPr lang="fr-FR"/>
              <a:t>20XX</a:t>
            </a:r>
          </a:p>
        </p:txBody>
      </p:sp>
      <p:sp>
        <p:nvSpPr>
          <p:cNvPr id="8" name="Espace réservé du pied de page 7">
            <a:extLst>
              <a:ext uri="{FF2B5EF4-FFF2-40B4-BE49-F238E27FC236}">
                <a16:creationId xmlns:a16="http://schemas.microsoft.com/office/drawing/2014/main" id="{4E605360-0D0D-0515-AF1D-715236942234}"/>
              </a:ext>
            </a:extLst>
          </p:cNvPr>
          <p:cNvSpPr>
            <a:spLocks noGrp="1"/>
          </p:cNvSpPr>
          <p:nvPr>
            <p:ph type="ftr" sz="quarter" idx="11"/>
          </p:nvPr>
        </p:nvSpPr>
        <p:spPr/>
        <p:txBody>
          <a:bodyPr rtlCol="0"/>
          <a:lstStyle>
            <a:lvl1pPr>
              <a:defRPr lang="fr-FR">
                <a:solidFill>
                  <a:schemeClr val="accent1"/>
                </a:solidFill>
              </a:defRPr>
            </a:lvl1pPr>
          </a:lstStyle>
          <a:p>
            <a:pPr rtl="0"/>
            <a:r>
              <a:rPr lang="fr-FR"/>
              <a:t>titre de la présentation</a:t>
            </a:r>
          </a:p>
        </p:txBody>
      </p:sp>
      <p:sp>
        <p:nvSpPr>
          <p:cNvPr id="9" name="Espace réservé du numéro de diapositive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rtlCol="0"/>
          <a:lstStyle>
            <a:lvl1pPr>
              <a:defRPr lang="fr-FR">
                <a:solidFill>
                  <a:schemeClr val="accent1"/>
                </a:solidFill>
              </a:defRPr>
            </a:lvl1pPr>
          </a:lstStyle>
          <a:p>
            <a:pPr rtl="0"/>
            <a:fld id="{58FB4751-880F-D840-AAA9-3A15815CC996}" type="slidenum">
              <a:rPr lang="fr-FR" smtClean="0"/>
              <a:pPr/>
              <a:t>‹N°›</a:t>
            </a:fld>
            <a:endParaRPr lang="fr-FR" dirty="0"/>
          </a:p>
        </p:txBody>
      </p:sp>
      <p:sp>
        <p:nvSpPr>
          <p:cNvPr id="29" name="Titr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rtlCol="0"/>
          <a:lstStyle>
            <a:lvl1pPr>
              <a:defRPr lang="fr-FR" sz="4800">
                <a:solidFill>
                  <a:schemeClr val="accent1"/>
                </a:solidFill>
              </a:defRPr>
            </a:lvl1pPr>
          </a:lstStyle>
          <a:p>
            <a:pPr rtl="0"/>
            <a:r>
              <a:rPr lang="fr-FR"/>
              <a:t>cliquez pour modifier le style du titre principal	</a:t>
            </a:r>
          </a:p>
        </p:txBody>
      </p:sp>
      <p:sp>
        <p:nvSpPr>
          <p:cNvPr id="30" name="Espace réservé du texte 4">
            <a:extLst>
              <a:ext uri="{FF2B5EF4-FFF2-40B4-BE49-F238E27FC236}">
                <a16:creationId xmlns:a16="http://schemas.microsoft.com/office/drawing/2014/main" id="{A2DF7EFD-1FC1-E7B0-3A5D-171FFD6F0DCF}"/>
              </a:ext>
            </a:extLst>
          </p:cNvPr>
          <p:cNvSpPr>
            <a:spLocks noGrp="1"/>
          </p:cNvSpPr>
          <p:nvPr>
            <p:ph type="body" sz="quarter" idx="13" hasCustomPrompt="1"/>
          </p:nvPr>
        </p:nvSpPr>
        <p:spPr>
          <a:xfrm>
            <a:off x="8860536" y="1911096"/>
            <a:ext cx="2944368" cy="402336"/>
          </a:xfrm>
        </p:spPr>
        <p:txBody>
          <a:bodyPr rtlCol="0" anchor="ctr">
            <a:normAutofit/>
          </a:bodyPr>
          <a:lstStyle>
            <a:lvl1pPr marL="0" indent="0">
              <a:buNone/>
              <a:defRPr lang="fr-FR" sz="2000" b="0" cap="all" baseline="0">
                <a:solidFill>
                  <a:schemeClr val="accent1"/>
                </a:solidFill>
                <a:latin typeface="Gill Sans Nova" panose="020B0602020104020203" pitchFamily="34" charset="0"/>
              </a:defRPr>
            </a:lvl1pPr>
            <a:lvl2pPr marL="457200" indent="0">
              <a:buNone/>
              <a:defRPr lang="fr-FR" sz="2000" b="1"/>
            </a:lvl2pPr>
            <a:lvl3pPr marL="914400" indent="0">
              <a:buNone/>
              <a:defRPr lang="fr-FR" sz="1800" b="1"/>
            </a:lvl3pPr>
            <a:lvl4pPr marL="1371600" indent="0">
              <a:buNone/>
              <a:defRPr lang="fr-FR" sz="1600" b="1"/>
            </a:lvl4pPr>
            <a:lvl5pPr marL="1828800" indent="0">
              <a:buNone/>
              <a:defRPr lang="fr-FR" sz="1600" b="1"/>
            </a:lvl5pPr>
            <a:lvl6pPr marL="2286000" indent="0">
              <a:buNone/>
              <a:defRPr lang="fr-FR" sz="1600" b="1"/>
            </a:lvl6pPr>
            <a:lvl7pPr marL="2743200" indent="0">
              <a:buNone/>
              <a:defRPr lang="fr-FR" sz="1600" b="1"/>
            </a:lvl7pPr>
            <a:lvl8pPr marL="3200400" indent="0">
              <a:buNone/>
              <a:defRPr lang="fr-FR" sz="1600" b="1"/>
            </a:lvl8pPr>
            <a:lvl9pPr marL="3657600" indent="0">
              <a:buNone/>
              <a:defRPr lang="fr-FR" sz="1600" b="1"/>
            </a:lvl9pPr>
          </a:lstStyle>
          <a:p>
            <a:pPr lvl="0" rtl="0"/>
            <a:r>
              <a:rPr lang="fr-FR" dirty="0"/>
              <a:t>Modifiez les styles du texte du masque</a:t>
            </a:r>
          </a:p>
        </p:txBody>
      </p:sp>
      <p:sp>
        <p:nvSpPr>
          <p:cNvPr id="31" name="Espace réservé du contenu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rtlCol="0">
            <a:normAutofit/>
          </a:bodyPr>
          <a:lstStyle>
            <a:lvl1pPr marL="283464" indent="-283464">
              <a:lnSpc>
                <a:spcPct val="100000"/>
              </a:lnSpc>
              <a:spcBef>
                <a:spcPts val="0"/>
              </a:spcBef>
              <a:buFont typeface="Courier New" panose="02070309020205020404" pitchFamily="49" charset="0"/>
              <a:buChar char="o"/>
              <a:defRPr lang="fr-FR" sz="1800">
                <a:solidFill>
                  <a:schemeClr val="accent1"/>
                </a:solidFill>
              </a:defRPr>
            </a:lvl1pPr>
            <a:lvl2pPr>
              <a:lnSpc>
                <a:spcPct val="100000"/>
              </a:lnSpc>
              <a:spcBef>
                <a:spcPts val="0"/>
              </a:spcBef>
              <a:defRPr lang="fr-FR" sz="1600">
                <a:solidFill>
                  <a:schemeClr val="accent1"/>
                </a:solidFill>
              </a:defRPr>
            </a:lvl2pPr>
            <a:lvl3pPr>
              <a:lnSpc>
                <a:spcPct val="100000"/>
              </a:lnSpc>
              <a:spcBef>
                <a:spcPts val="0"/>
              </a:spcBef>
              <a:defRPr lang="fr-FR" sz="1400">
                <a:solidFill>
                  <a:schemeClr val="accent1"/>
                </a:solidFill>
              </a:defRPr>
            </a:lvl3pPr>
            <a:lvl4pPr>
              <a:lnSpc>
                <a:spcPct val="100000"/>
              </a:lnSpc>
              <a:spcBef>
                <a:spcPts val="0"/>
              </a:spcBef>
              <a:defRPr lang="fr-FR" sz="1200">
                <a:solidFill>
                  <a:schemeClr val="accent1"/>
                </a:solidFill>
              </a:defRPr>
            </a:lvl4pPr>
            <a:lvl5pPr>
              <a:lnSpc>
                <a:spcPct val="100000"/>
              </a:lnSpc>
              <a:spcBef>
                <a:spcPts val="0"/>
              </a:spcBef>
              <a:defRPr lang="fr-FR" sz="1200">
                <a:solidFill>
                  <a:schemeClr val="accent1"/>
                </a:solidFill>
              </a:defRP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cxnSp>
        <p:nvCxnSpPr>
          <p:cNvPr id="33" name="Connecteur droit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alternative">
    <p:bg>
      <p:bgPr>
        <a:solidFill>
          <a:schemeClr val="bg2"/>
        </a:solidFill>
        <a:effectLst/>
      </p:bgPr>
    </p:bg>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u texte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fr-FR" sz="18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sp>
        <p:nvSpPr>
          <p:cNvPr id="5" name="Espace réservé de la date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2" name="Titr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
        <p:nvSpPr>
          <p:cNvPr id="48" name="Forme libre : Form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2" name="Espace réservé d’image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rtlCol="0" anchor="ctr">
            <a:noAutofit/>
          </a:bodyPr>
          <a:lstStyle>
            <a:lvl1pPr marL="0" indent="0" algn="ctr">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ôture">
    <p:bg>
      <p:bgPr>
        <a:solidFill>
          <a:schemeClr val="accent6"/>
        </a:solidFill>
        <a:effectLst/>
      </p:bgPr>
    </p:bg>
    <p:spTree>
      <p:nvGrpSpPr>
        <p:cNvPr id="1" name=""/>
        <p:cNvGrpSpPr/>
        <p:nvPr/>
      </p:nvGrpSpPr>
      <p:grpSpPr>
        <a:xfrm>
          <a:off x="0" y="0"/>
          <a:ext cx="0" cy="0"/>
          <a:chOff x="0" y="0"/>
          <a:chExt cx="0" cy="0"/>
        </a:xfrm>
      </p:grpSpPr>
      <p:sp>
        <p:nvSpPr>
          <p:cNvPr id="10" name="Forme libre : Form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2" name="Titr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rtlCol="0" anchor="b"/>
          <a:lstStyle>
            <a:lvl1pPr algn="ctr">
              <a:defRPr lang="fr-FR" sz="6000"/>
            </a:lvl1pPr>
          </a:lstStyle>
          <a:p>
            <a:pPr rtl="0"/>
            <a:r>
              <a:rPr lang="fr-FR"/>
              <a:t>cliquez pour modifier le style du titre principal</a:t>
            </a:r>
          </a:p>
        </p:txBody>
      </p:sp>
      <p:sp>
        <p:nvSpPr>
          <p:cNvPr id="3" name="Sous-titr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rtlCol="0"/>
          <a:lstStyle>
            <a:lvl1pPr marL="0" indent="0" algn="ctr">
              <a:buNone/>
              <a:defRPr lang="fr-FR" sz="2400">
                <a:solidFill>
                  <a:schemeClr val="tx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Modifiez le style des sous-titres du masque</a:t>
            </a:r>
          </a:p>
        </p:txBody>
      </p:sp>
      <p:sp>
        <p:nvSpPr>
          <p:cNvPr id="16" name="Forme libre : Form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5" name="Forme libre : Form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3" name="Forme libre : Form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a:extLst>
              <a:ext uri="{FF2B5EF4-FFF2-40B4-BE49-F238E27FC236}">
                <a16:creationId xmlns:a16="http://schemas.microsoft.com/office/drawing/2014/main" id="{C4D6EF47-99AC-6166-B194-13D68424C067}"/>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822996CE-5BB1-CA7E-667B-F066341E3C85}"/>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9" name="Forme libre : Form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1" name="Forme libre : Form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8" name="Titr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Forme libre : Form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7" name="Forme libre : Form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Espace réservé de la date 1">
            <a:extLst>
              <a:ext uri="{FF2B5EF4-FFF2-40B4-BE49-F238E27FC236}">
                <a16:creationId xmlns:a16="http://schemas.microsoft.com/office/drawing/2014/main" id="{C3AF76F4-A668-3D1B-FBCF-3C693E818ADD}"/>
              </a:ext>
            </a:extLst>
          </p:cNvPr>
          <p:cNvSpPr>
            <a:spLocks noGrp="1"/>
          </p:cNvSpPr>
          <p:nvPr>
            <p:ph type="dt" sz="half" idx="10"/>
          </p:nvPr>
        </p:nvSpPr>
        <p:spPr/>
        <p:txBody>
          <a:bodyPr rtlCol="0"/>
          <a:lstStyle>
            <a:defPPr>
              <a:defRPr lang="fr-FR"/>
            </a:defPPr>
          </a:lstStyle>
          <a:p>
            <a:pPr rtl="0"/>
            <a:r>
              <a:rPr lang="fr-FR"/>
              <a:t>20XX</a:t>
            </a:r>
          </a:p>
        </p:txBody>
      </p:sp>
      <p:sp>
        <p:nvSpPr>
          <p:cNvPr id="3" name="Espace réservé du pied de page 2">
            <a:extLst>
              <a:ext uri="{FF2B5EF4-FFF2-40B4-BE49-F238E27FC236}">
                <a16:creationId xmlns:a16="http://schemas.microsoft.com/office/drawing/2014/main" id="{236B032C-EBAF-7C2C-182B-5A074BD2FFC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4" name="Espace réservé du numéro de diapositive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5" name="Titr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rtlCol="0" anchor="b"/>
          <a:lstStyle>
            <a:lvl1pPr>
              <a:defRPr lang="fr-FR" sz="4800"/>
            </a:lvl1pPr>
          </a:lstStyle>
          <a:p>
            <a:pPr rtl="0"/>
            <a:r>
              <a:rPr lang="fr-FR"/>
              <a:t>cliquez pour modifier le style du titre principal</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1" name="Forme libre : Form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rtlCol="0" anchor="b"/>
          <a:lstStyle>
            <a:lvl1pPr>
              <a:defRPr lang="fr-FR" sz="3200"/>
            </a:lvl1pPr>
          </a:lstStyle>
          <a:p>
            <a:pPr rtl="0"/>
            <a:r>
              <a:rPr lang="fr-FR"/>
              <a:t>cliquez pour modifier le style du titre principal</a:t>
            </a:r>
          </a:p>
        </p:txBody>
      </p:sp>
      <p:sp>
        <p:nvSpPr>
          <p:cNvPr id="3" name="Espace réservé du contenu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rtlCol="0"/>
          <a:lstStyle>
            <a:lvl1pPr>
              <a:defRPr lang="fr-FR" sz="3200"/>
            </a:lvl1pPr>
            <a:lvl2pPr>
              <a:defRPr lang="fr-FR" sz="2800"/>
            </a:lvl2pPr>
            <a:lvl3pPr>
              <a:defRPr lang="fr-FR" sz="2400"/>
            </a:lvl3pPr>
            <a:lvl4pPr>
              <a:defRPr lang="fr-FR" sz="2000"/>
            </a:lvl4pPr>
            <a:lvl5pPr>
              <a:defRPr lang="fr-FR" sz="2000"/>
            </a:lvl5pPr>
            <a:lvl6pPr>
              <a:defRPr lang="fr-FR" sz="2000"/>
            </a:lvl6pPr>
            <a:lvl7pPr>
              <a:defRPr lang="fr-FR" sz="2000"/>
            </a:lvl7pPr>
            <a:lvl8pPr>
              <a:defRPr lang="fr-FR" sz="2000"/>
            </a:lvl8pPr>
            <a:lvl9pPr>
              <a:defRPr lang="fr-FR" sz="20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a:extLst>
              <a:ext uri="{FF2B5EF4-FFF2-40B4-BE49-F238E27FC236}">
                <a16:creationId xmlns:a16="http://schemas.microsoft.com/office/drawing/2014/main" id="{D964CE25-BC90-F218-081D-1F318A66E636}"/>
              </a:ext>
            </a:extLst>
          </p:cNvPr>
          <p:cNvSpPr>
            <a:spLocks noGrp="1"/>
          </p:cNvSpPr>
          <p:nvPr>
            <p:ph type="body" sz="half" idx="2" hasCustomPrompt="1"/>
          </p:nvPr>
        </p:nvSpPr>
        <p:spPr>
          <a:xfrm>
            <a:off x="839788" y="2057400"/>
            <a:ext cx="3932237" cy="3811588"/>
          </a:xfrm>
        </p:spPr>
        <p:txBody>
          <a:bodyPr rtlCol="0"/>
          <a:lstStyle>
            <a:lvl1pPr marL="0" indent="0">
              <a:buNone/>
              <a:defRPr lang="fr-FR" sz="16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dirty="0"/>
              <a:t>Modifiez les styles du texte du masque</a:t>
            </a:r>
          </a:p>
        </p:txBody>
      </p:sp>
      <p:sp>
        <p:nvSpPr>
          <p:cNvPr id="5" name="Espace réservé de la date 4">
            <a:extLst>
              <a:ext uri="{FF2B5EF4-FFF2-40B4-BE49-F238E27FC236}">
                <a16:creationId xmlns:a16="http://schemas.microsoft.com/office/drawing/2014/main" id="{F8061380-5630-29CD-5357-ECACB77A7FAC}"/>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F77E390A-17CB-4BA8-9C29-A42E9C0A493B}"/>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Programme">
    <p:bg>
      <p:bgPr>
        <a:solidFill>
          <a:schemeClr val="bg2"/>
        </a:solidFill>
        <a:effectLst/>
      </p:bgPr>
    </p:bg>
    <p:spTree>
      <p:nvGrpSpPr>
        <p:cNvPr id="1" name=""/>
        <p:cNvGrpSpPr/>
        <p:nvPr/>
      </p:nvGrpSpPr>
      <p:grpSpPr>
        <a:xfrm>
          <a:off x="0" y="0"/>
          <a:ext cx="0" cy="0"/>
          <a:chOff x="0" y="0"/>
          <a:chExt cx="0" cy="0"/>
        </a:xfrm>
      </p:grpSpPr>
      <p:sp>
        <p:nvSpPr>
          <p:cNvPr id="28" name="Forme libre : Form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rtlCol="0"/>
          <a:lstStyle>
            <a:lvl1pPr algn="ctr">
              <a:defRPr lang="fr-FR">
                <a:solidFill>
                  <a:schemeClr val="accent1"/>
                </a:solidFill>
              </a:defRPr>
            </a:lvl1pPr>
          </a:lstStyle>
          <a:p>
            <a:pPr rtl="0"/>
            <a:r>
              <a:rPr lang="fr-FR"/>
              <a:t>cliquez pour modifier le style du titre principal</a:t>
            </a:r>
          </a:p>
        </p:txBody>
      </p:sp>
      <p:sp>
        <p:nvSpPr>
          <p:cNvPr id="3" name="Espace réservé du contenu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rtlCol="0"/>
          <a:lstStyle>
            <a:lvl1pPr marL="0" indent="0" algn="r">
              <a:buNone/>
              <a:defRPr lang="fr-FR" sz="2400" cap="all" baseline="0"/>
            </a:lvl1pPr>
            <a:lvl2pPr marL="457200" indent="0" algn="r">
              <a:buNone/>
              <a:defRPr lang="fr-FR" sz="1800">
                <a:latin typeface="+mj-lt"/>
              </a:defRPr>
            </a:lvl2pPr>
            <a:lvl3pPr marL="914400" indent="0" algn="r">
              <a:buNone/>
              <a:defRPr lang="fr-FR"/>
            </a:lvl3pPr>
            <a:lvl4pPr marL="1371600" indent="0" algn="r">
              <a:buNone/>
              <a:defRPr lang="fr-FR"/>
            </a:lvl4pPr>
            <a:lvl5pPr marL="1828800" indent="0" algn="r">
              <a:buNone/>
              <a:defRPr lang="fr-FR"/>
            </a:lvl5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5" name="Forme libre : Form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2" name="Forme libre : Form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6" name="Forme libre : Form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avec légende">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rtlCol="0" anchor="b"/>
          <a:lstStyle>
            <a:lvl1pPr>
              <a:defRPr lang="fr-FR" sz="4800"/>
            </a:lvl1pPr>
          </a:lstStyle>
          <a:p>
            <a:pPr rtl="0"/>
            <a:r>
              <a:rPr lang="fr-FR"/>
              <a:t>cliquez pour modifier le style du titre principal</a:t>
            </a:r>
          </a:p>
        </p:txBody>
      </p:sp>
      <p:sp>
        <p:nvSpPr>
          <p:cNvPr id="4" name="Espace réservé du texte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rtlCol="0">
            <a:normAutofit/>
          </a:bodyPr>
          <a:lstStyle>
            <a:lvl1pPr marL="0" indent="0">
              <a:lnSpc>
                <a:spcPct val="100000"/>
              </a:lnSpc>
              <a:spcBef>
                <a:spcPts val="0"/>
              </a:spcBef>
              <a:buNone/>
              <a:defRPr lang="fr-FR" sz="1800"/>
            </a:lvl1pPr>
            <a:lvl2pPr marL="457200" indent="0">
              <a:buNone/>
              <a:defRPr lang="fr-FR" sz="1400"/>
            </a:lvl2pPr>
            <a:lvl3pPr marL="914400" indent="0">
              <a:buNone/>
              <a:defRPr lang="fr-FR" sz="1200"/>
            </a:lvl3pPr>
            <a:lvl4pPr marL="1371600" indent="0">
              <a:buNone/>
              <a:defRPr lang="fr-FR" sz="1000"/>
            </a:lvl4pPr>
            <a:lvl5pPr marL="1828800" indent="0">
              <a:buNone/>
              <a:defRPr lang="fr-FR" sz="1000"/>
            </a:lvl5pPr>
            <a:lvl6pPr marL="2286000" indent="0">
              <a:buNone/>
              <a:defRPr lang="fr-FR" sz="1000"/>
            </a:lvl6pPr>
            <a:lvl7pPr marL="2743200" indent="0">
              <a:buNone/>
              <a:defRPr lang="fr-FR" sz="1000"/>
            </a:lvl7pPr>
            <a:lvl8pPr marL="3200400" indent="0">
              <a:buNone/>
              <a:defRPr lang="fr-FR" sz="1000"/>
            </a:lvl8pPr>
            <a:lvl9pPr marL="3657600" indent="0">
              <a:buNone/>
              <a:defRPr lang="fr-FR" sz="1000"/>
            </a:lvl9pPr>
          </a:lstStyle>
          <a:p>
            <a:pPr lvl="0" rtl="0"/>
            <a:r>
              <a:rPr lang="fr-FR"/>
              <a:t>Cliquez pour modifier les styles du texte du masque</a:t>
            </a:r>
          </a:p>
        </p:txBody>
      </p:sp>
      <p:pic>
        <p:nvPicPr>
          <p:cNvPr id="9" name="Image 8" descr="Forme, cercle&#10;&#10;Description générée automatiquement">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orme libre : Form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1" name="Espace réservé d’image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rtlCol="0" anchor="ctr">
            <a:noAutofit/>
          </a:bodyPr>
          <a:lstStyle>
            <a:lvl1pPr marL="0" indent="0" algn="ctr">
              <a:buNone/>
              <a:defRPr lang="fr-FR" sz="3200"/>
            </a:lvl1pPr>
            <a:lvl2pPr marL="457200" indent="0">
              <a:buNone/>
              <a:defRPr lang="fr-FR" sz="2800"/>
            </a:lvl2pPr>
            <a:lvl3pPr marL="914400" indent="0">
              <a:buNone/>
              <a:defRPr lang="fr-FR" sz="2400"/>
            </a:lvl3pPr>
            <a:lvl4pPr marL="1371600" indent="0">
              <a:buNone/>
              <a:defRPr lang="fr-FR" sz="2000"/>
            </a:lvl4pPr>
            <a:lvl5pPr marL="1828800" indent="0">
              <a:buNone/>
              <a:defRPr lang="fr-FR" sz="2000"/>
            </a:lvl5pPr>
            <a:lvl6pPr marL="2286000" indent="0">
              <a:buNone/>
              <a:defRPr lang="fr-FR" sz="2000"/>
            </a:lvl6pPr>
            <a:lvl7pPr marL="2743200" indent="0">
              <a:buNone/>
              <a:defRPr lang="fr-FR" sz="2000"/>
            </a:lvl7pPr>
            <a:lvl8pPr marL="3200400" indent="0">
              <a:buNone/>
              <a:defRPr lang="fr-FR" sz="2000"/>
            </a:lvl8pPr>
            <a:lvl9pPr marL="3657600" indent="0">
              <a:buNone/>
              <a:defRPr lang="fr-FR" sz="2000"/>
            </a:lvl9pPr>
          </a:lstStyle>
          <a:p>
            <a:pPr rtl="0"/>
            <a:r>
              <a:rPr lang="fr-FR"/>
              <a:t>Cliquez sur l'icône pour ajouter une image</a:t>
            </a:r>
            <a:endParaRPr lang="fr-FR" dirty="0"/>
          </a:p>
        </p:txBody>
      </p:sp>
      <p:sp>
        <p:nvSpPr>
          <p:cNvPr id="5" name="Espace réservé de la date 4">
            <a:extLst>
              <a:ext uri="{FF2B5EF4-FFF2-40B4-BE49-F238E27FC236}">
                <a16:creationId xmlns:a16="http://schemas.microsoft.com/office/drawing/2014/main" id="{E6FD7452-E3B6-7579-A363-62FAAFA8C251}"/>
              </a:ext>
            </a:extLst>
          </p:cNvPr>
          <p:cNvSpPr>
            <a:spLocks noGrp="1"/>
          </p:cNvSpPr>
          <p:nvPr>
            <p:ph type="dt" sz="half" idx="10"/>
          </p:nvPr>
        </p:nvSpPr>
        <p:spPr/>
        <p:txBody>
          <a:bodyPr rtlCol="0"/>
          <a:lstStyle>
            <a:defPPr>
              <a:defRPr lang="fr-FR"/>
            </a:defPPr>
          </a:lstStyle>
          <a:p>
            <a:pPr rtl="0"/>
            <a:r>
              <a:rPr lang="fr-FR"/>
              <a:t>20XX</a:t>
            </a:r>
          </a:p>
        </p:txBody>
      </p:sp>
      <p:sp>
        <p:nvSpPr>
          <p:cNvPr id="6" name="Espace réservé du pied de page 5">
            <a:extLst>
              <a:ext uri="{FF2B5EF4-FFF2-40B4-BE49-F238E27FC236}">
                <a16:creationId xmlns:a16="http://schemas.microsoft.com/office/drawing/2014/main" id="{2B98FAD9-245A-0174-9BD4-2B8E8A4A5B01}"/>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6"/>
        </a:solidFill>
        <a:effectLst/>
      </p:bgPr>
    </p:bg>
    <p:spTree>
      <p:nvGrpSpPr>
        <p:cNvPr id="1" name=""/>
        <p:cNvGrpSpPr/>
        <p:nvPr/>
      </p:nvGrpSpPr>
      <p:grpSpPr>
        <a:xfrm>
          <a:off x="0" y="0"/>
          <a:ext cx="0" cy="0"/>
          <a:chOff x="0" y="0"/>
          <a:chExt cx="0" cy="0"/>
        </a:xfrm>
      </p:grpSpPr>
      <p:sp>
        <p:nvSpPr>
          <p:cNvPr id="25" name="Forme libre : Form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rtlCol="0" anchor="b"/>
          <a:lstStyle>
            <a:lvl1pPr>
              <a:defRPr lang="fr-FR" sz="6000">
                <a:solidFill>
                  <a:schemeClr val="accent1"/>
                </a:solidFill>
              </a:defRPr>
            </a:lvl1pPr>
          </a:lstStyle>
          <a:p>
            <a:pPr rtl="0"/>
            <a:r>
              <a:rPr lang="fr-FR"/>
              <a:t>cliquez pour modifier le style du titre principal</a:t>
            </a:r>
          </a:p>
        </p:txBody>
      </p:sp>
      <p:sp>
        <p:nvSpPr>
          <p:cNvPr id="3" name="Espace réservé du texte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rtlCol="0"/>
          <a:lstStyle>
            <a:lvl1pPr marL="0" indent="0">
              <a:buNone/>
              <a:defRPr lang="fr-FR" sz="2400">
                <a:solidFill>
                  <a:schemeClr val="accent1"/>
                </a:solidFill>
              </a:defRPr>
            </a:lvl1pPr>
            <a:lvl2pPr marL="457200" indent="0">
              <a:buNone/>
              <a:defRPr lang="fr-FR" sz="2000">
                <a:solidFill>
                  <a:schemeClr val="tx1">
                    <a:tint val="75000"/>
                  </a:schemeClr>
                </a:solidFill>
              </a:defRPr>
            </a:lvl2pPr>
            <a:lvl3pPr marL="914400" indent="0">
              <a:buNone/>
              <a:defRPr lang="fr-FR" sz="1800">
                <a:solidFill>
                  <a:schemeClr val="tx1">
                    <a:tint val="75000"/>
                  </a:schemeClr>
                </a:solidFill>
              </a:defRPr>
            </a:lvl3pPr>
            <a:lvl4pPr marL="1371600" indent="0">
              <a:buNone/>
              <a:defRPr lang="fr-FR" sz="1600">
                <a:solidFill>
                  <a:schemeClr val="tx1">
                    <a:tint val="75000"/>
                  </a:schemeClr>
                </a:solidFill>
              </a:defRPr>
            </a:lvl4pPr>
            <a:lvl5pPr marL="1828800" indent="0">
              <a:buNone/>
              <a:defRPr lang="fr-FR" sz="1600">
                <a:solidFill>
                  <a:schemeClr val="tx1">
                    <a:tint val="75000"/>
                  </a:schemeClr>
                </a:solidFill>
              </a:defRPr>
            </a:lvl5pPr>
            <a:lvl6pPr marL="2286000" indent="0">
              <a:buNone/>
              <a:defRPr lang="fr-FR" sz="1600">
                <a:solidFill>
                  <a:schemeClr val="tx1">
                    <a:tint val="75000"/>
                  </a:schemeClr>
                </a:solidFill>
              </a:defRPr>
            </a:lvl6pPr>
            <a:lvl7pPr marL="2743200" indent="0">
              <a:buNone/>
              <a:defRPr lang="fr-FR" sz="1600">
                <a:solidFill>
                  <a:schemeClr val="tx1">
                    <a:tint val="75000"/>
                  </a:schemeClr>
                </a:solidFill>
              </a:defRPr>
            </a:lvl7pPr>
            <a:lvl8pPr marL="3200400" indent="0">
              <a:buNone/>
              <a:defRPr lang="fr-FR" sz="1600">
                <a:solidFill>
                  <a:schemeClr val="tx1">
                    <a:tint val="75000"/>
                  </a:schemeClr>
                </a:solidFill>
              </a:defRPr>
            </a:lvl8pPr>
            <a:lvl9pPr marL="3657600" indent="0">
              <a:buNone/>
              <a:defRPr lang="fr-FR" sz="1600">
                <a:solidFill>
                  <a:schemeClr val="tx1">
                    <a:tint val="75000"/>
                  </a:schemeClr>
                </a:solidFill>
              </a:defRPr>
            </a:lvl9pPr>
          </a:lstStyle>
          <a:p>
            <a:pPr lvl="0" rtl="0"/>
            <a:r>
              <a:rPr lang="fr-FR"/>
              <a:t>Cliquez pour modifier les styles du texte du masque</a:t>
            </a:r>
          </a:p>
        </p:txBody>
      </p:sp>
      <p:sp>
        <p:nvSpPr>
          <p:cNvPr id="19" name="Forme libre : Form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3" name="Forme libre : Form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8" name="Forme libre : Form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0" name="Forme libre : Form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7" name="Forme libre : Form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3" name="Forme libre : Form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 name="Titr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3" name="Espace réservé du contenu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lternatif">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1" name="Espace réservé du contenu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13" name="Forme libre : Form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9" name="Forme libre : Form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lternatif2">
    <p:spTree>
      <p:nvGrpSpPr>
        <p:cNvPr id="1" name=""/>
        <p:cNvGrpSpPr/>
        <p:nvPr/>
      </p:nvGrpSpPr>
      <p:grpSpPr>
        <a:xfrm>
          <a:off x="0" y="0"/>
          <a:ext cx="0" cy="0"/>
          <a:chOff x="0" y="0"/>
          <a:chExt cx="0" cy="0"/>
        </a:xfrm>
      </p:grpSpPr>
      <p:sp>
        <p:nvSpPr>
          <p:cNvPr id="11" name="Forme libre : Form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23" name="Forme libre : Form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0" name="Forme libre : Form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20" name="Titr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1" name="Espace réservé du contenu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rtlCol="0"/>
          <a:lstStyle>
            <a:defPPr>
              <a:defRPr lang="fr-FR"/>
            </a:def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vis">
    <p:bg>
      <p:bgPr>
        <a:solidFill>
          <a:schemeClr val="accent6"/>
        </a:solidFill>
        <a:effectLst/>
      </p:bgPr>
    </p:bg>
    <p:spTree>
      <p:nvGrpSpPr>
        <p:cNvPr id="1" name=""/>
        <p:cNvGrpSpPr/>
        <p:nvPr/>
      </p:nvGrpSpPr>
      <p:grpSpPr>
        <a:xfrm>
          <a:off x="0" y="0"/>
          <a:ext cx="0" cy="0"/>
          <a:chOff x="0" y="0"/>
          <a:chExt cx="0" cy="0"/>
        </a:xfrm>
      </p:grpSpPr>
      <p:sp>
        <p:nvSpPr>
          <p:cNvPr id="52" name="Forme libre : Form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37" name="Forme libre : Form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pic>
        <p:nvPicPr>
          <p:cNvPr id="26" name="Graphisme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Espace réservé du texte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rtlCol="0">
            <a:normAutofit/>
          </a:bodyPr>
          <a:lstStyle>
            <a:lvl1pPr marL="0" indent="0" algn="ctr">
              <a:lnSpc>
                <a:spcPct val="100000"/>
              </a:lnSpc>
              <a:spcBef>
                <a:spcPts val="0"/>
              </a:spcBef>
              <a:buNone/>
              <a:defRPr lang="fr-FR" sz="2400"/>
            </a:lvl1pPr>
          </a:lstStyle>
          <a:p>
            <a:pPr lvl="0" rtl="0"/>
            <a:r>
              <a:rPr lang="fr-FR"/>
              <a:t>Cliquez pour modifier les styles du texte du masque</a:t>
            </a:r>
          </a:p>
        </p:txBody>
      </p:sp>
      <p:sp>
        <p:nvSpPr>
          <p:cNvPr id="2" name="Titr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rtlCol="0"/>
          <a:lstStyle>
            <a:lvl1pPr algn="ctr">
              <a:defRPr lang="fr-FR" sz="2400" cap="all" baseline="0">
                <a:latin typeface="Gill Sans Nova" panose="020B0602020104020203" pitchFamily="34" charset="0"/>
              </a:defRPr>
            </a:lvl1pPr>
          </a:lstStyle>
          <a:p>
            <a:pPr rtl="0"/>
            <a:r>
              <a:rPr lang="fr-FR"/>
              <a:t>Modifiez le style du titre</a:t>
            </a:r>
          </a:p>
        </p:txBody>
      </p:sp>
      <p:sp>
        <p:nvSpPr>
          <p:cNvPr id="22" name="Forme libre : Form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16" name="Forme libre : Form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Équipe x4">
    <p:spTree>
      <p:nvGrpSpPr>
        <p:cNvPr id="1" name=""/>
        <p:cNvGrpSpPr/>
        <p:nvPr/>
      </p:nvGrpSpPr>
      <p:grpSpPr>
        <a:xfrm>
          <a:off x="0" y="0"/>
          <a:ext cx="0" cy="0"/>
          <a:chOff x="0" y="0"/>
          <a:chExt cx="0" cy="0"/>
        </a:xfrm>
      </p:grpSpPr>
      <p:sp>
        <p:nvSpPr>
          <p:cNvPr id="45" name="Titr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rtlCol="0"/>
          <a:lstStyle>
            <a:lvl1pPr>
              <a:defRPr lang="fr-FR" sz="4800"/>
            </a:lvl1pPr>
          </a:lstStyle>
          <a:p>
            <a:pPr rtl="0"/>
            <a:r>
              <a:rPr lang="fr-FR"/>
              <a:t>cliquez pour modifier le style du titre principal	</a:t>
            </a:r>
          </a:p>
        </p:txBody>
      </p:sp>
      <p:sp>
        <p:nvSpPr>
          <p:cNvPr id="28" name="Forme libre : Form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
        <p:nvSpPr>
          <p:cNvPr id="39" name="Espace réservé d’image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0" name="Espace réservé d’image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1" name="Espace réservé d’image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2" name="Espace réservé d’image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rtlCol="0" anchor="ctr">
            <a:noAutofit/>
          </a:bodyPr>
          <a:lstStyle>
            <a:lvl1pPr marL="0" indent="0" algn="ctr">
              <a:buNone/>
              <a:defRPr lang="fr-FR" sz="1800">
                <a:solidFill>
                  <a:schemeClr val="accent1"/>
                </a:solidFill>
              </a:defRPr>
            </a:lvl1pPr>
          </a:lstStyle>
          <a:p>
            <a:pPr rtl="0"/>
            <a:r>
              <a:rPr lang="fr-FR"/>
              <a:t>Cliquez sur l'icône pour ajouter une image</a:t>
            </a:r>
            <a:endParaRPr lang="fr-FR" dirty="0"/>
          </a:p>
        </p:txBody>
      </p:sp>
      <p:sp>
        <p:nvSpPr>
          <p:cNvPr id="47" name="Espace réservé du texte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48" name="Espace réservé du texte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49" name="Espace réservé du texte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50" name="Espace réservé du texte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rtlCol="0" anchor="b">
            <a:noAutofit/>
          </a:bodyPr>
          <a:lstStyle>
            <a:lvl1pPr marL="0" indent="0" algn="ctr">
              <a:lnSpc>
                <a:spcPct val="100000"/>
              </a:lnSpc>
              <a:spcBef>
                <a:spcPts val="0"/>
              </a:spcBef>
              <a:buNone/>
              <a:defRPr lang="fr-FR" sz="1800" cap="all" baseline="0">
                <a:latin typeface="Gill Sans Nova" panose="020B0602020104020203" pitchFamily="34" charset="0"/>
              </a:defRPr>
            </a:lvl1pPr>
          </a:lstStyle>
          <a:p>
            <a:pPr lvl="0" rtl="0"/>
            <a:r>
              <a:rPr lang="fr-FR"/>
              <a:t>Cliquez pour modifier les styles du texte du masque</a:t>
            </a:r>
          </a:p>
        </p:txBody>
      </p:sp>
      <p:sp>
        <p:nvSpPr>
          <p:cNvPr id="52" name="Espace réservé du texte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3" name="Espace réservé du texte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4" name="Espace réservé du texte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55" name="Espace réservé du texte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rtlCol="0" anchor="t">
            <a:noAutofit/>
          </a:bodyPr>
          <a:lstStyle>
            <a:lvl1pPr marL="0" indent="0" algn="ctr">
              <a:lnSpc>
                <a:spcPct val="100000"/>
              </a:lnSpc>
              <a:spcBef>
                <a:spcPts val="0"/>
              </a:spcBef>
              <a:buNone/>
              <a:defRPr lang="fr-FR" sz="1800" cap="none" baseline="0"/>
            </a:lvl1pPr>
          </a:lstStyle>
          <a:p>
            <a:pPr lvl="0" rtl="0"/>
            <a:r>
              <a:rPr lang="fr-FR" dirty="0"/>
              <a:t>Modifiez les styles du texte</a:t>
            </a:r>
          </a:p>
        </p:txBody>
      </p:sp>
      <p:sp>
        <p:nvSpPr>
          <p:cNvPr id="4" name="Espace réservé de la date 3">
            <a:extLst>
              <a:ext uri="{FF2B5EF4-FFF2-40B4-BE49-F238E27FC236}">
                <a16:creationId xmlns:a16="http://schemas.microsoft.com/office/drawing/2014/main" id="{D0E51F5A-4888-D63D-29F3-B01CF7E21C47}"/>
              </a:ext>
            </a:extLst>
          </p:cNvPr>
          <p:cNvSpPr>
            <a:spLocks noGrp="1"/>
          </p:cNvSpPr>
          <p:nvPr>
            <p:ph type="dt" sz="half" idx="10"/>
          </p:nvPr>
        </p:nvSpPr>
        <p:spPr/>
        <p:txBody>
          <a:bodyPr rtlCol="0"/>
          <a:lstStyle>
            <a:defPPr>
              <a:defRPr lang="fr-FR"/>
            </a:defPPr>
          </a:lstStyle>
          <a:p>
            <a:pPr rtl="0"/>
            <a:r>
              <a:rPr lang="fr-FR"/>
              <a:t>20XX</a:t>
            </a:r>
          </a:p>
        </p:txBody>
      </p:sp>
      <p:sp>
        <p:nvSpPr>
          <p:cNvPr id="5" name="Espace réservé du pied de page 4">
            <a:extLst>
              <a:ext uri="{FF2B5EF4-FFF2-40B4-BE49-F238E27FC236}">
                <a16:creationId xmlns:a16="http://schemas.microsoft.com/office/drawing/2014/main" id="{3F237303-EC0A-6693-6BFA-55DB329E39D3}"/>
              </a:ext>
            </a:extLst>
          </p:cNvPr>
          <p:cNvSpPr>
            <a:spLocks noGrp="1"/>
          </p:cNvSpPr>
          <p:nvPr>
            <p:ph type="ftr" sz="quarter" idx="11"/>
          </p:nvPr>
        </p:nvSpPr>
        <p:spPr/>
        <p:txBody>
          <a:bodyPr rtlCol="0"/>
          <a:lstStyle>
            <a:defPPr>
              <a:defRPr lang="fr-FR"/>
            </a:def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rtlCol="0"/>
          <a:lstStyle>
            <a:defPPr>
              <a:defRPr lang="fr-FR"/>
            </a:defPPr>
          </a:lstStyle>
          <a:p>
            <a:pPr rtl="0"/>
            <a:fld id="{58FB4751-880F-D840-AAA9-3A15815CC996}" type="slidenum">
              <a:rPr lang="fr-FR" smtClean="0"/>
              <a:t>‹N°›</a:t>
            </a:fld>
            <a:endParaRPr lang="fr-FR" dirty="0"/>
          </a:p>
        </p:txBody>
      </p:sp>
      <p:sp>
        <p:nvSpPr>
          <p:cNvPr id="18" name="Forme libre : Form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lvl="0" rtl="0"/>
            <a:endParaRPr lang="fr-FR"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fr-FR"/>
            </a:defPPr>
          </a:lstStyle>
          <a:p>
            <a:pPr rtl="0"/>
            <a:r>
              <a:rPr lang="fr-FR"/>
              <a:t>cliquez pour modifier le style du titre principal</a:t>
            </a:r>
          </a:p>
        </p:txBody>
      </p:sp>
      <p:sp>
        <p:nvSpPr>
          <p:cNvPr id="3" name="Espace réservé du texte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lang="fr-FR" sz="1400">
                <a:solidFill>
                  <a:schemeClr val="tx1"/>
                </a:solidFill>
              </a:defRPr>
            </a:lvl1pPr>
          </a:lstStyle>
          <a:p>
            <a:pPr rtl="0"/>
            <a:r>
              <a:rPr lang="fr-FR"/>
              <a:t>20XX</a:t>
            </a:r>
          </a:p>
        </p:txBody>
      </p:sp>
      <p:sp>
        <p:nvSpPr>
          <p:cNvPr id="5" name="Espace réservé du pied de page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lang="fr-FR" sz="1400">
                <a:solidFill>
                  <a:schemeClr val="tx1"/>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lang="fr-FR" sz="1400">
                <a:solidFill>
                  <a:schemeClr val="tx1"/>
                </a:solidFill>
              </a:defRPr>
            </a:lvl1pPr>
          </a:lstStyle>
          <a:p>
            <a:pPr rtl="0"/>
            <a:fld id="{58FB4751-880F-D840-AAA9-3A15815CC996}" type="slidenum">
              <a:rPr lang="fr-FR" smtClean="0"/>
              <a:pPr/>
              <a:t>‹N°›</a:t>
            </a:fld>
            <a:endParaRPr lang="fr-FR" dirty="0"/>
          </a:p>
        </p:txBody>
      </p:sp>
      <p:cxnSp>
        <p:nvCxnSpPr>
          <p:cNvPr id="8" name="Connecteur droit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lang="fr-F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fr.depositphotos.com/78599134/stock-illustration-illustration-of-cartilage-tissue.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aquaportail.com/definition-12683-tissu-osseux.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hyperlink" Target="https://www.pinterest.com/pin/828521662692436865/"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pinterest.com/pin/76701938026539297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visiblebody.com/fr/learn/skeleton/types-of-bones" TargetMode="External"/><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fr.dreamstime.com/image-stock-h%C3%A9matopo%C3%AF%C3%A8se-image2879826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pinterest.fr/pin/1804958975525143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B8BB83-CA62-C813-5584-9F9C32557A2B}"/>
              </a:ext>
            </a:extLst>
          </p:cNvPr>
          <p:cNvSpPr>
            <a:spLocks noGrp="1"/>
          </p:cNvSpPr>
          <p:nvPr>
            <p:ph type="ctrTitle"/>
          </p:nvPr>
        </p:nvSpPr>
        <p:spPr/>
        <p:txBody>
          <a:bodyPr rtlCol="0"/>
          <a:lstStyle>
            <a:defPPr>
              <a:defRPr lang="fr-FR"/>
            </a:defPPr>
          </a:lstStyle>
          <a:p>
            <a:pPr rtl="0"/>
            <a:r>
              <a:rPr lang="fr-FR" dirty="0"/>
              <a:t>Chapitre 2</a:t>
            </a:r>
          </a:p>
        </p:txBody>
      </p:sp>
      <p:sp>
        <p:nvSpPr>
          <p:cNvPr id="3" name="Sous-titre 2">
            <a:extLst>
              <a:ext uri="{FF2B5EF4-FFF2-40B4-BE49-F238E27FC236}">
                <a16:creationId xmlns:a16="http://schemas.microsoft.com/office/drawing/2014/main" id="{CA0D2251-7AFE-1B36-778C-D116EDBB7FDE}"/>
              </a:ext>
            </a:extLst>
          </p:cNvPr>
          <p:cNvSpPr>
            <a:spLocks noGrp="1"/>
          </p:cNvSpPr>
          <p:nvPr>
            <p:ph type="subTitle" idx="1"/>
          </p:nvPr>
        </p:nvSpPr>
        <p:spPr/>
        <p:txBody>
          <a:bodyPr rtlCol="0"/>
          <a:lstStyle>
            <a:defPPr>
              <a:defRPr lang="fr-FR"/>
            </a:defPPr>
          </a:lstStyle>
          <a:p>
            <a:pPr rtl="0"/>
            <a:r>
              <a:rPr lang="fr-FR" dirty="0"/>
              <a:t>COURS #4</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A5E6A6-6553-607E-8F64-16D22ABD5ABA}"/>
              </a:ext>
            </a:extLst>
          </p:cNvPr>
          <p:cNvSpPr>
            <a:spLocks noGrp="1"/>
          </p:cNvSpPr>
          <p:nvPr>
            <p:ph sz="half" idx="2"/>
          </p:nvPr>
        </p:nvSpPr>
        <p:spPr/>
        <p:txBody>
          <a:bodyPr>
            <a:normAutofit/>
          </a:bodyPr>
          <a:lstStyle/>
          <a:p>
            <a:r>
              <a:rPr lang="fr-CA" sz="2000" dirty="0"/>
              <a:t>Chondrocytes</a:t>
            </a:r>
          </a:p>
          <a:p>
            <a:r>
              <a:rPr lang="fr-CA" sz="2000" dirty="0"/>
              <a:t>Fibres de collagène et de fibres élastiques</a:t>
            </a:r>
          </a:p>
          <a:p>
            <a:r>
              <a:rPr lang="fr-CA" sz="2000" dirty="0"/>
              <a:t>Chondroïtine</a:t>
            </a:r>
          </a:p>
        </p:txBody>
      </p:sp>
      <p:sp>
        <p:nvSpPr>
          <p:cNvPr id="3" name="Espace réservé de la date 2">
            <a:extLst>
              <a:ext uri="{FF2B5EF4-FFF2-40B4-BE49-F238E27FC236}">
                <a16:creationId xmlns:a16="http://schemas.microsoft.com/office/drawing/2014/main" id="{87BAF49B-BBAC-19AE-D156-A4A20769BC23}"/>
              </a:ext>
            </a:extLst>
          </p:cNvPr>
          <p:cNvSpPr>
            <a:spLocks noGrp="1"/>
          </p:cNvSpPr>
          <p:nvPr>
            <p:ph type="dt" sz="half" idx="10"/>
          </p:nvPr>
        </p:nvSpPr>
        <p:spPr/>
        <p:txBody>
          <a:bodyPr/>
          <a:lstStyle/>
          <a:p>
            <a:pPr rtl="0"/>
            <a:r>
              <a:rPr lang="fr-FR" dirty="0"/>
              <a:t>2023</a:t>
            </a:r>
          </a:p>
        </p:txBody>
      </p:sp>
      <p:sp>
        <p:nvSpPr>
          <p:cNvPr id="4" name="Espace réservé du pied de page 3">
            <a:extLst>
              <a:ext uri="{FF2B5EF4-FFF2-40B4-BE49-F238E27FC236}">
                <a16:creationId xmlns:a16="http://schemas.microsoft.com/office/drawing/2014/main" id="{3BCFFEE5-A215-92A7-8CC7-8F7060A6344F}"/>
              </a:ext>
            </a:extLst>
          </p:cNvPr>
          <p:cNvSpPr>
            <a:spLocks noGrp="1"/>
          </p:cNvSpPr>
          <p:nvPr>
            <p:ph type="ftr" sz="quarter" idx="11"/>
          </p:nvPr>
        </p:nvSpPr>
        <p:spPr/>
        <p:txBody>
          <a:bodyPr/>
          <a:lstStyle/>
          <a:p>
            <a:pPr rtl="0"/>
            <a:r>
              <a:rPr lang="fr-FR" dirty="0"/>
              <a:t>CEMEQ p. 42</a:t>
            </a:r>
          </a:p>
        </p:txBody>
      </p:sp>
      <p:sp>
        <p:nvSpPr>
          <p:cNvPr id="5" name="Espace réservé du numéro de diapositive 4">
            <a:extLst>
              <a:ext uri="{FF2B5EF4-FFF2-40B4-BE49-F238E27FC236}">
                <a16:creationId xmlns:a16="http://schemas.microsoft.com/office/drawing/2014/main" id="{EC97625F-9C36-313F-F5D7-098AD5CD5E2A}"/>
              </a:ext>
            </a:extLst>
          </p:cNvPr>
          <p:cNvSpPr>
            <a:spLocks noGrp="1"/>
          </p:cNvSpPr>
          <p:nvPr>
            <p:ph type="sldNum" sz="quarter" idx="12"/>
          </p:nvPr>
        </p:nvSpPr>
        <p:spPr/>
        <p:txBody>
          <a:bodyPr/>
          <a:lstStyle/>
          <a:p>
            <a:pPr rtl="0"/>
            <a:r>
              <a:rPr lang="fr-FR" dirty="0"/>
              <a:t>5</a:t>
            </a:r>
          </a:p>
        </p:txBody>
      </p:sp>
      <p:sp>
        <p:nvSpPr>
          <p:cNvPr id="6" name="Espace réservé du texte 5">
            <a:extLst>
              <a:ext uri="{FF2B5EF4-FFF2-40B4-BE49-F238E27FC236}">
                <a16:creationId xmlns:a16="http://schemas.microsoft.com/office/drawing/2014/main" id="{7E22E769-512A-13EE-3B9D-0153172F7BE2}"/>
              </a:ext>
            </a:extLst>
          </p:cNvPr>
          <p:cNvSpPr>
            <a:spLocks noGrp="1"/>
          </p:cNvSpPr>
          <p:nvPr>
            <p:ph type="body" idx="1"/>
          </p:nvPr>
        </p:nvSpPr>
        <p:spPr/>
        <p:txBody>
          <a:bodyPr/>
          <a:lstStyle/>
          <a:p>
            <a:r>
              <a:rPr lang="fr-CA" dirty="0"/>
              <a:t>Composition</a:t>
            </a:r>
          </a:p>
        </p:txBody>
      </p:sp>
      <p:sp>
        <p:nvSpPr>
          <p:cNvPr id="7" name="Espace réservé du texte 6">
            <a:extLst>
              <a:ext uri="{FF2B5EF4-FFF2-40B4-BE49-F238E27FC236}">
                <a16:creationId xmlns:a16="http://schemas.microsoft.com/office/drawing/2014/main" id="{A46956C0-8DAA-96E9-012E-239BBE13BD30}"/>
              </a:ext>
            </a:extLst>
          </p:cNvPr>
          <p:cNvSpPr>
            <a:spLocks noGrp="1"/>
          </p:cNvSpPr>
          <p:nvPr>
            <p:ph type="body" sz="quarter" idx="3"/>
          </p:nvPr>
        </p:nvSpPr>
        <p:spPr/>
        <p:txBody>
          <a:bodyPr/>
          <a:lstStyle/>
          <a:p>
            <a:r>
              <a:rPr lang="fr-CA" dirty="0"/>
              <a:t>Caractéristiques</a:t>
            </a:r>
          </a:p>
        </p:txBody>
      </p:sp>
      <p:sp>
        <p:nvSpPr>
          <p:cNvPr id="8" name="Espace réservé du contenu 7">
            <a:extLst>
              <a:ext uri="{FF2B5EF4-FFF2-40B4-BE49-F238E27FC236}">
                <a16:creationId xmlns:a16="http://schemas.microsoft.com/office/drawing/2014/main" id="{7D20D789-804C-AEA9-8233-8C5315A5ECF7}"/>
              </a:ext>
            </a:extLst>
          </p:cNvPr>
          <p:cNvSpPr>
            <a:spLocks noGrp="1"/>
          </p:cNvSpPr>
          <p:nvPr>
            <p:ph sz="quarter" idx="4"/>
          </p:nvPr>
        </p:nvSpPr>
        <p:spPr>
          <a:xfrm>
            <a:off x="576072" y="3995928"/>
            <a:ext cx="6464808" cy="2157984"/>
          </a:xfrm>
        </p:spPr>
        <p:txBody>
          <a:bodyPr>
            <a:normAutofit/>
          </a:bodyPr>
          <a:lstStyle/>
          <a:p>
            <a:r>
              <a:rPr lang="fr-CA" sz="2000" dirty="0"/>
              <a:t>Ne contient pas de vaisseaux sanguins ni nerveux</a:t>
            </a:r>
          </a:p>
          <a:p>
            <a:r>
              <a:rPr lang="fr-CA" sz="2000" dirty="0"/>
              <a:t>Transparent, blanchâtre ou jaunâtre</a:t>
            </a:r>
          </a:p>
          <a:p>
            <a:r>
              <a:rPr lang="fr-CA" sz="2000" dirty="0"/>
              <a:t>Ferme et flexible</a:t>
            </a:r>
          </a:p>
          <a:p>
            <a:r>
              <a:rPr lang="fr-CA" sz="2000" dirty="0"/>
              <a:t>Il en existe trois types</a:t>
            </a:r>
          </a:p>
        </p:txBody>
      </p:sp>
      <p:sp>
        <p:nvSpPr>
          <p:cNvPr id="9" name="Titre 8">
            <a:extLst>
              <a:ext uri="{FF2B5EF4-FFF2-40B4-BE49-F238E27FC236}">
                <a16:creationId xmlns:a16="http://schemas.microsoft.com/office/drawing/2014/main" id="{1246B8C3-0ED7-818A-BA7D-430286342A55}"/>
              </a:ext>
            </a:extLst>
          </p:cNvPr>
          <p:cNvSpPr>
            <a:spLocks noGrp="1"/>
          </p:cNvSpPr>
          <p:nvPr>
            <p:ph type="title"/>
          </p:nvPr>
        </p:nvSpPr>
        <p:spPr/>
        <p:txBody>
          <a:bodyPr/>
          <a:lstStyle/>
          <a:p>
            <a:r>
              <a:rPr lang="fr-CA" dirty="0"/>
              <a:t>Tissu cartilagineux</a:t>
            </a:r>
          </a:p>
        </p:txBody>
      </p:sp>
      <p:pic>
        <p:nvPicPr>
          <p:cNvPr id="11" name="Image 10" descr="Une image contenant texte, plat&#10;&#10;Description générée automatiquement">
            <a:extLst>
              <a:ext uri="{FF2B5EF4-FFF2-40B4-BE49-F238E27FC236}">
                <a16:creationId xmlns:a16="http://schemas.microsoft.com/office/drawing/2014/main" id="{F0104A44-B555-3550-1747-6CC525C8778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16232" y="1496303"/>
            <a:ext cx="5205208" cy="41214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Image 14">
            <a:extLst>
              <a:ext uri="{FF2B5EF4-FFF2-40B4-BE49-F238E27FC236}">
                <a16:creationId xmlns:a16="http://schemas.microsoft.com/office/drawing/2014/main" id="{7ADCCCD6-7840-093E-4591-E985273B4A4A}"/>
              </a:ext>
            </a:extLst>
          </p:cNvPr>
          <p:cNvPicPr>
            <a:picLocks noChangeAspect="1"/>
          </p:cNvPicPr>
          <p:nvPr/>
        </p:nvPicPr>
        <p:blipFill>
          <a:blip r:embed="rId5"/>
          <a:stretch>
            <a:fillRect/>
          </a:stretch>
        </p:blipFill>
        <p:spPr>
          <a:xfrm>
            <a:off x="1401673" y="920278"/>
            <a:ext cx="9388654" cy="5017443"/>
          </a:xfrm>
          <a:prstGeom prst="rect">
            <a:avLst/>
          </a:prstGeom>
          <a:effectLst>
            <a:softEdge rad="31750"/>
          </a:effectLst>
          <a:scene3d>
            <a:camera prst="orthographicFront"/>
            <a:lightRig rig="threePt" dir="t"/>
          </a:scene3d>
          <a:sp3d/>
        </p:spPr>
      </p:pic>
    </p:spTree>
    <p:extLst>
      <p:ext uri="{BB962C8B-B14F-4D97-AF65-F5344CB8AC3E}">
        <p14:creationId xmlns:p14="http://schemas.microsoft.com/office/powerpoint/2010/main" val="23101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barn(inVertical)">
                                      <p:cBhvr>
                                        <p:cTn id="18" dur="500"/>
                                        <p:tgtEl>
                                          <p:spTgt spid="8">
                                            <p:txEl>
                                              <p:pRg st="0" end="0"/>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Vertical)">
                                      <p:cBhvr>
                                        <p:cTn id="21" dur="500"/>
                                        <p:tgtEl>
                                          <p:spTgt spid="8">
                                            <p:txEl>
                                              <p:pRg st="1" end="1"/>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barn(inVertical)">
                                      <p:cBhvr>
                                        <p:cTn id="24" dur="500"/>
                                        <p:tgtEl>
                                          <p:spTgt spid="8">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style.rotation</p:attrName>
                                        </p:attrNameLst>
                                      </p:cBhvr>
                                      <p:tavLst>
                                        <p:tav tm="0">
                                          <p:val>
                                            <p:fltVal val="90"/>
                                          </p:val>
                                        </p:tav>
                                        <p:tav tm="100000">
                                          <p:val>
                                            <p:fltVal val="0"/>
                                          </p:val>
                                        </p:tav>
                                      </p:tavLst>
                                    </p:anim>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3 types de cartilage</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1" y="1947671"/>
            <a:ext cx="10889097" cy="4070729"/>
          </a:xfrm>
        </p:spPr>
        <p:txBody>
          <a:bodyPr>
            <a:normAutofit/>
          </a:bodyPr>
          <a:lstStyle/>
          <a:p>
            <a:pPr marL="342900" indent="-342900">
              <a:buFont typeface="Arial" panose="020B0604020202020204" pitchFamily="34" charset="0"/>
              <a:buChar char="•"/>
            </a:pPr>
            <a:r>
              <a:rPr lang="fr-CA" sz="2400" b="1" dirty="0"/>
              <a:t>Hyalin</a:t>
            </a:r>
            <a:endParaRPr lang="fr-CA" sz="2000" b="1" dirty="0"/>
          </a:p>
          <a:p>
            <a:pPr marL="342900" indent="-342900">
              <a:buFont typeface="Arial" panose="020B0604020202020204" pitchFamily="34" charset="0"/>
              <a:buChar char="•"/>
            </a:pPr>
            <a:r>
              <a:rPr lang="fr-CA" sz="2400" b="1" dirty="0"/>
              <a:t>Fibreux</a:t>
            </a:r>
          </a:p>
          <a:p>
            <a:pPr marL="342900" indent="-342900">
              <a:buFont typeface="Arial" panose="020B0604020202020204" pitchFamily="34" charset="0"/>
              <a:buChar char="•"/>
            </a:pPr>
            <a:r>
              <a:rPr lang="fr-CA" sz="2400" b="1" dirty="0"/>
              <a:t>Élastique</a:t>
            </a:r>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6</a:t>
            </a:r>
          </a:p>
        </p:txBody>
      </p:sp>
      <p:sp>
        <p:nvSpPr>
          <p:cNvPr id="10" name="Bulle narrative : rectangle à coins arrondis 9">
            <a:extLst>
              <a:ext uri="{FF2B5EF4-FFF2-40B4-BE49-F238E27FC236}">
                <a16:creationId xmlns:a16="http://schemas.microsoft.com/office/drawing/2014/main" id="{C3F1DC32-E284-5A3D-3212-8B35CB5101FD}"/>
              </a:ext>
            </a:extLst>
          </p:cNvPr>
          <p:cNvSpPr/>
          <p:nvPr/>
        </p:nvSpPr>
        <p:spPr>
          <a:xfrm>
            <a:off x="2449185" y="1651048"/>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Quels sont les rôles du tissu cartilagineux?</a:t>
            </a:r>
          </a:p>
          <a:p>
            <a:pPr algn="ctr"/>
            <a:endParaRPr lang="fr-CA" sz="2400" b="1" dirty="0">
              <a:solidFill>
                <a:schemeClr val="tx1"/>
              </a:solidFill>
            </a:endParaRPr>
          </a:p>
          <a:p>
            <a:pPr marL="457200" indent="-457200">
              <a:buFont typeface="Arial" panose="020B0604020202020204" pitchFamily="34" charset="0"/>
              <a:buChar char="•"/>
            </a:pPr>
            <a:r>
              <a:rPr lang="fr-CA" sz="2400" b="1" dirty="0">
                <a:solidFill>
                  <a:schemeClr val="tx1"/>
                </a:solidFill>
              </a:rPr>
              <a:t>Forme le squelette et assure la croissance du fœtus</a:t>
            </a:r>
          </a:p>
          <a:p>
            <a:pPr marL="457200" indent="-457200">
              <a:buFont typeface="Arial" panose="020B0604020202020204" pitchFamily="34" charset="0"/>
              <a:buChar char="•"/>
            </a:pPr>
            <a:r>
              <a:rPr lang="fr-CA" sz="2400" b="1" dirty="0">
                <a:solidFill>
                  <a:schemeClr val="tx1"/>
                </a:solidFill>
              </a:rPr>
              <a:t>Amortit les chocs aux extrémités osseuses</a:t>
            </a:r>
          </a:p>
          <a:p>
            <a:pPr marL="457200" indent="-457200">
              <a:buFont typeface="Arial" panose="020B0604020202020204" pitchFamily="34" charset="0"/>
              <a:buChar char="•"/>
            </a:pPr>
            <a:r>
              <a:rPr lang="fr-CA" sz="2400" b="1" dirty="0">
                <a:solidFill>
                  <a:schemeClr val="tx1"/>
                </a:solidFill>
              </a:rPr>
              <a:t>Permet la croissance de l’os en longueur</a:t>
            </a:r>
          </a:p>
        </p:txBody>
      </p:sp>
    </p:spTree>
    <p:extLst>
      <p:ext uri="{BB962C8B-B14F-4D97-AF65-F5344CB8AC3E}">
        <p14:creationId xmlns:p14="http://schemas.microsoft.com/office/powerpoint/2010/main" val="114735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 calcmode="lin" valueType="num">
                                      <p:cBhvr>
                                        <p:cTn id="20" dur="1000" fill="hold"/>
                                        <p:tgtEl>
                                          <p:spTgt spid="10"/>
                                        </p:tgtEl>
                                        <p:attrNameLst>
                                          <p:attrName>style.rotation</p:attrName>
                                        </p:attrNameLst>
                                      </p:cBhvr>
                                      <p:tavLst>
                                        <p:tav tm="0">
                                          <p:val>
                                            <p:fltVal val="90"/>
                                          </p:val>
                                        </p:tav>
                                        <p:tav tm="100000">
                                          <p:val>
                                            <p:fltVal val="0"/>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 calcmode="lin" valueType="num">
                                      <p:cBhvr>
                                        <p:cTn id="26"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7"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8"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9" dur="1000"/>
                                        <p:tgtEl>
                                          <p:spTgt spid="10">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32" dur="500"/>
                                        <p:tgtEl>
                                          <p:spTgt spid="10">
                                            <p:txEl>
                                              <p:pRg st="2" end="2"/>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35" dur="500"/>
                                        <p:tgtEl>
                                          <p:spTgt spid="10">
                                            <p:txEl>
                                              <p:pRg st="3" end="3"/>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38"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E39045A-EFA4-4FCB-554C-4AD8AAC6F11D}"/>
              </a:ext>
            </a:extLst>
          </p:cNvPr>
          <p:cNvSpPr>
            <a:spLocks noGrp="1"/>
          </p:cNvSpPr>
          <p:nvPr>
            <p:ph type="dt" sz="half" idx="10"/>
          </p:nvPr>
        </p:nvSpPr>
        <p:spPr>
          <a:xfrm>
            <a:off x="365760" y="6464808"/>
            <a:ext cx="987552" cy="310896"/>
          </a:xfrm>
        </p:spPr>
        <p:txBody>
          <a:bodyPr anchor="ctr">
            <a:normAutofit/>
          </a:bodyPr>
          <a:lstStyle/>
          <a:p>
            <a:pPr rtl="0">
              <a:spcAft>
                <a:spcPts val="600"/>
              </a:spcAft>
            </a:pPr>
            <a:r>
              <a:rPr lang="fr-FR" dirty="0"/>
              <a:t>2023</a:t>
            </a:r>
            <a:endParaRPr lang="fr-FR"/>
          </a:p>
        </p:txBody>
      </p:sp>
      <p:sp>
        <p:nvSpPr>
          <p:cNvPr id="5" name="Espace réservé du pied de page 4">
            <a:extLst>
              <a:ext uri="{FF2B5EF4-FFF2-40B4-BE49-F238E27FC236}">
                <a16:creationId xmlns:a16="http://schemas.microsoft.com/office/drawing/2014/main" id="{4AD50F29-D592-BD5A-328C-89BB020062D0}"/>
              </a:ext>
            </a:extLst>
          </p:cNvPr>
          <p:cNvSpPr>
            <a:spLocks noGrp="1"/>
          </p:cNvSpPr>
          <p:nvPr>
            <p:ph type="ftr" sz="quarter" idx="11"/>
          </p:nvPr>
        </p:nvSpPr>
        <p:spPr>
          <a:xfrm>
            <a:off x="4379976" y="6464808"/>
            <a:ext cx="3438144" cy="310896"/>
          </a:xfrm>
        </p:spPr>
        <p:txBody>
          <a:bodyPr anchor="ctr">
            <a:normAutofit/>
          </a:bodyPr>
          <a:lstStyle/>
          <a:p>
            <a:pPr rtl="0">
              <a:spcAft>
                <a:spcPts val="600"/>
              </a:spcAft>
            </a:pPr>
            <a:r>
              <a:rPr lang="fr-FR" dirty="0"/>
              <a:t>CEMEQ p. 42</a:t>
            </a:r>
            <a:endParaRPr lang="fr-FR"/>
          </a:p>
        </p:txBody>
      </p:sp>
      <p:sp>
        <p:nvSpPr>
          <p:cNvPr id="6" name="Espace réservé du numéro de diapositive 5">
            <a:extLst>
              <a:ext uri="{FF2B5EF4-FFF2-40B4-BE49-F238E27FC236}">
                <a16:creationId xmlns:a16="http://schemas.microsoft.com/office/drawing/2014/main" id="{467EC57B-A43C-ECD1-D0F7-0D3349AD2E88}"/>
              </a:ext>
            </a:extLst>
          </p:cNvPr>
          <p:cNvSpPr>
            <a:spLocks noGrp="1"/>
          </p:cNvSpPr>
          <p:nvPr>
            <p:ph type="sldNum" sz="quarter" idx="12"/>
          </p:nvPr>
        </p:nvSpPr>
        <p:spPr>
          <a:xfrm>
            <a:off x="11027664" y="6464808"/>
            <a:ext cx="987552" cy="310896"/>
          </a:xfrm>
        </p:spPr>
        <p:txBody>
          <a:bodyPr anchor="ctr">
            <a:normAutofit/>
          </a:bodyPr>
          <a:lstStyle/>
          <a:p>
            <a:pPr rtl="0">
              <a:spcAft>
                <a:spcPts val="600"/>
              </a:spcAft>
            </a:pPr>
            <a:r>
              <a:rPr lang="fr-FR" dirty="0"/>
              <a:t>7</a:t>
            </a:r>
            <a:endParaRPr lang="fr-FR"/>
          </a:p>
        </p:txBody>
      </p:sp>
      <p:sp>
        <p:nvSpPr>
          <p:cNvPr id="2" name="Titre 1">
            <a:extLst>
              <a:ext uri="{FF2B5EF4-FFF2-40B4-BE49-F238E27FC236}">
                <a16:creationId xmlns:a16="http://schemas.microsoft.com/office/drawing/2014/main" id="{F3F68FDF-6CD3-9ADF-3EE4-8CE37AD09583}"/>
              </a:ext>
            </a:extLst>
          </p:cNvPr>
          <p:cNvSpPr>
            <a:spLocks noGrp="1"/>
          </p:cNvSpPr>
          <p:nvPr>
            <p:ph type="title"/>
          </p:nvPr>
        </p:nvSpPr>
        <p:spPr>
          <a:xfrm>
            <a:off x="576071" y="704088"/>
            <a:ext cx="9144000" cy="676656"/>
          </a:xfrm>
        </p:spPr>
        <p:txBody>
          <a:bodyPr anchor="b">
            <a:normAutofit/>
          </a:bodyPr>
          <a:lstStyle/>
          <a:p>
            <a:r>
              <a:rPr lang="fr-CA" sz="4100"/>
              <a:t>Tissu cartilagineux</a:t>
            </a:r>
          </a:p>
        </p:txBody>
      </p:sp>
      <p:sp>
        <p:nvSpPr>
          <p:cNvPr id="11" name="Bulle narrative : rectangle à coins arrondis 10">
            <a:extLst>
              <a:ext uri="{FF2B5EF4-FFF2-40B4-BE49-F238E27FC236}">
                <a16:creationId xmlns:a16="http://schemas.microsoft.com/office/drawing/2014/main" id="{5A756C0E-2F4A-DE09-52C9-65B507CC36F4}"/>
              </a:ext>
            </a:extLst>
          </p:cNvPr>
          <p:cNvSpPr/>
          <p:nvPr/>
        </p:nvSpPr>
        <p:spPr>
          <a:xfrm>
            <a:off x="1646622" y="1506853"/>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solidFill>
                  <a:schemeClr val="tx1"/>
                </a:solidFill>
              </a:rPr>
              <a:t>Cartilage de conjugaison </a:t>
            </a:r>
            <a:r>
              <a:rPr lang="fr-FR" sz="2400" b="1" dirty="0">
                <a:solidFill>
                  <a:schemeClr val="tx1"/>
                </a:solidFill>
              </a:rPr>
              <a:t>: ​</a:t>
            </a:r>
          </a:p>
          <a:p>
            <a:r>
              <a:rPr lang="fr-FR" sz="2400" b="1" dirty="0">
                <a:solidFill>
                  <a:schemeClr val="tx1"/>
                </a:solidFill>
              </a:rPr>
              <a:t>   N’existe que dans les os longs de l’enfant. Son rôle est de séparer le corps de l’os de son extrémité qui est généralement renflée, permettant ainsi sa croissance en longueur. Ce cartilage joue un rôle très important pendant la croissance de l’os​.</a:t>
            </a:r>
          </a:p>
          <a:p>
            <a:pPr algn="ctr"/>
            <a:endParaRPr lang="fr-FR" sz="2400" b="1" dirty="0">
              <a:solidFill>
                <a:schemeClr val="tx1"/>
              </a:solidFill>
            </a:endParaRPr>
          </a:p>
          <a:p>
            <a:r>
              <a:rPr lang="fr-FR" sz="2400" b="1" u="sng" dirty="0">
                <a:solidFill>
                  <a:schemeClr val="tx1"/>
                </a:solidFill>
              </a:rPr>
              <a:t>Cartilage articulaire </a:t>
            </a:r>
            <a:r>
              <a:rPr lang="fr-FR" sz="2400" b="1" dirty="0">
                <a:solidFill>
                  <a:schemeClr val="tx1"/>
                </a:solidFill>
              </a:rPr>
              <a:t>:​</a:t>
            </a:r>
          </a:p>
          <a:p>
            <a:r>
              <a:rPr lang="fr-FR" sz="2400" b="1" dirty="0">
                <a:solidFill>
                  <a:schemeClr val="tx1"/>
                </a:solidFill>
              </a:rPr>
              <a:t>   C’est le tissu conjonctif qui recouvre les surfaces de frottement des articulations.</a:t>
            </a:r>
            <a:endParaRPr lang="fr-CA" sz="2400" b="1" dirty="0">
              <a:solidFill>
                <a:schemeClr val="tx1"/>
              </a:solidFill>
            </a:endParaRPr>
          </a:p>
        </p:txBody>
      </p:sp>
    </p:spTree>
    <p:extLst>
      <p:ext uri="{BB962C8B-B14F-4D97-AF65-F5344CB8AC3E}">
        <p14:creationId xmlns:p14="http://schemas.microsoft.com/office/powerpoint/2010/main" val="34013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6A5E6A6-6553-607E-8F64-16D22ABD5ABA}"/>
              </a:ext>
            </a:extLst>
          </p:cNvPr>
          <p:cNvSpPr>
            <a:spLocks noGrp="1"/>
          </p:cNvSpPr>
          <p:nvPr>
            <p:ph sz="half" idx="2"/>
          </p:nvPr>
        </p:nvSpPr>
        <p:spPr>
          <a:xfrm>
            <a:off x="576072" y="2350007"/>
            <a:ext cx="5374562" cy="3586559"/>
          </a:xfrm>
        </p:spPr>
        <p:txBody>
          <a:bodyPr>
            <a:normAutofit/>
          </a:bodyPr>
          <a:lstStyle/>
          <a:p>
            <a:r>
              <a:rPr lang="fr-FR" sz="2000" b="1" dirty="0"/>
              <a:t>Ostéogéniques</a:t>
            </a:r>
            <a:r>
              <a:rPr lang="fr-FR" sz="2000" dirty="0"/>
              <a:t> : Donnent naissance aux ostéoblastes</a:t>
            </a:r>
          </a:p>
          <a:p>
            <a:r>
              <a:rPr lang="fr-FR" sz="2000" b="1" dirty="0"/>
              <a:t>Ostéoblastes</a:t>
            </a:r>
            <a:r>
              <a:rPr lang="fr-FR" sz="2000" dirty="0"/>
              <a:t> : Sécrète la matière osseuse et se transforment en ostéocytes</a:t>
            </a:r>
          </a:p>
          <a:p>
            <a:r>
              <a:rPr lang="fr-FR" sz="2000" b="1" dirty="0"/>
              <a:t>Ostéocytes</a:t>
            </a:r>
            <a:r>
              <a:rPr lang="fr-FR" sz="2000" dirty="0"/>
              <a:t> : Maintiennent la vitalité du tissus osseux</a:t>
            </a:r>
          </a:p>
          <a:p>
            <a:r>
              <a:rPr lang="fr-FR" sz="2000" b="1" dirty="0"/>
              <a:t>Ostéoclastes</a:t>
            </a:r>
            <a:r>
              <a:rPr lang="fr-FR" sz="2000" dirty="0"/>
              <a:t> : Participent à la résorption osseuse en détruisant le vieux tissu osseux avant sa reconstruction par les ostéoblastes</a:t>
            </a:r>
            <a:endParaRPr lang="fr-CA" sz="2000" dirty="0"/>
          </a:p>
        </p:txBody>
      </p:sp>
      <p:sp>
        <p:nvSpPr>
          <p:cNvPr id="3" name="Espace réservé de la date 2">
            <a:extLst>
              <a:ext uri="{FF2B5EF4-FFF2-40B4-BE49-F238E27FC236}">
                <a16:creationId xmlns:a16="http://schemas.microsoft.com/office/drawing/2014/main" id="{87BAF49B-BBAC-19AE-D156-A4A20769BC23}"/>
              </a:ext>
            </a:extLst>
          </p:cNvPr>
          <p:cNvSpPr>
            <a:spLocks noGrp="1"/>
          </p:cNvSpPr>
          <p:nvPr>
            <p:ph type="dt" sz="half" idx="10"/>
          </p:nvPr>
        </p:nvSpPr>
        <p:spPr/>
        <p:txBody>
          <a:bodyPr/>
          <a:lstStyle/>
          <a:p>
            <a:pPr rtl="0"/>
            <a:r>
              <a:rPr lang="fr-FR" dirty="0"/>
              <a:t>2023</a:t>
            </a:r>
          </a:p>
        </p:txBody>
      </p:sp>
      <p:sp>
        <p:nvSpPr>
          <p:cNvPr id="4" name="Espace réservé du pied de page 3">
            <a:extLst>
              <a:ext uri="{FF2B5EF4-FFF2-40B4-BE49-F238E27FC236}">
                <a16:creationId xmlns:a16="http://schemas.microsoft.com/office/drawing/2014/main" id="{3BCFFEE5-A215-92A7-8CC7-8F7060A6344F}"/>
              </a:ext>
            </a:extLst>
          </p:cNvPr>
          <p:cNvSpPr>
            <a:spLocks noGrp="1"/>
          </p:cNvSpPr>
          <p:nvPr>
            <p:ph type="ftr" sz="quarter" idx="11"/>
          </p:nvPr>
        </p:nvSpPr>
        <p:spPr/>
        <p:txBody>
          <a:bodyPr/>
          <a:lstStyle/>
          <a:p>
            <a:pPr rtl="0"/>
            <a:r>
              <a:rPr lang="fr-FR" dirty="0"/>
              <a:t>CEMEQ p. 42</a:t>
            </a:r>
          </a:p>
        </p:txBody>
      </p:sp>
      <p:sp>
        <p:nvSpPr>
          <p:cNvPr id="5" name="Espace réservé du numéro de diapositive 4">
            <a:extLst>
              <a:ext uri="{FF2B5EF4-FFF2-40B4-BE49-F238E27FC236}">
                <a16:creationId xmlns:a16="http://schemas.microsoft.com/office/drawing/2014/main" id="{EC97625F-9C36-313F-F5D7-098AD5CD5E2A}"/>
              </a:ext>
            </a:extLst>
          </p:cNvPr>
          <p:cNvSpPr>
            <a:spLocks noGrp="1"/>
          </p:cNvSpPr>
          <p:nvPr>
            <p:ph type="sldNum" sz="quarter" idx="12"/>
          </p:nvPr>
        </p:nvSpPr>
        <p:spPr/>
        <p:txBody>
          <a:bodyPr/>
          <a:lstStyle/>
          <a:p>
            <a:pPr rtl="0"/>
            <a:r>
              <a:rPr lang="fr-FR" dirty="0"/>
              <a:t>8</a:t>
            </a:r>
          </a:p>
        </p:txBody>
      </p:sp>
      <p:sp>
        <p:nvSpPr>
          <p:cNvPr id="6" name="Espace réservé du texte 5">
            <a:extLst>
              <a:ext uri="{FF2B5EF4-FFF2-40B4-BE49-F238E27FC236}">
                <a16:creationId xmlns:a16="http://schemas.microsoft.com/office/drawing/2014/main" id="{7E22E769-512A-13EE-3B9D-0153172F7BE2}"/>
              </a:ext>
            </a:extLst>
          </p:cNvPr>
          <p:cNvSpPr>
            <a:spLocks noGrp="1"/>
          </p:cNvSpPr>
          <p:nvPr>
            <p:ph type="body" idx="1"/>
          </p:nvPr>
        </p:nvSpPr>
        <p:spPr/>
        <p:txBody>
          <a:bodyPr/>
          <a:lstStyle/>
          <a:p>
            <a:r>
              <a:rPr lang="fr-CA" dirty="0"/>
              <a:t>Cellules qui le composent</a:t>
            </a:r>
          </a:p>
        </p:txBody>
      </p:sp>
      <p:sp>
        <p:nvSpPr>
          <p:cNvPr id="9" name="Titre 8">
            <a:extLst>
              <a:ext uri="{FF2B5EF4-FFF2-40B4-BE49-F238E27FC236}">
                <a16:creationId xmlns:a16="http://schemas.microsoft.com/office/drawing/2014/main" id="{1246B8C3-0ED7-818A-BA7D-430286342A55}"/>
              </a:ext>
            </a:extLst>
          </p:cNvPr>
          <p:cNvSpPr>
            <a:spLocks noGrp="1"/>
          </p:cNvSpPr>
          <p:nvPr>
            <p:ph type="title"/>
          </p:nvPr>
        </p:nvSpPr>
        <p:spPr/>
        <p:txBody>
          <a:bodyPr/>
          <a:lstStyle/>
          <a:p>
            <a:r>
              <a:rPr lang="fr-CA" dirty="0"/>
              <a:t>Tissu osseux</a:t>
            </a:r>
          </a:p>
        </p:txBody>
      </p:sp>
      <p:pic>
        <p:nvPicPr>
          <p:cNvPr id="11" name="Image 10">
            <a:extLst>
              <a:ext uri="{FF2B5EF4-FFF2-40B4-BE49-F238E27FC236}">
                <a16:creationId xmlns:a16="http://schemas.microsoft.com/office/drawing/2014/main" id="{F0104A44-B555-3550-1747-6CC525C8778A}"/>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t="-392" r="266" b="65"/>
          <a:stretch/>
        </p:blipFill>
        <p:spPr>
          <a:xfrm>
            <a:off x="6345233" y="1583319"/>
            <a:ext cx="5270695" cy="37279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Bulle narrative : rectangle à coins arrondis 18">
            <a:extLst>
              <a:ext uri="{FF2B5EF4-FFF2-40B4-BE49-F238E27FC236}">
                <a16:creationId xmlns:a16="http://schemas.microsoft.com/office/drawing/2014/main" id="{599B9A47-FAE2-A766-AB67-073201974A94}"/>
              </a:ext>
            </a:extLst>
          </p:cNvPr>
          <p:cNvSpPr/>
          <p:nvPr/>
        </p:nvSpPr>
        <p:spPr>
          <a:xfrm>
            <a:off x="859536" y="1346278"/>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tx1"/>
              </a:solidFill>
            </a:endParaRPr>
          </a:p>
          <a:p>
            <a:pPr marL="457200" indent="-457200">
              <a:buFont typeface="Arial" panose="020B0604020202020204" pitchFamily="34" charset="0"/>
              <a:buChar char="•"/>
            </a:pPr>
            <a:r>
              <a:rPr lang="fr-CA" sz="2400" b="1" dirty="0">
                <a:solidFill>
                  <a:schemeClr val="tx1"/>
                </a:solidFill>
              </a:rPr>
              <a:t>Il se renouvèle tout au long de la vie</a:t>
            </a:r>
          </a:p>
          <a:p>
            <a:pPr marL="457200" indent="-457200">
              <a:buFont typeface="Arial" panose="020B0604020202020204" pitchFamily="34" charset="0"/>
              <a:buChar char="•"/>
            </a:pPr>
            <a:r>
              <a:rPr lang="fr-CA" sz="2400" b="1" dirty="0">
                <a:solidFill>
                  <a:schemeClr val="tx1"/>
                </a:solidFill>
              </a:rPr>
              <a:t>Il est composé de calcium(Ca) et de phosphore(Ph) ce qui lui procure sa rigidité et sa dureté.</a:t>
            </a:r>
          </a:p>
          <a:p>
            <a:pPr marL="457200" indent="-457200">
              <a:buFont typeface="Arial" panose="020B0604020202020204" pitchFamily="34" charset="0"/>
              <a:buChar char="•"/>
            </a:pPr>
            <a:r>
              <a:rPr lang="fr-FR" sz="2400" b="1" dirty="0">
                <a:solidFill>
                  <a:schemeClr val="tx1"/>
                </a:solidFill>
              </a:rPr>
              <a:t>Des fibres de collagène lient les différents éléments en jouant un rôle de ciment.</a:t>
            </a:r>
            <a:endParaRPr lang="fr-CA" sz="2400" b="1" dirty="0">
              <a:solidFill>
                <a:schemeClr val="tx1"/>
              </a:solidFill>
            </a:endParaRPr>
          </a:p>
          <a:p>
            <a:pPr marL="457200" indent="-457200">
              <a:buFont typeface="Arial" panose="020B0604020202020204" pitchFamily="34" charset="0"/>
              <a:buChar char="•"/>
            </a:pPr>
            <a:endParaRPr lang="fr-CA" sz="2400" b="1" dirty="0">
              <a:solidFill>
                <a:schemeClr val="tx1"/>
              </a:solidFill>
            </a:endParaRPr>
          </a:p>
          <a:p>
            <a:pPr marL="457200" indent="-457200">
              <a:buFont typeface="Arial" panose="020B0604020202020204" pitchFamily="34" charset="0"/>
              <a:buChar char="•"/>
            </a:pPr>
            <a:r>
              <a:rPr lang="fr-CA" sz="2400" b="1" dirty="0">
                <a:solidFill>
                  <a:schemeClr val="tx1"/>
                </a:solidFill>
              </a:rPr>
              <a:t>**</a:t>
            </a:r>
            <a:r>
              <a:rPr lang="fr-CA" sz="2400" b="1" dirty="0" err="1">
                <a:solidFill>
                  <a:schemeClr val="tx1"/>
                </a:solidFill>
              </a:rPr>
              <a:t>Ostéo</a:t>
            </a:r>
            <a:r>
              <a:rPr lang="fr-CA" sz="2400" b="1" u="sng" dirty="0" err="1">
                <a:solidFill>
                  <a:schemeClr val="tx1"/>
                </a:solidFill>
              </a:rPr>
              <a:t>C</a:t>
            </a:r>
            <a:r>
              <a:rPr lang="fr-CA" sz="2400" b="1" dirty="0" err="1">
                <a:solidFill>
                  <a:schemeClr val="tx1"/>
                </a:solidFill>
              </a:rPr>
              <a:t>laste</a:t>
            </a:r>
            <a:r>
              <a:rPr lang="fr-CA" sz="2400" b="1" dirty="0">
                <a:solidFill>
                  <a:schemeClr val="tx1"/>
                </a:solidFill>
              </a:rPr>
              <a:t> = Casser</a:t>
            </a:r>
          </a:p>
          <a:p>
            <a:pPr marL="457200" indent="-457200">
              <a:buFont typeface="Arial" panose="020B0604020202020204" pitchFamily="34" charset="0"/>
              <a:buChar char="•"/>
            </a:pPr>
            <a:r>
              <a:rPr lang="fr-CA" sz="2400" b="1" dirty="0">
                <a:solidFill>
                  <a:schemeClr val="tx1"/>
                </a:solidFill>
              </a:rPr>
              <a:t>**</a:t>
            </a:r>
            <a:r>
              <a:rPr lang="fr-CA" sz="2400" b="1" dirty="0" err="1">
                <a:solidFill>
                  <a:schemeClr val="tx1"/>
                </a:solidFill>
              </a:rPr>
              <a:t>Osté</a:t>
            </a:r>
            <a:r>
              <a:rPr lang="fr-CA" sz="2400" b="1" u="sng" dirty="0" err="1">
                <a:solidFill>
                  <a:schemeClr val="tx1"/>
                </a:solidFill>
              </a:rPr>
              <a:t>B</a:t>
            </a:r>
            <a:r>
              <a:rPr lang="fr-CA" sz="2400" b="1" dirty="0" err="1">
                <a:solidFill>
                  <a:schemeClr val="tx1"/>
                </a:solidFill>
              </a:rPr>
              <a:t>laste</a:t>
            </a:r>
            <a:r>
              <a:rPr lang="fr-CA" sz="2400" b="1" dirty="0">
                <a:solidFill>
                  <a:schemeClr val="tx1"/>
                </a:solidFill>
              </a:rPr>
              <a:t> = Bâtir</a:t>
            </a:r>
          </a:p>
        </p:txBody>
      </p:sp>
    </p:spTree>
    <p:extLst>
      <p:ext uri="{BB962C8B-B14F-4D97-AF65-F5344CB8AC3E}">
        <p14:creationId xmlns:p14="http://schemas.microsoft.com/office/powerpoint/2010/main" val="29210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fltVal val="0"/>
                                          </p:val>
                                        </p:tav>
                                        <p:tav tm="100000">
                                          <p:val>
                                            <p:strVal val="#ppt_w"/>
                                          </p:val>
                                        </p:tav>
                                      </p:tavLst>
                                    </p:anim>
                                    <p:anim calcmode="lin" valueType="num">
                                      <p:cBhvr>
                                        <p:cTn id="28" dur="1000" fill="hold"/>
                                        <p:tgtEl>
                                          <p:spTgt spid="19"/>
                                        </p:tgtEl>
                                        <p:attrNameLst>
                                          <p:attrName>ppt_h</p:attrName>
                                        </p:attrNameLst>
                                      </p:cBhvr>
                                      <p:tavLst>
                                        <p:tav tm="0">
                                          <p:val>
                                            <p:fltVal val="0"/>
                                          </p:val>
                                        </p:tav>
                                        <p:tav tm="100000">
                                          <p:val>
                                            <p:strVal val="#ppt_h"/>
                                          </p:val>
                                        </p:tav>
                                      </p:tavLst>
                                    </p:anim>
                                    <p:anim calcmode="lin" valueType="num">
                                      <p:cBhvr>
                                        <p:cTn id="29" dur="1000" fill="hold"/>
                                        <p:tgtEl>
                                          <p:spTgt spid="19"/>
                                        </p:tgtEl>
                                        <p:attrNameLst>
                                          <p:attrName>style.rotation</p:attrName>
                                        </p:attrNameLst>
                                      </p:cBhvr>
                                      <p:tavLst>
                                        <p:tav tm="0">
                                          <p:val>
                                            <p:fltVal val="90"/>
                                          </p:val>
                                        </p:tav>
                                        <p:tav tm="100000">
                                          <p:val>
                                            <p:fltVal val="0"/>
                                          </p:val>
                                        </p:tav>
                                      </p:tavLst>
                                    </p:anim>
                                    <p:animEffect transition="in" filter="fade">
                                      <p:cBhvr>
                                        <p:cTn id="30" dur="1000"/>
                                        <p:tgtEl>
                                          <p:spTgt spid="19"/>
                                        </p:tgtEl>
                                      </p:cBhvr>
                                    </p:animEffect>
                                  </p:childTnLst>
                                </p:cTn>
                              </p:par>
                              <p:par>
                                <p:cTn id="31" presetID="14" presetClass="entr" presetSubtype="10" fill="hold" nodeType="with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randombar(horizontal)">
                                      <p:cBhvr>
                                        <p:cTn id="33" dur="500"/>
                                        <p:tgtEl>
                                          <p:spTgt spid="19">
                                            <p:txEl>
                                              <p:pRg st="1" end="1"/>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animEffect transition="in" filter="randombar(horizontal)">
                                      <p:cBhvr>
                                        <p:cTn id="36" dur="500"/>
                                        <p:tgtEl>
                                          <p:spTgt spid="19">
                                            <p:txEl>
                                              <p:pRg st="2" end="2"/>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9">
                                            <p:txEl>
                                              <p:pRg st="3" end="3"/>
                                            </p:txEl>
                                          </p:spTgt>
                                        </p:tgtEl>
                                        <p:attrNameLst>
                                          <p:attrName>style.visibility</p:attrName>
                                        </p:attrNameLst>
                                      </p:cBhvr>
                                      <p:to>
                                        <p:strVal val="visible"/>
                                      </p:to>
                                    </p:set>
                                    <p:animEffect transition="in" filter="randombar(horizontal)">
                                      <p:cBhvr>
                                        <p:cTn id="39" dur="500"/>
                                        <p:tgtEl>
                                          <p:spTgt spid="19">
                                            <p:txEl>
                                              <p:pRg st="3" end="3"/>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Effect transition="in" filter="randombar(horizontal)">
                                      <p:cBhvr>
                                        <p:cTn id="42" dur="500"/>
                                        <p:tgtEl>
                                          <p:spTgt spid="19">
                                            <p:txEl>
                                              <p:pRg st="5" end="5"/>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Effect transition="in" filter="randombar(horizontal)">
                                      <p:cBhvr>
                                        <p:cTn id="45"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1" y="1947671"/>
            <a:ext cx="10889097" cy="4070729"/>
          </a:xfrm>
        </p:spPr>
        <p:txBody>
          <a:bodyPr>
            <a:normAutofit/>
          </a:bodyPr>
          <a:lstStyle/>
          <a:p>
            <a:pPr marL="342900" indent="-342900">
              <a:buFont typeface="Arial" panose="020B0604020202020204" pitchFamily="34" charset="0"/>
              <a:buChar char="•"/>
            </a:pPr>
            <a:r>
              <a:rPr lang="fr-FR" sz="2400" b="1" dirty="0"/>
              <a:t>On appelle </a:t>
            </a:r>
            <a:r>
              <a:rPr lang="fr-FR" sz="2400" b="1" u="sng" dirty="0"/>
              <a:t>remaniement osseux </a:t>
            </a:r>
            <a:r>
              <a:rPr lang="fr-FR" sz="2400" b="1" dirty="0"/>
              <a:t>le processus continu qui permet à l’os de se renouveler tout au cours de la vie​.</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t>On appelle </a:t>
            </a:r>
            <a:r>
              <a:rPr lang="fr-FR" sz="2400" b="1" u="sng" dirty="0"/>
              <a:t>résorption osseuse </a:t>
            </a:r>
            <a:r>
              <a:rPr lang="fr-FR" sz="2400" b="1" dirty="0"/>
              <a:t>les activités de destruction​.</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t>L’équilibre doit exister entre la destruction et la reconstruction pour maintenir </a:t>
            </a:r>
            <a:r>
              <a:rPr lang="fr-FR" sz="2400" b="1" u="sng" dirty="0"/>
              <a:t>l’homéostasie</a:t>
            </a:r>
            <a:r>
              <a:rPr lang="fr-FR" sz="2400" b="1" dirty="0"/>
              <a:t> osseuse.</a:t>
            </a:r>
            <a:endParaRPr lang="fr-CA" sz="2400" b="1" dirty="0"/>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9</a:t>
            </a:r>
          </a:p>
        </p:txBody>
      </p:sp>
      <p:sp>
        <p:nvSpPr>
          <p:cNvPr id="8" name="Bulle narrative : rectangle à coins arrondis 7">
            <a:extLst>
              <a:ext uri="{FF2B5EF4-FFF2-40B4-BE49-F238E27FC236}">
                <a16:creationId xmlns:a16="http://schemas.microsoft.com/office/drawing/2014/main" id="{33ED37EE-99E1-3C8D-7D5D-6D71250863B9}"/>
              </a:ext>
            </a:extLst>
          </p:cNvPr>
          <p:cNvSpPr/>
          <p:nvPr/>
        </p:nvSpPr>
        <p:spPr>
          <a:xfrm>
            <a:off x="1112755" y="1368287"/>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tx1"/>
              </a:solidFill>
            </a:endParaRPr>
          </a:p>
          <a:p>
            <a:pPr marL="457200" indent="-457200">
              <a:buFont typeface="Arial" panose="020B0604020202020204" pitchFamily="34" charset="0"/>
              <a:buChar char="•"/>
            </a:pPr>
            <a:r>
              <a:rPr lang="fr-FR" sz="2400" b="1" dirty="0">
                <a:solidFill>
                  <a:schemeClr val="tx1"/>
                </a:solidFill>
              </a:rPr>
              <a:t>Si le tissu osseux n’est pas sollicité, le remaniement osseux ne peut se faire de façon normale parce que la résorption osseuse est plus rapide que la formation osseuse. ​</a:t>
            </a:r>
          </a:p>
          <a:p>
            <a:pPr marL="457200" indent="-457200">
              <a:buFont typeface="Arial" panose="020B0604020202020204" pitchFamily="34" charset="0"/>
              <a:buChar char="•"/>
            </a:pPr>
            <a:endParaRPr lang="fr-FR" sz="2400" b="1" dirty="0">
              <a:solidFill>
                <a:schemeClr val="tx1"/>
              </a:solidFill>
            </a:endParaRPr>
          </a:p>
          <a:p>
            <a:pPr marL="457200" indent="-457200">
              <a:buFont typeface="Arial" panose="020B0604020202020204" pitchFamily="34" charset="0"/>
              <a:buChar char="•"/>
            </a:pPr>
            <a:r>
              <a:rPr lang="fr-FR" sz="2400" b="1" dirty="0">
                <a:solidFill>
                  <a:schemeClr val="tx1"/>
                </a:solidFill>
              </a:rPr>
              <a:t>C’est pourquoi l’exercice physique est si important dans le maintien de la santé du tissu osseux</a:t>
            </a:r>
            <a:endParaRPr lang="fr-CA" sz="2400" b="1" dirty="0">
              <a:solidFill>
                <a:schemeClr val="tx1"/>
              </a:solidFill>
            </a:endParaRPr>
          </a:p>
        </p:txBody>
      </p:sp>
    </p:spTree>
    <p:extLst>
      <p:ext uri="{BB962C8B-B14F-4D97-AF65-F5344CB8AC3E}">
        <p14:creationId xmlns:p14="http://schemas.microsoft.com/office/powerpoint/2010/main" val="162774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fltVal val="0"/>
                                          </p:val>
                                        </p:tav>
                                        <p:tav tm="100000">
                                          <p:val>
                                            <p:strVal val="#ppt_w"/>
                                          </p:val>
                                        </p:tav>
                                      </p:tavLst>
                                    </p:anim>
                                    <p:anim calcmode="lin" valueType="num">
                                      <p:cBhvr>
                                        <p:cTn id="23" dur="1000" fill="hold"/>
                                        <p:tgtEl>
                                          <p:spTgt spid="8"/>
                                        </p:tgtEl>
                                        <p:attrNameLst>
                                          <p:attrName>ppt_h</p:attrName>
                                        </p:attrNameLst>
                                      </p:cBhvr>
                                      <p:tavLst>
                                        <p:tav tm="0">
                                          <p:val>
                                            <p:fltVal val="0"/>
                                          </p:val>
                                        </p:tav>
                                        <p:tav tm="100000">
                                          <p:val>
                                            <p:strVal val="#ppt_h"/>
                                          </p:val>
                                        </p:tav>
                                      </p:tavLst>
                                    </p:anim>
                                    <p:anim calcmode="lin" valueType="num">
                                      <p:cBhvr>
                                        <p:cTn id="24" dur="1000" fill="hold"/>
                                        <p:tgtEl>
                                          <p:spTgt spid="8"/>
                                        </p:tgtEl>
                                        <p:attrNameLst>
                                          <p:attrName>style.rotation</p:attrName>
                                        </p:attrNameLst>
                                      </p:cBhvr>
                                      <p:tavLst>
                                        <p:tav tm="0">
                                          <p:val>
                                            <p:fltVal val="90"/>
                                          </p:val>
                                        </p:tav>
                                        <p:tav tm="100000">
                                          <p:val>
                                            <p:fltVal val="0"/>
                                          </p:val>
                                        </p:tav>
                                      </p:tavLst>
                                    </p:anim>
                                    <p:animEffect transition="in" filter="fade">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F86F726-0FE5-E200-2B78-69D8B0186DA2}"/>
              </a:ext>
            </a:extLst>
          </p:cNvPr>
          <p:cNvSpPr>
            <a:spLocks noGrp="1"/>
          </p:cNvSpPr>
          <p:nvPr>
            <p:ph type="dt" sz="half" idx="10"/>
          </p:nvPr>
        </p:nvSpPr>
        <p:spPr/>
        <p:txBody>
          <a:bodyPr/>
          <a:lstStyle/>
          <a:p>
            <a:pPr rtl="0"/>
            <a:r>
              <a:rPr lang="fr-FR" dirty="0"/>
              <a:t>2023</a:t>
            </a:r>
          </a:p>
        </p:txBody>
      </p:sp>
      <p:sp>
        <p:nvSpPr>
          <p:cNvPr id="3" name="Espace réservé du pied de page 2">
            <a:extLst>
              <a:ext uri="{FF2B5EF4-FFF2-40B4-BE49-F238E27FC236}">
                <a16:creationId xmlns:a16="http://schemas.microsoft.com/office/drawing/2014/main" id="{F017A389-3876-E2EC-FDEB-0EB841B386E7}"/>
              </a:ext>
            </a:extLst>
          </p:cNvPr>
          <p:cNvSpPr>
            <a:spLocks noGrp="1"/>
          </p:cNvSpPr>
          <p:nvPr>
            <p:ph type="ftr" sz="quarter" idx="11"/>
          </p:nvPr>
        </p:nvSpPr>
        <p:spPr/>
        <p:txBody>
          <a:bodyPr/>
          <a:lstStyle/>
          <a:p>
            <a:pPr rtl="0"/>
            <a:r>
              <a:rPr lang="fr-FR" dirty="0"/>
              <a:t>CEMEQ p.43</a:t>
            </a:r>
          </a:p>
        </p:txBody>
      </p:sp>
      <p:sp>
        <p:nvSpPr>
          <p:cNvPr id="4" name="Espace réservé du numéro de diapositive 3">
            <a:extLst>
              <a:ext uri="{FF2B5EF4-FFF2-40B4-BE49-F238E27FC236}">
                <a16:creationId xmlns:a16="http://schemas.microsoft.com/office/drawing/2014/main" id="{4212D61A-3F89-124C-D7A6-0D12D5A9C5EE}"/>
              </a:ext>
            </a:extLst>
          </p:cNvPr>
          <p:cNvSpPr>
            <a:spLocks noGrp="1"/>
          </p:cNvSpPr>
          <p:nvPr>
            <p:ph type="sldNum" sz="quarter" idx="12"/>
          </p:nvPr>
        </p:nvSpPr>
        <p:spPr/>
        <p:txBody>
          <a:bodyPr/>
          <a:lstStyle/>
          <a:p>
            <a:pPr rtl="0"/>
            <a:r>
              <a:rPr lang="fr-FR" dirty="0"/>
              <a:t>10</a:t>
            </a:r>
          </a:p>
        </p:txBody>
      </p:sp>
      <p:sp>
        <p:nvSpPr>
          <p:cNvPr id="5" name="Espace réservé du texte 4">
            <a:extLst>
              <a:ext uri="{FF2B5EF4-FFF2-40B4-BE49-F238E27FC236}">
                <a16:creationId xmlns:a16="http://schemas.microsoft.com/office/drawing/2014/main" id="{FA6384A0-FEA3-C3CC-F012-DD7C542F6B51}"/>
              </a:ext>
            </a:extLst>
          </p:cNvPr>
          <p:cNvSpPr>
            <a:spLocks noGrp="1"/>
          </p:cNvSpPr>
          <p:nvPr>
            <p:ph type="body" sz="quarter" idx="13"/>
          </p:nvPr>
        </p:nvSpPr>
        <p:spPr>
          <a:xfrm>
            <a:off x="1353312" y="2740025"/>
            <a:ext cx="9674352" cy="3126203"/>
          </a:xfrm>
        </p:spPr>
        <p:txBody>
          <a:bodyPr>
            <a:normAutofit fontScale="92500"/>
          </a:bodyPr>
          <a:lstStyle/>
          <a:p>
            <a:r>
              <a:rPr lang="fr-FR" u="sng" dirty="0"/>
              <a:t>Résultats faisant état de la résorption osseuse:​</a:t>
            </a:r>
          </a:p>
          <a:p>
            <a:endParaRPr lang="fr-FR" dirty="0"/>
          </a:p>
          <a:p>
            <a:r>
              <a:rPr lang="fr-FR" dirty="0"/>
              <a:t>​</a:t>
            </a:r>
          </a:p>
          <a:p>
            <a:endParaRPr lang="fr-FR" dirty="0"/>
          </a:p>
          <a:p>
            <a:r>
              <a:rPr lang="fr-FR" dirty="0"/>
              <a:t>Si la résorption osseuse </a:t>
            </a:r>
            <a:r>
              <a:rPr lang="fr-FR" b="1" dirty="0"/>
              <a:t>augmente</a:t>
            </a:r>
            <a:r>
              <a:rPr lang="fr-FR" dirty="0"/>
              <a:t>, il y a augmentation de Ca et de phosphore sanguin​</a:t>
            </a:r>
          </a:p>
          <a:p>
            <a:endParaRPr lang="fr-FR" dirty="0"/>
          </a:p>
          <a:p>
            <a:r>
              <a:rPr lang="fr-FR" dirty="0"/>
              <a:t>​</a:t>
            </a:r>
          </a:p>
          <a:p>
            <a:endParaRPr lang="fr-FR" dirty="0"/>
          </a:p>
          <a:p>
            <a:r>
              <a:rPr lang="fr-FR" dirty="0"/>
              <a:t>Si elle </a:t>
            </a:r>
            <a:r>
              <a:rPr lang="fr-FR" b="1" dirty="0"/>
              <a:t>baisse</a:t>
            </a:r>
            <a:r>
              <a:rPr lang="fr-FR" dirty="0"/>
              <a:t>, il y a réduction de Ca et de phosphate sanguin​</a:t>
            </a:r>
            <a:endParaRPr lang="fr-CA" dirty="0"/>
          </a:p>
        </p:txBody>
      </p:sp>
      <p:sp>
        <p:nvSpPr>
          <p:cNvPr id="6" name="Titre 5">
            <a:extLst>
              <a:ext uri="{FF2B5EF4-FFF2-40B4-BE49-F238E27FC236}">
                <a16:creationId xmlns:a16="http://schemas.microsoft.com/office/drawing/2014/main" id="{23F1EA6E-78CB-C630-6FEF-DAE148BBFC86}"/>
              </a:ext>
            </a:extLst>
          </p:cNvPr>
          <p:cNvSpPr>
            <a:spLocks noGrp="1"/>
          </p:cNvSpPr>
          <p:nvPr>
            <p:ph type="title"/>
          </p:nvPr>
        </p:nvSpPr>
        <p:spPr/>
        <p:txBody>
          <a:bodyPr/>
          <a:lstStyle/>
          <a:p>
            <a:r>
              <a:rPr lang="fr-CA" dirty="0"/>
              <a:t>Petite parenthèse</a:t>
            </a:r>
            <a:br>
              <a:rPr lang="fr-CA" dirty="0"/>
            </a:br>
            <a:r>
              <a:rPr lang="fr-CA" dirty="0"/>
              <a:t>Analyse de laboratoire</a:t>
            </a:r>
          </a:p>
        </p:txBody>
      </p:sp>
    </p:spTree>
    <p:extLst>
      <p:ext uri="{BB962C8B-B14F-4D97-AF65-F5344CB8AC3E}">
        <p14:creationId xmlns:p14="http://schemas.microsoft.com/office/powerpoint/2010/main" val="338255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barn(inVertical)">
                                      <p:cBhvr>
                                        <p:cTn id="10" dur="500"/>
                                        <p:tgtEl>
                                          <p:spTgt spid="5">
                                            <p:txEl>
                                              <p:pRg st="6" end="6"/>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animEffect transition="in" filter="barn(inVertical)">
                                      <p:cBhvr>
                                        <p:cTn id="1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F91985FB-F626-0A17-7EFC-6EB2A43EF6D0}"/>
              </a:ext>
            </a:extLst>
          </p:cNvPr>
          <p:cNvPicPr>
            <a:picLocks noGrp="1" noChangeAspect="1"/>
          </p:cNvPicPr>
          <p:nvPr>
            <p:ph sz="half" idx="1"/>
          </p:nvPr>
        </p:nvPicPr>
        <p:blipFill>
          <a:blip r:embed="rId3">
            <a:extLst>
              <a:ext uri="{837473B0-CC2E-450A-ABE3-18F120FF3D39}">
                <a1611:picAttrSrcUrl xmlns:a1611="http://schemas.microsoft.com/office/drawing/2016/11/main" r:id="rId4"/>
              </a:ext>
            </a:extLst>
          </a:blip>
          <a:srcRect/>
          <a:stretch/>
        </p:blipFill>
        <p:spPr>
          <a:xfrm>
            <a:off x="365760" y="2171733"/>
            <a:ext cx="5004922" cy="3502085"/>
          </a:xfrm>
          <a:noFill/>
          <a:effectLst>
            <a:glow rad="139700">
              <a:schemeClr val="accent2">
                <a:alpha val="40000"/>
              </a:schemeClr>
            </a:glow>
            <a:outerShdw blurRad="50800" dist="38100" algn="l" rotWithShape="0">
              <a:prstClr val="black">
                <a:alpha val="40000"/>
              </a:prstClr>
            </a:outerShdw>
            <a:softEdge rad="63500"/>
          </a:effectLst>
        </p:spPr>
      </p:pic>
      <p:sp>
        <p:nvSpPr>
          <p:cNvPr id="27" name="Espace réservé du texte 26">
            <a:extLst>
              <a:ext uri="{FF2B5EF4-FFF2-40B4-BE49-F238E27FC236}">
                <a16:creationId xmlns:a16="http://schemas.microsoft.com/office/drawing/2014/main" id="{64C89AC3-3D7A-65BB-C3F4-2B1CB19E78D1}"/>
              </a:ext>
            </a:extLst>
          </p:cNvPr>
          <p:cNvSpPr>
            <a:spLocks noGrp="1"/>
          </p:cNvSpPr>
          <p:nvPr>
            <p:ph sz="half" idx="2"/>
          </p:nvPr>
        </p:nvSpPr>
        <p:spPr>
          <a:xfrm>
            <a:off x="6172200" y="1825625"/>
            <a:ext cx="5181600" cy="4351338"/>
          </a:xfrm>
        </p:spPr>
        <p:txBody>
          <a:bodyPr rtlCol="0">
            <a:normAutofit/>
          </a:bodyPr>
          <a:lstStyle>
            <a:defPPr>
              <a:defRPr lang="fr-FR"/>
            </a:defPPr>
          </a:lstStyle>
          <a:p>
            <a:pPr marL="285750" indent="-285750" rtl="0">
              <a:buFont typeface="Arial" panose="020B0604020202020204" pitchFamily="34" charset="0"/>
              <a:buChar char="•"/>
            </a:pPr>
            <a:r>
              <a:rPr lang="fr-FR" dirty="0"/>
              <a:t>Il y a deux types de tissu osseux:</a:t>
            </a:r>
          </a:p>
          <a:p>
            <a:pPr marL="742950" lvl="1" indent="-285750">
              <a:buFont typeface="Arial" panose="020B0604020202020204" pitchFamily="34" charset="0"/>
              <a:buChar char="•"/>
            </a:pPr>
            <a:r>
              <a:rPr lang="fr-FR" sz="2800" dirty="0"/>
              <a:t>Tissu spongieux</a:t>
            </a:r>
          </a:p>
          <a:p>
            <a:pPr marL="742950" lvl="1" indent="-285750">
              <a:buFont typeface="Arial" panose="020B0604020202020204" pitchFamily="34" charset="0"/>
              <a:buChar char="•"/>
            </a:pPr>
            <a:r>
              <a:rPr lang="fr-FR" sz="2800" dirty="0"/>
              <a:t>Tissu compact</a:t>
            </a:r>
          </a:p>
        </p:txBody>
      </p:sp>
      <p:sp>
        <p:nvSpPr>
          <p:cNvPr id="2" name="Espace réservé de la date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rtlCol="0" anchor="ctr">
            <a:normAutofit/>
          </a:bodyPr>
          <a:lstStyle>
            <a:defPPr>
              <a:defRPr lang="fr-FR"/>
            </a:defPPr>
          </a:lstStyle>
          <a:p>
            <a:pPr rtl="0">
              <a:spcAft>
                <a:spcPts val="600"/>
              </a:spcAft>
            </a:pPr>
            <a:r>
              <a:rPr lang="fr-FR" dirty="0"/>
              <a:t>2023</a:t>
            </a:r>
            <a:endParaRPr lang="fr-FR"/>
          </a:p>
        </p:txBody>
      </p:sp>
      <p:sp>
        <p:nvSpPr>
          <p:cNvPr id="3" name="Espace réservé du pied de page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rtlCol="0" anchor="ctr">
            <a:normAutofit/>
          </a:bodyPr>
          <a:lstStyle>
            <a:defPPr>
              <a:defRPr lang="fr-FR"/>
            </a:defPPr>
          </a:lstStyle>
          <a:p>
            <a:pPr rtl="0">
              <a:spcAft>
                <a:spcPts val="600"/>
              </a:spcAft>
            </a:pPr>
            <a:r>
              <a:rPr lang="fr-FR" dirty="0"/>
              <a:t>CEMEQ P.43</a:t>
            </a:r>
          </a:p>
        </p:txBody>
      </p:sp>
      <p:sp>
        <p:nvSpPr>
          <p:cNvPr id="4" name="Espace réservé du numéro de diapositive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rtlCol="0" anchor="ctr">
            <a:normAutofit/>
          </a:bodyPr>
          <a:lstStyle>
            <a:defPPr>
              <a:defRPr lang="fr-FR"/>
            </a:defPPr>
          </a:lstStyle>
          <a:p>
            <a:pPr rtl="0">
              <a:spcAft>
                <a:spcPts val="600"/>
              </a:spcAft>
            </a:pPr>
            <a:r>
              <a:rPr lang="fr-FR" dirty="0"/>
              <a:t>11</a:t>
            </a:r>
          </a:p>
        </p:txBody>
      </p:sp>
      <p:sp>
        <p:nvSpPr>
          <p:cNvPr id="26" name="Titre 25">
            <a:extLst>
              <a:ext uri="{FF2B5EF4-FFF2-40B4-BE49-F238E27FC236}">
                <a16:creationId xmlns:a16="http://schemas.microsoft.com/office/drawing/2014/main" id="{70BA96D9-2E56-3DBD-6315-048A1B2800FB}"/>
              </a:ext>
            </a:extLst>
          </p:cNvPr>
          <p:cNvSpPr>
            <a:spLocks noGrp="1"/>
          </p:cNvSpPr>
          <p:nvPr>
            <p:ph type="title"/>
          </p:nvPr>
        </p:nvSpPr>
        <p:spPr>
          <a:xfrm>
            <a:off x="576071" y="704088"/>
            <a:ext cx="9144000" cy="676656"/>
          </a:xfrm>
        </p:spPr>
        <p:txBody>
          <a:bodyPr rtlCol="0" anchor="b">
            <a:normAutofit/>
          </a:bodyPr>
          <a:lstStyle>
            <a:defPPr>
              <a:defRPr lang="fr-FR"/>
            </a:defPPr>
          </a:lstStyle>
          <a:p>
            <a:pPr rtl="0"/>
            <a:r>
              <a:rPr lang="fr-FR" sz="4100" dirty="0"/>
              <a:t>Tissu osseux</a:t>
            </a:r>
          </a:p>
        </p:txBody>
      </p:sp>
    </p:spTree>
    <p:extLst>
      <p:ext uri="{BB962C8B-B14F-4D97-AF65-F5344CB8AC3E}">
        <p14:creationId xmlns:p14="http://schemas.microsoft.com/office/powerpoint/2010/main" val="31499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barn(inVertical)">
                                      <p:cBhvr>
                                        <p:cTn id="15" dur="500"/>
                                        <p:tgtEl>
                                          <p:spTgt spid="27">
                                            <p:txEl>
                                              <p:pRg st="2" end="2"/>
                                            </p:txEl>
                                          </p:spTgt>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2" y="1947671"/>
            <a:ext cx="4739146" cy="4070729"/>
          </a:xfrm>
        </p:spPr>
        <p:txBody>
          <a:bodyPr>
            <a:normAutofit/>
          </a:bodyPr>
          <a:lstStyle/>
          <a:p>
            <a:pPr marL="342900" indent="-342900">
              <a:buFont typeface="Arial" panose="020B0604020202020204" pitchFamily="34" charset="0"/>
              <a:buChar char="•"/>
            </a:pPr>
            <a:r>
              <a:rPr lang="fr-FR" sz="2400" b="1" dirty="0"/>
              <a:t>Os spongieux</a:t>
            </a:r>
          </a:p>
          <a:p>
            <a:pPr marL="342900" indent="-342900">
              <a:buFont typeface="Arial" panose="020B0604020202020204" pitchFamily="34" charset="0"/>
              <a:buChar char="•"/>
            </a:pPr>
            <a:endParaRPr lang="fr-FR" sz="2400" b="1" dirty="0"/>
          </a:p>
          <a:p>
            <a:pPr marL="800100" lvl="1" indent="-342900">
              <a:buFont typeface="Arial" panose="020B0604020202020204" pitchFamily="34" charset="0"/>
              <a:buChar char="•"/>
            </a:pPr>
            <a:r>
              <a:rPr lang="fr-FR" sz="2000" dirty="0"/>
              <a:t>Constitue la majeure partie des os courts, plats et irréguliers.</a:t>
            </a:r>
          </a:p>
          <a:p>
            <a:pPr marL="800100" lvl="1" indent="-342900">
              <a:buFont typeface="Arial" panose="020B0604020202020204" pitchFamily="34" charset="0"/>
              <a:buChar char="•"/>
            </a:pPr>
            <a:r>
              <a:rPr lang="fr-FR" sz="2000" dirty="0"/>
              <a:t>Forme un mince anneau autour de la cavité médullaire des os longs et constitue la plus grande partie de leurs extrémités.</a:t>
            </a:r>
          </a:p>
          <a:p>
            <a:pPr marL="800100" lvl="1" indent="-342900">
              <a:buFont typeface="Arial" panose="020B0604020202020204" pitchFamily="34" charset="0"/>
              <a:buChar char="•"/>
            </a:pPr>
            <a:r>
              <a:rPr lang="fr-FR" sz="2000" dirty="0"/>
              <a:t>Contient dans ses pores de la moelle osseuse rouge, où se fait l’hématopoïèse.</a:t>
            </a:r>
          </a:p>
          <a:p>
            <a:pPr marL="800100" lvl="1" indent="-342900">
              <a:buFont typeface="Arial" panose="020B0604020202020204" pitchFamily="34" charset="0"/>
              <a:buChar char="•"/>
            </a:pPr>
            <a:r>
              <a:rPr lang="fr-FR" sz="2000" dirty="0"/>
              <a:t>Allège l’os.</a:t>
            </a:r>
            <a:endParaRPr lang="fr-CA" sz="2000" dirty="0"/>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12</a:t>
            </a:r>
          </a:p>
        </p:txBody>
      </p:sp>
      <p:pic>
        <p:nvPicPr>
          <p:cNvPr id="8" name="Image 7">
            <a:extLst>
              <a:ext uri="{FF2B5EF4-FFF2-40B4-BE49-F238E27FC236}">
                <a16:creationId xmlns:a16="http://schemas.microsoft.com/office/drawing/2014/main" id="{3475CB14-AD49-7810-6F74-66407B511CE5}"/>
              </a:ext>
            </a:extLst>
          </p:cNvPr>
          <p:cNvPicPr>
            <a:picLocks noChangeAspect="1"/>
          </p:cNvPicPr>
          <p:nvPr/>
        </p:nvPicPr>
        <p:blipFill>
          <a:blip r:embed="rId2"/>
          <a:stretch>
            <a:fillRect/>
          </a:stretch>
        </p:blipFill>
        <p:spPr>
          <a:xfrm>
            <a:off x="6096000" y="1523835"/>
            <a:ext cx="5712447" cy="3810330"/>
          </a:xfrm>
          <a:prstGeom prst="rect">
            <a:avLst/>
          </a:prstGeom>
          <a:effectLst>
            <a:reflection blurRad="6350" stA="50000" endA="300" endPos="38500" dist="50800" dir="5400000" sy="-100000" algn="bl" rotWithShape="0"/>
            <a:softEdge rad="31750"/>
          </a:effectLst>
        </p:spPr>
      </p:pic>
      <p:cxnSp>
        <p:nvCxnSpPr>
          <p:cNvPr id="12" name="Connecteur droit avec flèche 11">
            <a:extLst>
              <a:ext uri="{FF2B5EF4-FFF2-40B4-BE49-F238E27FC236}">
                <a16:creationId xmlns:a16="http://schemas.microsoft.com/office/drawing/2014/main" id="{534050AB-2050-2A06-51C2-25506999E06B}"/>
              </a:ext>
            </a:extLst>
          </p:cNvPr>
          <p:cNvCxnSpPr/>
          <p:nvPr/>
        </p:nvCxnSpPr>
        <p:spPr>
          <a:xfrm>
            <a:off x="7078691" y="1737663"/>
            <a:ext cx="1012873" cy="87219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8179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2" y="1947671"/>
            <a:ext cx="4739146" cy="4070729"/>
          </a:xfrm>
        </p:spPr>
        <p:txBody>
          <a:bodyPr>
            <a:normAutofit/>
          </a:bodyPr>
          <a:lstStyle/>
          <a:p>
            <a:pPr marL="342900" indent="-342900">
              <a:buFont typeface="Arial" panose="020B0604020202020204" pitchFamily="34" charset="0"/>
              <a:buChar char="•"/>
            </a:pPr>
            <a:r>
              <a:rPr lang="fr-FR" sz="2400" b="1" dirty="0"/>
              <a:t>Os compact</a:t>
            </a:r>
          </a:p>
          <a:p>
            <a:pPr marL="342900" indent="-342900">
              <a:buFont typeface="Arial" panose="020B0604020202020204" pitchFamily="34" charset="0"/>
              <a:buChar char="•"/>
            </a:pPr>
            <a:endParaRPr lang="fr-FR" sz="2400" b="1" dirty="0"/>
          </a:p>
          <a:p>
            <a:pPr marL="800100" lvl="1" indent="-342900">
              <a:buFont typeface="Arial" panose="020B0604020202020204" pitchFamily="34" charset="0"/>
              <a:buChar char="•"/>
            </a:pPr>
            <a:r>
              <a:rPr lang="fr-FR" sz="2000" dirty="0"/>
              <a:t>Forme l’enveloppe externe de tous les os.</a:t>
            </a:r>
          </a:p>
          <a:p>
            <a:pPr marL="800100" lvl="1" indent="-342900">
              <a:buFont typeface="Arial" panose="020B0604020202020204" pitchFamily="34" charset="0"/>
              <a:buChar char="•"/>
            </a:pPr>
            <a:r>
              <a:rPr lang="fr-FR" sz="2000" dirty="0"/>
              <a:t>Joue un rôle de protection et de soutien.</a:t>
            </a:r>
          </a:p>
          <a:p>
            <a:pPr marL="800100" lvl="1" indent="-342900">
              <a:buFont typeface="Arial" panose="020B0604020202020204" pitchFamily="34" charset="0"/>
              <a:buChar char="•"/>
            </a:pPr>
            <a:r>
              <a:rPr lang="fr-FR" sz="2000" dirty="0"/>
              <a:t>Est très résistant.</a:t>
            </a:r>
            <a:endParaRPr lang="fr-CA" sz="2000" dirty="0"/>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13</a:t>
            </a:r>
          </a:p>
        </p:txBody>
      </p:sp>
      <p:pic>
        <p:nvPicPr>
          <p:cNvPr id="8" name="Image 7">
            <a:extLst>
              <a:ext uri="{FF2B5EF4-FFF2-40B4-BE49-F238E27FC236}">
                <a16:creationId xmlns:a16="http://schemas.microsoft.com/office/drawing/2014/main" id="{3475CB14-AD49-7810-6F74-66407B511CE5}"/>
              </a:ext>
            </a:extLst>
          </p:cNvPr>
          <p:cNvPicPr>
            <a:picLocks noChangeAspect="1"/>
          </p:cNvPicPr>
          <p:nvPr/>
        </p:nvPicPr>
        <p:blipFill>
          <a:blip r:embed="rId2"/>
          <a:stretch>
            <a:fillRect/>
          </a:stretch>
        </p:blipFill>
        <p:spPr>
          <a:xfrm>
            <a:off x="6096000" y="1523835"/>
            <a:ext cx="5712447" cy="3810330"/>
          </a:xfrm>
          <a:prstGeom prst="rect">
            <a:avLst/>
          </a:prstGeom>
          <a:effectLst>
            <a:reflection blurRad="6350" stA="50000" endA="300" endPos="38500" dist="50800" dir="5400000" sy="-100000" algn="bl" rotWithShape="0"/>
            <a:softEdge rad="31750"/>
          </a:effectLst>
        </p:spPr>
      </p:pic>
      <p:cxnSp>
        <p:nvCxnSpPr>
          <p:cNvPr id="12" name="Connecteur droit avec flèche 11">
            <a:extLst>
              <a:ext uri="{FF2B5EF4-FFF2-40B4-BE49-F238E27FC236}">
                <a16:creationId xmlns:a16="http://schemas.microsoft.com/office/drawing/2014/main" id="{534050AB-2050-2A06-51C2-25506999E06B}"/>
              </a:ext>
            </a:extLst>
          </p:cNvPr>
          <p:cNvCxnSpPr>
            <a:cxnSpLocks/>
          </p:cNvCxnSpPr>
          <p:nvPr/>
        </p:nvCxnSpPr>
        <p:spPr>
          <a:xfrm flipH="1">
            <a:off x="10985461" y="1744394"/>
            <a:ext cx="437505" cy="140003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867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2" y="1947671"/>
            <a:ext cx="4739146" cy="4070729"/>
          </a:xfrm>
        </p:spPr>
        <p:txBody>
          <a:bodyPr>
            <a:normAutofit/>
          </a:bodyPr>
          <a:lstStyle/>
          <a:p>
            <a:pPr marL="342900" indent="-342900">
              <a:buFont typeface="Arial" panose="020B0604020202020204" pitchFamily="34" charset="0"/>
              <a:buChar char="•"/>
            </a:pPr>
            <a:r>
              <a:rPr lang="fr-FR" sz="2400" b="1" dirty="0"/>
              <a:t>Périoste</a:t>
            </a:r>
          </a:p>
          <a:p>
            <a:pPr marL="342900" indent="-342900">
              <a:buFont typeface="Arial" panose="020B0604020202020204" pitchFamily="34" charset="0"/>
              <a:buChar char="•"/>
            </a:pPr>
            <a:endParaRPr lang="fr-FR" sz="2400" b="1" dirty="0"/>
          </a:p>
          <a:p>
            <a:pPr marL="800100" lvl="1" indent="-342900">
              <a:buFont typeface="Arial" panose="020B0604020202020204" pitchFamily="34" charset="0"/>
              <a:buChar char="•"/>
            </a:pPr>
            <a:r>
              <a:rPr lang="fr-FR" sz="2000" dirty="0"/>
              <a:t>Recouvre tous les os.</a:t>
            </a:r>
          </a:p>
          <a:p>
            <a:pPr marL="800100" lvl="1" indent="-342900">
              <a:buFont typeface="Arial" panose="020B0604020202020204" pitchFamily="34" charset="0"/>
              <a:buChar char="•"/>
            </a:pPr>
            <a:r>
              <a:rPr lang="fr-FR" sz="2000" dirty="0"/>
              <a:t>Protège l’os.</a:t>
            </a:r>
          </a:p>
          <a:p>
            <a:pPr marL="800100" lvl="1" indent="-342900">
              <a:buFont typeface="Arial" panose="020B0604020202020204" pitchFamily="34" charset="0"/>
              <a:buChar char="•"/>
            </a:pPr>
            <a:r>
              <a:rPr lang="fr-FR" sz="2000" dirty="0"/>
              <a:t>Contient les vaisseaux sanguins nutritifs de l’os.</a:t>
            </a:r>
          </a:p>
          <a:p>
            <a:pPr marL="800100" lvl="1" indent="-342900">
              <a:buFont typeface="Arial" panose="020B0604020202020204" pitchFamily="34" charset="0"/>
              <a:buChar char="•"/>
            </a:pPr>
            <a:r>
              <a:rPr lang="fr-FR" sz="2000" dirty="0"/>
              <a:t>Permet la croissance de l’os en épaisseur.</a:t>
            </a:r>
          </a:p>
          <a:p>
            <a:pPr marL="800100" lvl="1" indent="-342900">
              <a:buFont typeface="Arial" panose="020B0604020202020204" pitchFamily="34" charset="0"/>
              <a:buChar char="•"/>
            </a:pPr>
            <a:r>
              <a:rPr lang="fr-FR" sz="2000" dirty="0"/>
              <a:t>Sert de point d’attache aux ligaments et aux tendons</a:t>
            </a:r>
            <a:endParaRPr lang="fr-CA" sz="2000" dirty="0"/>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14</a:t>
            </a:r>
          </a:p>
        </p:txBody>
      </p:sp>
      <p:pic>
        <p:nvPicPr>
          <p:cNvPr id="8" name="Image 7">
            <a:extLst>
              <a:ext uri="{FF2B5EF4-FFF2-40B4-BE49-F238E27FC236}">
                <a16:creationId xmlns:a16="http://schemas.microsoft.com/office/drawing/2014/main" id="{3475CB14-AD49-7810-6F74-66407B511CE5}"/>
              </a:ext>
            </a:extLst>
          </p:cNvPr>
          <p:cNvPicPr>
            <a:picLocks noChangeAspect="1"/>
          </p:cNvPicPr>
          <p:nvPr/>
        </p:nvPicPr>
        <p:blipFill>
          <a:blip r:embed="rId2"/>
          <a:stretch>
            <a:fillRect/>
          </a:stretch>
        </p:blipFill>
        <p:spPr>
          <a:xfrm>
            <a:off x="6096000" y="1523835"/>
            <a:ext cx="5712447" cy="3810330"/>
          </a:xfrm>
          <a:prstGeom prst="rect">
            <a:avLst/>
          </a:prstGeom>
          <a:effectLst>
            <a:reflection blurRad="6350" stA="50000" endA="300" endPos="38500" dist="50800" dir="5400000" sy="-100000" algn="bl" rotWithShape="0"/>
            <a:softEdge rad="31750"/>
          </a:effectLst>
        </p:spPr>
      </p:pic>
      <p:cxnSp>
        <p:nvCxnSpPr>
          <p:cNvPr id="12" name="Connecteur droit avec flèche 11">
            <a:extLst>
              <a:ext uri="{FF2B5EF4-FFF2-40B4-BE49-F238E27FC236}">
                <a16:creationId xmlns:a16="http://schemas.microsoft.com/office/drawing/2014/main" id="{534050AB-2050-2A06-51C2-25506999E06B}"/>
              </a:ext>
            </a:extLst>
          </p:cNvPr>
          <p:cNvCxnSpPr>
            <a:cxnSpLocks/>
          </p:cNvCxnSpPr>
          <p:nvPr/>
        </p:nvCxnSpPr>
        <p:spPr>
          <a:xfrm flipH="1">
            <a:off x="6859938" y="1811368"/>
            <a:ext cx="437505" cy="140003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58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C827AB-3452-41E1-C773-697856BBF1D5}"/>
              </a:ext>
            </a:extLst>
          </p:cNvPr>
          <p:cNvSpPr>
            <a:spLocks noGrp="1"/>
          </p:cNvSpPr>
          <p:nvPr>
            <p:ph type="body" idx="1"/>
          </p:nvPr>
        </p:nvSpPr>
        <p:spPr/>
        <p:txBody>
          <a:bodyPr/>
          <a:lstStyle/>
          <a:p>
            <a:r>
              <a:rPr lang="fr-CA" dirty="0"/>
              <a:t>La cellule </a:t>
            </a:r>
          </a:p>
        </p:txBody>
      </p:sp>
      <p:sp>
        <p:nvSpPr>
          <p:cNvPr id="3" name="Espace réservé du contenu 2">
            <a:extLst>
              <a:ext uri="{FF2B5EF4-FFF2-40B4-BE49-F238E27FC236}">
                <a16:creationId xmlns:a16="http://schemas.microsoft.com/office/drawing/2014/main" id="{771988CE-2920-7B46-2340-FE139042BCFB}"/>
              </a:ext>
            </a:extLst>
          </p:cNvPr>
          <p:cNvSpPr>
            <a:spLocks noGrp="1"/>
          </p:cNvSpPr>
          <p:nvPr>
            <p:ph sz="half" idx="2"/>
          </p:nvPr>
        </p:nvSpPr>
        <p:spPr>
          <a:xfrm>
            <a:off x="576072" y="2505075"/>
            <a:ext cx="3072384" cy="4121012"/>
          </a:xfrm>
        </p:spPr>
        <p:txBody>
          <a:bodyPr>
            <a:normAutofit/>
          </a:bodyPr>
          <a:lstStyle/>
          <a:p>
            <a:r>
              <a:rPr lang="fr-CA" sz="2000" dirty="0"/>
              <a:t>7 rôles de la cellule</a:t>
            </a:r>
          </a:p>
          <a:p>
            <a:pPr lvl="1"/>
            <a:r>
              <a:rPr lang="fr-CA" sz="1800" dirty="0"/>
              <a:t>Élasticité et contractibilité</a:t>
            </a:r>
          </a:p>
          <a:p>
            <a:pPr lvl="1"/>
            <a:r>
              <a:rPr lang="fr-CA" sz="1800" dirty="0"/>
              <a:t>Excitabilité</a:t>
            </a:r>
          </a:p>
          <a:p>
            <a:pPr lvl="1"/>
            <a:r>
              <a:rPr lang="fr-CA" sz="1800" dirty="0"/>
              <a:t>Excrétion</a:t>
            </a:r>
          </a:p>
          <a:p>
            <a:pPr lvl="1"/>
            <a:r>
              <a:rPr lang="fr-CA" sz="1800" dirty="0"/>
              <a:t>Reproduction</a:t>
            </a:r>
          </a:p>
          <a:p>
            <a:pPr lvl="1"/>
            <a:r>
              <a:rPr lang="fr-CA" sz="1800" dirty="0"/>
              <a:t>Croissance et réparation</a:t>
            </a:r>
          </a:p>
          <a:p>
            <a:pPr lvl="1"/>
            <a:r>
              <a:rPr lang="fr-CA" sz="1800" dirty="0"/>
              <a:t>Respiration</a:t>
            </a:r>
          </a:p>
          <a:p>
            <a:pPr lvl="1"/>
            <a:r>
              <a:rPr lang="fr-CA" sz="1800" dirty="0"/>
              <a:t>Digestion et nutrition</a:t>
            </a:r>
          </a:p>
          <a:p>
            <a:pPr marL="457200" lvl="1" indent="0">
              <a:buNone/>
            </a:pPr>
            <a:endParaRPr lang="fr-CA" sz="1800" dirty="0"/>
          </a:p>
          <a:p>
            <a:r>
              <a:rPr lang="fr-CA" sz="2000" dirty="0"/>
              <a:t>Sa structure</a:t>
            </a:r>
          </a:p>
          <a:p>
            <a:pPr marL="0" indent="0">
              <a:buNone/>
            </a:pPr>
            <a:endParaRPr lang="fr-CA" dirty="0"/>
          </a:p>
        </p:txBody>
      </p:sp>
      <p:sp>
        <p:nvSpPr>
          <p:cNvPr id="4" name="Espace réservé du texte 3">
            <a:extLst>
              <a:ext uri="{FF2B5EF4-FFF2-40B4-BE49-F238E27FC236}">
                <a16:creationId xmlns:a16="http://schemas.microsoft.com/office/drawing/2014/main" id="{5A4E9BC7-C779-0754-5142-99D23EC0C24C}"/>
              </a:ext>
            </a:extLst>
          </p:cNvPr>
          <p:cNvSpPr>
            <a:spLocks noGrp="1"/>
          </p:cNvSpPr>
          <p:nvPr>
            <p:ph type="body" sz="quarter" idx="3"/>
          </p:nvPr>
        </p:nvSpPr>
        <p:spPr/>
        <p:txBody>
          <a:bodyPr/>
          <a:lstStyle/>
          <a:p>
            <a:r>
              <a:rPr lang="fr-CA" dirty="0"/>
              <a:t>Transport cellulaire</a:t>
            </a:r>
          </a:p>
        </p:txBody>
      </p:sp>
      <p:sp>
        <p:nvSpPr>
          <p:cNvPr id="5" name="Espace réservé du contenu 4">
            <a:extLst>
              <a:ext uri="{FF2B5EF4-FFF2-40B4-BE49-F238E27FC236}">
                <a16:creationId xmlns:a16="http://schemas.microsoft.com/office/drawing/2014/main" id="{9844C3CA-EDBF-C003-E192-5A07D9E4074B}"/>
              </a:ext>
            </a:extLst>
          </p:cNvPr>
          <p:cNvSpPr>
            <a:spLocks noGrp="1"/>
          </p:cNvSpPr>
          <p:nvPr>
            <p:ph sz="quarter" idx="4"/>
          </p:nvPr>
        </p:nvSpPr>
        <p:spPr/>
        <p:txBody>
          <a:bodyPr>
            <a:normAutofit/>
          </a:bodyPr>
          <a:lstStyle/>
          <a:p>
            <a:r>
              <a:rPr lang="fr-CA" sz="2000" dirty="0"/>
              <a:t>Osmose</a:t>
            </a:r>
          </a:p>
          <a:p>
            <a:r>
              <a:rPr lang="fr-CA" sz="2000" dirty="0"/>
              <a:t>Diffusion simple</a:t>
            </a:r>
          </a:p>
          <a:p>
            <a:r>
              <a:rPr lang="fr-CA" sz="2000" dirty="0"/>
              <a:t>Diffusion facilitée</a:t>
            </a:r>
          </a:p>
          <a:p>
            <a:r>
              <a:rPr lang="fr-CA" sz="2000" dirty="0"/>
              <a:t>Transport vésiculaire</a:t>
            </a:r>
          </a:p>
          <a:p>
            <a:pPr lvl="1"/>
            <a:r>
              <a:rPr lang="fr-CA" sz="1800" dirty="0"/>
              <a:t>Phagocytose</a:t>
            </a:r>
          </a:p>
        </p:txBody>
      </p:sp>
      <p:sp>
        <p:nvSpPr>
          <p:cNvPr id="6" name="Espace réservé de la date 5">
            <a:extLst>
              <a:ext uri="{FF2B5EF4-FFF2-40B4-BE49-F238E27FC236}">
                <a16:creationId xmlns:a16="http://schemas.microsoft.com/office/drawing/2014/main" id="{25466B23-A6D3-C568-EF05-D26B263AA047}"/>
              </a:ext>
            </a:extLst>
          </p:cNvPr>
          <p:cNvSpPr>
            <a:spLocks noGrp="1"/>
          </p:cNvSpPr>
          <p:nvPr>
            <p:ph type="dt" sz="half" idx="10"/>
          </p:nvPr>
        </p:nvSpPr>
        <p:spPr/>
        <p:txBody>
          <a:bodyPr/>
          <a:lstStyle/>
          <a:p>
            <a:pPr rtl="0"/>
            <a:r>
              <a:rPr lang="fr-FR" dirty="0"/>
              <a:t>2023</a:t>
            </a:r>
          </a:p>
        </p:txBody>
      </p:sp>
      <p:sp>
        <p:nvSpPr>
          <p:cNvPr id="8" name="Espace réservé du numéro de diapositive 7">
            <a:extLst>
              <a:ext uri="{FF2B5EF4-FFF2-40B4-BE49-F238E27FC236}">
                <a16:creationId xmlns:a16="http://schemas.microsoft.com/office/drawing/2014/main" id="{27E93857-D3A6-269F-1D01-7D79D6A2CC88}"/>
              </a:ext>
            </a:extLst>
          </p:cNvPr>
          <p:cNvSpPr>
            <a:spLocks noGrp="1"/>
          </p:cNvSpPr>
          <p:nvPr>
            <p:ph type="sldNum" sz="quarter" idx="12"/>
          </p:nvPr>
        </p:nvSpPr>
        <p:spPr/>
        <p:txBody>
          <a:bodyPr/>
          <a:lstStyle/>
          <a:p>
            <a:pPr rtl="0"/>
            <a:endParaRPr lang="fr-FR" dirty="0"/>
          </a:p>
        </p:txBody>
      </p:sp>
      <p:sp>
        <p:nvSpPr>
          <p:cNvPr id="9" name="Titre 8">
            <a:extLst>
              <a:ext uri="{FF2B5EF4-FFF2-40B4-BE49-F238E27FC236}">
                <a16:creationId xmlns:a16="http://schemas.microsoft.com/office/drawing/2014/main" id="{098967AE-A353-74B8-F2D8-F0809759339F}"/>
              </a:ext>
            </a:extLst>
          </p:cNvPr>
          <p:cNvSpPr>
            <a:spLocks noGrp="1"/>
          </p:cNvSpPr>
          <p:nvPr>
            <p:ph type="title"/>
          </p:nvPr>
        </p:nvSpPr>
        <p:spPr/>
        <p:txBody>
          <a:bodyPr/>
          <a:lstStyle/>
          <a:p>
            <a:r>
              <a:rPr lang="fr-CA" dirty="0"/>
              <a:t>Qu’avons-nous vu jusqu’à maintenant?</a:t>
            </a:r>
          </a:p>
        </p:txBody>
      </p:sp>
      <p:sp>
        <p:nvSpPr>
          <p:cNvPr id="10" name="Espace réservé du texte 9">
            <a:extLst>
              <a:ext uri="{FF2B5EF4-FFF2-40B4-BE49-F238E27FC236}">
                <a16:creationId xmlns:a16="http://schemas.microsoft.com/office/drawing/2014/main" id="{457265DD-CBC6-5ED6-487D-E8A232CE8F30}"/>
              </a:ext>
            </a:extLst>
          </p:cNvPr>
          <p:cNvSpPr>
            <a:spLocks noGrp="1"/>
          </p:cNvSpPr>
          <p:nvPr>
            <p:ph type="body" sz="quarter" idx="13"/>
          </p:nvPr>
        </p:nvSpPr>
        <p:spPr/>
        <p:txBody>
          <a:bodyPr>
            <a:normAutofit/>
          </a:bodyPr>
          <a:lstStyle/>
          <a:p>
            <a:r>
              <a:rPr lang="fr-CA" dirty="0"/>
              <a:t>Types de tissus</a:t>
            </a:r>
          </a:p>
        </p:txBody>
      </p:sp>
      <p:sp>
        <p:nvSpPr>
          <p:cNvPr id="11" name="Espace réservé du contenu 10">
            <a:extLst>
              <a:ext uri="{FF2B5EF4-FFF2-40B4-BE49-F238E27FC236}">
                <a16:creationId xmlns:a16="http://schemas.microsoft.com/office/drawing/2014/main" id="{0D284FFB-A5F2-05F8-CD35-9060E9A26419}"/>
              </a:ext>
            </a:extLst>
          </p:cNvPr>
          <p:cNvSpPr>
            <a:spLocks noGrp="1"/>
          </p:cNvSpPr>
          <p:nvPr>
            <p:ph sz="quarter" idx="14"/>
          </p:nvPr>
        </p:nvSpPr>
        <p:spPr/>
        <p:txBody>
          <a:bodyPr>
            <a:normAutofit/>
          </a:bodyPr>
          <a:lstStyle/>
          <a:p>
            <a:r>
              <a:rPr lang="fr-CA" sz="2000" dirty="0"/>
              <a:t>Tissu épithélial</a:t>
            </a:r>
          </a:p>
          <a:p>
            <a:pPr lvl="1"/>
            <a:r>
              <a:rPr lang="fr-CA" sz="1800" dirty="0"/>
              <a:t>Glandulaire </a:t>
            </a:r>
          </a:p>
          <a:p>
            <a:pPr lvl="1"/>
            <a:r>
              <a:rPr lang="fr-CA" sz="1800" dirty="0"/>
              <a:t>De recouvrement</a:t>
            </a:r>
          </a:p>
          <a:p>
            <a:r>
              <a:rPr lang="fr-CA" sz="2000" dirty="0"/>
              <a:t>Tissu conjonctif</a:t>
            </a:r>
          </a:p>
          <a:p>
            <a:pPr lvl="1"/>
            <a:r>
              <a:rPr lang="fr-CA" sz="1800" dirty="0"/>
              <a:t>Proprement dit</a:t>
            </a:r>
          </a:p>
          <a:p>
            <a:pPr lvl="1"/>
            <a:r>
              <a:rPr lang="fr-CA" sz="1800" dirty="0"/>
              <a:t>Spécialisés</a:t>
            </a:r>
          </a:p>
          <a:p>
            <a:r>
              <a:rPr lang="fr-CA" sz="2000" dirty="0"/>
              <a:t>Tissu musculaire</a:t>
            </a:r>
          </a:p>
          <a:p>
            <a:r>
              <a:rPr lang="fr-CA" sz="2000" dirty="0"/>
              <a:t>Tissu nerveux</a:t>
            </a:r>
          </a:p>
        </p:txBody>
      </p:sp>
    </p:spTree>
    <p:extLst>
      <p:ext uri="{BB962C8B-B14F-4D97-AF65-F5344CB8AC3E}">
        <p14:creationId xmlns:p14="http://schemas.microsoft.com/office/powerpoint/2010/main" val="30537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barn(inVertical)">
                                      <p:cBhvr>
                                        <p:cTn id="45" dur="500"/>
                                        <p:tgtEl>
                                          <p:spTgt spid="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
                                            <p:txEl>
                                              <p:pRg st="0" end="0"/>
                                            </p:txEl>
                                          </p:spTgt>
                                        </p:tgtEl>
                                        <p:attrNameLst>
                                          <p:attrName>style.visibility</p:attrName>
                                        </p:attrNameLst>
                                      </p:cBhvr>
                                      <p:to>
                                        <p:strVal val="visible"/>
                                      </p:to>
                                    </p:set>
                                    <p:animEffect transition="in" filter="barn(inVertical)">
                                      <p:cBhvr>
                                        <p:cTn id="50" dur="500"/>
                                        <p:tgtEl>
                                          <p:spTgt spid="5">
                                            <p:txEl>
                                              <p:pRg st="0" end="0"/>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xEl>
                                              <p:pRg st="1" end="1"/>
                                            </p:txEl>
                                          </p:spTgt>
                                        </p:tgtEl>
                                        <p:attrNameLst>
                                          <p:attrName>style.visibility</p:attrName>
                                        </p:attrNameLst>
                                      </p:cBhvr>
                                      <p:to>
                                        <p:strVal val="visible"/>
                                      </p:to>
                                    </p:set>
                                    <p:animEffect transition="in" filter="barn(inVertical)">
                                      <p:cBhvr>
                                        <p:cTn id="53" dur="500"/>
                                        <p:tgtEl>
                                          <p:spTgt spid="5">
                                            <p:txEl>
                                              <p:pRg st="1" end="1"/>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Effect transition="in" filter="barn(inVertical)">
                                      <p:cBhvr>
                                        <p:cTn id="56" dur="500"/>
                                        <p:tgtEl>
                                          <p:spTgt spid="5">
                                            <p:txEl>
                                              <p:pRg st="2" end="2"/>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Effect transition="in" filter="barn(inVertical)">
                                      <p:cBhvr>
                                        <p:cTn id="59" dur="500"/>
                                        <p:tgtEl>
                                          <p:spTgt spid="5">
                                            <p:txEl>
                                              <p:pRg st="3" end="3"/>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Effect transition="in" filter="barn(inVertical)">
                                      <p:cBhvr>
                                        <p:cTn id="62" dur="500"/>
                                        <p:tgtEl>
                                          <p:spTgt spid="5">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Effect transition="in" filter="barn(inVertical)">
                                      <p:cBhvr>
                                        <p:cTn id="67" dur="500"/>
                                        <p:tgtEl>
                                          <p:spTgt spid="1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1">
                                            <p:txEl>
                                              <p:pRg st="1" end="1"/>
                                            </p:txEl>
                                          </p:spTgt>
                                        </p:tgtEl>
                                        <p:attrNameLst>
                                          <p:attrName>style.visibility</p:attrName>
                                        </p:attrNameLst>
                                      </p:cBhvr>
                                      <p:to>
                                        <p:strVal val="visible"/>
                                      </p:to>
                                    </p:set>
                                    <p:animEffect transition="in" filter="barn(inVertical)">
                                      <p:cBhvr>
                                        <p:cTn id="72" dur="500"/>
                                        <p:tgtEl>
                                          <p:spTgt spid="11">
                                            <p:txEl>
                                              <p:pRg st="1" end="1"/>
                                            </p:txEl>
                                          </p:spTgt>
                                        </p:tgtEl>
                                      </p:cBhvr>
                                    </p:animEffect>
                                  </p:childTnLst>
                                </p:cTn>
                              </p:par>
                              <p:par>
                                <p:cTn id="73" presetID="16" presetClass="entr" presetSubtype="21" fill="hold" nodeType="withEffect">
                                  <p:stCondLst>
                                    <p:cond delay="0"/>
                                  </p:stCondLst>
                                  <p:childTnLst>
                                    <p:set>
                                      <p:cBhvr>
                                        <p:cTn id="74" dur="1" fill="hold">
                                          <p:stCondLst>
                                            <p:cond delay="0"/>
                                          </p:stCondLst>
                                        </p:cTn>
                                        <p:tgtEl>
                                          <p:spTgt spid="11">
                                            <p:txEl>
                                              <p:pRg st="2" end="2"/>
                                            </p:txEl>
                                          </p:spTgt>
                                        </p:tgtEl>
                                        <p:attrNameLst>
                                          <p:attrName>style.visibility</p:attrName>
                                        </p:attrNameLst>
                                      </p:cBhvr>
                                      <p:to>
                                        <p:strVal val="visible"/>
                                      </p:to>
                                    </p:set>
                                    <p:animEffect transition="in" filter="barn(inVertical)">
                                      <p:cBhvr>
                                        <p:cTn id="75" dur="500"/>
                                        <p:tgtEl>
                                          <p:spTgt spid="11">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11">
                                            <p:txEl>
                                              <p:pRg st="3" end="3"/>
                                            </p:txEl>
                                          </p:spTgt>
                                        </p:tgtEl>
                                        <p:attrNameLst>
                                          <p:attrName>style.visibility</p:attrName>
                                        </p:attrNameLst>
                                      </p:cBhvr>
                                      <p:to>
                                        <p:strVal val="visible"/>
                                      </p:to>
                                    </p:set>
                                    <p:animEffect transition="in" filter="barn(inVertical)">
                                      <p:cBhvr>
                                        <p:cTn id="80" dur="500"/>
                                        <p:tgtEl>
                                          <p:spTgt spid="11">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11">
                                            <p:txEl>
                                              <p:pRg st="4" end="4"/>
                                            </p:txEl>
                                          </p:spTgt>
                                        </p:tgtEl>
                                        <p:attrNameLst>
                                          <p:attrName>style.visibility</p:attrName>
                                        </p:attrNameLst>
                                      </p:cBhvr>
                                      <p:to>
                                        <p:strVal val="visible"/>
                                      </p:to>
                                    </p:set>
                                    <p:animEffect transition="in" filter="barn(inVertical)">
                                      <p:cBhvr>
                                        <p:cTn id="85" dur="500"/>
                                        <p:tgtEl>
                                          <p:spTgt spid="11">
                                            <p:txEl>
                                              <p:pRg st="4" end="4"/>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11">
                                            <p:txEl>
                                              <p:pRg st="5" end="5"/>
                                            </p:txEl>
                                          </p:spTgt>
                                        </p:tgtEl>
                                        <p:attrNameLst>
                                          <p:attrName>style.visibility</p:attrName>
                                        </p:attrNameLst>
                                      </p:cBhvr>
                                      <p:to>
                                        <p:strVal val="visible"/>
                                      </p:to>
                                    </p:set>
                                    <p:animEffect transition="in" filter="barn(inVertical)">
                                      <p:cBhvr>
                                        <p:cTn id="88" dur="500"/>
                                        <p:tgtEl>
                                          <p:spTgt spid="11">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nodeType="clickEffect">
                                  <p:stCondLst>
                                    <p:cond delay="0"/>
                                  </p:stCondLst>
                                  <p:childTnLst>
                                    <p:set>
                                      <p:cBhvr>
                                        <p:cTn id="92" dur="1" fill="hold">
                                          <p:stCondLst>
                                            <p:cond delay="0"/>
                                          </p:stCondLst>
                                        </p:cTn>
                                        <p:tgtEl>
                                          <p:spTgt spid="11">
                                            <p:txEl>
                                              <p:pRg st="6" end="6"/>
                                            </p:txEl>
                                          </p:spTgt>
                                        </p:tgtEl>
                                        <p:attrNameLst>
                                          <p:attrName>style.visibility</p:attrName>
                                        </p:attrNameLst>
                                      </p:cBhvr>
                                      <p:to>
                                        <p:strVal val="visible"/>
                                      </p:to>
                                    </p:set>
                                    <p:animEffect transition="in" filter="barn(inVertical)">
                                      <p:cBhvr>
                                        <p:cTn id="93" dur="500"/>
                                        <p:tgtEl>
                                          <p:spTgt spid="11">
                                            <p:txEl>
                                              <p:pRg st="6" end="6"/>
                                            </p:txEl>
                                          </p:spTgt>
                                        </p:tgtEl>
                                      </p:cBhvr>
                                    </p:animEffect>
                                  </p:childTnLst>
                                </p:cTn>
                              </p:par>
                              <p:par>
                                <p:cTn id="94" presetID="16" presetClass="entr" presetSubtype="21" fill="hold" nodeType="withEffect">
                                  <p:stCondLst>
                                    <p:cond delay="0"/>
                                  </p:stCondLst>
                                  <p:childTnLst>
                                    <p:set>
                                      <p:cBhvr>
                                        <p:cTn id="95" dur="1" fill="hold">
                                          <p:stCondLst>
                                            <p:cond delay="0"/>
                                          </p:stCondLst>
                                        </p:cTn>
                                        <p:tgtEl>
                                          <p:spTgt spid="11">
                                            <p:txEl>
                                              <p:pRg st="7" end="7"/>
                                            </p:txEl>
                                          </p:spTgt>
                                        </p:tgtEl>
                                        <p:attrNameLst>
                                          <p:attrName>style.visibility</p:attrName>
                                        </p:attrNameLst>
                                      </p:cBhvr>
                                      <p:to>
                                        <p:strVal val="visible"/>
                                      </p:to>
                                    </p:set>
                                    <p:animEffect transition="in" filter="barn(inVertical)">
                                      <p:cBhvr>
                                        <p:cTn id="9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3" name="Espace réservé du texte 2">
            <a:extLst>
              <a:ext uri="{FF2B5EF4-FFF2-40B4-BE49-F238E27FC236}">
                <a16:creationId xmlns:a16="http://schemas.microsoft.com/office/drawing/2014/main" id="{3E1621F2-B67D-38D9-16C1-8C2378E27D8D}"/>
              </a:ext>
            </a:extLst>
          </p:cNvPr>
          <p:cNvSpPr>
            <a:spLocks noGrp="1"/>
          </p:cNvSpPr>
          <p:nvPr>
            <p:ph type="body" sz="half" idx="2"/>
          </p:nvPr>
        </p:nvSpPr>
        <p:spPr>
          <a:xfrm>
            <a:off x="576072" y="1947671"/>
            <a:ext cx="4739146" cy="4070729"/>
          </a:xfrm>
        </p:spPr>
        <p:txBody>
          <a:bodyPr>
            <a:normAutofit/>
          </a:bodyPr>
          <a:lstStyle/>
          <a:p>
            <a:pPr marL="342900" indent="-342900">
              <a:buFont typeface="Arial" panose="020B0604020202020204" pitchFamily="34" charset="0"/>
              <a:buChar char="•"/>
            </a:pPr>
            <a:r>
              <a:rPr lang="fr-FR" sz="2400" b="1" dirty="0"/>
              <a:t>Moelle osseuse jaune</a:t>
            </a:r>
          </a:p>
          <a:p>
            <a:pPr marL="342900" indent="-342900">
              <a:buFont typeface="Arial" panose="020B0604020202020204" pitchFamily="34" charset="0"/>
              <a:buChar char="•"/>
            </a:pPr>
            <a:endParaRPr lang="fr-FR" sz="2400" b="1" dirty="0"/>
          </a:p>
          <a:p>
            <a:pPr marL="800100" lvl="1" indent="-342900">
              <a:buFont typeface="Arial" panose="020B0604020202020204" pitchFamily="34" charset="0"/>
              <a:buChar char="•"/>
            </a:pPr>
            <a:r>
              <a:rPr lang="fr-FR" sz="2000" dirty="0"/>
              <a:t>Remplit la cavité médullaire des os longs.</a:t>
            </a:r>
          </a:p>
          <a:p>
            <a:pPr marL="800100" lvl="1" indent="-342900">
              <a:buFont typeface="Arial" panose="020B0604020202020204" pitchFamily="34" charset="0"/>
              <a:buChar char="•"/>
            </a:pPr>
            <a:r>
              <a:rPr lang="fr-FR" sz="2000" dirty="0"/>
              <a:t>Constitue une réserve de graisse</a:t>
            </a:r>
            <a:endParaRPr lang="fr-CA" sz="2000" dirty="0"/>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42</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15</a:t>
            </a:r>
          </a:p>
        </p:txBody>
      </p:sp>
      <p:pic>
        <p:nvPicPr>
          <p:cNvPr id="8" name="Image 7">
            <a:extLst>
              <a:ext uri="{FF2B5EF4-FFF2-40B4-BE49-F238E27FC236}">
                <a16:creationId xmlns:a16="http://schemas.microsoft.com/office/drawing/2014/main" id="{3475CB14-AD49-7810-6F74-66407B511CE5}"/>
              </a:ext>
            </a:extLst>
          </p:cNvPr>
          <p:cNvPicPr>
            <a:picLocks noChangeAspect="1"/>
          </p:cNvPicPr>
          <p:nvPr/>
        </p:nvPicPr>
        <p:blipFill>
          <a:blip r:embed="rId2"/>
          <a:stretch>
            <a:fillRect/>
          </a:stretch>
        </p:blipFill>
        <p:spPr>
          <a:xfrm>
            <a:off x="6096000" y="1523835"/>
            <a:ext cx="5712447" cy="3810330"/>
          </a:xfrm>
          <a:prstGeom prst="rect">
            <a:avLst/>
          </a:prstGeom>
          <a:effectLst>
            <a:reflection blurRad="6350" stA="50000" endA="300" endPos="38500" dist="50800" dir="5400000" sy="-100000" algn="bl" rotWithShape="0"/>
            <a:softEdge rad="31750"/>
          </a:effectLst>
        </p:spPr>
      </p:pic>
      <p:cxnSp>
        <p:nvCxnSpPr>
          <p:cNvPr id="12" name="Connecteur droit avec flèche 11">
            <a:extLst>
              <a:ext uri="{FF2B5EF4-FFF2-40B4-BE49-F238E27FC236}">
                <a16:creationId xmlns:a16="http://schemas.microsoft.com/office/drawing/2014/main" id="{534050AB-2050-2A06-51C2-25506999E06B}"/>
              </a:ext>
            </a:extLst>
          </p:cNvPr>
          <p:cNvCxnSpPr>
            <a:cxnSpLocks/>
          </p:cNvCxnSpPr>
          <p:nvPr/>
        </p:nvCxnSpPr>
        <p:spPr>
          <a:xfrm flipH="1">
            <a:off x="7859473" y="1380744"/>
            <a:ext cx="437505" cy="140003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733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B5788-60D5-AAE4-DF00-73690E480E38}"/>
              </a:ext>
            </a:extLst>
          </p:cNvPr>
          <p:cNvSpPr>
            <a:spLocks noGrp="1"/>
          </p:cNvSpPr>
          <p:nvPr>
            <p:ph type="title"/>
          </p:nvPr>
        </p:nvSpPr>
        <p:spPr/>
        <p:txBody>
          <a:bodyPr/>
          <a:lstStyle/>
          <a:p>
            <a:r>
              <a:rPr lang="fr-CA" dirty="0"/>
              <a:t>Tissu osseux</a:t>
            </a:r>
          </a:p>
        </p:txBody>
      </p:sp>
      <p:sp>
        <p:nvSpPr>
          <p:cNvPr id="5" name="Espace réservé de la date 4">
            <a:extLst>
              <a:ext uri="{FF2B5EF4-FFF2-40B4-BE49-F238E27FC236}">
                <a16:creationId xmlns:a16="http://schemas.microsoft.com/office/drawing/2014/main" id="{74A31D34-0580-30D5-4DF7-D3BB4455A39B}"/>
              </a:ext>
            </a:extLst>
          </p:cNvPr>
          <p:cNvSpPr>
            <a:spLocks noGrp="1"/>
          </p:cNvSpPr>
          <p:nvPr>
            <p:ph type="dt" sz="half" idx="10"/>
          </p:nvPr>
        </p:nvSpPr>
        <p:spPr/>
        <p:txBody>
          <a:bodyPr/>
          <a:lstStyle/>
          <a:p>
            <a:pPr rtl="0"/>
            <a:r>
              <a:rPr lang="fr-FR" dirty="0"/>
              <a:t>2023</a:t>
            </a:r>
          </a:p>
        </p:txBody>
      </p:sp>
      <p:sp>
        <p:nvSpPr>
          <p:cNvPr id="6" name="Espace réservé du pied de page 5">
            <a:extLst>
              <a:ext uri="{FF2B5EF4-FFF2-40B4-BE49-F238E27FC236}">
                <a16:creationId xmlns:a16="http://schemas.microsoft.com/office/drawing/2014/main" id="{6426284B-34FE-FB86-B36F-345A80854115}"/>
              </a:ext>
            </a:extLst>
          </p:cNvPr>
          <p:cNvSpPr>
            <a:spLocks noGrp="1"/>
          </p:cNvSpPr>
          <p:nvPr>
            <p:ph type="ftr" sz="quarter" idx="11"/>
          </p:nvPr>
        </p:nvSpPr>
        <p:spPr/>
        <p:txBody>
          <a:bodyPr/>
          <a:lstStyle/>
          <a:p>
            <a:pPr rtl="0"/>
            <a:r>
              <a:rPr lang="fr-FR" dirty="0"/>
              <a:t>CEMEQ p. 43</a:t>
            </a:r>
          </a:p>
        </p:txBody>
      </p:sp>
      <p:sp>
        <p:nvSpPr>
          <p:cNvPr id="7" name="Espace réservé du numéro de diapositive 6">
            <a:extLst>
              <a:ext uri="{FF2B5EF4-FFF2-40B4-BE49-F238E27FC236}">
                <a16:creationId xmlns:a16="http://schemas.microsoft.com/office/drawing/2014/main" id="{EB21AFFF-1713-54B5-5400-433C29BF50E0}"/>
              </a:ext>
            </a:extLst>
          </p:cNvPr>
          <p:cNvSpPr>
            <a:spLocks noGrp="1"/>
          </p:cNvSpPr>
          <p:nvPr>
            <p:ph type="sldNum" sz="quarter" idx="12"/>
          </p:nvPr>
        </p:nvSpPr>
        <p:spPr/>
        <p:txBody>
          <a:bodyPr/>
          <a:lstStyle/>
          <a:p>
            <a:pPr rtl="0"/>
            <a:r>
              <a:rPr lang="fr-FR" dirty="0"/>
              <a:t>16</a:t>
            </a:r>
          </a:p>
        </p:txBody>
      </p:sp>
      <p:sp>
        <p:nvSpPr>
          <p:cNvPr id="11" name="Bulle narrative : rectangle à coins arrondis 10">
            <a:extLst>
              <a:ext uri="{FF2B5EF4-FFF2-40B4-BE49-F238E27FC236}">
                <a16:creationId xmlns:a16="http://schemas.microsoft.com/office/drawing/2014/main" id="{DF4C79E5-3855-78EC-BAB9-FFAE8D13806A}"/>
              </a:ext>
            </a:extLst>
          </p:cNvPr>
          <p:cNvSpPr/>
          <p:nvPr/>
        </p:nvSpPr>
        <p:spPr>
          <a:xfrm>
            <a:off x="1745801" y="1496303"/>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2400" b="1" dirty="0">
              <a:solidFill>
                <a:schemeClr val="tx1"/>
              </a:solidFill>
            </a:endParaRPr>
          </a:p>
          <a:p>
            <a:pPr marL="457200" indent="-457200">
              <a:buFont typeface="Arial" panose="020B0604020202020204" pitchFamily="34" charset="0"/>
              <a:buChar char="•"/>
            </a:pPr>
            <a:r>
              <a:rPr lang="fr-FR" sz="2400" b="1" dirty="0">
                <a:solidFill>
                  <a:schemeClr val="tx1"/>
                </a:solidFill>
              </a:rPr>
              <a:t>Les os courts, plats, sésamoïdes et irréguliers ne possèdent pas de canal médullaire, mais sont constitués d’os spongieux dont les pores contiennent de la moelle osseuse rouge. ​</a:t>
            </a:r>
          </a:p>
          <a:p>
            <a:pPr marL="457200" indent="-457200">
              <a:buFont typeface="Arial" panose="020B0604020202020204" pitchFamily="34" charset="0"/>
              <a:buChar char="•"/>
            </a:pPr>
            <a:endParaRPr lang="fr-FR" sz="2400" b="1" dirty="0">
              <a:solidFill>
                <a:schemeClr val="tx1"/>
              </a:solidFill>
            </a:endParaRPr>
          </a:p>
          <a:p>
            <a:pPr marL="457200" indent="-457200">
              <a:buFont typeface="Arial" panose="020B0604020202020204" pitchFamily="34" charset="0"/>
              <a:buChar char="•"/>
            </a:pPr>
            <a:r>
              <a:rPr lang="fr-FR" sz="2400" b="1" dirty="0">
                <a:solidFill>
                  <a:schemeClr val="tx1"/>
                </a:solidFill>
              </a:rPr>
              <a:t>L’os spongieux est recouvert d’os compact et d’un périoste</a:t>
            </a:r>
            <a:endParaRPr lang="fr-CA" sz="2400" b="1" dirty="0">
              <a:solidFill>
                <a:schemeClr val="tx1"/>
              </a:solidFill>
            </a:endParaRPr>
          </a:p>
        </p:txBody>
      </p:sp>
    </p:spTree>
    <p:extLst>
      <p:ext uri="{BB962C8B-B14F-4D97-AF65-F5344CB8AC3E}">
        <p14:creationId xmlns:p14="http://schemas.microsoft.com/office/powerpoint/2010/main" val="269079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B8CA6E09-06DC-4087-911F-FCA4F561B94B}"/>
              </a:ext>
            </a:extLst>
          </p:cNvPr>
          <p:cNvSpPr>
            <a:spLocks noGrp="1"/>
          </p:cNvSpPr>
          <p:nvPr>
            <p:ph type="dt" sz="half" idx="10"/>
          </p:nvPr>
        </p:nvSpPr>
        <p:spPr>
          <a:xfrm>
            <a:off x="365760" y="6464808"/>
            <a:ext cx="987552" cy="310896"/>
          </a:xfrm>
        </p:spPr>
        <p:txBody>
          <a:bodyPr/>
          <a:lstStyle/>
          <a:p>
            <a:pPr rtl="0">
              <a:spcAft>
                <a:spcPts val="600"/>
              </a:spcAft>
            </a:pPr>
            <a:r>
              <a:rPr lang="fr-FR" dirty="0"/>
              <a:t>2023</a:t>
            </a:r>
          </a:p>
        </p:txBody>
      </p:sp>
      <p:sp>
        <p:nvSpPr>
          <p:cNvPr id="11" name="Footer Placeholder 2">
            <a:extLst>
              <a:ext uri="{FF2B5EF4-FFF2-40B4-BE49-F238E27FC236}">
                <a16:creationId xmlns:a16="http://schemas.microsoft.com/office/drawing/2014/main" id="{F0B4899E-BED4-64C7-1438-975FADF20185}"/>
              </a:ext>
            </a:extLst>
          </p:cNvPr>
          <p:cNvSpPr>
            <a:spLocks noGrp="1"/>
          </p:cNvSpPr>
          <p:nvPr>
            <p:ph type="ftr" sz="quarter" idx="11"/>
          </p:nvPr>
        </p:nvSpPr>
        <p:spPr>
          <a:xfrm>
            <a:off x="4379976" y="6464808"/>
            <a:ext cx="3438144" cy="310896"/>
          </a:xfrm>
        </p:spPr>
        <p:txBody>
          <a:bodyPr/>
          <a:lstStyle/>
          <a:p>
            <a:pPr rtl="0">
              <a:spcAft>
                <a:spcPts val="600"/>
              </a:spcAft>
            </a:pPr>
            <a:r>
              <a:rPr lang="fr-FR" dirty="0"/>
              <a:t>CEMEQ p.45</a:t>
            </a:r>
          </a:p>
        </p:txBody>
      </p:sp>
      <p:sp>
        <p:nvSpPr>
          <p:cNvPr id="13" name="Slide Number Placeholder 3">
            <a:extLst>
              <a:ext uri="{FF2B5EF4-FFF2-40B4-BE49-F238E27FC236}">
                <a16:creationId xmlns:a16="http://schemas.microsoft.com/office/drawing/2014/main" id="{817F620C-4EE3-D0BD-BEB7-43FC9C3F1CFB}"/>
              </a:ext>
            </a:extLst>
          </p:cNvPr>
          <p:cNvSpPr>
            <a:spLocks noGrp="1"/>
          </p:cNvSpPr>
          <p:nvPr>
            <p:ph type="sldNum" sz="quarter" idx="12"/>
          </p:nvPr>
        </p:nvSpPr>
        <p:spPr>
          <a:xfrm>
            <a:off x="11027664" y="6464808"/>
            <a:ext cx="987552" cy="310896"/>
          </a:xfrm>
        </p:spPr>
        <p:txBody>
          <a:bodyPr/>
          <a:lstStyle/>
          <a:p>
            <a:pPr rtl="0">
              <a:spcAft>
                <a:spcPts val="600"/>
              </a:spcAft>
            </a:pPr>
            <a:r>
              <a:rPr lang="fr-FR" dirty="0"/>
              <a:t>17</a:t>
            </a:r>
          </a:p>
        </p:txBody>
      </p:sp>
      <p:sp>
        <p:nvSpPr>
          <p:cNvPr id="2" name="Titre 1">
            <a:extLst>
              <a:ext uri="{FF2B5EF4-FFF2-40B4-BE49-F238E27FC236}">
                <a16:creationId xmlns:a16="http://schemas.microsoft.com/office/drawing/2014/main" id="{74981209-36E3-B926-A0B2-D6CB482E4509}"/>
              </a:ext>
            </a:extLst>
          </p:cNvPr>
          <p:cNvSpPr>
            <a:spLocks noGrp="1"/>
          </p:cNvSpPr>
          <p:nvPr>
            <p:ph type="title"/>
          </p:nvPr>
        </p:nvSpPr>
        <p:spPr>
          <a:xfrm>
            <a:off x="576072" y="704088"/>
            <a:ext cx="10515600" cy="1197864"/>
          </a:xfrm>
        </p:spPr>
        <p:txBody>
          <a:bodyPr anchor="ctr">
            <a:normAutofit fontScale="90000"/>
          </a:bodyPr>
          <a:lstStyle/>
          <a:p>
            <a:r>
              <a:rPr lang="fr-CA" sz="2700" u="sng" dirty="0"/>
              <a:t>Fonctions du tissu osseux</a:t>
            </a:r>
            <a:br>
              <a:rPr lang="fr-CA" sz="2700" u="sng" dirty="0"/>
            </a:br>
            <a:br>
              <a:rPr lang="fr-CA" sz="2700" u="sng" dirty="0"/>
            </a:br>
            <a:r>
              <a:rPr lang="fr-CA" sz="2700" dirty="0"/>
              <a:t>Former les os qui sont la charpente du corps</a:t>
            </a:r>
            <a:br>
              <a:rPr lang="fr-CA" sz="2700" dirty="0"/>
            </a:br>
            <a:r>
              <a:rPr lang="fr-CA" sz="2700" dirty="0"/>
              <a:t>Est une source de minéraux pour l’organisme</a:t>
            </a:r>
            <a:br>
              <a:rPr lang="fr-CA" sz="1200" u="sng" dirty="0"/>
            </a:br>
            <a:br>
              <a:rPr lang="fr-CA" sz="1200" dirty="0"/>
            </a:br>
            <a:endParaRPr lang="fr-CA" sz="1200" dirty="0"/>
          </a:p>
        </p:txBody>
      </p:sp>
      <p:pic>
        <p:nvPicPr>
          <p:cNvPr id="4" name="Espace réservé du contenu 3">
            <a:extLst>
              <a:ext uri="{FF2B5EF4-FFF2-40B4-BE49-F238E27FC236}">
                <a16:creationId xmlns:a16="http://schemas.microsoft.com/office/drawing/2014/main" id="{D86F07CD-C393-1331-9F8B-3A7BE00B55E2}"/>
              </a:ext>
            </a:extLst>
          </p:cNvPr>
          <p:cNvPicPr>
            <a:picLocks noGrp="1" noChangeAspect="1"/>
          </p:cNvPicPr>
          <p:nvPr>
            <p:ph idx="1"/>
          </p:nvPr>
        </p:nvPicPr>
        <p:blipFill>
          <a:blip r:embed="rId2"/>
          <a:stretch>
            <a:fillRect/>
          </a:stretch>
        </p:blipFill>
        <p:spPr>
          <a:xfrm>
            <a:off x="1561431" y="2244852"/>
            <a:ext cx="9069138" cy="3877056"/>
          </a:xfrm>
          <a:prstGeom prst="rect">
            <a:avLst/>
          </a:prstGeom>
          <a:noFill/>
        </p:spPr>
      </p:pic>
      <p:sp>
        <p:nvSpPr>
          <p:cNvPr id="5" name="Bulle narrative : rectangle à coins arrondis 4">
            <a:extLst>
              <a:ext uri="{FF2B5EF4-FFF2-40B4-BE49-F238E27FC236}">
                <a16:creationId xmlns:a16="http://schemas.microsoft.com/office/drawing/2014/main" id="{C242AFCF-F1C7-FF49-F98D-760C31C8F10C}"/>
              </a:ext>
            </a:extLst>
          </p:cNvPr>
          <p:cNvSpPr/>
          <p:nvPr/>
        </p:nvSpPr>
        <p:spPr>
          <a:xfrm>
            <a:off x="1561431" y="1303020"/>
            <a:ext cx="8073449" cy="412142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chemeClr val="tx1"/>
                </a:solidFill>
              </a:rPr>
              <a:t>Parce qu’il est très vascularisé, le tissu osseux est capable d’autoréparation</a:t>
            </a:r>
          </a:p>
        </p:txBody>
      </p:sp>
    </p:spTree>
    <p:extLst>
      <p:ext uri="{BB962C8B-B14F-4D97-AF65-F5344CB8AC3E}">
        <p14:creationId xmlns:p14="http://schemas.microsoft.com/office/powerpoint/2010/main" val="259916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CBB656A-F5F7-D418-C839-64F0B505EDD7}"/>
              </a:ext>
            </a:extLst>
          </p:cNvPr>
          <p:cNvSpPr>
            <a:spLocks noGrp="1"/>
          </p:cNvSpPr>
          <p:nvPr>
            <p:ph sz="half" idx="2"/>
          </p:nvPr>
        </p:nvSpPr>
        <p:spPr/>
        <p:txBody>
          <a:bodyPr>
            <a:normAutofit lnSpcReduction="10000"/>
          </a:bodyPr>
          <a:lstStyle/>
          <a:p>
            <a:r>
              <a:rPr lang="fr-CA" sz="2400" b="1" dirty="0">
                <a:solidFill>
                  <a:schemeClr val="tx1"/>
                </a:solidFill>
              </a:rPr>
              <a:t>Formation d’un hématome</a:t>
            </a:r>
          </a:p>
          <a:p>
            <a:r>
              <a:rPr lang="fr-CA" sz="2400" b="1" dirty="0">
                <a:solidFill>
                  <a:schemeClr val="tx1"/>
                </a:solidFill>
              </a:rPr>
              <a:t>Formation du cal osseux (Nouvelle cellule)</a:t>
            </a:r>
          </a:p>
          <a:p>
            <a:r>
              <a:rPr lang="fr-CA" sz="2400" b="1" dirty="0">
                <a:solidFill>
                  <a:schemeClr val="tx1"/>
                </a:solidFill>
              </a:rPr>
              <a:t>Remaniements des cals (Consolidation)</a:t>
            </a:r>
          </a:p>
          <a:p>
            <a:endParaRPr lang="fr-CA" dirty="0"/>
          </a:p>
        </p:txBody>
      </p:sp>
      <p:sp>
        <p:nvSpPr>
          <p:cNvPr id="3" name="Espace réservé de la date 2">
            <a:extLst>
              <a:ext uri="{FF2B5EF4-FFF2-40B4-BE49-F238E27FC236}">
                <a16:creationId xmlns:a16="http://schemas.microsoft.com/office/drawing/2014/main" id="{ACDE7783-77E1-68FE-D079-DEBFC3641E90}"/>
              </a:ext>
            </a:extLst>
          </p:cNvPr>
          <p:cNvSpPr>
            <a:spLocks noGrp="1"/>
          </p:cNvSpPr>
          <p:nvPr>
            <p:ph type="dt" sz="half" idx="10"/>
          </p:nvPr>
        </p:nvSpPr>
        <p:spPr/>
        <p:txBody>
          <a:bodyPr/>
          <a:lstStyle/>
          <a:p>
            <a:pPr rtl="0"/>
            <a:r>
              <a:rPr lang="fr-FR" dirty="0"/>
              <a:t>2023</a:t>
            </a:r>
          </a:p>
        </p:txBody>
      </p:sp>
      <p:sp>
        <p:nvSpPr>
          <p:cNvPr id="4" name="Espace réservé du pied de page 3">
            <a:extLst>
              <a:ext uri="{FF2B5EF4-FFF2-40B4-BE49-F238E27FC236}">
                <a16:creationId xmlns:a16="http://schemas.microsoft.com/office/drawing/2014/main" id="{A3F6DB9E-9187-C025-4B1F-1DC94B9757B1}"/>
              </a:ext>
            </a:extLst>
          </p:cNvPr>
          <p:cNvSpPr>
            <a:spLocks noGrp="1"/>
          </p:cNvSpPr>
          <p:nvPr>
            <p:ph type="ftr" sz="quarter" idx="11"/>
          </p:nvPr>
        </p:nvSpPr>
        <p:spPr/>
        <p:txBody>
          <a:bodyPr/>
          <a:lstStyle/>
          <a:p>
            <a:pPr rtl="0"/>
            <a:r>
              <a:rPr lang="fr-FR" dirty="0"/>
              <a:t>CEMEQ p. 45</a:t>
            </a:r>
          </a:p>
        </p:txBody>
      </p:sp>
      <p:sp>
        <p:nvSpPr>
          <p:cNvPr id="5" name="Espace réservé du numéro de diapositive 4">
            <a:extLst>
              <a:ext uri="{FF2B5EF4-FFF2-40B4-BE49-F238E27FC236}">
                <a16:creationId xmlns:a16="http://schemas.microsoft.com/office/drawing/2014/main" id="{76E359A4-3671-0905-C8D0-CB2E97087E2F}"/>
              </a:ext>
            </a:extLst>
          </p:cNvPr>
          <p:cNvSpPr>
            <a:spLocks noGrp="1"/>
          </p:cNvSpPr>
          <p:nvPr>
            <p:ph type="sldNum" sz="quarter" idx="12"/>
          </p:nvPr>
        </p:nvSpPr>
        <p:spPr/>
        <p:txBody>
          <a:bodyPr/>
          <a:lstStyle/>
          <a:p>
            <a:pPr rtl="0"/>
            <a:r>
              <a:rPr lang="fr-FR" dirty="0"/>
              <a:t>18</a:t>
            </a:r>
          </a:p>
        </p:txBody>
      </p:sp>
      <p:sp>
        <p:nvSpPr>
          <p:cNvPr id="6" name="Espace réservé du texte 5">
            <a:extLst>
              <a:ext uri="{FF2B5EF4-FFF2-40B4-BE49-F238E27FC236}">
                <a16:creationId xmlns:a16="http://schemas.microsoft.com/office/drawing/2014/main" id="{95363047-8BE7-EA83-E476-7C431D5FFFDA}"/>
              </a:ext>
            </a:extLst>
          </p:cNvPr>
          <p:cNvSpPr>
            <a:spLocks noGrp="1"/>
          </p:cNvSpPr>
          <p:nvPr>
            <p:ph type="body" idx="1"/>
          </p:nvPr>
        </p:nvSpPr>
        <p:spPr/>
        <p:txBody>
          <a:bodyPr>
            <a:normAutofit lnSpcReduction="10000"/>
          </a:bodyPr>
          <a:lstStyle/>
          <a:p>
            <a:r>
              <a:rPr lang="fr-CA" sz="2400" dirty="0">
                <a:solidFill>
                  <a:schemeClr val="tx1"/>
                </a:solidFill>
              </a:rPr>
              <a:t>Processus en 3 étapes</a:t>
            </a:r>
          </a:p>
        </p:txBody>
      </p:sp>
      <p:sp>
        <p:nvSpPr>
          <p:cNvPr id="9" name="Titre 8">
            <a:extLst>
              <a:ext uri="{FF2B5EF4-FFF2-40B4-BE49-F238E27FC236}">
                <a16:creationId xmlns:a16="http://schemas.microsoft.com/office/drawing/2014/main" id="{C16F6853-AEB9-DA97-A6C0-2895CC7B8CAF}"/>
              </a:ext>
            </a:extLst>
          </p:cNvPr>
          <p:cNvSpPr>
            <a:spLocks noGrp="1"/>
          </p:cNvSpPr>
          <p:nvPr>
            <p:ph type="title"/>
          </p:nvPr>
        </p:nvSpPr>
        <p:spPr/>
        <p:txBody>
          <a:bodyPr/>
          <a:lstStyle/>
          <a:p>
            <a:r>
              <a:rPr lang="fr-CA" dirty="0">
                <a:solidFill>
                  <a:schemeClr val="tx1"/>
                </a:solidFill>
              </a:rPr>
              <a:t>Tissu osseux </a:t>
            </a:r>
            <a:br>
              <a:rPr lang="fr-CA" dirty="0">
                <a:solidFill>
                  <a:schemeClr val="tx1"/>
                </a:solidFill>
              </a:rPr>
            </a:br>
            <a:r>
              <a:rPr lang="fr-CA" dirty="0">
                <a:solidFill>
                  <a:schemeClr val="tx1"/>
                </a:solidFill>
              </a:rPr>
              <a:t>Comment se répare-t-il?</a:t>
            </a:r>
          </a:p>
        </p:txBody>
      </p:sp>
    </p:spTree>
    <p:extLst>
      <p:ext uri="{BB962C8B-B14F-4D97-AF65-F5344CB8AC3E}">
        <p14:creationId xmlns:p14="http://schemas.microsoft.com/office/powerpoint/2010/main" val="116696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7CAABF-2A27-D727-2C1F-1DFF22DCDAAB}"/>
              </a:ext>
            </a:extLst>
          </p:cNvPr>
          <p:cNvSpPr>
            <a:spLocks noGrp="1"/>
          </p:cNvSpPr>
          <p:nvPr>
            <p:ph type="title"/>
          </p:nvPr>
        </p:nvSpPr>
        <p:spPr/>
        <p:txBody>
          <a:bodyPr/>
          <a:lstStyle/>
          <a:p>
            <a:r>
              <a:rPr lang="fr-CA" dirty="0"/>
              <a:t>Il était une fois la vie</a:t>
            </a:r>
          </a:p>
        </p:txBody>
      </p:sp>
      <p:sp>
        <p:nvSpPr>
          <p:cNvPr id="3" name="Espace réservé du contenu 2">
            <a:extLst>
              <a:ext uri="{FF2B5EF4-FFF2-40B4-BE49-F238E27FC236}">
                <a16:creationId xmlns:a16="http://schemas.microsoft.com/office/drawing/2014/main" id="{7579D932-C9F4-C58A-ECD9-376DFB01C526}"/>
              </a:ext>
            </a:extLst>
          </p:cNvPr>
          <p:cNvSpPr>
            <a:spLocks noGrp="1"/>
          </p:cNvSpPr>
          <p:nvPr>
            <p:ph idx="1"/>
          </p:nvPr>
        </p:nvSpPr>
        <p:spPr/>
        <p:txBody>
          <a:bodyPr/>
          <a:lstStyle/>
          <a:p>
            <a:r>
              <a:rPr lang="fr-CA" dirty="0"/>
              <a:t>Écoutez l’épisode « Il était une fois la vie… Les os et le squelette » </a:t>
            </a:r>
          </a:p>
          <a:p>
            <a:r>
              <a:rPr lang="fr-CA" dirty="0"/>
              <a:t>Par la suite compléter l’exercice </a:t>
            </a:r>
            <a:r>
              <a:rPr lang="fr-CA"/>
              <a:t>relié.</a:t>
            </a:r>
            <a:endParaRPr lang="fr-CA" dirty="0"/>
          </a:p>
        </p:txBody>
      </p:sp>
      <p:sp>
        <p:nvSpPr>
          <p:cNvPr id="6" name="Espace réservé du numéro de diapositive 5">
            <a:extLst>
              <a:ext uri="{FF2B5EF4-FFF2-40B4-BE49-F238E27FC236}">
                <a16:creationId xmlns:a16="http://schemas.microsoft.com/office/drawing/2014/main" id="{76442F97-F191-629D-3424-EE5374BFEF7B}"/>
              </a:ext>
            </a:extLst>
          </p:cNvPr>
          <p:cNvSpPr>
            <a:spLocks noGrp="1"/>
          </p:cNvSpPr>
          <p:nvPr>
            <p:ph type="sldNum" sz="quarter" idx="12"/>
          </p:nvPr>
        </p:nvSpPr>
        <p:spPr/>
        <p:txBody>
          <a:bodyPr/>
          <a:lstStyle/>
          <a:p>
            <a:pPr rtl="0"/>
            <a:r>
              <a:rPr lang="fr-FR" dirty="0"/>
              <a:t>19</a:t>
            </a:r>
          </a:p>
        </p:txBody>
      </p:sp>
    </p:spTree>
    <p:extLst>
      <p:ext uri="{BB962C8B-B14F-4D97-AF65-F5344CB8AC3E}">
        <p14:creationId xmlns:p14="http://schemas.microsoft.com/office/powerpoint/2010/main" val="24640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6C827AB-3452-41E1-C773-697856BBF1D5}"/>
              </a:ext>
            </a:extLst>
          </p:cNvPr>
          <p:cNvSpPr>
            <a:spLocks noGrp="1"/>
          </p:cNvSpPr>
          <p:nvPr>
            <p:ph type="body" idx="1"/>
          </p:nvPr>
        </p:nvSpPr>
        <p:spPr/>
        <p:txBody>
          <a:bodyPr>
            <a:normAutofit fontScale="85000" lnSpcReduction="10000"/>
          </a:bodyPr>
          <a:lstStyle/>
          <a:p>
            <a:r>
              <a:rPr lang="fr-CA" dirty="0"/>
              <a:t>Représentation schématique </a:t>
            </a:r>
          </a:p>
        </p:txBody>
      </p:sp>
      <p:sp>
        <p:nvSpPr>
          <p:cNvPr id="3" name="Espace réservé du contenu 2">
            <a:extLst>
              <a:ext uri="{FF2B5EF4-FFF2-40B4-BE49-F238E27FC236}">
                <a16:creationId xmlns:a16="http://schemas.microsoft.com/office/drawing/2014/main" id="{771988CE-2920-7B46-2340-FE139042BCFB}"/>
              </a:ext>
            </a:extLst>
          </p:cNvPr>
          <p:cNvSpPr>
            <a:spLocks noGrp="1"/>
          </p:cNvSpPr>
          <p:nvPr>
            <p:ph sz="half" idx="2"/>
          </p:nvPr>
        </p:nvSpPr>
        <p:spPr/>
        <p:txBody>
          <a:bodyPr/>
          <a:lstStyle/>
          <a:p>
            <a:r>
              <a:rPr lang="fr-CA" sz="2000" dirty="0"/>
              <a:t>Régions corporelles</a:t>
            </a:r>
          </a:p>
          <a:p>
            <a:r>
              <a:rPr lang="fr-CA" sz="2000" dirty="0"/>
              <a:t>Plan corporelle</a:t>
            </a:r>
          </a:p>
          <a:p>
            <a:pPr marL="457200" lvl="1" indent="0">
              <a:buNone/>
            </a:pPr>
            <a:endParaRPr lang="fr-CA" dirty="0"/>
          </a:p>
        </p:txBody>
      </p:sp>
      <p:sp>
        <p:nvSpPr>
          <p:cNvPr id="4" name="Espace réservé du texte 3">
            <a:extLst>
              <a:ext uri="{FF2B5EF4-FFF2-40B4-BE49-F238E27FC236}">
                <a16:creationId xmlns:a16="http://schemas.microsoft.com/office/drawing/2014/main" id="{5A4E9BC7-C779-0754-5142-99D23EC0C24C}"/>
              </a:ext>
            </a:extLst>
          </p:cNvPr>
          <p:cNvSpPr>
            <a:spLocks noGrp="1"/>
          </p:cNvSpPr>
          <p:nvPr>
            <p:ph type="body" sz="quarter" idx="3"/>
          </p:nvPr>
        </p:nvSpPr>
        <p:spPr/>
        <p:txBody>
          <a:bodyPr/>
          <a:lstStyle/>
          <a:p>
            <a:r>
              <a:rPr lang="fr-CA" dirty="0"/>
              <a:t>Les systèmes</a:t>
            </a:r>
          </a:p>
        </p:txBody>
      </p:sp>
      <p:sp>
        <p:nvSpPr>
          <p:cNvPr id="5" name="Espace réservé du contenu 4">
            <a:extLst>
              <a:ext uri="{FF2B5EF4-FFF2-40B4-BE49-F238E27FC236}">
                <a16:creationId xmlns:a16="http://schemas.microsoft.com/office/drawing/2014/main" id="{9844C3CA-EDBF-C003-E192-5A07D9E4074B}"/>
              </a:ext>
            </a:extLst>
          </p:cNvPr>
          <p:cNvSpPr>
            <a:spLocks noGrp="1"/>
          </p:cNvSpPr>
          <p:nvPr>
            <p:ph sz="quarter" idx="4"/>
          </p:nvPr>
        </p:nvSpPr>
        <p:spPr/>
        <p:txBody>
          <a:bodyPr>
            <a:normAutofit/>
          </a:bodyPr>
          <a:lstStyle/>
          <a:p>
            <a:r>
              <a:rPr lang="fr-CA" sz="2000" dirty="0"/>
              <a:t>Musculosquelettique</a:t>
            </a:r>
          </a:p>
          <a:p>
            <a:r>
              <a:rPr lang="fr-CA" sz="2000" dirty="0"/>
              <a:t>Tégumentaire</a:t>
            </a:r>
          </a:p>
          <a:p>
            <a:r>
              <a:rPr lang="fr-CA" sz="2000" dirty="0"/>
              <a:t>Cardiovasculaire</a:t>
            </a:r>
          </a:p>
          <a:p>
            <a:r>
              <a:rPr lang="fr-CA" sz="2000" dirty="0"/>
              <a:t>Respiratoire</a:t>
            </a:r>
          </a:p>
          <a:p>
            <a:r>
              <a:rPr lang="fr-CA" sz="2000" dirty="0"/>
              <a:t>Digestif</a:t>
            </a:r>
          </a:p>
          <a:p>
            <a:r>
              <a:rPr lang="fr-CA" sz="2000" dirty="0"/>
              <a:t>Nerveux</a:t>
            </a:r>
          </a:p>
          <a:p>
            <a:r>
              <a:rPr lang="fr-CA" sz="2000" dirty="0"/>
              <a:t>Urinaire </a:t>
            </a:r>
          </a:p>
          <a:p>
            <a:r>
              <a:rPr lang="fr-CA" sz="2000" dirty="0"/>
              <a:t>Reproducteur</a:t>
            </a:r>
          </a:p>
          <a:p>
            <a:r>
              <a:rPr lang="fr-CA" sz="2000" dirty="0"/>
              <a:t>Endocrinien</a:t>
            </a:r>
          </a:p>
        </p:txBody>
      </p:sp>
      <p:sp>
        <p:nvSpPr>
          <p:cNvPr id="6" name="Espace réservé de la date 5">
            <a:extLst>
              <a:ext uri="{FF2B5EF4-FFF2-40B4-BE49-F238E27FC236}">
                <a16:creationId xmlns:a16="http://schemas.microsoft.com/office/drawing/2014/main" id="{25466B23-A6D3-C568-EF05-D26B263AA047}"/>
              </a:ext>
            </a:extLst>
          </p:cNvPr>
          <p:cNvSpPr>
            <a:spLocks noGrp="1"/>
          </p:cNvSpPr>
          <p:nvPr>
            <p:ph type="dt" sz="half" idx="10"/>
          </p:nvPr>
        </p:nvSpPr>
        <p:spPr/>
        <p:txBody>
          <a:bodyPr/>
          <a:lstStyle/>
          <a:p>
            <a:pPr rtl="0"/>
            <a:r>
              <a:rPr lang="fr-FR" dirty="0"/>
              <a:t>2023</a:t>
            </a:r>
          </a:p>
        </p:txBody>
      </p:sp>
      <p:sp>
        <p:nvSpPr>
          <p:cNvPr id="8" name="Espace réservé du numéro de diapositive 7">
            <a:extLst>
              <a:ext uri="{FF2B5EF4-FFF2-40B4-BE49-F238E27FC236}">
                <a16:creationId xmlns:a16="http://schemas.microsoft.com/office/drawing/2014/main" id="{27E93857-D3A6-269F-1D01-7D79D6A2CC88}"/>
              </a:ext>
            </a:extLst>
          </p:cNvPr>
          <p:cNvSpPr>
            <a:spLocks noGrp="1"/>
          </p:cNvSpPr>
          <p:nvPr>
            <p:ph type="sldNum" sz="quarter" idx="12"/>
          </p:nvPr>
        </p:nvSpPr>
        <p:spPr/>
        <p:txBody>
          <a:bodyPr/>
          <a:lstStyle/>
          <a:p>
            <a:pPr rtl="0"/>
            <a:endParaRPr lang="fr-FR" dirty="0"/>
          </a:p>
        </p:txBody>
      </p:sp>
      <p:sp>
        <p:nvSpPr>
          <p:cNvPr id="9" name="Titre 8">
            <a:extLst>
              <a:ext uri="{FF2B5EF4-FFF2-40B4-BE49-F238E27FC236}">
                <a16:creationId xmlns:a16="http://schemas.microsoft.com/office/drawing/2014/main" id="{098967AE-A353-74B8-F2D8-F0809759339F}"/>
              </a:ext>
            </a:extLst>
          </p:cNvPr>
          <p:cNvSpPr>
            <a:spLocks noGrp="1"/>
          </p:cNvSpPr>
          <p:nvPr>
            <p:ph type="title"/>
          </p:nvPr>
        </p:nvSpPr>
        <p:spPr/>
        <p:txBody>
          <a:bodyPr/>
          <a:lstStyle/>
          <a:p>
            <a:r>
              <a:rPr lang="fr-CA" dirty="0"/>
              <a:t>Qu’avons-nous vu jusqu’à maintenant?</a:t>
            </a:r>
          </a:p>
        </p:txBody>
      </p:sp>
      <p:sp>
        <p:nvSpPr>
          <p:cNvPr id="10" name="Espace réservé du texte 9">
            <a:extLst>
              <a:ext uri="{FF2B5EF4-FFF2-40B4-BE49-F238E27FC236}">
                <a16:creationId xmlns:a16="http://schemas.microsoft.com/office/drawing/2014/main" id="{457265DD-CBC6-5ED6-487D-E8A232CE8F30}"/>
              </a:ext>
            </a:extLst>
          </p:cNvPr>
          <p:cNvSpPr>
            <a:spLocks noGrp="1"/>
          </p:cNvSpPr>
          <p:nvPr>
            <p:ph type="body" sz="quarter" idx="13"/>
          </p:nvPr>
        </p:nvSpPr>
        <p:spPr/>
        <p:txBody>
          <a:bodyPr>
            <a:normAutofit/>
          </a:bodyPr>
          <a:lstStyle/>
          <a:p>
            <a:r>
              <a:rPr lang="fr-CA" dirty="0"/>
              <a:t>L’homéostasie</a:t>
            </a:r>
          </a:p>
        </p:txBody>
      </p:sp>
      <p:sp>
        <p:nvSpPr>
          <p:cNvPr id="11" name="Espace réservé du contenu 10">
            <a:extLst>
              <a:ext uri="{FF2B5EF4-FFF2-40B4-BE49-F238E27FC236}">
                <a16:creationId xmlns:a16="http://schemas.microsoft.com/office/drawing/2014/main" id="{0D284FFB-A5F2-05F8-CD35-9060E9A26419}"/>
              </a:ext>
            </a:extLst>
          </p:cNvPr>
          <p:cNvSpPr>
            <a:spLocks noGrp="1"/>
          </p:cNvSpPr>
          <p:nvPr>
            <p:ph sz="quarter" idx="14"/>
          </p:nvPr>
        </p:nvSpPr>
        <p:spPr/>
        <p:txBody>
          <a:bodyPr>
            <a:normAutofit/>
          </a:bodyPr>
          <a:lstStyle/>
          <a:p>
            <a:r>
              <a:rPr lang="fr-CA" sz="2000" dirty="0"/>
              <a:t>C’est une recherche d’équilibre constante entre tous les systèmes du corps.</a:t>
            </a:r>
          </a:p>
          <a:p>
            <a:endParaRPr lang="fr-CA" sz="2000" dirty="0"/>
          </a:p>
          <a:p>
            <a:r>
              <a:rPr lang="fr-CA" sz="2000" dirty="0"/>
              <a:t>2 systèmes protagonistes</a:t>
            </a:r>
          </a:p>
          <a:p>
            <a:pPr lvl="1"/>
            <a:r>
              <a:rPr lang="fr-CA" sz="1800" dirty="0"/>
              <a:t>Endocrinien</a:t>
            </a:r>
          </a:p>
          <a:p>
            <a:pPr lvl="1"/>
            <a:r>
              <a:rPr lang="fr-CA" sz="1800" dirty="0"/>
              <a:t>Nerveux</a:t>
            </a:r>
          </a:p>
        </p:txBody>
      </p:sp>
    </p:spTree>
    <p:extLst>
      <p:ext uri="{BB962C8B-B14F-4D97-AF65-F5344CB8AC3E}">
        <p14:creationId xmlns:p14="http://schemas.microsoft.com/office/powerpoint/2010/main" val="29629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arn(inVertical)">
                                      <p:cBhvr>
                                        <p:cTn id="30" dur="500"/>
                                        <p:tgtEl>
                                          <p:spTgt spid="5">
                                            <p:txEl>
                                              <p:pRg st="1" end="1"/>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barn(inVertical)">
                                      <p:cBhvr>
                                        <p:cTn id="33" dur="500"/>
                                        <p:tgtEl>
                                          <p:spTgt spid="5">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arn(inVertical)">
                                      <p:cBhvr>
                                        <p:cTn id="36" dur="500"/>
                                        <p:tgtEl>
                                          <p:spTgt spid="5">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arn(inVertical)">
                                      <p:cBhvr>
                                        <p:cTn id="39" dur="500"/>
                                        <p:tgtEl>
                                          <p:spTgt spid="5">
                                            <p:txEl>
                                              <p:pRg st="4" end="4"/>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barn(inVertical)">
                                      <p:cBhvr>
                                        <p:cTn id="42" dur="500"/>
                                        <p:tgtEl>
                                          <p:spTgt spid="5">
                                            <p:txEl>
                                              <p:pRg st="5" end="5"/>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animEffect transition="in" filter="barn(inVertical)">
                                      <p:cBhvr>
                                        <p:cTn id="45" dur="500"/>
                                        <p:tgtEl>
                                          <p:spTgt spid="5">
                                            <p:txEl>
                                              <p:pRg st="6" end="6"/>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barn(inVertical)">
                                      <p:cBhvr>
                                        <p:cTn id="48" dur="500"/>
                                        <p:tgtEl>
                                          <p:spTgt spid="5">
                                            <p:txEl>
                                              <p:pRg st="7" end="7"/>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barn(inVertical)">
                                      <p:cBhvr>
                                        <p:cTn id="51" dur="5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Effect transition="in" filter="barn(inVertical)">
                                      <p:cBhvr>
                                        <p:cTn id="56" dur="500"/>
                                        <p:tgtEl>
                                          <p:spTgt spid="11">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Effect transition="in" filter="barn(inVertical)">
                                      <p:cBhvr>
                                        <p:cTn id="61" dur="500"/>
                                        <p:tgtEl>
                                          <p:spTgt spid="1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barn(inVertical)">
                                      <p:cBhvr>
                                        <p:cTn id="66" dur="500"/>
                                        <p:tgtEl>
                                          <p:spTgt spid="11">
                                            <p:txEl>
                                              <p:pRg st="3" end="3"/>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11">
                                            <p:txEl>
                                              <p:pRg st="4" end="4"/>
                                            </p:txEl>
                                          </p:spTgt>
                                        </p:tgtEl>
                                        <p:attrNameLst>
                                          <p:attrName>style.visibility</p:attrName>
                                        </p:attrNameLst>
                                      </p:cBhvr>
                                      <p:to>
                                        <p:strVal val="visible"/>
                                      </p:to>
                                    </p:set>
                                    <p:animEffect transition="in" filter="barn(inVertical)">
                                      <p:cBhvr>
                                        <p:cTn id="6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5878135-3F5C-BB53-0082-122956799B79}"/>
              </a:ext>
            </a:extLst>
          </p:cNvPr>
          <p:cNvSpPr>
            <a:spLocks noGrp="1"/>
          </p:cNvSpPr>
          <p:nvPr>
            <p:ph type="title"/>
          </p:nvPr>
        </p:nvSpPr>
        <p:spPr/>
        <p:txBody>
          <a:bodyPr rtlCol="0"/>
          <a:lstStyle>
            <a:defPPr>
              <a:defRPr lang="fr-FR"/>
            </a:defPPr>
          </a:lstStyle>
          <a:p>
            <a:pPr rtl="0"/>
            <a:r>
              <a:rPr lang="fr-FR" dirty="0"/>
              <a:t>Le squelette</a:t>
            </a:r>
          </a:p>
        </p:txBody>
      </p:sp>
      <p:graphicFrame>
        <p:nvGraphicFramePr>
          <p:cNvPr id="2" name="Tableau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732572321"/>
              </p:ext>
            </p:extLst>
          </p:nvPr>
        </p:nvGraphicFramePr>
        <p:xfrm>
          <a:off x="7791450" y="1169988"/>
          <a:ext cx="4132263" cy="3318734"/>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755631">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endParaRPr lang="fr-FR" sz="2400" dirty="0">
                        <a:latin typeface="+mn-lt"/>
                        <a:cs typeface="Gill Sans Light" panose="020B0302020104020203" pitchFamily="34" charset="-79"/>
                      </a:endParaRPr>
                    </a:p>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Types d’os</a:t>
                      </a:r>
                    </a:p>
                    <a:p>
                      <a:pPr marL="0" marR="0" lvl="0" indent="0" algn="r" defTabSz="914400" rtl="0" eaLnBrk="1" fontAlgn="auto" latinLnBrk="0" hangingPunct="1">
                        <a:lnSpc>
                          <a:spcPct val="100000"/>
                        </a:lnSpc>
                        <a:spcBef>
                          <a:spcPts val="0"/>
                        </a:spcBef>
                        <a:spcAft>
                          <a:spcPts val="0"/>
                        </a:spcAft>
                        <a:buClrTx/>
                        <a:buSzTx/>
                        <a:buFontTx/>
                        <a:buNone/>
                        <a:tabLst/>
                        <a:defRPr lang="fr-FR"/>
                      </a:pPr>
                      <a:endParaRPr lang="fr-FR" sz="2400" dirty="0">
                        <a:latin typeface="+mn-lt"/>
                        <a:cs typeface="Gill Sans Light" panose="020B0302020104020203" pitchFamily="34" charset="-79"/>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Rôles des os</a:t>
                      </a:r>
                    </a:p>
                    <a:p>
                      <a:pPr marL="0" algn="r" defTabSz="914400" rtl="0" eaLnBrk="1" latinLnBrk="0" hangingPunct="1"/>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defPPr>
                        <a:defRPr lang="fr-FR"/>
                      </a:defPPr>
                    </a:lstStyle>
                    <a:p>
                      <a:pPr marL="0" marR="0" lvl="0" indent="0" algn="r" defTabSz="914400" rtl="0" eaLnBrk="1" fontAlgn="auto" latinLnBrk="0" hangingPunct="1">
                        <a:lnSpc>
                          <a:spcPct val="100000"/>
                        </a:lnSpc>
                        <a:spcBef>
                          <a:spcPts val="0"/>
                        </a:spcBef>
                        <a:spcAft>
                          <a:spcPts val="0"/>
                        </a:spcAft>
                        <a:buClrTx/>
                        <a:buSzTx/>
                        <a:buFontTx/>
                        <a:buNone/>
                        <a:tabLst/>
                        <a:defRPr lang="fr-FR"/>
                      </a:pPr>
                      <a:r>
                        <a:rPr lang="fr-FR" sz="2400" dirty="0">
                          <a:latin typeface="+mn-lt"/>
                          <a:cs typeface="Gill Sans Light" panose="020B0302020104020203" pitchFamily="34" charset="-79"/>
                        </a:rPr>
                        <a:t>Structure d’un os</a:t>
                      </a:r>
                    </a:p>
                    <a:p>
                      <a:pPr marL="0" algn="r" defTabSz="914400" rtl="0" eaLnBrk="1" latinLnBrk="0" hangingPunct="1"/>
                      <a:endParaRPr lang="fr-FR"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bl>
          </a:graphicData>
        </a:graphic>
      </p:graphicFrame>
    </p:spTree>
    <p:extLst>
      <p:ext uri="{BB962C8B-B14F-4D97-AF65-F5344CB8AC3E}">
        <p14:creationId xmlns:p14="http://schemas.microsoft.com/office/powerpoint/2010/main" val="347413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70BA96D9-2E56-3DBD-6315-048A1B2800FB}"/>
              </a:ext>
            </a:extLst>
          </p:cNvPr>
          <p:cNvSpPr>
            <a:spLocks noGrp="1"/>
          </p:cNvSpPr>
          <p:nvPr>
            <p:ph type="title"/>
          </p:nvPr>
        </p:nvSpPr>
        <p:spPr/>
        <p:txBody>
          <a:bodyPr rtlCol="0"/>
          <a:lstStyle>
            <a:defPPr>
              <a:defRPr lang="fr-FR"/>
            </a:defPPr>
          </a:lstStyle>
          <a:p>
            <a:pPr rtl="0"/>
            <a:r>
              <a:rPr lang="fr-FR" dirty="0"/>
              <a:t>Le squelette</a:t>
            </a:r>
          </a:p>
        </p:txBody>
      </p:sp>
      <p:sp>
        <p:nvSpPr>
          <p:cNvPr id="27" name="Espace réservé du texte 26">
            <a:extLst>
              <a:ext uri="{FF2B5EF4-FFF2-40B4-BE49-F238E27FC236}">
                <a16:creationId xmlns:a16="http://schemas.microsoft.com/office/drawing/2014/main" id="{64C89AC3-3D7A-65BB-C3F4-2B1CB19E78D1}"/>
              </a:ext>
            </a:extLst>
          </p:cNvPr>
          <p:cNvSpPr>
            <a:spLocks noGrp="1"/>
          </p:cNvSpPr>
          <p:nvPr>
            <p:ph type="body" sz="half" idx="2"/>
          </p:nvPr>
        </p:nvSpPr>
        <p:spPr>
          <a:xfrm>
            <a:off x="576071" y="1947671"/>
            <a:ext cx="6951164" cy="4070729"/>
          </a:xfrm>
        </p:spPr>
        <p:txBody>
          <a:bodyPr rtlCol="0">
            <a:noAutofit/>
          </a:bodyPr>
          <a:lstStyle>
            <a:defPPr>
              <a:defRPr lang="fr-FR"/>
            </a:defPPr>
          </a:lstStyle>
          <a:p>
            <a:pPr marL="285750" indent="-285750" rtl="0">
              <a:buFont typeface="Arial" panose="020B0604020202020204" pitchFamily="34" charset="0"/>
              <a:buChar char="•"/>
            </a:pPr>
            <a:r>
              <a:rPr lang="fr-FR" sz="2200" dirty="0"/>
              <a:t>Le squelette est constitué de 206 os de formes et de grosseurs différentes, de cartilage, d’articulations et de ligaments​</a:t>
            </a:r>
          </a:p>
          <a:p>
            <a:pPr rtl="0"/>
            <a:endParaRPr lang="fr-FR" sz="2200" dirty="0"/>
          </a:p>
          <a:p>
            <a:pPr marL="285750" indent="-285750" rtl="0">
              <a:buFont typeface="Arial" panose="020B0604020202020204" pitchFamily="34" charset="0"/>
              <a:buChar char="•"/>
            </a:pPr>
            <a:r>
              <a:rPr lang="fr-FR" sz="2200" dirty="0"/>
              <a:t>La division du squelette est la même que la division du corps humain: tête, tronc, membres supérieurs et membres inférieurs​</a:t>
            </a:r>
          </a:p>
          <a:p>
            <a:pPr marL="285750" indent="-285750" rtl="0">
              <a:buFont typeface="Arial" panose="020B0604020202020204" pitchFamily="34" charset="0"/>
              <a:buChar char="•"/>
            </a:pPr>
            <a:endParaRPr lang="fr-FR" sz="2200" dirty="0"/>
          </a:p>
          <a:p>
            <a:pPr marL="285750" indent="-285750" rtl="0">
              <a:buFont typeface="Arial" panose="020B0604020202020204" pitchFamily="34" charset="0"/>
              <a:buChar char="•"/>
            </a:pPr>
            <a:r>
              <a:rPr lang="fr-FR" sz="2200" dirty="0"/>
              <a:t>On distingue 5  types d’os selon leur forme.</a:t>
            </a:r>
            <a:endParaRPr lang="fr-FR" sz="2400" dirty="0"/>
          </a:p>
        </p:txBody>
      </p:sp>
      <p:sp>
        <p:nvSpPr>
          <p:cNvPr id="2" name="Espace réservé de la date 1">
            <a:extLst>
              <a:ext uri="{FF2B5EF4-FFF2-40B4-BE49-F238E27FC236}">
                <a16:creationId xmlns:a16="http://schemas.microsoft.com/office/drawing/2014/main" id="{DA884D8B-635B-7402-1437-04A104C24B54}"/>
              </a:ext>
            </a:extLst>
          </p:cNvPr>
          <p:cNvSpPr>
            <a:spLocks noGrp="1"/>
          </p:cNvSpPr>
          <p:nvPr>
            <p:ph type="dt" sz="half" idx="10"/>
          </p:nvPr>
        </p:nvSpPr>
        <p:spPr/>
        <p:txBody>
          <a:bodyPr rtlCol="0"/>
          <a:lstStyle>
            <a:defPPr>
              <a:defRPr lang="fr-FR"/>
            </a:defPPr>
          </a:lstStyle>
          <a:p>
            <a:pPr rtl="0"/>
            <a:r>
              <a:rPr lang="fr-FR" dirty="0"/>
              <a:t>2023</a:t>
            </a:r>
          </a:p>
        </p:txBody>
      </p:sp>
      <p:sp>
        <p:nvSpPr>
          <p:cNvPr id="3" name="Espace réservé du pied de page 2">
            <a:extLst>
              <a:ext uri="{FF2B5EF4-FFF2-40B4-BE49-F238E27FC236}">
                <a16:creationId xmlns:a16="http://schemas.microsoft.com/office/drawing/2014/main" id="{FAD9BE9C-B5EA-5DA0-9156-6E05D3882992}"/>
              </a:ext>
            </a:extLst>
          </p:cNvPr>
          <p:cNvSpPr>
            <a:spLocks noGrp="1"/>
          </p:cNvSpPr>
          <p:nvPr>
            <p:ph type="ftr" sz="quarter" idx="11"/>
          </p:nvPr>
        </p:nvSpPr>
        <p:spPr/>
        <p:txBody>
          <a:bodyPr rtlCol="0"/>
          <a:lstStyle>
            <a:defPPr>
              <a:defRPr lang="fr-FR"/>
            </a:defPPr>
          </a:lstStyle>
          <a:p>
            <a:pPr rtl="0"/>
            <a:r>
              <a:rPr lang="fr-FR" dirty="0"/>
              <a:t>CEMEQ P.39</a:t>
            </a:r>
          </a:p>
        </p:txBody>
      </p:sp>
      <p:sp>
        <p:nvSpPr>
          <p:cNvPr id="4" name="Espace réservé du numéro de diapositive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rtlCol="0"/>
          <a:lstStyle>
            <a:defPPr>
              <a:defRPr lang="fr-FR"/>
            </a:defPPr>
          </a:lstStyle>
          <a:p>
            <a:pPr rtl="0"/>
            <a:r>
              <a:rPr lang="fr-FR" dirty="0"/>
              <a:t>1</a:t>
            </a:r>
          </a:p>
        </p:txBody>
      </p:sp>
      <p:pic>
        <p:nvPicPr>
          <p:cNvPr id="22" name="Espace réservé d’image 21">
            <a:extLst>
              <a:ext uri="{FF2B5EF4-FFF2-40B4-BE49-F238E27FC236}">
                <a16:creationId xmlns:a16="http://schemas.microsoft.com/office/drawing/2014/main" id="{07415596-3C86-E792-A622-F817DB08D587}"/>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1521" r="1521"/>
          <a:stretch/>
        </p:blipFill>
        <p:spPr>
          <a:xfrm>
            <a:off x="7815470" y="0"/>
            <a:ext cx="4376530" cy="6018401"/>
          </a:xfrm>
        </p:spPr>
      </p:pic>
    </p:spTree>
    <p:extLst>
      <p:ext uri="{BB962C8B-B14F-4D97-AF65-F5344CB8AC3E}">
        <p14:creationId xmlns:p14="http://schemas.microsoft.com/office/powerpoint/2010/main" val="34350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animEffect transition="in" filter="barn(inVertical)">
                                      <p:cBhvr>
                                        <p:cTn id="17"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F90E840-689D-1B31-721A-A937E9E7AF59}"/>
              </a:ext>
            </a:extLst>
          </p:cNvPr>
          <p:cNvSpPr>
            <a:spLocks noGrp="1"/>
          </p:cNvSpPr>
          <p:nvPr>
            <p:ph type="dt" sz="half" idx="10"/>
          </p:nvPr>
        </p:nvSpPr>
        <p:spPr/>
        <p:txBody>
          <a:bodyPr/>
          <a:lstStyle/>
          <a:p>
            <a:pPr rtl="0"/>
            <a:r>
              <a:rPr lang="fr-FR" dirty="0"/>
              <a:t>2023</a:t>
            </a:r>
          </a:p>
        </p:txBody>
      </p:sp>
      <p:sp>
        <p:nvSpPr>
          <p:cNvPr id="4" name="Espace réservé du pied de page 3">
            <a:extLst>
              <a:ext uri="{FF2B5EF4-FFF2-40B4-BE49-F238E27FC236}">
                <a16:creationId xmlns:a16="http://schemas.microsoft.com/office/drawing/2014/main" id="{EC1A1511-2294-B2D2-E1AD-D4CB897366BA}"/>
              </a:ext>
            </a:extLst>
          </p:cNvPr>
          <p:cNvSpPr>
            <a:spLocks noGrp="1"/>
          </p:cNvSpPr>
          <p:nvPr>
            <p:ph type="ftr" sz="quarter" idx="11"/>
          </p:nvPr>
        </p:nvSpPr>
        <p:spPr/>
        <p:txBody>
          <a:bodyPr/>
          <a:lstStyle/>
          <a:p>
            <a:pPr rtl="0"/>
            <a:r>
              <a:rPr lang="fr-FR" dirty="0"/>
              <a:t>CEMEQ p. 40</a:t>
            </a:r>
          </a:p>
        </p:txBody>
      </p:sp>
      <p:sp>
        <p:nvSpPr>
          <p:cNvPr id="5" name="Espace réservé du numéro de diapositive 4">
            <a:extLst>
              <a:ext uri="{FF2B5EF4-FFF2-40B4-BE49-F238E27FC236}">
                <a16:creationId xmlns:a16="http://schemas.microsoft.com/office/drawing/2014/main" id="{2C819872-D1B0-1142-4D2C-493781006DC6}"/>
              </a:ext>
            </a:extLst>
          </p:cNvPr>
          <p:cNvSpPr>
            <a:spLocks noGrp="1"/>
          </p:cNvSpPr>
          <p:nvPr>
            <p:ph type="sldNum" sz="quarter" idx="12"/>
          </p:nvPr>
        </p:nvSpPr>
        <p:spPr/>
        <p:txBody>
          <a:bodyPr/>
          <a:lstStyle/>
          <a:p>
            <a:pPr rtl="0"/>
            <a:r>
              <a:rPr lang="fr-FR" dirty="0"/>
              <a:t>2</a:t>
            </a:r>
          </a:p>
        </p:txBody>
      </p:sp>
      <p:sp>
        <p:nvSpPr>
          <p:cNvPr id="9" name="Titre 8">
            <a:extLst>
              <a:ext uri="{FF2B5EF4-FFF2-40B4-BE49-F238E27FC236}">
                <a16:creationId xmlns:a16="http://schemas.microsoft.com/office/drawing/2014/main" id="{EF3BDCAC-9297-FEEF-6BCD-EC5BABB7A794}"/>
              </a:ext>
            </a:extLst>
          </p:cNvPr>
          <p:cNvSpPr>
            <a:spLocks noGrp="1"/>
          </p:cNvSpPr>
          <p:nvPr>
            <p:ph type="title"/>
          </p:nvPr>
        </p:nvSpPr>
        <p:spPr>
          <a:xfrm>
            <a:off x="576072" y="704088"/>
            <a:ext cx="3803904" cy="5206382"/>
          </a:xfrm>
        </p:spPr>
        <p:txBody>
          <a:bodyPr/>
          <a:lstStyle/>
          <a:p>
            <a:r>
              <a:rPr lang="fr-CA" dirty="0"/>
              <a:t>Les types d’os</a:t>
            </a:r>
            <a:br>
              <a:rPr lang="fr-CA" dirty="0"/>
            </a:br>
            <a:br>
              <a:rPr lang="fr-CA" dirty="0"/>
            </a:br>
            <a:r>
              <a:rPr lang="fr-CA" sz="2200" dirty="0"/>
              <a:t>Os irréguliers</a:t>
            </a:r>
            <a:br>
              <a:rPr lang="fr-CA" sz="2200" dirty="0"/>
            </a:br>
            <a:r>
              <a:rPr lang="fr-CA" sz="2200" dirty="0"/>
              <a:t>Os courts</a:t>
            </a:r>
            <a:br>
              <a:rPr lang="fr-CA" sz="2200" dirty="0"/>
            </a:br>
            <a:r>
              <a:rPr lang="fr-CA" sz="2200" dirty="0"/>
              <a:t>Os plats</a:t>
            </a:r>
            <a:br>
              <a:rPr lang="fr-CA" sz="2200" dirty="0"/>
            </a:br>
            <a:r>
              <a:rPr lang="fr-CA" sz="2200" dirty="0"/>
              <a:t>Os longs</a:t>
            </a:r>
            <a:br>
              <a:rPr lang="fr-CA" sz="2200" dirty="0"/>
            </a:br>
            <a:r>
              <a:rPr lang="fr-CA" sz="2200" dirty="0"/>
              <a:t>Os sésamoïdes</a:t>
            </a:r>
          </a:p>
        </p:txBody>
      </p:sp>
      <p:pic>
        <p:nvPicPr>
          <p:cNvPr id="13" name="Image 12" descr="Une image contenant texte, intérieur&#10;&#10;Description générée automatiquement">
            <a:extLst>
              <a:ext uri="{FF2B5EF4-FFF2-40B4-BE49-F238E27FC236}">
                <a16:creationId xmlns:a16="http://schemas.microsoft.com/office/drawing/2014/main" id="{039E0410-C3EC-1BD6-ACE5-55B935898300}"/>
              </a:ext>
              <a:ext uri="{C183D7F6-B498-43B3-948B-1728B52AA6E4}">
                <adec:decorative xmlns:adec="http://schemas.microsoft.com/office/drawing/2017/decorative" val="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79976" y="1191039"/>
            <a:ext cx="6394174" cy="4475922"/>
          </a:xfrm>
          <a:prstGeom prst="rect">
            <a:avLst/>
          </a:prstGeom>
          <a:effectLst>
            <a:glow rad="63500">
              <a:schemeClr val="accent5">
                <a:satMod val="175000"/>
                <a:alpha val="40000"/>
              </a:schemeClr>
            </a:glow>
            <a:softEdge rad="63500"/>
          </a:effectLst>
        </p:spPr>
      </p:pic>
    </p:spTree>
    <p:extLst>
      <p:ext uri="{BB962C8B-B14F-4D97-AF65-F5344CB8AC3E}">
        <p14:creationId xmlns:p14="http://schemas.microsoft.com/office/powerpoint/2010/main" val="32402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re 25">
            <a:extLst>
              <a:ext uri="{FF2B5EF4-FFF2-40B4-BE49-F238E27FC236}">
                <a16:creationId xmlns:a16="http://schemas.microsoft.com/office/drawing/2014/main" id="{70BA96D9-2E56-3DBD-6315-048A1B2800FB}"/>
              </a:ext>
            </a:extLst>
          </p:cNvPr>
          <p:cNvSpPr>
            <a:spLocks noGrp="1"/>
          </p:cNvSpPr>
          <p:nvPr>
            <p:ph type="title"/>
          </p:nvPr>
        </p:nvSpPr>
        <p:spPr>
          <a:xfrm>
            <a:off x="839788" y="457200"/>
            <a:ext cx="3932237" cy="663677"/>
          </a:xfrm>
        </p:spPr>
        <p:txBody>
          <a:bodyPr rtlCol="0" anchor="b">
            <a:normAutofit/>
          </a:bodyPr>
          <a:lstStyle>
            <a:defPPr>
              <a:defRPr lang="fr-FR"/>
            </a:defPPr>
          </a:lstStyle>
          <a:p>
            <a:pPr rtl="0"/>
            <a:r>
              <a:rPr lang="fr-FR" sz="3600" dirty="0"/>
              <a:t>Le rôle des os</a:t>
            </a:r>
          </a:p>
        </p:txBody>
      </p:sp>
      <p:pic>
        <p:nvPicPr>
          <p:cNvPr id="8" name="Espace réservé pour une image  7">
            <a:extLst>
              <a:ext uri="{FF2B5EF4-FFF2-40B4-BE49-F238E27FC236}">
                <a16:creationId xmlns:a16="http://schemas.microsoft.com/office/drawing/2014/main" id="{F91985FB-F626-0A17-7EFC-6EB2A43EF6D0}"/>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450" r="452" b="2"/>
          <a:stretch/>
        </p:blipFill>
        <p:spPr>
          <a:xfrm>
            <a:off x="5843016" y="992187"/>
            <a:ext cx="6172200" cy="4873625"/>
          </a:xfrm>
          <a:noFill/>
          <a:effectLst>
            <a:glow rad="139700">
              <a:schemeClr val="accent2">
                <a:alpha val="40000"/>
              </a:schemeClr>
            </a:glow>
            <a:outerShdw blurRad="50800" dist="38100" algn="l" rotWithShape="0">
              <a:prstClr val="black">
                <a:alpha val="40000"/>
              </a:prstClr>
            </a:outerShdw>
            <a:softEdge rad="63500"/>
          </a:effectLst>
        </p:spPr>
      </p:pic>
      <p:sp>
        <p:nvSpPr>
          <p:cNvPr id="27" name="Espace réservé du texte 26">
            <a:extLst>
              <a:ext uri="{FF2B5EF4-FFF2-40B4-BE49-F238E27FC236}">
                <a16:creationId xmlns:a16="http://schemas.microsoft.com/office/drawing/2014/main" id="{64C89AC3-3D7A-65BB-C3F4-2B1CB19E78D1}"/>
              </a:ext>
            </a:extLst>
          </p:cNvPr>
          <p:cNvSpPr>
            <a:spLocks noGrp="1"/>
          </p:cNvSpPr>
          <p:nvPr>
            <p:ph type="body" sz="half" idx="2"/>
          </p:nvPr>
        </p:nvSpPr>
        <p:spPr>
          <a:xfrm>
            <a:off x="176784" y="1232207"/>
            <a:ext cx="5666232" cy="4873625"/>
          </a:xfrm>
        </p:spPr>
        <p:txBody>
          <a:bodyPr rtlCol="0">
            <a:noAutofit/>
          </a:bodyPr>
          <a:lstStyle>
            <a:defPPr>
              <a:defRPr lang="fr-FR"/>
            </a:defPPr>
          </a:lstStyle>
          <a:p>
            <a:pPr marL="285750" indent="-285750" rtl="0">
              <a:buFont typeface="Arial" panose="020B0604020202020204" pitchFamily="34" charset="0"/>
              <a:buChar char="•"/>
            </a:pPr>
            <a:r>
              <a:rPr lang="fr-FR" sz="2200" dirty="0"/>
              <a:t>Participer aux mouvements et à la locomotion</a:t>
            </a:r>
          </a:p>
          <a:p>
            <a:pPr marL="285750" indent="-285750" rtl="0">
              <a:buFont typeface="Arial" panose="020B0604020202020204" pitchFamily="34" charset="0"/>
              <a:buChar char="•"/>
            </a:pPr>
            <a:r>
              <a:rPr lang="fr-FR" sz="2200" dirty="0"/>
              <a:t>Assurer la protection et le soutien des organes </a:t>
            </a:r>
          </a:p>
          <a:p>
            <a:pPr marL="285750" indent="-285750" rtl="0">
              <a:buFont typeface="Arial" panose="020B0604020202020204" pitchFamily="34" charset="0"/>
              <a:buChar char="•"/>
            </a:pPr>
            <a:r>
              <a:rPr lang="fr-FR" sz="2200" dirty="0"/>
              <a:t>Constituer la charpente du corps humain</a:t>
            </a:r>
          </a:p>
          <a:p>
            <a:pPr marL="285750" indent="-285750" rtl="0">
              <a:buFont typeface="Arial" panose="020B0604020202020204" pitchFamily="34" charset="0"/>
              <a:buChar char="•"/>
            </a:pPr>
            <a:r>
              <a:rPr lang="fr-FR" sz="2200" dirty="0"/>
              <a:t>Fournir un support aux tissus mous et des points d’attache aux muscles</a:t>
            </a:r>
          </a:p>
          <a:p>
            <a:pPr marL="285750" indent="-285750" rtl="0">
              <a:buFont typeface="Arial" panose="020B0604020202020204" pitchFamily="34" charset="0"/>
              <a:buChar char="•"/>
            </a:pPr>
            <a:r>
              <a:rPr lang="fr-FR" sz="2200" dirty="0"/>
              <a:t>Participer à l’</a:t>
            </a:r>
            <a:r>
              <a:rPr lang="fr-FR" sz="2200" b="1" dirty="0"/>
              <a:t>hématopoïèse</a:t>
            </a:r>
            <a:r>
              <a:rPr lang="fr-FR" sz="2200" dirty="0"/>
              <a:t> avec la moelle osseuse rouge (</a:t>
            </a:r>
            <a:r>
              <a:rPr lang="fr-FR" sz="2200" b="1" dirty="0"/>
              <a:t>Fabriquent des cellules sanguines</a:t>
            </a:r>
            <a:r>
              <a:rPr lang="fr-FR" sz="2200" dirty="0"/>
              <a:t>)</a:t>
            </a:r>
          </a:p>
          <a:p>
            <a:pPr marL="285750" indent="-285750" rtl="0">
              <a:buFont typeface="Arial" panose="020B0604020202020204" pitchFamily="34" charset="0"/>
              <a:buChar char="•"/>
            </a:pPr>
            <a:r>
              <a:rPr lang="fr-FR" sz="2200" dirty="0"/>
              <a:t>Entreposer des réserves de graisse dans la moelle osseuse jaune et des sels minéraux dans les tissus osseux (</a:t>
            </a:r>
            <a:r>
              <a:rPr lang="fr-FR" sz="2200" b="1" dirty="0"/>
              <a:t>Stockent et libèrent les minéraux</a:t>
            </a:r>
            <a:r>
              <a:rPr lang="fr-FR" sz="2200" dirty="0"/>
              <a:t>)</a:t>
            </a:r>
          </a:p>
        </p:txBody>
      </p:sp>
      <p:sp>
        <p:nvSpPr>
          <p:cNvPr id="2" name="Espace réservé de la date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rtlCol="0" anchor="ctr">
            <a:normAutofit/>
          </a:bodyPr>
          <a:lstStyle>
            <a:defPPr>
              <a:defRPr lang="fr-FR"/>
            </a:defPPr>
          </a:lstStyle>
          <a:p>
            <a:pPr rtl="0">
              <a:spcAft>
                <a:spcPts val="600"/>
              </a:spcAft>
            </a:pPr>
            <a:r>
              <a:rPr lang="fr-FR" dirty="0"/>
              <a:t>2023</a:t>
            </a:r>
            <a:endParaRPr lang="fr-FR"/>
          </a:p>
        </p:txBody>
      </p:sp>
      <p:sp>
        <p:nvSpPr>
          <p:cNvPr id="3" name="Espace réservé du pied de page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rtlCol="0" anchor="ctr">
            <a:normAutofit/>
          </a:bodyPr>
          <a:lstStyle>
            <a:defPPr>
              <a:defRPr lang="fr-FR"/>
            </a:defPPr>
          </a:lstStyle>
          <a:p>
            <a:pPr rtl="0">
              <a:spcAft>
                <a:spcPts val="600"/>
              </a:spcAft>
            </a:pPr>
            <a:r>
              <a:rPr lang="fr-FR" dirty="0"/>
              <a:t>CEMEQ P.41</a:t>
            </a:r>
          </a:p>
        </p:txBody>
      </p:sp>
      <p:sp>
        <p:nvSpPr>
          <p:cNvPr id="4" name="Espace réservé du numéro de diapositive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rtlCol="0" anchor="ctr">
            <a:normAutofit/>
          </a:bodyPr>
          <a:lstStyle>
            <a:defPPr>
              <a:defRPr lang="fr-FR"/>
            </a:defPPr>
          </a:lstStyle>
          <a:p>
            <a:pPr rtl="0">
              <a:spcAft>
                <a:spcPts val="600"/>
              </a:spcAft>
            </a:pPr>
            <a:r>
              <a:rPr lang="fr-FR" dirty="0"/>
              <a:t>3</a:t>
            </a:r>
          </a:p>
        </p:txBody>
      </p:sp>
    </p:spTree>
    <p:extLst>
      <p:ext uri="{BB962C8B-B14F-4D97-AF65-F5344CB8AC3E}">
        <p14:creationId xmlns:p14="http://schemas.microsoft.com/office/powerpoint/2010/main" val="219367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arn(inVertic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barn(inVertical)">
                                      <p:cBhvr>
                                        <p:cTn id="22" dur="500"/>
                                        <p:tgtEl>
                                          <p:spTgt spid="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animEffect transition="in" filter="barn(inVertical)">
                                      <p:cBhvr>
                                        <p:cTn id="27" dur="500"/>
                                        <p:tgtEl>
                                          <p:spTgt spid="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7">
                                            <p:txEl>
                                              <p:pRg st="5" end="5"/>
                                            </p:txEl>
                                          </p:spTgt>
                                        </p:tgtEl>
                                        <p:attrNameLst>
                                          <p:attrName>style.visibility</p:attrName>
                                        </p:attrNameLst>
                                      </p:cBhvr>
                                      <p:to>
                                        <p:strVal val="visible"/>
                                      </p:to>
                                    </p:set>
                                    <p:animEffect transition="in" filter="barn(inVertical)">
                                      <p:cBhvr>
                                        <p:cTn id="40" dur="500"/>
                                        <p:tgtEl>
                                          <p:spTgt spid="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355D8B0-A009-12EF-9A06-B479FDE875AE}"/>
              </a:ext>
            </a:extLst>
          </p:cNvPr>
          <p:cNvSpPr>
            <a:spLocks noGrp="1"/>
          </p:cNvSpPr>
          <p:nvPr>
            <p:ph type="dt" sz="half" idx="10"/>
          </p:nvPr>
        </p:nvSpPr>
        <p:spPr/>
        <p:txBody>
          <a:bodyPr/>
          <a:lstStyle/>
          <a:p>
            <a:pPr rtl="0"/>
            <a:r>
              <a:rPr lang="fr-FR" dirty="0"/>
              <a:t>2023</a:t>
            </a:r>
          </a:p>
        </p:txBody>
      </p:sp>
      <p:sp>
        <p:nvSpPr>
          <p:cNvPr id="5" name="Titre 4">
            <a:extLst>
              <a:ext uri="{FF2B5EF4-FFF2-40B4-BE49-F238E27FC236}">
                <a16:creationId xmlns:a16="http://schemas.microsoft.com/office/drawing/2014/main" id="{FC224C18-7D91-39FB-FD5F-982E3ECEDC6B}"/>
              </a:ext>
            </a:extLst>
          </p:cNvPr>
          <p:cNvSpPr>
            <a:spLocks noGrp="1"/>
          </p:cNvSpPr>
          <p:nvPr>
            <p:ph type="title"/>
          </p:nvPr>
        </p:nvSpPr>
        <p:spPr>
          <a:xfrm>
            <a:off x="505733" y="3638329"/>
            <a:ext cx="9144000" cy="676656"/>
          </a:xfrm>
        </p:spPr>
        <p:txBody>
          <a:bodyPr/>
          <a:lstStyle/>
          <a:p>
            <a:r>
              <a:rPr lang="fr-CA" dirty="0" err="1"/>
              <a:t>Hématopoïtèse</a:t>
            </a:r>
            <a:br>
              <a:rPr lang="fr-CA" dirty="0"/>
            </a:br>
            <a:br>
              <a:rPr lang="fr-CA" dirty="0"/>
            </a:br>
            <a:r>
              <a:rPr lang="fr-CA" dirty="0"/>
              <a:t>VISIONNEZ LA VIDÉO C4.3</a:t>
            </a:r>
          </a:p>
        </p:txBody>
      </p:sp>
    </p:spTree>
    <p:extLst>
      <p:ext uri="{BB962C8B-B14F-4D97-AF65-F5344CB8AC3E}">
        <p14:creationId xmlns:p14="http://schemas.microsoft.com/office/powerpoint/2010/main" val="165754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F91985FB-F626-0A17-7EFC-6EB2A43EF6D0}"/>
              </a:ext>
            </a:extLst>
          </p:cNvPr>
          <p:cNvPicPr>
            <a:picLocks noGrp="1" noChangeAspect="1"/>
          </p:cNvPicPr>
          <p:nvPr>
            <p:ph sz="half" idx="1"/>
          </p:nvPr>
        </p:nvPicPr>
        <p:blipFill rotWithShape="1">
          <a:blip r:embed="rId3">
            <a:extLst>
              <a:ext uri="{837473B0-CC2E-450A-ABE3-18F120FF3D39}">
                <a1611:picAttrSrcUrl xmlns:a1611="http://schemas.microsoft.com/office/drawing/2016/11/main" r:id="rId4"/>
              </a:ext>
            </a:extLst>
          </a:blip>
          <a:stretch/>
        </p:blipFill>
        <p:spPr>
          <a:xfrm>
            <a:off x="1592826" y="1468182"/>
            <a:ext cx="2436579" cy="4685730"/>
          </a:xfrm>
          <a:noFill/>
          <a:effectLst>
            <a:glow rad="139700">
              <a:schemeClr val="accent2">
                <a:alpha val="40000"/>
              </a:schemeClr>
            </a:glow>
            <a:outerShdw blurRad="50800" dist="38100" algn="l" rotWithShape="0">
              <a:prstClr val="black">
                <a:alpha val="40000"/>
              </a:prstClr>
            </a:outerShdw>
            <a:softEdge rad="63500"/>
          </a:effectLst>
        </p:spPr>
      </p:pic>
      <p:sp>
        <p:nvSpPr>
          <p:cNvPr id="27" name="Espace réservé du texte 26">
            <a:extLst>
              <a:ext uri="{FF2B5EF4-FFF2-40B4-BE49-F238E27FC236}">
                <a16:creationId xmlns:a16="http://schemas.microsoft.com/office/drawing/2014/main" id="{64C89AC3-3D7A-65BB-C3F4-2B1CB19E78D1}"/>
              </a:ext>
            </a:extLst>
          </p:cNvPr>
          <p:cNvSpPr>
            <a:spLocks noGrp="1"/>
          </p:cNvSpPr>
          <p:nvPr>
            <p:ph sz="half" idx="2"/>
          </p:nvPr>
        </p:nvSpPr>
        <p:spPr>
          <a:xfrm>
            <a:off x="6172200" y="1825625"/>
            <a:ext cx="5181600" cy="4351338"/>
          </a:xfrm>
        </p:spPr>
        <p:txBody>
          <a:bodyPr rtlCol="0">
            <a:normAutofit/>
          </a:bodyPr>
          <a:lstStyle>
            <a:defPPr>
              <a:defRPr lang="fr-FR"/>
            </a:defPPr>
          </a:lstStyle>
          <a:p>
            <a:pPr marL="285750" indent="-285750" rtl="0">
              <a:buFont typeface="Arial" panose="020B0604020202020204" pitchFamily="34" charset="0"/>
              <a:buChar char="•"/>
            </a:pPr>
            <a:r>
              <a:rPr lang="fr-FR" dirty="0"/>
              <a:t>2 tissus conjonctifs spécialisés forment les os:</a:t>
            </a:r>
          </a:p>
          <a:p>
            <a:pPr marL="742950" lvl="1" indent="-285750">
              <a:buFont typeface="Arial" panose="020B0604020202020204" pitchFamily="34" charset="0"/>
              <a:buChar char="•"/>
            </a:pPr>
            <a:r>
              <a:rPr lang="fr-FR" sz="2800" dirty="0"/>
              <a:t>Tissu cartilagineux </a:t>
            </a:r>
          </a:p>
          <a:p>
            <a:pPr marL="742950" lvl="1" indent="-285750">
              <a:buFont typeface="Arial" panose="020B0604020202020204" pitchFamily="34" charset="0"/>
              <a:buChar char="•"/>
            </a:pPr>
            <a:r>
              <a:rPr lang="fr-FR" sz="2800" dirty="0"/>
              <a:t>Tissu osseux</a:t>
            </a:r>
          </a:p>
        </p:txBody>
      </p:sp>
      <p:sp>
        <p:nvSpPr>
          <p:cNvPr id="2" name="Espace réservé de la date 1">
            <a:extLst>
              <a:ext uri="{FF2B5EF4-FFF2-40B4-BE49-F238E27FC236}">
                <a16:creationId xmlns:a16="http://schemas.microsoft.com/office/drawing/2014/main" id="{DA884D8B-635B-7402-1437-04A104C24B54}"/>
              </a:ext>
            </a:extLst>
          </p:cNvPr>
          <p:cNvSpPr>
            <a:spLocks noGrp="1"/>
          </p:cNvSpPr>
          <p:nvPr>
            <p:ph type="dt" sz="half" idx="10"/>
          </p:nvPr>
        </p:nvSpPr>
        <p:spPr>
          <a:xfrm>
            <a:off x="365760" y="6464808"/>
            <a:ext cx="987552" cy="310896"/>
          </a:xfrm>
        </p:spPr>
        <p:txBody>
          <a:bodyPr rtlCol="0" anchor="ctr">
            <a:normAutofit/>
          </a:bodyPr>
          <a:lstStyle>
            <a:defPPr>
              <a:defRPr lang="fr-FR"/>
            </a:defPPr>
          </a:lstStyle>
          <a:p>
            <a:pPr rtl="0">
              <a:spcAft>
                <a:spcPts val="600"/>
              </a:spcAft>
            </a:pPr>
            <a:r>
              <a:rPr lang="fr-FR" dirty="0"/>
              <a:t>2023</a:t>
            </a:r>
            <a:endParaRPr lang="fr-FR"/>
          </a:p>
        </p:txBody>
      </p:sp>
      <p:sp>
        <p:nvSpPr>
          <p:cNvPr id="3" name="Espace réservé du pied de page 2">
            <a:extLst>
              <a:ext uri="{FF2B5EF4-FFF2-40B4-BE49-F238E27FC236}">
                <a16:creationId xmlns:a16="http://schemas.microsoft.com/office/drawing/2014/main" id="{FAD9BE9C-B5EA-5DA0-9156-6E05D3882992}"/>
              </a:ext>
            </a:extLst>
          </p:cNvPr>
          <p:cNvSpPr>
            <a:spLocks noGrp="1"/>
          </p:cNvSpPr>
          <p:nvPr>
            <p:ph type="ftr" sz="quarter" idx="11"/>
          </p:nvPr>
        </p:nvSpPr>
        <p:spPr>
          <a:xfrm>
            <a:off x="4379976" y="6464808"/>
            <a:ext cx="3438144" cy="310896"/>
          </a:xfrm>
        </p:spPr>
        <p:txBody>
          <a:bodyPr rtlCol="0" anchor="ctr">
            <a:normAutofit/>
          </a:bodyPr>
          <a:lstStyle>
            <a:defPPr>
              <a:defRPr lang="fr-FR"/>
            </a:defPPr>
          </a:lstStyle>
          <a:p>
            <a:pPr rtl="0">
              <a:spcAft>
                <a:spcPts val="600"/>
              </a:spcAft>
            </a:pPr>
            <a:r>
              <a:rPr lang="fr-FR" dirty="0"/>
              <a:t>CEMEQ P.41</a:t>
            </a:r>
          </a:p>
        </p:txBody>
      </p:sp>
      <p:sp>
        <p:nvSpPr>
          <p:cNvPr id="4" name="Espace réservé du numéro de diapositive 3">
            <a:extLst>
              <a:ext uri="{FF2B5EF4-FFF2-40B4-BE49-F238E27FC236}">
                <a16:creationId xmlns:a16="http://schemas.microsoft.com/office/drawing/2014/main" id="{3324E804-5D73-9996-1913-1EF77F2E53C5}"/>
              </a:ext>
            </a:extLst>
          </p:cNvPr>
          <p:cNvSpPr>
            <a:spLocks noGrp="1"/>
          </p:cNvSpPr>
          <p:nvPr>
            <p:ph type="sldNum" sz="quarter" idx="12"/>
          </p:nvPr>
        </p:nvSpPr>
        <p:spPr>
          <a:xfrm>
            <a:off x="11027664" y="6464808"/>
            <a:ext cx="987552" cy="310896"/>
          </a:xfrm>
        </p:spPr>
        <p:txBody>
          <a:bodyPr rtlCol="0" anchor="ctr">
            <a:normAutofit/>
          </a:bodyPr>
          <a:lstStyle>
            <a:defPPr>
              <a:defRPr lang="fr-FR"/>
            </a:defPPr>
          </a:lstStyle>
          <a:p>
            <a:pPr rtl="0">
              <a:spcAft>
                <a:spcPts val="600"/>
              </a:spcAft>
            </a:pPr>
            <a:r>
              <a:rPr lang="fr-FR" dirty="0"/>
              <a:t>4</a:t>
            </a:r>
          </a:p>
        </p:txBody>
      </p:sp>
      <p:sp>
        <p:nvSpPr>
          <p:cNvPr id="26" name="Titre 25">
            <a:extLst>
              <a:ext uri="{FF2B5EF4-FFF2-40B4-BE49-F238E27FC236}">
                <a16:creationId xmlns:a16="http://schemas.microsoft.com/office/drawing/2014/main" id="{70BA96D9-2E56-3DBD-6315-048A1B2800FB}"/>
              </a:ext>
            </a:extLst>
          </p:cNvPr>
          <p:cNvSpPr>
            <a:spLocks noGrp="1"/>
          </p:cNvSpPr>
          <p:nvPr>
            <p:ph type="title"/>
          </p:nvPr>
        </p:nvSpPr>
        <p:spPr>
          <a:xfrm>
            <a:off x="576071" y="704088"/>
            <a:ext cx="9144000" cy="676656"/>
          </a:xfrm>
        </p:spPr>
        <p:txBody>
          <a:bodyPr rtlCol="0" anchor="b">
            <a:normAutofit/>
          </a:bodyPr>
          <a:lstStyle>
            <a:defPPr>
              <a:defRPr lang="fr-FR"/>
            </a:defPPr>
          </a:lstStyle>
          <a:p>
            <a:pPr rtl="0"/>
            <a:r>
              <a:rPr lang="fr-FR" sz="4100"/>
              <a:t>Structure des os</a:t>
            </a:r>
          </a:p>
        </p:txBody>
      </p:sp>
    </p:spTree>
    <p:extLst>
      <p:ext uri="{BB962C8B-B14F-4D97-AF65-F5344CB8AC3E}">
        <p14:creationId xmlns:p14="http://schemas.microsoft.com/office/powerpoint/2010/main" val="364079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arn(inVertic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arn(inVertical)">
                                      <p:cBhvr>
                                        <p:cTn id="12" dur="500"/>
                                        <p:tgtEl>
                                          <p:spTgt spid="2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animEffect transition="in" filter="barn(inVertical)">
                                      <p:cBhvr>
                                        <p:cTn id="15" dur="500"/>
                                        <p:tgtEl>
                                          <p:spTgt spid="27">
                                            <p:txEl>
                                              <p:pRg st="2" end="2"/>
                                            </p:txEl>
                                          </p:spTgt>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736_TF11964407_Win32" id="{98529A0D-CA21-4EE8-8D43-4A3D3E6B7ADF}" vid="{31C5BC09-4A0F-4E47-BA3D-07178D74B5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{D260A8AF-5E27-47C2-BB7B-809F2F6932A5}tf11964407_win32</Template>
  <TotalTime>1887</TotalTime>
  <Words>1135</Words>
  <Application>Microsoft Office PowerPoint</Application>
  <PresentationFormat>Grand écran</PresentationFormat>
  <Paragraphs>248</Paragraphs>
  <Slides>24</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24</vt:i4>
      </vt:variant>
    </vt:vector>
  </HeadingPairs>
  <TitlesOfParts>
    <vt:vector size="31" baseType="lpstr">
      <vt:lpstr>Arial</vt:lpstr>
      <vt:lpstr>Calibri</vt:lpstr>
      <vt:lpstr>Courier New</vt:lpstr>
      <vt:lpstr>Gill Sans Nova</vt:lpstr>
      <vt:lpstr>Gill Sans Nova Light</vt:lpstr>
      <vt:lpstr>Sagona Book</vt:lpstr>
      <vt:lpstr>Thème Office</vt:lpstr>
      <vt:lpstr>Chapitre 2</vt:lpstr>
      <vt:lpstr>Qu’avons-nous vu jusqu’à maintenant?</vt:lpstr>
      <vt:lpstr>Qu’avons-nous vu jusqu’à maintenant?</vt:lpstr>
      <vt:lpstr>Le squelette</vt:lpstr>
      <vt:lpstr>Le squelette</vt:lpstr>
      <vt:lpstr>Les types d’os  Os irréguliers Os courts Os plats Os longs Os sésamoïdes</vt:lpstr>
      <vt:lpstr>Le rôle des os</vt:lpstr>
      <vt:lpstr>Hématopoïtèse  VISIONNEZ LA VIDÉO C4.3</vt:lpstr>
      <vt:lpstr>Structure des os</vt:lpstr>
      <vt:lpstr>Tissu cartilagineux</vt:lpstr>
      <vt:lpstr>3 types de cartilage</vt:lpstr>
      <vt:lpstr>Tissu cartilagineux</vt:lpstr>
      <vt:lpstr>Tissu osseux</vt:lpstr>
      <vt:lpstr>Tissu osseux</vt:lpstr>
      <vt:lpstr>Petite parenthèse Analyse de laboratoire</vt:lpstr>
      <vt:lpstr>Tissu osseux</vt:lpstr>
      <vt:lpstr>Tissu osseux</vt:lpstr>
      <vt:lpstr>Tissu osseux</vt:lpstr>
      <vt:lpstr>Tissu osseux</vt:lpstr>
      <vt:lpstr>Tissu osseux</vt:lpstr>
      <vt:lpstr>Tissu osseux</vt:lpstr>
      <vt:lpstr>Fonctions du tissu osseux  Former les os qui sont la charpente du corps Est une source de minéraux pour l’organisme  </vt:lpstr>
      <vt:lpstr>Tissu osseux  Comment se répare-t-il?</vt:lpstr>
      <vt:lpstr>Il était une fois la vie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2</dc:title>
  <dc:creator>bolduc, Karole-anne</dc:creator>
  <cp:lastModifiedBy>Beaulieu, Daniel</cp:lastModifiedBy>
  <cp:revision>4</cp:revision>
  <dcterms:created xsi:type="dcterms:W3CDTF">2023-02-05T15:16:28Z</dcterms:created>
  <dcterms:modified xsi:type="dcterms:W3CDTF">2024-03-21T00:14:23Z</dcterms:modified>
</cp:coreProperties>
</file>