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Exo 2"/>
      <p:regular r:id="rId41"/>
      <p:bold r:id="rId42"/>
      <p:italic r:id="rId43"/>
      <p:boldItalic r:id="rId44"/>
    </p:embeddedFont>
    <p:embeddedFont>
      <p:font typeface="Oswald"/>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Exo2-bold.fntdata"/><Relationship Id="rId41" Type="http://schemas.openxmlformats.org/officeDocument/2006/relationships/font" Target="fonts/Exo2-regular.fntdata"/><Relationship Id="rId22" Type="http://schemas.openxmlformats.org/officeDocument/2006/relationships/slide" Target="slides/slide17.xml"/><Relationship Id="rId44" Type="http://schemas.openxmlformats.org/officeDocument/2006/relationships/font" Target="fonts/Exo2-boldItalic.fntdata"/><Relationship Id="rId21" Type="http://schemas.openxmlformats.org/officeDocument/2006/relationships/slide" Target="slides/slide16.xml"/><Relationship Id="rId43" Type="http://schemas.openxmlformats.org/officeDocument/2006/relationships/font" Target="fonts/Exo2-italic.fntdata"/><Relationship Id="rId24" Type="http://schemas.openxmlformats.org/officeDocument/2006/relationships/slide" Target="slides/slide19.xml"/><Relationship Id="rId46" Type="http://schemas.openxmlformats.org/officeDocument/2006/relationships/font" Target="fonts/Oswald-bold.fntdata"/><Relationship Id="rId23" Type="http://schemas.openxmlformats.org/officeDocument/2006/relationships/slide" Target="slides/slide18.xml"/><Relationship Id="rId45"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Il y a 4 zones de comportement.</a:t>
            </a:r>
            <a:endParaRPr/>
          </a:p>
          <a:p>
            <a:pPr indent="-298450" lvl="0" marL="457200" rtl="0" algn="l">
              <a:lnSpc>
                <a:spcPct val="100000"/>
              </a:lnSpc>
              <a:spcBef>
                <a:spcPts val="0"/>
              </a:spcBef>
              <a:spcAft>
                <a:spcPts val="0"/>
              </a:spcAft>
              <a:buSzPts val="1100"/>
              <a:buChar char="●"/>
            </a:pPr>
            <a:r>
              <a:rPr lang="fr-CA"/>
              <a:t>Auparavant…3 zones…seuil plus bas avant 2023.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Exemples</a:t>
            </a:r>
            <a:endParaRPr/>
          </a:p>
          <a:p>
            <a:pPr indent="-298450" lvl="0" marL="457200" rtl="0" algn="l">
              <a:lnSpc>
                <a:spcPct val="100000"/>
              </a:lnSpc>
              <a:spcBef>
                <a:spcPts val="0"/>
              </a:spcBef>
              <a:spcAft>
                <a:spcPts val="0"/>
              </a:spcAft>
              <a:buSzPts val="1100"/>
              <a:buChar char="●"/>
            </a:pPr>
            <a:r>
              <a:rPr lang="fr-CA"/>
              <a:t>Article 310 est passé de 2 à 3 points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Article 292 était 3 points, maintenant 4 points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914400" rtl="0" algn="l">
              <a:lnSpc>
                <a:spcPct val="100000"/>
              </a:lnSpc>
              <a:spcBef>
                <a:spcPts val="0"/>
              </a:spcBef>
              <a:spcAft>
                <a:spcPts val="0"/>
              </a:spcAft>
              <a:buSzPts val="1100"/>
              <a:buChar char="○"/>
            </a:pPr>
            <a:r>
              <a:rPr lang="fr-CA" sz="2000"/>
              <a:t>Pour que des points soient inscrits aux dossiers du PEVL et du conducteur, </a:t>
            </a:r>
            <a:r>
              <a:rPr b="1" lang="fr-CA" sz="2000"/>
              <a:t>on doit rencontrer les 3 caractéristiques suivantes </a:t>
            </a:r>
            <a:r>
              <a:rPr lang="fr-CA" sz="2000"/>
              <a:t>: </a:t>
            </a:r>
            <a:endParaRPr/>
          </a:p>
          <a:p>
            <a:pPr indent="-298450" lvl="2" marL="1371600" rtl="0" algn="l">
              <a:lnSpc>
                <a:spcPct val="100000"/>
              </a:lnSpc>
              <a:spcBef>
                <a:spcPts val="0"/>
              </a:spcBef>
              <a:spcAft>
                <a:spcPts val="0"/>
              </a:spcAft>
              <a:buSzPts val="1100"/>
              <a:buChar char="■"/>
            </a:pPr>
            <a:r>
              <a:rPr lang="fr-CA" sz="1800"/>
              <a:t>l’agent de la paix a rempli un rapport d’accident ; </a:t>
            </a:r>
            <a:endParaRPr/>
          </a:p>
          <a:p>
            <a:pPr indent="-298450" lvl="2" marL="1371600" rtl="0" algn="l">
              <a:lnSpc>
                <a:spcPct val="100000"/>
              </a:lnSpc>
              <a:spcBef>
                <a:spcPts val="0"/>
              </a:spcBef>
              <a:spcAft>
                <a:spcPts val="0"/>
              </a:spcAft>
              <a:buSzPts val="1100"/>
              <a:buChar char="■"/>
            </a:pPr>
            <a:r>
              <a:rPr lang="fr-CA" sz="1800"/>
              <a:t>l’un des véhicules impliqués dans l’accident a dû être remorqué ; </a:t>
            </a:r>
            <a:endParaRPr/>
          </a:p>
          <a:p>
            <a:pPr indent="-298450" lvl="2" marL="1371600" rtl="0" algn="l">
              <a:lnSpc>
                <a:spcPct val="100000"/>
              </a:lnSpc>
              <a:spcBef>
                <a:spcPts val="0"/>
              </a:spcBef>
              <a:spcAft>
                <a:spcPts val="0"/>
              </a:spcAft>
              <a:buSzPts val="1100"/>
              <a:buChar char="■"/>
            </a:pPr>
            <a:r>
              <a:rPr lang="fr-CA" sz="1800"/>
              <a:t>les dommages matériels excèdent 2 000 $.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914400" rtl="0" algn="l">
              <a:lnSpc>
                <a:spcPct val="100000"/>
              </a:lnSpc>
              <a:spcBef>
                <a:spcPts val="0"/>
              </a:spcBef>
              <a:spcAft>
                <a:spcPts val="0"/>
              </a:spcAft>
              <a:buSzPts val="1100"/>
              <a:buChar char="○"/>
            </a:pPr>
            <a:r>
              <a:rPr b="1" lang="fr-CA" sz="1100"/>
              <a:t>1 point </a:t>
            </a:r>
            <a:r>
              <a:rPr lang="fr-CA" sz="1100"/>
              <a:t>pour les DMS survenus sur le territoire de l’île de Montréal et des villes de Longueuil, de Laval et de Québec, ainsi que sur le réseau routier de remorquage exclusif; </a:t>
            </a:r>
            <a:endParaRPr/>
          </a:p>
          <a:p>
            <a:pPr indent="-298450" lvl="1" marL="914400" rtl="0" algn="l">
              <a:lnSpc>
                <a:spcPct val="100000"/>
              </a:lnSpc>
              <a:spcBef>
                <a:spcPts val="0"/>
              </a:spcBef>
              <a:spcAft>
                <a:spcPts val="0"/>
              </a:spcAft>
              <a:buSzPts val="1100"/>
              <a:buChar char="○"/>
            </a:pPr>
            <a:r>
              <a:rPr b="1" lang="fr-CA" sz="1100"/>
              <a:t>2 points </a:t>
            </a:r>
            <a:r>
              <a:rPr lang="fr-CA" sz="1100"/>
              <a:t>pour les DMS survenus à l’extérieur du réseau de remorquage exclusif, du territoire de l’île de Montréal et des municipalités mentionnées ci-dessus, ainsi que sur le territoire des autres Administrations canadiennes.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i="1" lang="fr-CA" sz="1100"/>
              <a:t>S’il n’y a pas d’obligation de contacter un agent de la paix, le conducteur peut compléter un constat amiable.</a:t>
            </a:r>
            <a:endParaRPr/>
          </a:p>
          <a:p>
            <a:pPr indent="-298450" lvl="0" marL="457200" rtl="0" algn="l">
              <a:lnSpc>
                <a:spcPct val="100000"/>
              </a:lnSpc>
              <a:spcBef>
                <a:spcPts val="0"/>
              </a:spcBef>
              <a:spcAft>
                <a:spcPts val="0"/>
              </a:spcAft>
              <a:buSzPts val="1100"/>
              <a:buChar char="●"/>
            </a:pPr>
            <a:r>
              <a:rPr i="1" lang="fr-CA" sz="1100"/>
              <a:t>Aucun point n’est alors inscrit dans le dossier du conducteur. </a:t>
            </a:r>
            <a:endParaRPr i="1" sz="105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fr-CA" sz="1100" u="none" strike="noStrike">
                <a:solidFill>
                  <a:srgbClr val="3F3F41"/>
                </a:solidFill>
                <a:latin typeface="Arial"/>
                <a:ea typeface="Arial"/>
                <a:cs typeface="Arial"/>
                <a:sym typeface="Arial"/>
              </a:rPr>
              <a:t>Nécessitant un transport par ambulance d’une des personnes impliquées dans l’accident, l’accident est pondéré à </a:t>
            </a:r>
            <a:r>
              <a:rPr b="1" i="0" lang="fr-CA" sz="1100" u="none" strike="noStrike">
                <a:solidFill>
                  <a:srgbClr val="3F3F41"/>
                </a:solidFill>
                <a:latin typeface="Arial"/>
                <a:ea typeface="Arial"/>
                <a:cs typeface="Arial"/>
                <a:sym typeface="Arial"/>
              </a:rPr>
              <a:t>4 points. </a:t>
            </a:r>
            <a:endParaRPr b="1" i="0" sz="11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fr-CA" sz="1100" u="none" strike="noStrike">
                <a:solidFill>
                  <a:srgbClr val="3F3F41"/>
                </a:solidFill>
                <a:latin typeface="Arial"/>
                <a:ea typeface="Arial"/>
                <a:cs typeface="Arial"/>
                <a:sym typeface="Arial"/>
              </a:rPr>
              <a:t>Ne nécessitant pas de transport par ambulance, l’accident est pondéré à </a:t>
            </a:r>
            <a:r>
              <a:rPr b="1" i="0" lang="fr-CA" sz="1100" u="none" strike="noStrike">
                <a:solidFill>
                  <a:srgbClr val="3F3F41"/>
                </a:solidFill>
                <a:latin typeface="Arial"/>
                <a:ea typeface="Arial"/>
                <a:cs typeface="Arial"/>
                <a:sym typeface="Arial"/>
              </a:rPr>
              <a:t>2 points</a:t>
            </a:r>
            <a:r>
              <a:rPr b="0" i="0" lang="fr-CA" sz="1100" u="none" strike="noStrike">
                <a:solidFill>
                  <a:srgbClr val="3F3F41"/>
                </a:solidFill>
                <a:latin typeface="Arial"/>
                <a:ea typeface="Arial"/>
                <a:cs typeface="Arial"/>
                <a:sym typeface="Arial"/>
              </a:rPr>
              <a:t>. </a:t>
            </a:r>
            <a:endParaRPr/>
          </a:p>
          <a:p>
            <a:pPr indent="-298450" lvl="0" marL="457200" rtl="0" algn="l">
              <a:lnSpc>
                <a:spcPct val="100000"/>
              </a:lnSpc>
              <a:spcBef>
                <a:spcPts val="0"/>
              </a:spcBef>
              <a:spcAft>
                <a:spcPts val="0"/>
              </a:spcAft>
              <a:buSzPts val="1100"/>
              <a:buChar char="●"/>
            </a:pPr>
            <a:r>
              <a:rPr b="0" i="0" lang="fr-CA" sz="1100" u="none" strike="noStrike">
                <a:solidFill>
                  <a:srgbClr val="3F3F41"/>
                </a:solidFill>
                <a:latin typeface="Arial"/>
                <a:ea typeface="Arial"/>
                <a:cs typeface="Arial"/>
                <a:sym typeface="Arial"/>
              </a:rPr>
              <a:t>les accidents avec blessés survenus dans une autre administration canadienne sont pondérés à </a:t>
            </a:r>
            <a:r>
              <a:rPr b="1" i="0" lang="fr-CA" sz="1100" u="none" strike="noStrike">
                <a:solidFill>
                  <a:srgbClr val="3F3F41"/>
                </a:solidFill>
                <a:latin typeface="Arial"/>
                <a:ea typeface="Arial"/>
                <a:cs typeface="Arial"/>
                <a:sym typeface="Arial"/>
              </a:rPr>
              <a:t>4 points</a:t>
            </a:r>
            <a:r>
              <a:rPr b="0" i="0" lang="fr-CA" sz="1100" u="none" strike="noStrike">
                <a:solidFill>
                  <a:srgbClr val="3F3F41"/>
                </a:solidFill>
                <a:latin typeface="Arial"/>
                <a:ea typeface="Arial"/>
                <a:cs typeface="Arial"/>
                <a:sym typeface="Arial"/>
              </a:rPr>
              <a:t>.</a:t>
            </a:r>
            <a:endParaRPr sz="140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i="0" lang="fr-CA" sz="1100" u="none" strike="noStrike">
                <a:solidFill>
                  <a:srgbClr val="3F3F41"/>
                </a:solidFill>
                <a:latin typeface="Arial"/>
                <a:ea typeface="Arial"/>
                <a:cs typeface="Arial"/>
                <a:sym typeface="Arial"/>
              </a:rPr>
              <a:t>Aucune pondération n’est liée aux accidents mortels</a:t>
            </a:r>
            <a:r>
              <a:rPr b="0" i="0" lang="fr-CA" sz="1100" u="none" strike="noStrike">
                <a:solidFill>
                  <a:srgbClr val="3F3F41"/>
                </a:solidFill>
                <a:latin typeface="Arial"/>
                <a:ea typeface="Arial"/>
                <a:cs typeface="Arial"/>
                <a:sym typeface="Arial"/>
              </a:rPr>
              <a:t>, ceux-ci faisant l’objet d’un </a:t>
            </a:r>
            <a:r>
              <a:rPr b="1" lang="fr-CA" sz="1100" u="sng" strike="noStrike">
                <a:solidFill>
                  <a:srgbClr val="3F3F41"/>
                </a:solidFill>
                <a:latin typeface="Arial"/>
                <a:ea typeface="Arial"/>
                <a:cs typeface="Arial"/>
                <a:sym typeface="Arial"/>
              </a:rPr>
              <a:t>transfert de dossier à la Commission</a:t>
            </a:r>
            <a:r>
              <a:rPr b="0" i="0" lang="fr-CA" sz="1100" u="none" strike="noStrike">
                <a:solidFill>
                  <a:srgbClr val="3F3F41"/>
                </a:solidFill>
                <a:latin typeface="Arial"/>
                <a:ea typeface="Arial"/>
                <a:cs typeface="Arial"/>
                <a:sym typeface="Arial"/>
              </a:rPr>
              <a:t>.</a:t>
            </a:r>
            <a:endParaRPr i="1" sz="1100"/>
          </a:p>
          <a:p>
            <a:pPr indent="-228600" lvl="0" marL="457200" rtl="0" algn="l">
              <a:lnSpc>
                <a:spcPct val="100000"/>
              </a:lnSpc>
              <a:spcBef>
                <a:spcPts val="0"/>
              </a:spcBef>
              <a:spcAft>
                <a:spcPts val="0"/>
              </a:spcAft>
              <a:buSzPts val="1100"/>
              <a:buNone/>
            </a:pPr>
            <a:r>
              <a:t/>
            </a:r>
            <a:endParaRPr sz="110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342900" rtl="0" algn="l">
              <a:lnSpc>
                <a:spcPct val="100000"/>
              </a:lnSpc>
              <a:spcBef>
                <a:spcPts val="0"/>
              </a:spcBef>
              <a:spcAft>
                <a:spcPts val="0"/>
              </a:spcAft>
              <a:buClr>
                <a:schemeClr val="dk1"/>
              </a:buClr>
              <a:buSzPts val="1100"/>
              <a:buChar char="●"/>
            </a:pPr>
            <a:r>
              <a:rPr i="1" lang="fr-CA" sz="1100"/>
              <a:t>Si le conducteur n’est pas responsable de l’accident, le PEVL peut faire retirer les points de son dossier (et par le fait même, celui du conducteur) en fournissant une preuve de non responsabilité.</a:t>
            </a:r>
            <a:endParaRPr/>
          </a:p>
          <a:p>
            <a:pPr indent="-298450" lvl="0" marL="342900" rtl="0" algn="l">
              <a:lnSpc>
                <a:spcPct val="100000"/>
              </a:lnSpc>
              <a:spcBef>
                <a:spcPts val="0"/>
              </a:spcBef>
              <a:spcAft>
                <a:spcPts val="0"/>
              </a:spcAft>
              <a:buClr>
                <a:schemeClr val="dk1"/>
              </a:buClr>
              <a:buSzPts val="1100"/>
              <a:buChar char="●"/>
            </a:pPr>
            <a:r>
              <a:rPr i="1" lang="fr-CA" sz="1100"/>
              <a:t>Si cette preuve est acceptée, l’accident ne sera plus considéré dans l’évaluation du comportement du conducteur, mais demeurera inscrit à son dossier sans aucune pondération. </a:t>
            </a:r>
            <a:endParaRPr/>
          </a:p>
          <a:p>
            <a:pPr indent="-298450" lvl="0" marL="342900" rtl="0" algn="l">
              <a:lnSpc>
                <a:spcPct val="100000"/>
              </a:lnSpc>
              <a:spcBef>
                <a:spcPts val="0"/>
              </a:spcBef>
              <a:spcAft>
                <a:spcPts val="0"/>
              </a:spcAft>
              <a:buClr>
                <a:schemeClr val="dk1"/>
              </a:buClr>
              <a:buSzPts val="1100"/>
              <a:buChar char="●"/>
            </a:pPr>
            <a:r>
              <a:rPr i="1" lang="fr-CA" sz="1100"/>
              <a:t>Si l’employeur refuse de transmettre cette preuve, le conducteur peut demander une régularisation de son dossier. </a:t>
            </a:r>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100"/>
              <a:buNone/>
            </a:pPr>
            <a:r>
              <a:t/>
            </a:r>
            <a:endParaRPr sz="1200">
              <a:solidFill>
                <a:schemeClr val="dk2"/>
              </a:solidFill>
            </a:endParaRPr>
          </a:p>
          <a:p>
            <a:pPr indent="0" lvl="0" marL="114300" rtl="0" algn="l">
              <a:lnSpc>
                <a:spcPct val="100000"/>
              </a:lnSpc>
              <a:spcBef>
                <a:spcPts val="0"/>
              </a:spcBef>
              <a:spcAft>
                <a:spcPts val="0"/>
              </a:spcAft>
              <a:buSzPts val="1100"/>
              <a:buNone/>
            </a:pPr>
            <a:r>
              <a:rPr lang="fr-CA" sz="1200">
                <a:solidFill>
                  <a:schemeClr val="dk2"/>
                </a:solidFill>
              </a:rPr>
              <a:t>Le Relayeur:</a:t>
            </a:r>
            <a:endParaRPr/>
          </a:p>
          <a:p>
            <a:pPr indent="-285750" lvl="0" marL="285750" rtl="0" algn="l">
              <a:lnSpc>
                <a:spcPct val="100000"/>
              </a:lnSpc>
              <a:spcBef>
                <a:spcPts val="0"/>
              </a:spcBef>
              <a:spcAft>
                <a:spcPts val="0"/>
              </a:spcAft>
              <a:buSzPts val="1100"/>
              <a:buFont typeface="Arial"/>
              <a:buChar char="•"/>
            </a:pPr>
            <a:r>
              <a:rPr lang="fr-CA" sz="1100">
                <a:solidFill>
                  <a:schemeClr val="dk2"/>
                </a:solidFill>
              </a:rPr>
              <a:t>Informations concernant les nouveautés ou des précisions visant les véhicules lourds.</a:t>
            </a:r>
            <a:endParaRPr/>
          </a:p>
          <a:p>
            <a:pPr indent="-285750" lvl="0" marL="285750" rtl="0" algn="l">
              <a:lnSpc>
                <a:spcPct val="100000"/>
              </a:lnSpc>
              <a:spcBef>
                <a:spcPts val="0"/>
              </a:spcBef>
              <a:spcAft>
                <a:spcPts val="0"/>
              </a:spcAft>
              <a:buSzPts val="1100"/>
              <a:buFont typeface="Arial"/>
              <a:buChar char="•"/>
            </a:pPr>
            <a:r>
              <a:rPr lang="fr-CA" sz="1100">
                <a:solidFill>
                  <a:schemeClr val="dk2"/>
                </a:solidFill>
              </a:rPr>
              <a:t>saaq.gouv.qc.ca </a:t>
            </a:r>
            <a:endParaRPr/>
          </a:p>
          <a:p>
            <a:pPr indent="0" lvl="0" marL="0" marR="0" rtl="0" algn="l">
              <a:lnSpc>
                <a:spcPct val="100000"/>
              </a:lnSpc>
              <a:spcBef>
                <a:spcPts val="0"/>
              </a:spcBef>
              <a:spcAft>
                <a:spcPts val="0"/>
              </a:spcAft>
              <a:buClr>
                <a:srgbClr val="000000"/>
              </a:buClr>
              <a:buSzPts val="1100"/>
              <a:buFont typeface="Arial"/>
              <a:buNone/>
            </a:pPr>
            <a:r>
              <a:rPr lang="fr-CA" sz="1100">
                <a:solidFill>
                  <a:schemeClr val="dk2"/>
                </a:solidFill>
              </a:rPr>
              <a:t>Bulletin Info-camionnage</a:t>
            </a:r>
            <a:endParaRPr/>
          </a:p>
          <a:p>
            <a:pPr indent="-285750" lvl="0" marL="285750" rtl="0" algn="l">
              <a:lnSpc>
                <a:spcPct val="100000"/>
              </a:lnSpc>
              <a:spcBef>
                <a:spcPts val="0"/>
              </a:spcBef>
              <a:spcAft>
                <a:spcPts val="0"/>
              </a:spcAft>
              <a:buSzPts val="1100"/>
              <a:buFont typeface="Arial"/>
              <a:buChar char="•"/>
            </a:pPr>
            <a:r>
              <a:rPr lang="fr-CA" sz="1100">
                <a:solidFill>
                  <a:schemeClr val="dk2"/>
                </a:solidFill>
              </a:rPr>
              <a:t>Précisions concernant la règlementation en lien avec les véhicules lourds</a:t>
            </a:r>
            <a:endParaRPr/>
          </a:p>
          <a:p>
            <a:pPr indent="-285750" lvl="0" marL="285750" rtl="0" algn="l">
              <a:lnSpc>
                <a:spcPct val="100000"/>
              </a:lnSpc>
              <a:spcBef>
                <a:spcPts val="0"/>
              </a:spcBef>
              <a:spcAft>
                <a:spcPts val="0"/>
              </a:spcAft>
              <a:buSzPts val="1100"/>
              <a:buFont typeface="Arial"/>
              <a:buChar char="•"/>
            </a:pPr>
            <a:r>
              <a:rPr lang="fr-CA" sz="1100">
                <a:solidFill>
                  <a:schemeClr val="dk2"/>
                </a:solidFill>
              </a:rPr>
              <a:t>transports.gouv.qc.ca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lang="fr-CA" sz="1100"/>
              <a:t>Infractions présentant un risque élevé pour la sécurité routière ou la protection du réseau routier</a:t>
            </a:r>
            <a:r>
              <a:rPr b="1" lang="fr-CA" sz="1100"/>
              <a:t>(6 points)</a:t>
            </a:r>
            <a:r>
              <a:rPr lang="fr-CA" sz="1100"/>
              <a:t>.</a:t>
            </a:r>
            <a:endParaRPr/>
          </a:p>
          <a:p>
            <a:pPr indent="-298450" lvl="0" marL="457200" marR="0" rtl="0" algn="just">
              <a:lnSpc>
                <a:spcPct val="100000"/>
              </a:lnSpc>
              <a:spcBef>
                <a:spcPts val="0"/>
              </a:spcBef>
              <a:spcAft>
                <a:spcPts val="0"/>
              </a:spcAft>
              <a:buClr>
                <a:srgbClr val="000000"/>
              </a:buClr>
              <a:buSzPts val="1100"/>
              <a:buFont typeface="Arial"/>
              <a:buChar char="●"/>
            </a:pPr>
            <a:r>
              <a:rPr lang="fr-CA" sz="1100"/>
              <a:t>Exemple: 519.6 : conduire un véhicule lourd avec une défectuosité majeure, 443 : consommation d’alcool, de cannabis ou de drogue (à bord du véhicule lourd)</a:t>
            </a:r>
            <a:endParaRPr/>
          </a:p>
          <a:p>
            <a:pPr indent="-298450" lvl="0" marL="457200" rtl="0" algn="l">
              <a:lnSpc>
                <a:spcPct val="100000"/>
              </a:lnSpc>
              <a:spcBef>
                <a:spcPts val="0"/>
              </a:spcBef>
              <a:spcAft>
                <a:spcPts val="0"/>
              </a:spcAft>
              <a:buSzPts val="1100"/>
              <a:buChar char="●"/>
            </a:pPr>
            <a:r>
              <a:rPr lang="fr-CA" sz="1100"/>
              <a:t>Elles sont intégrées dans leur zone de comportement respective.</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Char char="●"/>
            </a:pPr>
            <a:r>
              <a:rPr lang="fr-CA" sz="1100"/>
              <a:t>Ces infractions sont prises en considération dans l’évaluation du comportement du conducteur dès qu’un procès-verbal de suspension du permis de conduire est remis à un conducteur de véhicules lourds.</a:t>
            </a:r>
            <a:endParaRPr/>
          </a:p>
          <a:p>
            <a:pPr indent="-298450" lvl="0" marL="457200" rtl="0" algn="l">
              <a:lnSpc>
                <a:spcPct val="100000"/>
              </a:lnSpc>
              <a:spcBef>
                <a:spcPts val="0"/>
              </a:spcBef>
              <a:spcAft>
                <a:spcPts val="0"/>
              </a:spcAft>
              <a:buSzPts val="1100"/>
              <a:buChar char="●"/>
            </a:pPr>
            <a:r>
              <a:rPr b="1" lang="fr-CA" sz="1100"/>
              <a:t>Aucune pondération n’est liée à ces infractions</a:t>
            </a:r>
            <a:r>
              <a:rPr lang="fr-CA" sz="1100"/>
              <a:t>, celles-ci faisant l’objet d’un </a:t>
            </a:r>
            <a:r>
              <a:rPr b="1" lang="fr-CA" sz="1100" u="sng"/>
              <a:t>transfert du dossier à la Commission</a:t>
            </a:r>
            <a:r>
              <a:rPr lang="fr-CA" sz="1100"/>
              <a:t>.</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just">
              <a:lnSpc>
                <a:spcPct val="100000"/>
              </a:lnSpc>
              <a:spcBef>
                <a:spcPts val="0"/>
              </a:spcBef>
              <a:spcAft>
                <a:spcPts val="0"/>
              </a:spcAft>
              <a:buClr>
                <a:srgbClr val="000000"/>
              </a:buClr>
              <a:buSzPts val="1100"/>
              <a:buFont typeface="Arial"/>
              <a:buNone/>
            </a:pPr>
            <a:r>
              <a:rPr lang="fr-CA" sz="3200">
                <a:solidFill>
                  <a:srgbClr val="3F3F41"/>
                </a:solidFill>
                <a:latin typeface="Arial"/>
                <a:ea typeface="Arial"/>
                <a:cs typeface="Arial"/>
                <a:sym typeface="Arial"/>
              </a:rPr>
              <a:t>Explications:</a:t>
            </a:r>
            <a:endParaRPr/>
          </a:p>
          <a:p>
            <a:pPr indent="-298450" lvl="0" marL="457200" marR="0" rtl="0" algn="just">
              <a:lnSpc>
                <a:spcPct val="100000"/>
              </a:lnSpc>
              <a:spcBef>
                <a:spcPts val="0"/>
              </a:spcBef>
              <a:spcAft>
                <a:spcPts val="0"/>
              </a:spcAft>
              <a:buClr>
                <a:srgbClr val="000000"/>
              </a:buClr>
              <a:buSzPts val="1100"/>
              <a:buFont typeface="Arial"/>
              <a:buChar char="●"/>
            </a:pPr>
            <a:r>
              <a:rPr lang="fr-CA" sz="3200">
                <a:solidFill>
                  <a:srgbClr val="3F3F41"/>
                </a:solidFill>
                <a:latin typeface="Arial"/>
                <a:ea typeface="Arial"/>
                <a:cs typeface="Arial"/>
                <a:sym typeface="Arial"/>
              </a:rPr>
              <a:t>a</a:t>
            </a:r>
            <a:r>
              <a:rPr lang="fr-CA" sz="2400"/>
              <a:t> </a:t>
            </a:r>
            <a:r>
              <a:rPr b="0" i="0" lang="fr-CA" sz="1800" u="none" strike="noStrike">
                <a:solidFill>
                  <a:srgbClr val="3F3F41"/>
                </a:solidFill>
                <a:latin typeface="Arial"/>
                <a:ea typeface="Arial"/>
                <a:cs typeface="Arial"/>
                <a:sym typeface="Arial"/>
              </a:rPr>
              <a:t>pour effet de diminuer de moitié la pondération des infractions et des mises hors service « conducteur » lorsqu’elles sont inscrites dans le dossier du conducteur depuis plus d’un an (à partir de la 366e journée après la date d’un événement jusqu’à la 730e journée). </a:t>
            </a:r>
            <a:endParaRPr/>
          </a:p>
          <a:p>
            <a:pPr indent="-298450" lvl="1" marL="914400" rtl="0" algn="just">
              <a:lnSpc>
                <a:spcPct val="100000"/>
              </a:lnSpc>
              <a:spcBef>
                <a:spcPts val="0"/>
              </a:spcBef>
              <a:spcAft>
                <a:spcPts val="0"/>
              </a:spcAft>
              <a:buSzPts val="1100"/>
              <a:buChar char="○"/>
            </a:pPr>
            <a:r>
              <a:rPr b="0" i="0" lang="fr-CA" sz="1800" u="none" strike="noStrike">
                <a:solidFill>
                  <a:srgbClr val="3F3F41"/>
                </a:solidFill>
                <a:latin typeface="Arial"/>
                <a:ea typeface="Arial"/>
                <a:cs typeface="Arial"/>
                <a:sym typeface="Arial"/>
              </a:rPr>
              <a:t>Par exemple, une infraction valant 4 points inscrite dans un dossier sera pondérée à 2 points un an après la date de l’infraction (4 points divisés par 2 égalent 2 points). </a:t>
            </a:r>
            <a:endParaRPr/>
          </a:p>
          <a:p>
            <a:pPr indent="-298450" lvl="1" marL="914400" rtl="0" algn="just">
              <a:lnSpc>
                <a:spcPct val="100000"/>
              </a:lnSpc>
              <a:spcBef>
                <a:spcPts val="0"/>
              </a:spcBef>
              <a:spcAft>
                <a:spcPts val="0"/>
              </a:spcAft>
              <a:buSzPts val="1100"/>
              <a:buChar char="○"/>
            </a:pPr>
            <a:r>
              <a:rPr b="0" i="0" lang="fr-CA" sz="1800" u="none" strike="noStrike">
                <a:solidFill>
                  <a:srgbClr val="3F3F41"/>
                </a:solidFill>
                <a:latin typeface="Arial"/>
                <a:ea typeface="Arial"/>
                <a:cs typeface="Arial"/>
                <a:sym typeface="Arial"/>
              </a:rPr>
              <a:t>Si la diminution d’une pondération donne lieu à une fraction, on conserve la fraction. Par exemple, 1 point divisé par 2 égale 0,5 point. </a:t>
            </a:r>
            <a:endParaRPr/>
          </a:p>
          <a:p>
            <a:pPr indent="0" lvl="0" marL="0" rtl="0" algn="l">
              <a:lnSpc>
                <a:spcPct val="100000"/>
              </a:lnSpc>
              <a:spcBef>
                <a:spcPts val="0"/>
              </a:spcBef>
              <a:spcAft>
                <a:spcPts val="0"/>
              </a:spcAft>
              <a:buClr>
                <a:schemeClr val="dk1"/>
              </a:buClr>
              <a:buSzPts val="1100"/>
              <a:buFont typeface="Arial"/>
              <a:buNone/>
            </a:pPr>
            <a:r>
              <a:rPr lang="fr-CA" sz="2400"/>
              <a:t>Cette notion ne s’applique pas : </a:t>
            </a:r>
            <a:endParaRPr/>
          </a:p>
          <a:p>
            <a:pPr indent="-298450" lvl="0" marL="457200" rtl="0" algn="l">
              <a:lnSpc>
                <a:spcPct val="100000"/>
              </a:lnSpc>
              <a:spcBef>
                <a:spcPts val="0"/>
              </a:spcBef>
              <a:spcAft>
                <a:spcPts val="0"/>
              </a:spcAft>
              <a:buSzPts val="1100"/>
              <a:buChar char="●"/>
            </a:pPr>
            <a:r>
              <a:rPr b="0" i="0" lang="fr-CA" sz="1800" u="none" strike="noStrike">
                <a:solidFill>
                  <a:srgbClr val="3F3F41"/>
                </a:solidFill>
                <a:latin typeface="Arial"/>
                <a:ea typeface="Arial"/>
                <a:cs typeface="Arial"/>
                <a:sym typeface="Arial"/>
              </a:rPr>
              <a:t>aux infractions critiques; </a:t>
            </a:r>
            <a:endParaRPr/>
          </a:p>
          <a:p>
            <a:pPr indent="-298450" lvl="0" marL="457200" rtl="0" algn="l">
              <a:lnSpc>
                <a:spcPct val="100000"/>
              </a:lnSpc>
              <a:spcBef>
                <a:spcPts val="0"/>
              </a:spcBef>
              <a:spcAft>
                <a:spcPts val="0"/>
              </a:spcAft>
              <a:buSzPts val="1100"/>
              <a:buChar char="●"/>
            </a:pPr>
            <a:r>
              <a:rPr b="0" i="0" lang="fr-CA" sz="1800" u="none" strike="noStrike">
                <a:solidFill>
                  <a:srgbClr val="3F3F41"/>
                </a:solidFill>
                <a:latin typeface="Arial"/>
                <a:ea typeface="Arial"/>
                <a:cs typeface="Arial"/>
                <a:sym typeface="Arial"/>
              </a:rPr>
              <a:t>aux accidents inscrits dans la zone de comportement « Implication dans les accidents ». </a:t>
            </a:r>
            <a:endParaRPr/>
          </a:p>
          <a:p>
            <a:pPr indent="0" lvl="0" marL="158750" rtl="0" algn="just">
              <a:lnSpc>
                <a:spcPct val="100000"/>
              </a:lnSpc>
              <a:spcBef>
                <a:spcPts val="0"/>
              </a:spcBef>
              <a:spcAft>
                <a:spcPts val="0"/>
              </a:spcAft>
              <a:buSzPts val="1100"/>
              <a:buNone/>
            </a:pPr>
            <a:r>
              <a:t/>
            </a:r>
            <a:endParaRPr b="0" i="0" sz="1800" u="none" strike="noStrike">
              <a:solidFill>
                <a:srgbClr val="3F3F4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sz="1400"/>
              <a:t>Explication: </a:t>
            </a:r>
            <a:endParaRPr/>
          </a:p>
          <a:p>
            <a:pPr indent="-285750" lvl="0" marL="285750" rtl="0" algn="l">
              <a:lnSpc>
                <a:spcPct val="100000"/>
              </a:lnSpc>
              <a:spcBef>
                <a:spcPts val="0"/>
              </a:spcBef>
              <a:spcAft>
                <a:spcPts val="0"/>
              </a:spcAft>
              <a:buClr>
                <a:schemeClr val="dk1"/>
              </a:buClr>
              <a:buSzPts val="1100"/>
              <a:buChar char="●"/>
            </a:pPr>
            <a:r>
              <a:rPr lang="fr-CA">
                <a:solidFill>
                  <a:srgbClr val="3F3F41"/>
                </a:solidFill>
                <a:latin typeface="Arial"/>
                <a:ea typeface="Arial"/>
                <a:cs typeface="Arial"/>
                <a:sym typeface="Arial"/>
              </a:rPr>
              <a:t>a pour effet d’ajouter des points supplémentaires si des « infractions de même nature » sont répétées.</a:t>
            </a:r>
            <a:endParaRPr/>
          </a:p>
          <a:p>
            <a:pPr indent="-215900" lvl="0" marL="285750" rtl="0" algn="l">
              <a:lnSpc>
                <a:spcPct val="100000"/>
              </a:lnSpc>
              <a:spcBef>
                <a:spcPts val="0"/>
              </a:spcBef>
              <a:spcAft>
                <a:spcPts val="0"/>
              </a:spcAft>
              <a:buClr>
                <a:schemeClr val="dk1"/>
              </a:buClr>
              <a:buSzPts val="1100"/>
              <a:buNone/>
            </a:pPr>
            <a:r>
              <a:t/>
            </a:r>
            <a:endParaRPr sz="1400">
              <a:solidFill>
                <a:srgbClr val="3F3F4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None/>
            </a:pPr>
            <a:r>
              <a:rPr lang="fr-CA" sz="1400"/>
              <a:t>Cette notion ne s’applique pas : </a:t>
            </a:r>
            <a:endParaRPr/>
          </a:p>
          <a:p>
            <a:pPr indent="-298450" lvl="0" marL="457200" rtl="0" algn="l">
              <a:lnSpc>
                <a:spcPct val="100000"/>
              </a:lnSpc>
              <a:spcBef>
                <a:spcPts val="0"/>
              </a:spcBef>
              <a:spcAft>
                <a:spcPts val="0"/>
              </a:spcAft>
              <a:buSzPts val="1100"/>
              <a:buChar char="●"/>
            </a:pPr>
            <a:r>
              <a:rPr b="0" i="0" lang="fr-CA" sz="1100" u="none" strike="noStrike">
                <a:solidFill>
                  <a:srgbClr val="3F3F41"/>
                </a:solidFill>
                <a:latin typeface="Arial"/>
                <a:ea typeface="Arial"/>
                <a:cs typeface="Arial"/>
                <a:sym typeface="Arial"/>
              </a:rPr>
              <a:t>aux infractions pondérées à 1 et 2 points;</a:t>
            </a:r>
            <a:endParaRPr/>
          </a:p>
          <a:p>
            <a:pPr indent="-298450" lvl="0" marL="457200" rtl="0" algn="l">
              <a:lnSpc>
                <a:spcPct val="100000"/>
              </a:lnSpc>
              <a:spcBef>
                <a:spcPts val="0"/>
              </a:spcBef>
              <a:spcAft>
                <a:spcPts val="0"/>
              </a:spcAft>
              <a:buSzPts val="1100"/>
              <a:buChar char="●"/>
            </a:pPr>
            <a:r>
              <a:rPr b="0" i="0" lang="fr-CA" sz="1100" u="none" strike="noStrike">
                <a:solidFill>
                  <a:srgbClr val="3F3F41"/>
                </a:solidFill>
                <a:latin typeface="Arial"/>
                <a:ea typeface="Arial"/>
                <a:cs typeface="Arial"/>
                <a:sym typeface="Arial"/>
              </a:rPr>
              <a:t>aux mises hors service « conducteur »;</a:t>
            </a:r>
            <a:endParaRPr/>
          </a:p>
          <a:p>
            <a:pPr indent="-298450" lvl="0" marL="457200" rtl="0" algn="l">
              <a:lnSpc>
                <a:spcPct val="100000"/>
              </a:lnSpc>
              <a:spcBef>
                <a:spcPts val="0"/>
              </a:spcBef>
              <a:spcAft>
                <a:spcPts val="0"/>
              </a:spcAft>
              <a:buSzPts val="1100"/>
              <a:buChar char="●"/>
            </a:pPr>
            <a:r>
              <a:rPr b="0" i="0" lang="fr-CA" sz="1100" u="none" strike="noStrike">
                <a:solidFill>
                  <a:srgbClr val="3F3F41"/>
                </a:solidFill>
                <a:latin typeface="Arial"/>
                <a:ea typeface="Arial"/>
                <a:cs typeface="Arial"/>
                <a:sym typeface="Arial"/>
              </a:rPr>
              <a:t>aux accidents inscrits dans la zone de comportement « Implication dans les accidents »</a:t>
            </a:r>
            <a:endParaRPr sz="1400"/>
          </a:p>
          <a:p>
            <a:pPr indent="0" lvl="0" marL="158750" rtl="0" algn="just">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sz="1400"/>
              <a:t>Définition: </a:t>
            </a:r>
            <a:endParaRPr/>
          </a:p>
          <a:p>
            <a:pPr indent="-285750" lvl="0" marL="285750" rtl="0" algn="l">
              <a:lnSpc>
                <a:spcPct val="100000"/>
              </a:lnSpc>
              <a:spcBef>
                <a:spcPts val="0"/>
              </a:spcBef>
              <a:spcAft>
                <a:spcPts val="0"/>
              </a:spcAft>
              <a:buClr>
                <a:schemeClr val="dk1"/>
              </a:buClr>
              <a:buSzPts val="1100"/>
              <a:buChar char="●"/>
            </a:pPr>
            <a:r>
              <a:rPr lang="fr-CA">
                <a:solidFill>
                  <a:srgbClr val="3F3F41"/>
                </a:solidFill>
                <a:latin typeface="Arial"/>
                <a:ea typeface="Arial"/>
                <a:cs typeface="Arial"/>
                <a:sym typeface="Arial"/>
              </a:rPr>
              <a:t>Une infraction est de même nature si elle est commise en vertu d’un même article de loi et qu’elle a la même pondération qu’une autre infraction déjà inscrite au dossier.</a:t>
            </a:r>
            <a:endParaRPr/>
          </a:p>
          <a:p>
            <a:pPr indent="-196850" lvl="0" marL="285750" rtl="0" algn="l">
              <a:lnSpc>
                <a:spcPct val="100000"/>
              </a:lnSpc>
              <a:spcBef>
                <a:spcPts val="0"/>
              </a:spcBef>
              <a:spcAft>
                <a:spcPts val="0"/>
              </a:spcAft>
              <a:buClr>
                <a:schemeClr val="dk1"/>
              </a:buClr>
              <a:buSzPts val="1400"/>
              <a:buNone/>
            </a:pPr>
            <a:r>
              <a:t/>
            </a:r>
            <a:endParaRPr sz="1400">
              <a:solidFill>
                <a:srgbClr val="3F3F4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None/>
            </a:pPr>
            <a:r>
              <a:rPr lang="fr-CA" sz="1400"/>
              <a:t>Cette notion s’applique : </a:t>
            </a:r>
            <a:endParaRPr/>
          </a:p>
          <a:p>
            <a:pPr indent="-298450" lvl="0" marL="457200" rtl="0" algn="l">
              <a:lnSpc>
                <a:spcPct val="100000"/>
              </a:lnSpc>
              <a:spcBef>
                <a:spcPts val="0"/>
              </a:spcBef>
              <a:spcAft>
                <a:spcPts val="0"/>
              </a:spcAft>
              <a:buSzPts val="1100"/>
              <a:buChar char="●"/>
            </a:pPr>
            <a:r>
              <a:rPr b="0" i="0" lang="fr-CA" sz="1100" u="none" strike="noStrike">
                <a:solidFill>
                  <a:srgbClr val="3F3F41"/>
                </a:solidFill>
                <a:latin typeface="Arial"/>
                <a:ea typeface="Arial"/>
                <a:cs typeface="Arial"/>
                <a:sym typeface="Arial"/>
              </a:rPr>
              <a:t>aux infractions liées aux excès de vitesse;</a:t>
            </a:r>
            <a:endParaRPr/>
          </a:p>
          <a:p>
            <a:pPr indent="-298450" lvl="0" marL="457200" rtl="0" algn="l">
              <a:lnSpc>
                <a:spcPct val="100000"/>
              </a:lnSpc>
              <a:spcBef>
                <a:spcPts val="0"/>
              </a:spcBef>
              <a:spcAft>
                <a:spcPts val="0"/>
              </a:spcAft>
              <a:buSzPts val="1100"/>
              <a:buChar char="●"/>
            </a:pPr>
            <a:r>
              <a:rPr b="0" i="0" lang="fr-CA" sz="1100" u="none" strike="noStrike">
                <a:solidFill>
                  <a:srgbClr val="3F3F41"/>
                </a:solidFill>
                <a:latin typeface="Arial"/>
                <a:ea typeface="Arial"/>
                <a:cs typeface="Arial"/>
                <a:sym typeface="Arial"/>
              </a:rPr>
              <a:t>aux infractions liées aux charges, aux dimensions et aux conditions relatives aux permis spéciaux de circulation;</a:t>
            </a:r>
            <a:endParaRPr/>
          </a:p>
          <a:p>
            <a:pPr indent="-298450" lvl="0" marL="457200" rtl="0" algn="l">
              <a:lnSpc>
                <a:spcPct val="100000"/>
              </a:lnSpc>
              <a:spcBef>
                <a:spcPts val="0"/>
              </a:spcBef>
              <a:spcAft>
                <a:spcPts val="0"/>
              </a:spcAft>
              <a:buSzPts val="1100"/>
              <a:buChar char="●"/>
            </a:pPr>
            <a:r>
              <a:rPr b="0" i="0" lang="fr-CA" sz="1100" u="none" strike="noStrike">
                <a:solidFill>
                  <a:srgbClr val="3F3F41"/>
                </a:solidFill>
                <a:latin typeface="Arial"/>
                <a:ea typeface="Arial"/>
                <a:cs typeface="Arial"/>
                <a:sym typeface="Arial"/>
              </a:rPr>
              <a:t>aux infractions commises hors Québec ayant le même code d’équivalence et la même pondération</a:t>
            </a:r>
            <a:endParaRPr sz="1400"/>
          </a:p>
          <a:p>
            <a:pPr indent="0" lvl="0" marL="158750" rtl="0" algn="just">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dk1"/>
              </a:buClr>
              <a:buSzPts val="1100"/>
              <a:buChar char="●"/>
            </a:pPr>
            <a:r>
              <a:rPr lang="fr-CA">
                <a:solidFill>
                  <a:srgbClr val="3F3F41"/>
                </a:solidFill>
                <a:latin typeface="Arial"/>
                <a:ea typeface="Arial"/>
                <a:cs typeface="Arial"/>
                <a:sym typeface="Arial"/>
              </a:rPr>
              <a:t>Dès qu’une deuxième infraction de même nature est commise, des points supplémentaires sont ajoutés aux points déjà accumulés dans la zone de comportement correspondante.</a:t>
            </a:r>
            <a:endParaRPr/>
          </a:p>
          <a:p>
            <a:pPr indent="-285750" lvl="0" marL="285750" rtl="0" algn="l">
              <a:lnSpc>
                <a:spcPct val="100000"/>
              </a:lnSpc>
              <a:spcBef>
                <a:spcPts val="0"/>
              </a:spcBef>
              <a:spcAft>
                <a:spcPts val="0"/>
              </a:spcAft>
              <a:buClr>
                <a:schemeClr val="dk1"/>
              </a:buClr>
              <a:buSzPts val="1100"/>
              <a:buChar char="●"/>
            </a:pPr>
            <a:r>
              <a:rPr lang="fr-CA">
                <a:solidFill>
                  <a:srgbClr val="3F3F41"/>
                </a:solidFill>
                <a:latin typeface="Arial"/>
                <a:ea typeface="Arial"/>
                <a:cs typeface="Arial"/>
                <a:sym typeface="Arial"/>
              </a:rPr>
              <a:t>Ces points supplémentaires sont équivalents à 20 % du seuil de points à ne pas atteindre pour cette zone de comportement.</a:t>
            </a:r>
            <a:endParaRPr/>
          </a:p>
          <a:p>
            <a:pPr indent="0" lvl="0" marL="0" rtl="0" algn="l">
              <a:lnSpc>
                <a:spcPct val="100000"/>
              </a:lnSpc>
              <a:spcBef>
                <a:spcPts val="0"/>
              </a:spcBef>
              <a:spcAft>
                <a:spcPts val="0"/>
              </a:spcAft>
              <a:buClr>
                <a:schemeClr val="dk1"/>
              </a:buClr>
              <a:buSzPts val="1100"/>
              <a:buNone/>
            </a:pPr>
            <a:r>
              <a:rPr lang="fr-CA" sz="1400"/>
              <a:t>Cette notion s’applique : </a:t>
            </a:r>
            <a:endParaRPr/>
          </a:p>
          <a:p>
            <a:pPr indent="-298450" lvl="0" marL="342900" rtl="0" algn="l">
              <a:lnSpc>
                <a:spcPct val="100000"/>
              </a:lnSpc>
              <a:spcBef>
                <a:spcPts val="0"/>
              </a:spcBef>
              <a:spcAft>
                <a:spcPts val="0"/>
              </a:spcAft>
              <a:buClr>
                <a:schemeClr val="dk1"/>
              </a:buClr>
              <a:buSzPts val="1100"/>
              <a:buChar char="●"/>
            </a:pPr>
            <a:r>
              <a:rPr lang="fr-CA">
                <a:solidFill>
                  <a:srgbClr val="3F3F41"/>
                </a:solidFill>
                <a:latin typeface="Arial"/>
                <a:ea typeface="Arial"/>
                <a:cs typeface="Arial"/>
                <a:sym typeface="Arial"/>
              </a:rPr>
              <a:t>De façon concourante dans la zone de comportement global.</a:t>
            </a:r>
            <a:endParaRPr/>
          </a:p>
          <a:p>
            <a:pPr indent="0" lvl="0" marL="158750" rtl="0" algn="just">
              <a:lnSpc>
                <a:spcPct val="100000"/>
              </a:lnSpc>
              <a:spcBef>
                <a:spcPts val="0"/>
              </a:spcBef>
              <a:spcAft>
                <a:spcPts val="0"/>
              </a:spcAft>
              <a:buSzPts val="1100"/>
              <a:buNone/>
            </a:pPr>
            <a:r>
              <a:t/>
            </a:r>
            <a:endParaRPr/>
          </a:p>
          <a:p>
            <a:pPr indent="0" lvl="0" marL="158750" rtl="0" algn="just">
              <a:lnSpc>
                <a:spcPct val="100000"/>
              </a:lnSpc>
              <a:spcBef>
                <a:spcPts val="0"/>
              </a:spcBef>
              <a:spcAft>
                <a:spcPts val="0"/>
              </a:spcAft>
              <a:buSzPts val="1100"/>
              <a:buNone/>
            </a:pPr>
            <a:r>
              <a:rPr lang="fr-CA"/>
              <a:t>Spécifier que l’addition des points de même nature se fait en deux temps. Par exemple, les règles de circulation seront augmentés de 20 % de 16 points, soit 3,2 points pour cette zone. Alors que le comportement global sera augmenté de 3,4 points soit 20 % de 17 points..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just">
              <a:lnSpc>
                <a:spcPct val="100000"/>
              </a:lnSpc>
              <a:spcBef>
                <a:spcPts val="0"/>
              </a:spcBef>
              <a:spcAft>
                <a:spcPts val="0"/>
              </a:spcAft>
              <a:buSzPts val="1100"/>
              <a:buNone/>
            </a:pPr>
            <a:r>
              <a:rPr b="0" i="0" lang="fr-CA" sz="1800" u="none" strike="noStrike">
                <a:solidFill>
                  <a:srgbClr val="3F3F41"/>
                </a:solidFill>
                <a:latin typeface="Arial"/>
                <a:ea typeface="Arial"/>
                <a:cs typeface="Arial"/>
                <a:sym typeface="Arial"/>
              </a:rPr>
              <a:t>Un avis de transmission du dossier à la Commission est acheminé dans l’une ou l’autre de ces situations : </a:t>
            </a:r>
            <a:endParaRPr/>
          </a:p>
          <a:p>
            <a:pPr indent="-298450" lvl="0" marL="457200" rtl="0" algn="l">
              <a:lnSpc>
                <a:spcPct val="100000"/>
              </a:lnSpc>
              <a:spcBef>
                <a:spcPts val="0"/>
              </a:spcBef>
              <a:spcAft>
                <a:spcPts val="0"/>
              </a:spcAft>
              <a:buSzPts val="1100"/>
              <a:buChar char="●"/>
            </a:pPr>
            <a:r>
              <a:rPr b="0" i="0" lang="fr-CA" sz="1800" u="none" strike="noStrike">
                <a:solidFill>
                  <a:srgbClr val="3F3F41"/>
                </a:solidFill>
                <a:latin typeface="Arial"/>
                <a:ea typeface="Arial"/>
                <a:cs typeface="Arial"/>
                <a:sym typeface="Arial"/>
              </a:rPr>
              <a:t>Lorsqu’un conducteur atteint ou dépasse 100 % du seuil de points à ne pas atteindre pour l’une des zones de comportement; </a:t>
            </a:r>
            <a:endParaRPr/>
          </a:p>
          <a:p>
            <a:pPr indent="-298450" lvl="0" marL="457200" rtl="0" algn="l">
              <a:lnSpc>
                <a:spcPct val="100000"/>
              </a:lnSpc>
              <a:spcBef>
                <a:spcPts val="0"/>
              </a:spcBef>
              <a:spcAft>
                <a:spcPts val="0"/>
              </a:spcAft>
              <a:buSzPts val="1100"/>
              <a:buChar char="●"/>
            </a:pPr>
            <a:r>
              <a:rPr b="0" i="0" lang="fr-CA" sz="1800" u="none" strike="noStrike">
                <a:solidFill>
                  <a:srgbClr val="3F3F41"/>
                </a:solidFill>
                <a:latin typeface="Arial"/>
                <a:ea typeface="Arial"/>
                <a:cs typeface="Arial"/>
                <a:sym typeface="Arial"/>
              </a:rPr>
              <a:t>Lorsqu’un accident mortel est inscrit à son dossier; </a:t>
            </a:r>
            <a:endParaRPr/>
          </a:p>
          <a:p>
            <a:pPr indent="-298450" lvl="0" marL="457200" rtl="0" algn="l">
              <a:lnSpc>
                <a:spcPct val="100000"/>
              </a:lnSpc>
              <a:spcBef>
                <a:spcPts val="0"/>
              </a:spcBef>
              <a:spcAft>
                <a:spcPts val="0"/>
              </a:spcAft>
              <a:buSzPts val="1100"/>
              <a:buChar char="●"/>
            </a:pPr>
            <a:r>
              <a:rPr b="0" i="0" lang="fr-CA" sz="1800" u="none" strike="noStrike">
                <a:solidFill>
                  <a:srgbClr val="3F3F41"/>
                </a:solidFill>
                <a:latin typeface="Arial"/>
                <a:ea typeface="Arial"/>
                <a:cs typeface="Arial"/>
                <a:sym typeface="Arial"/>
              </a:rPr>
              <a:t>Lorsqu’il commet une infraction critique liée à la capacité de conduire affaiblie par l’alcool ou la drogue.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Par exemples, les points d’un accident non responsable qui n’ont pas été retiré de son dossier par l’employeur.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sz="1100"/>
              <a:t>Après analyse, la Commission pourrait imposer au conducteur des conditions pour l’amener à corriger son comportement et prendre toute autre mesure qu’elle juge appropriée et raisonnable. </a:t>
            </a:r>
            <a:endParaRPr/>
          </a:p>
          <a:p>
            <a:pPr indent="-228600" lvl="0" marL="457200" rtl="0" algn="l">
              <a:lnSpc>
                <a:spcPct val="100000"/>
              </a:lnSpc>
              <a:spcBef>
                <a:spcPts val="0"/>
              </a:spcBef>
              <a:spcAft>
                <a:spcPts val="0"/>
              </a:spcAft>
              <a:buSzPts val="1100"/>
              <a:buNone/>
            </a:pPr>
            <a:r>
              <a:t/>
            </a:r>
            <a:endParaRPr sz="1100"/>
          </a:p>
          <a:p>
            <a:pPr indent="-298450" lvl="0" marL="457200" rtl="0" algn="l">
              <a:lnSpc>
                <a:spcPct val="100000"/>
              </a:lnSpc>
              <a:spcBef>
                <a:spcPts val="0"/>
              </a:spcBef>
              <a:spcAft>
                <a:spcPts val="0"/>
              </a:spcAft>
              <a:buSzPts val="1100"/>
              <a:buChar char="●"/>
            </a:pPr>
            <a:r>
              <a:rPr lang="fr-CA" sz="1100"/>
              <a:t>Si elle juge qu’un conducteur est inapte à conduire un véhicule lourd en raison d’un comportement déficient qui, à son avis, ne peut être corrigé par l’imposition de conditions, </a:t>
            </a:r>
            <a:r>
              <a:rPr b="1" lang="fr-CA" sz="1100"/>
              <a:t>elle pourrait ordonner à la Société de lui interdire la conduite d’un véhicule lourd</a:t>
            </a:r>
            <a:r>
              <a:rPr lang="fr-CA" sz="1100"/>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480"/>
              </a:spcBef>
              <a:spcAft>
                <a:spcPts val="0"/>
              </a:spcAft>
              <a:buSzPts val="1100"/>
              <a:buNone/>
            </a:pPr>
            <a:r>
              <a:rPr lang="fr-CA" sz="2400">
                <a:solidFill>
                  <a:schemeClr val="dk2"/>
                </a:solidFill>
              </a:rPr>
              <a:t>résultant à l’élaboration de la </a:t>
            </a:r>
            <a:br>
              <a:rPr lang="fr-CA" sz="2400">
                <a:solidFill>
                  <a:schemeClr val="dk2"/>
                </a:solidFill>
              </a:rPr>
            </a:br>
            <a:r>
              <a:rPr i="1" lang="fr-CA" sz="2400">
                <a:solidFill>
                  <a:schemeClr val="dk2"/>
                </a:solidFill>
              </a:rPr>
              <a:t>Loi concernant les PEVL</a:t>
            </a:r>
            <a:r>
              <a:rPr lang="fr-CA" sz="2400">
                <a:solidFill>
                  <a:schemeClr val="dk2"/>
                </a:solidFill>
              </a:rPr>
              <a:t>.</a:t>
            </a:r>
            <a:endParaRPr/>
          </a:p>
          <a:p>
            <a:pPr indent="-609600" lvl="1" marL="1066800" rtl="0" algn="l">
              <a:lnSpc>
                <a:spcPct val="80000"/>
              </a:lnSpc>
              <a:spcBef>
                <a:spcPts val="480"/>
              </a:spcBef>
              <a:spcAft>
                <a:spcPts val="0"/>
              </a:spcAft>
              <a:buSzPts val="1100"/>
              <a:buFont typeface="Arial"/>
              <a:buChar char="•"/>
            </a:pPr>
            <a:r>
              <a:rPr i="1" lang="fr-CA" sz="2400">
                <a:solidFill>
                  <a:schemeClr val="dk2"/>
                </a:solidFill>
              </a:rPr>
              <a:t>Cette Loi a résulté à la Politique d’évaluation des</a:t>
            </a:r>
            <a:br>
              <a:rPr i="1" lang="fr-CA" sz="2400">
                <a:solidFill>
                  <a:schemeClr val="dk2"/>
                </a:solidFill>
              </a:rPr>
            </a:br>
            <a:r>
              <a:rPr i="1" lang="fr-CA" sz="2400">
                <a:solidFill>
                  <a:schemeClr val="dk2"/>
                </a:solidFill>
              </a:rPr>
              <a:t>propriétaires et des exploitants de véhicules lourds.</a:t>
            </a:r>
            <a:endParaRPr/>
          </a:p>
          <a:p>
            <a:pPr indent="-609600" lvl="1" marL="1066800" rtl="0" algn="l">
              <a:lnSpc>
                <a:spcPct val="80000"/>
              </a:lnSpc>
              <a:spcBef>
                <a:spcPts val="480"/>
              </a:spcBef>
              <a:spcAft>
                <a:spcPts val="0"/>
              </a:spcAft>
              <a:buSzPts val="1100"/>
              <a:buFont typeface="Arial"/>
              <a:buChar char="•"/>
            </a:pPr>
            <a:r>
              <a:rPr i="1" lang="fr-CA" sz="2400">
                <a:solidFill>
                  <a:schemeClr val="dk2"/>
                </a:solidFill>
              </a:rPr>
              <a:t>Cette Politique est administrée par la SAAQ.</a:t>
            </a:r>
            <a:endParaRPr/>
          </a:p>
          <a:p>
            <a:pPr indent="-228600" lvl="0" marL="457200" rtl="0" algn="l">
              <a:lnSpc>
                <a:spcPct val="100000"/>
              </a:lnSpc>
              <a:spcBef>
                <a:spcPts val="0"/>
              </a:spcBef>
              <a:spcAft>
                <a:spcPts val="0"/>
              </a:spcAft>
              <a:buSzPts val="1100"/>
              <a:buNone/>
            </a:pPr>
            <a:r>
              <a:t/>
            </a:r>
            <a:endParaRPr/>
          </a:p>
          <a:p>
            <a:pPr indent="0" lvl="0" marL="0" rtl="0" algn="l">
              <a:lnSpc>
                <a:spcPct val="80000"/>
              </a:lnSpc>
              <a:spcBef>
                <a:spcPts val="220"/>
              </a:spcBef>
              <a:spcAft>
                <a:spcPts val="0"/>
              </a:spcAft>
              <a:buSzPts val="1100"/>
              <a:buNone/>
            </a:pPr>
            <a:r>
              <a:rPr b="1" lang="fr-CA" sz="1100">
                <a:solidFill>
                  <a:schemeClr val="dk2"/>
                </a:solidFill>
              </a:rPr>
              <a:t>2006</a:t>
            </a:r>
            <a:endParaRPr/>
          </a:p>
          <a:p>
            <a:pPr indent="0" lvl="0" marL="0" rtl="0" algn="l">
              <a:lnSpc>
                <a:spcPct val="80000"/>
              </a:lnSpc>
              <a:spcBef>
                <a:spcPts val="220"/>
              </a:spcBef>
              <a:spcAft>
                <a:spcPts val="0"/>
              </a:spcAft>
              <a:buSzPts val="1100"/>
              <a:buNone/>
            </a:pPr>
            <a:r>
              <a:t/>
            </a:r>
            <a:endParaRPr sz="1100">
              <a:solidFill>
                <a:schemeClr val="dk2"/>
              </a:solidFill>
            </a:endParaRPr>
          </a:p>
          <a:p>
            <a:pPr indent="0" lvl="0" marL="0" rtl="0" algn="l">
              <a:lnSpc>
                <a:spcPct val="80000"/>
              </a:lnSpc>
              <a:spcBef>
                <a:spcPts val="220"/>
              </a:spcBef>
              <a:spcAft>
                <a:spcPts val="0"/>
              </a:spcAft>
              <a:buSzPts val="1100"/>
              <a:buNone/>
            </a:pPr>
            <a:r>
              <a:rPr lang="fr-CA" sz="1100">
                <a:solidFill>
                  <a:schemeClr val="dk2"/>
                </a:solidFill>
              </a:rPr>
              <a:t>Dossier de conduite du conducteur démontrant les infractions ou les accidents en lien avec un véhicule lourd. </a:t>
            </a:r>
            <a:br>
              <a:rPr lang="fr-CA" sz="1100">
                <a:solidFill>
                  <a:schemeClr val="dk2"/>
                </a:solidFill>
              </a:rPr>
            </a:br>
            <a:endParaRPr sz="1100">
              <a:solidFill>
                <a:schemeClr val="dk2"/>
              </a:solidFill>
            </a:endParaRPr>
          </a:p>
          <a:p>
            <a:pPr indent="0" lvl="0" marL="0" rtl="0" algn="l">
              <a:lnSpc>
                <a:spcPct val="80000"/>
              </a:lnSpc>
              <a:spcBef>
                <a:spcPts val="220"/>
              </a:spcBef>
              <a:spcAft>
                <a:spcPts val="0"/>
              </a:spcAft>
              <a:buSzPts val="1100"/>
              <a:buNone/>
            </a:pPr>
            <a:r>
              <a:rPr i="1" lang="fr-CA" sz="1100">
                <a:solidFill>
                  <a:schemeClr val="dk2"/>
                </a:solidFill>
              </a:rPr>
              <a:t>(Loi concernant les PECVL);</a:t>
            </a:r>
            <a:endParaRPr/>
          </a:p>
          <a:p>
            <a:pPr indent="0" lvl="0" marL="0" rtl="0" algn="l">
              <a:lnSpc>
                <a:spcPct val="80000"/>
              </a:lnSpc>
              <a:spcBef>
                <a:spcPts val="220"/>
              </a:spcBef>
              <a:spcAft>
                <a:spcPts val="0"/>
              </a:spcAft>
              <a:buSzPts val="1100"/>
              <a:buNone/>
            </a:pPr>
            <a:r>
              <a:rPr b="1" lang="fr-CA" sz="1100">
                <a:solidFill>
                  <a:schemeClr val="dk2"/>
                </a:solidFill>
              </a:rPr>
              <a:t>2011</a:t>
            </a:r>
            <a:endParaRPr/>
          </a:p>
          <a:p>
            <a:pPr indent="0" lvl="0" marL="0" rtl="0" algn="l">
              <a:lnSpc>
                <a:spcPct val="80000"/>
              </a:lnSpc>
              <a:spcBef>
                <a:spcPts val="220"/>
              </a:spcBef>
              <a:spcAft>
                <a:spcPts val="0"/>
              </a:spcAft>
              <a:buSzPts val="1100"/>
              <a:buNone/>
            </a:pPr>
            <a:r>
              <a:rPr lang="fr-CA" sz="1100">
                <a:solidFill>
                  <a:schemeClr val="dk2"/>
                </a:solidFill>
              </a:rPr>
              <a:t>Entrée en vigueur de la politique d’évaluation des conducteurs de véhicules lourds.</a:t>
            </a:r>
            <a:br>
              <a:rPr lang="fr-CA" sz="1100">
                <a:solidFill>
                  <a:schemeClr val="dk2"/>
                </a:solidFill>
              </a:rPr>
            </a:br>
            <a:endParaRPr sz="1100">
              <a:solidFill>
                <a:schemeClr val="dk2"/>
              </a:solidFill>
            </a:endParaRPr>
          </a:p>
          <a:p>
            <a:pPr indent="0" lvl="0" marL="0" rtl="0" algn="l">
              <a:lnSpc>
                <a:spcPct val="80000"/>
              </a:lnSpc>
              <a:spcBef>
                <a:spcPts val="220"/>
              </a:spcBef>
              <a:spcAft>
                <a:spcPts val="0"/>
              </a:spcAft>
              <a:buSzPts val="1100"/>
              <a:buNone/>
            </a:pPr>
            <a:r>
              <a:rPr i="1" lang="fr-CA" sz="1100">
                <a:solidFill>
                  <a:schemeClr val="dk2"/>
                </a:solidFill>
              </a:rPr>
              <a:t>(Suivi de comportement du conducteur de véhicule lourd)</a:t>
            </a:r>
            <a:r>
              <a:rPr lang="fr-CA" sz="1100">
                <a:solidFill>
                  <a:schemeClr val="dk2"/>
                </a:solidFill>
              </a:rPr>
              <a:t>.</a:t>
            </a:r>
            <a:endParaRPr/>
          </a:p>
          <a:p>
            <a:pPr indent="0" lvl="0" marL="0" rtl="0" algn="l">
              <a:lnSpc>
                <a:spcPct val="80000"/>
              </a:lnSpc>
              <a:spcBef>
                <a:spcPts val="220"/>
              </a:spcBef>
              <a:spcAft>
                <a:spcPts val="0"/>
              </a:spcAft>
              <a:buSzPts val="1100"/>
              <a:buNone/>
            </a:pPr>
            <a:r>
              <a:rPr lang="fr-CA" sz="1100" u="sng">
                <a:solidFill>
                  <a:schemeClr val="dk2"/>
                </a:solidFill>
              </a:rPr>
              <a:t>La SAAQ le nomme, le dossier CVL.</a:t>
            </a:r>
            <a:endParaRPr sz="1100" u="sng">
              <a:solidFill>
                <a:srgbClr val="0070C0"/>
              </a:solidFill>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ef723d369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1ef723d369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En comparaison avec les amendes (points d’inaptitude / de démérites) qui sont inscrits à partir de la preuve de culpabilité (paiement ou verdict).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1"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rotWithShape="1">
            <a:blip r:embed="rId3">
              <a:alphaModFix/>
            </a:blip>
            <a:srcRect b="0" l="0" r="0" t="0"/>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fr-CA" sz="700" u="none" cap="none" strike="noStrike">
                  <a:solidFill>
                    <a:srgbClr val="FFFFFF"/>
                  </a:solidFill>
                  <a:latin typeface="Exo 2"/>
                  <a:ea typeface="Exo 2"/>
                  <a:cs typeface="Exo 2"/>
                  <a:sym typeface="Exo 2"/>
                </a:rPr>
                <a:t>CENTRE DE FORMATION </a:t>
              </a:r>
              <a:endParaRPr b="0" i="1" sz="700" u="none" cap="none" strike="noStrike">
                <a:solidFill>
                  <a:srgbClr val="FFFFFF"/>
                </a:solidFill>
                <a:latin typeface="Exo 2"/>
                <a:ea typeface="Exo 2"/>
                <a:cs typeface="Exo 2"/>
                <a:sym typeface="Exo 2"/>
              </a:endParaRPr>
            </a:p>
            <a:p>
              <a:pPr indent="0" lvl="0" marL="0" marR="0" rtl="0" algn="l">
                <a:lnSpc>
                  <a:spcPct val="100000"/>
                </a:lnSpc>
                <a:spcBef>
                  <a:spcPts val="0"/>
                </a:spcBef>
                <a:spcAft>
                  <a:spcPts val="0"/>
                </a:spcAft>
                <a:buClr>
                  <a:srgbClr val="000000"/>
                </a:buClr>
                <a:buSzPts val="700"/>
                <a:buFont typeface="Arial"/>
                <a:buNone/>
              </a:pPr>
              <a:r>
                <a:rPr b="0" i="1" lang="fr-CA" sz="700" u="none" cap="none" strike="noStrike">
                  <a:solidFill>
                    <a:srgbClr val="FFFFFF"/>
                  </a:solidFill>
                  <a:latin typeface="Exo 2"/>
                  <a:ea typeface="Exo 2"/>
                  <a:cs typeface="Exo 2"/>
                  <a:sym typeface="Exo 2"/>
                </a:rPr>
                <a:t>DU TRANSPORT ROUTIER</a:t>
              </a:r>
              <a:endParaRPr b="0" i="1" sz="700" u="none" cap="none" strike="noStrike">
                <a:solidFill>
                  <a:srgbClr val="FFFFFF"/>
                </a:solidFill>
                <a:latin typeface="Exo 2"/>
                <a:ea typeface="Exo 2"/>
                <a:cs typeface="Exo 2"/>
                <a:sym typeface="Exo 2"/>
              </a:endParaRPr>
            </a:p>
            <a:p>
              <a:pPr indent="0" lvl="0" marL="0" marR="0" rtl="0" algn="l">
                <a:lnSpc>
                  <a:spcPct val="100000"/>
                </a:lnSpc>
                <a:spcBef>
                  <a:spcPts val="0"/>
                </a:spcBef>
                <a:spcAft>
                  <a:spcPts val="0"/>
                </a:spcAft>
                <a:buClr>
                  <a:srgbClr val="000000"/>
                </a:buClr>
                <a:buSzPts val="700"/>
                <a:buFont typeface="Arial"/>
                <a:buNone/>
              </a:pPr>
              <a:r>
                <a:rPr b="0" i="1" lang="fr-CA" sz="700" u="none" cap="none" strike="noStrike">
                  <a:solidFill>
                    <a:srgbClr val="FFFFFF"/>
                  </a:solidFill>
                  <a:latin typeface="Exo 2"/>
                  <a:ea typeface="Exo 2"/>
                  <a:cs typeface="Exo 2"/>
                  <a:sym typeface="Exo 2"/>
                </a:rPr>
                <a:t>DE SAINT-JÉRÔME</a:t>
              </a:r>
              <a:endParaRPr b="0" i="1" sz="700" u="none" cap="none" strike="noStrike">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939075" y="0"/>
            <a:ext cx="1128074" cy="4834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3"/>
          <p:cNvSpPr txBox="1"/>
          <p:nvPr>
            <p:ph idx="1" type="body"/>
          </p:nvPr>
        </p:nvSpPr>
        <p:spPr>
          <a:xfrm>
            <a:off x="311700" y="1152475"/>
            <a:ext cx="8520600" cy="3013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
        <p:nvSpPr>
          <p:cNvPr id="22" name="Google Shape;22;p3"/>
          <p:cNvSpPr txBox="1"/>
          <p:nvPr>
            <p:ph idx="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pic>
        <p:nvPicPr>
          <p:cNvPr id="23" name="Google Shape;23;p3"/>
          <p:cNvPicPr preferRelativeResize="0"/>
          <p:nvPr/>
        </p:nvPicPr>
        <p:blipFill rotWithShape="1">
          <a:blip r:embed="rId2">
            <a:alphaModFix/>
          </a:blip>
          <a:srcRect b="43714" l="0" r="0" t="16408"/>
          <a:stretch/>
        </p:blipFill>
        <p:spPr>
          <a:xfrm>
            <a:off x="-25" y="4281450"/>
            <a:ext cx="9144000" cy="909225"/>
          </a:xfrm>
          <a:prstGeom prst="flowChartManualInput">
            <a:avLst/>
          </a:prstGeom>
          <a:noFill/>
          <a:ln>
            <a:noFill/>
          </a:ln>
        </p:spPr>
      </p:pic>
      <p:sp>
        <p:nvSpPr>
          <p:cNvPr id="24" name="Google Shape;24;p3"/>
          <p:cNvSpPr/>
          <p:nvPr/>
        </p:nvSpPr>
        <p:spPr>
          <a:xfrm>
            <a:off x="-19375" y="4281450"/>
            <a:ext cx="9163375" cy="909225"/>
          </a:xfrm>
          <a:prstGeom prst="flowChartManualInput">
            <a:avLst/>
          </a:prstGeom>
          <a:solidFill>
            <a:srgbClr val="000000">
              <a:alpha val="56078"/>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p3"/>
          <p:cNvPicPr preferRelativeResize="0"/>
          <p:nvPr/>
        </p:nvPicPr>
        <p:blipFill rotWithShape="1">
          <a:blip r:embed="rId3">
            <a:alphaModFix/>
          </a:blip>
          <a:srcRect b="0" l="0" r="0" t="0"/>
          <a:stretch/>
        </p:blipFill>
        <p:spPr>
          <a:xfrm>
            <a:off x="215571" y="4583675"/>
            <a:ext cx="896855" cy="393600"/>
          </a:xfrm>
          <a:prstGeom prst="rect">
            <a:avLst/>
          </a:prstGeom>
          <a:noFill/>
          <a:ln>
            <a:noFill/>
          </a:ln>
        </p:spPr>
      </p:pic>
      <p:pic>
        <p:nvPicPr>
          <p:cNvPr id="26" name="Google Shape;26;p3"/>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1165375" y="1055800"/>
            <a:ext cx="7011300" cy="192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
        <p:nvSpPr>
          <p:cNvPr id="30" name="Google Shape;30;p4"/>
          <p:cNvSpPr txBox="1"/>
          <p:nvPr>
            <p:ph idx="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pic>
        <p:nvPicPr>
          <p:cNvPr id="31" name="Google Shape;31;p4"/>
          <p:cNvPicPr preferRelativeResize="0"/>
          <p:nvPr/>
        </p:nvPicPr>
        <p:blipFill rotWithShape="1">
          <a:blip r:embed="rId2">
            <a:alphaModFix/>
          </a:blip>
          <a:srcRect b="43714"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078"/>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4"/>
          <p:cNvPicPr preferRelativeResize="0"/>
          <p:nvPr/>
        </p:nvPicPr>
        <p:blipFill rotWithShape="1">
          <a:blip r:embed="rId3">
            <a:alphaModFix/>
          </a:blip>
          <a:srcRect b="0" l="0" r="0" t="0"/>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5"/>
          <p:cNvSpPr txBox="1"/>
          <p:nvPr>
            <p:ph idx="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pic>
        <p:nvPicPr>
          <p:cNvPr id="39" name="Google Shape;39;p5"/>
          <p:cNvPicPr preferRelativeResize="0"/>
          <p:nvPr/>
        </p:nvPicPr>
        <p:blipFill rotWithShape="1">
          <a:blip r:embed="rId2">
            <a:alphaModFix/>
          </a:blip>
          <a:srcRect b="43714"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078"/>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p5"/>
          <p:cNvPicPr preferRelativeResize="0"/>
          <p:nvPr/>
        </p:nvPicPr>
        <p:blipFill rotWithShape="1">
          <a:blip r:embed="rId3">
            <a:alphaModFix/>
          </a:blip>
          <a:srcRect b="0" l="0" r="0" t="0"/>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
        <p:nvSpPr>
          <p:cNvPr id="46" name="Google Shape;46;p6"/>
          <p:cNvSpPr txBox="1"/>
          <p:nvPr>
            <p:ph idx="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
        <p:nvSpPr>
          <p:cNvPr id="47" name="Google Shape;47;p6"/>
          <p:cNvSpPr txBox="1"/>
          <p:nvPr>
            <p:ph idx="3"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
        <p:nvSpPr>
          <p:cNvPr id="48" name="Google Shape;48;p6"/>
          <p:cNvSpPr txBox="1"/>
          <p:nvPr>
            <p:ph idx="4"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pic>
        <p:nvPicPr>
          <p:cNvPr id="49" name="Google Shape;49;p6"/>
          <p:cNvPicPr preferRelativeResize="0"/>
          <p:nvPr/>
        </p:nvPicPr>
        <p:blipFill rotWithShape="1">
          <a:blip r:embed="rId2">
            <a:alphaModFix/>
          </a:blip>
          <a:srcRect b="43714"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078"/>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 name="Google Shape;51;p6"/>
          <p:cNvPicPr preferRelativeResize="0"/>
          <p:nvPr/>
        </p:nvPicPr>
        <p:blipFill rotWithShape="1">
          <a:blip r:embed="rId3">
            <a:alphaModFix/>
          </a:blip>
          <a:srcRect b="0" l="0" r="0" t="0"/>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
        <p:nvSpPr>
          <p:cNvPr id="59" name="Google Shape;59;p7"/>
          <p:cNvSpPr txBox="1"/>
          <p:nvPr>
            <p:ph idx="3"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pic>
        <p:nvPicPr>
          <p:cNvPr id="60" name="Google Shape;60;p7"/>
          <p:cNvPicPr preferRelativeResize="0"/>
          <p:nvPr/>
        </p:nvPicPr>
        <p:blipFill rotWithShape="1">
          <a:blip r:embed="rId2">
            <a:alphaModFix/>
          </a:blip>
          <a:srcRect b="43714"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078"/>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7"/>
          <p:cNvPicPr preferRelativeResize="0"/>
          <p:nvPr/>
        </p:nvPicPr>
        <p:blipFill rotWithShape="1">
          <a:blip r:embed="rId3">
            <a:alphaModFix/>
          </a:blip>
          <a:srcRect b="0" l="0" r="0" t="0"/>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
        <p:nvSpPr>
          <p:cNvPr id="66" name="Google Shape;66;p8"/>
          <p:cNvSpPr txBox="1"/>
          <p:nvPr>
            <p:ph idx="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pic>
        <p:nvPicPr>
          <p:cNvPr id="67" name="Google Shape;67;p8"/>
          <p:cNvPicPr preferRelativeResize="0"/>
          <p:nvPr/>
        </p:nvPicPr>
        <p:blipFill rotWithShape="1">
          <a:blip r:embed="rId2">
            <a:alphaModFix/>
          </a:blip>
          <a:srcRect b="43714"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078"/>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 name="Google Shape;69;p8"/>
          <p:cNvPicPr preferRelativeResize="0"/>
          <p:nvPr/>
        </p:nvPicPr>
        <p:blipFill rotWithShape="1">
          <a:blip r:embed="rId3">
            <a:alphaModFix/>
          </a:blip>
          <a:srcRect b="0" l="0" r="0" t="0"/>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mailto:naultp@csrdn.qc.ca" TargetMode="External"/><Relationship Id="rId4" Type="http://schemas.openxmlformats.org/officeDocument/2006/relationships/image" Target="../media/image34.jpg"/><Relationship Id="rId5" Type="http://schemas.openxmlformats.org/officeDocument/2006/relationships/image" Target="../media/image4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4572000" y="1222200"/>
            <a:ext cx="4743000" cy="2019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fr-CA" sz="2800">
                <a:solidFill>
                  <a:srgbClr val="002060"/>
                </a:solidFill>
                <a:latin typeface="Arial"/>
                <a:ea typeface="Arial"/>
                <a:cs typeface="Arial"/>
                <a:sym typeface="Arial"/>
              </a:rPr>
              <a:t>Leçon 3.5 Loi 430</a:t>
            </a:r>
            <a:endParaRPr sz="2800">
              <a:solidFill>
                <a:srgbClr val="002060"/>
              </a:solidFill>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lang="fr-CA" sz="2800">
                <a:solidFill>
                  <a:srgbClr val="002060"/>
                </a:solidFill>
                <a:latin typeface="Arial"/>
                <a:ea typeface="Arial"/>
                <a:cs typeface="Arial"/>
                <a:sym typeface="Arial"/>
              </a:rPr>
              <a:t>Politique d’évaluation du comportement des conducteurs de véhicules lourds</a:t>
            </a:r>
            <a:endParaRPr sz="2800">
              <a:solidFill>
                <a:srgbClr val="00206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311700" y="2482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Événements inscrits au dossier CVL</a:t>
            </a:r>
            <a:br>
              <a:rPr lang="fr-CA">
                <a:solidFill>
                  <a:srgbClr val="0070C0"/>
                </a:solidFill>
              </a:rPr>
            </a:br>
            <a:endParaRPr/>
          </a:p>
        </p:txBody>
      </p:sp>
      <p:sp>
        <p:nvSpPr>
          <p:cNvPr id="150" name="Google Shape;150;p19"/>
          <p:cNvSpPr txBox="1"/>
          <p:nvPr>
            <p:ph idx="1" type="body"/>
          </p:nvPr>
        </p:nvSpPr>
        <p:spPr>
          <a:xfrm>
            <a:off x="206829" y="979714"/>
            <a:ext cx="5116285" cy="3374572"/>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fr-CA" sz="2000"/>
              <a:t>Les événements inscrits au dossier CVL y demeurent </a:t>
            </a:r>
            <a:r>
              <a:rPr b="1" lang="fr-CA" sz="2000"/>
              <a:t>pour une période de deux ans</a:t>
            </a:r>
            <a:r>
              <a:rPr lang="fr-CA" sz="2000"/>
              <a:t>. </a:t>
            </a:r>
            <a:endParaRPr/>
          </a:p>
          <a:p>
            <a:pPr indent="-228600" lvl="0" marL="457200" rtl="0" algn="l">
              <a:lnSpc>
                <a:spcPct val="115000"/>
              </a:lnSpc>
              <a:spcBef>
                <a:spcPts val="0"/>
              </a:spcBef>
              <a:spcAft>
                <a:spcPts val="0"/>
              </a:spcAft>
              <a:buSzPts val="1800"/>
              <a:buNone/>
            </a:pPr>
            <a:r>
              <a:t/>
            </a:r>
            <a:endParaRPr sz="2000"/>
          </a:p>
          <a:p>
            <a:pPr indent="-342900" lvl="0" marL="457200" rtl="0" algn="l">
              <a:lnSpc>
                <a:spcPct val="115000"/>
              </a:lnSpc>
              <a:spcBef>
                <a:spcPts val="0"/>
              </a:spcBef>
              <a:spcAft>
                <a:spcPts val="0"/>
              </a:spcAft>
              <a:buSzPts val="1800"/>
              <a:buChar char="●"/>
            </a:pPr>
            <a:r>
              <a:rPr lang="fr-CA" sz="2000"/>
              <a:t>Alcool et drogue, </a:t>
            </a:r>
            <a:r>
              <a:rPr b="1" lang="fr-CA" sz="2000"/>
              <a:t>pour une période de 10 ans</a:t>
            </a:r>
            <a:r>
              <a:rPr lang="fr-CA" sz="2000"/>
              <a:t>. </a:t>
            </a:r>
            <a:endParaRPr sz="2000">
              <a:solidFill>
                <a:schemeClr val="dk2"/>
              </a:solidFill>
            </a:endParaRPr>
          </a:p>
        </p:txBody>
      </p:sp>
      <p:pic>
        <p:nvPicPr>
          <p:cNvPr id="151" name="Google Shape;151;p19"/>
          <p:cNvPicPr preferRelativeResize="0"/>
          <p:nvPr/>
        </p:nvPicPr>
        <p:blipFill rotWithShape="1">
          <a:blip r:embed="rId3">
            <a:alphaModFix/>
          </a:blip>
          <a:srcRect b="0" l="0" r="0" t="0"/>
          <a:stretch/>
        </p:blipFill>
        <p:spPr>
          <a:xfrm>
            <a:off x="5258742" y="1126688"/>
            <a:ext cx="3820880" cy="2547253"/>
          </a:xfrm>
          <a:prstGeom prst="rect">
            <a:avLst/>
          </a:prstGeom>
          <a:noFill/>
          <a:ln>
            <a:noFill/>
          </a:ln>
        </p:spPr>
      </p:pic>
      <p:sp>
        <p:nvSpPr>
          <p:cNvPr id="152" name="Google Shape;152;p19"/>
          <p:cNvSpPr txBox="1"/>
          <p:nvPr/>
        </p:nvSpPr>
        <p:spPr>
          <a:xfrm>
            <a:off x="7889875" y="94361"/>
            <a:ext cx="1189749"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7 &amp; 12</a:t>
            </a:r>
            <a:endParaRPr/>
          </a:p>
        </p:txBody>
      </p:sp>
      <p:sp>
        <p:nvSpPr>
          <p:cNvPr id="153" name="Google Shape;153;p19"/>
          <p:cNvSpPr txBox="1"/>
          <p:nvPr/>
        </p:nvSpPr>
        <p:spPr>
          <a:xfrm>
            <a:off x="5530645" y="3458497"/>
            <a:ext cx="170344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CA" sz="800" u="none" cap="none" strike="noStrike">
                <a:solidFill>
                  <a:srgbClr val="000000"/>
                </a:solidFill>
                <a:latin typeface="Arial"/>
                <a:ea typeface="Arial"/>
                <a:cs typeface="Arial"/>
                <a:sym typeface="Arial"/>
              </a:rPr>
              <a:t>Source:depositphotos_24253491</a:t>
            </a:r>
            <a:endParaRPr/>
          </a:p>
        </p:txBody>
      </p:sp>
      <p:sp>
        <p:nvSpPr>
          <p:cNvPr id="154" name="Google Shape;154;p19"/>
          <p:cNvSpPr txBox="1"/>
          <p:nvPr/>
        </p:nvSpPr>
        <p:spPr>
          <a:xfrm>
            <a:off x="7969150" y="3944100"/>
            <a:ext cx="10380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200">
                <a:solidFill>
                  <a:srgbClr val="FF0000"/>
                </a:solidFill>
              </a:rPr>
              <a:t>Page 10-1.5</a:t>
            </a:r>
            <a:endParaRPr sz="1200">
              <a:solidFill>
                <a:srgbClr val="FF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Une image contenant table&#10;&#10;Description générée automatiquement" id="159" name="Google Shape;159;p20"/>
          <p:cNvPicPr preferRelativeResize="0"/>
          <p:nvPr/>
        </p:nvPicPr>
        <p:blipFill rotWithShape="1">
          <a:blip r:embed="rId3">
            <a:alphaModFix/>
          </a:blip>
          <a:srcRect b="0" l="0" r="0" t="0"/>
          <a:stretch/>
        </p:blipFill>
        <p:spPr>
          <a:xfrm>
            <a:off x="128479" y="631120"/>
            <a:ext cx="4597804" cy="3601298"/>
          </a:xfrm>
          <a:prstGeom prst="rect">
            <a:avLst/>
          </a:prstGeom>
          <a:noFill/>
          <a:ln>
            <a:noFill/>
          </a:ln>
        </p:spPr>
      </p:pic>
      <p:pic>
        <p:nvPicPr>
          <p:cNvPr descr="Une image contenant table&#10;&#10;Description générée automatiquement" id="160" name="Google Shape;160;p20"/>
          <p:cNvPicPr preferRelativeResize="0"/>
          <p:nvPr/>
        </p:nvPicPr>
        <p:blipFill rotWithShape="1">
          <a:blip r:embed="rId3">
            <a:alphaModFix/>
          </a:blip>
          <a:srcRect b="0" l="0" r="44944" t="0"/>
          <a:stretch/>
        </p:blipFill>
        <p:spPr>
          <a:xfrm>
            <a:off x="5237588" y="635782"/>
            <a:ext cx="2566443" cy="3651185"/>
          </a:xfrm>
          <a:prstGeom prst="rect">
            <a:avLst/>
          </a:prstGeom>
          <a:noFill/>
          <a:ln>
            <a:noFill/>
          </a:ln>
        </p:spPr>
      </p:pic>
      <p:sp>
        <p:nvSpPr>
          <p:cNvPr id="161" name="Google Shape;161;p20"/>
          <p:cNvSpPr txBox="1"/>
          <p:nvPr>
            <p:ph type="title"/>
          </p:nvPr>
        </p:nvSpPr>
        <p:spPr>
          <a:xfrm>
            <a:off x="311700" y="117618"/>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Points attribuables au CVL</a:t>
            </a:r>
            <a:br>
              <a:rPr lang="fr-CA">
                <a:solidFill>
                  <a:srgbClr val="0070C0"/>
                </a:solidFill>
              </a:rPr>
            </a:br>
            <a:endParaRPr/>
          </a:p>
        </p:txBody>
      </p:sp>
      <p:sp>
        <p:nvSpPr>
          <p:cNvPr id="162" name="Google Shape;162;p20"/>
          <p:cNvSpPr txBox="1"/>
          <p:nvPr/>
        </p:nvSpPr>
        <p:spPr>
          <a:xfrm>
            <a:off x="8196891" y="82574"/>
            <a:ext cx="761747"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8</a:t>
            </a:r>
            <a:endParaRPr/>
          </a:p>
        </p:txBody>
      </p:sp>
      <p:pic>
        <p:nvPicPr>
          <p:cNvPr id="163" name="Google Shape;163;p20"/>
          <p:cNvPicPr preferRelativeResize="0"/>
          <p:nvPr/>
        </p:nvPicPr>
        <p:blipFill rotWithShape="1">
          <a:blip r:embed="rId4">
            <a:alphaModFix/>
          </a:blip>
          <a:srcRect b="0" l="0" r="0" t="0"/>
          <a:stretch/>
        </p:blipFill>
        <p:spPr>
          <a:xfrm>
            <a:off x="2053484" y="631120"/>
            <a:ext cx="5037032" cy="3601298"/>
          </a:xfrm>
          <a:prstGeom prst="rect">
            <a:avLst/>
          </a:prstGeom>
          <a:noFill/>
          <a:ln>
            <a:noFill/>
          </a:ln>
        </p:spPr>
      </p:pic>
      <p:sp>
        <p:nvSpPr>
          <p:cNvPr id="164" name="Google Shape;164;p20"/>
          <p:cNvSpPr/>
          <p:nvPr/>
        </p:nvSpPr>
        <p:spPr>
          <a:xfrm rot="-5400000">
            <a:off x="-98113" y="2361799"/>
            <a:ext cx="365686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fr-CA" sz="3600" u="none" cap="none" strike="noStrike">
                <a:solidFill>
                  <a:srgbClr val="FF0000"/>
                </a:solidFill>
                <a:latin typeface="Arial"/>
                <a:ea typeface="Arial"/>
                <a:cs typeface="Arial"/>
                <a:sym typeface="Arial"/>
              </a:rPr>
              <a:t>Avant 2023</a:t>
            </a:r>
            <a:endParaRPr/>
          </a:p>
        </p:txBody>
      </p:sp>
      <p:sp>
        <p:nvSpPr>
          <p:cNvPr id="165" name="Google Shape;165;p20"/>
          <p:cNvSpPr/>
          <p:nvPr/>
        </p:nvSpPr>
        <p:spPr>
          <a:xfrm rot="-5400000">
            <a:off x="6154463" y="2361799"/>
            <a:ext cx="3656863"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fr-CA" sz="3600" u="none" cap="none" strike="noStrike">
                <a:solidFill>
                  <a:srgbClr val="FF0000"/>
                </a:solidFill>
                <a:latin typeface="Arial"/>
                <a:ea typeface="Arial"/>
                <a:cs typeface="Arial"/>
                <a:sym typeface="Arial"/>
              </a:rPr>
              <a:t>Avant 2023</a:t>
            </a:r>
            <a:endParaRPr/>
          </a:p>
        </p:txBody>
      </p:sp>
      <p:sp>
        <p:nvSpPr>
          <p:cNvPr id="166" name="Google Shape;166;p20"/>
          <p:cNvSpPr txBox="1"/>
          <p:nvPr/>
        </p:nvSpPr>
        <p:spPr>
          <a:xfrm>
            <a:off x="7969150" y="3944100"/>
            <a:ext cx="10380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200">
                <a:solidFill>
                  <a:srgbClr val="FF0000"/>
                </a:solidFill>
              </a:rPr>
              <a:t>Page 10-1.5</a:t>
            </a:r>
            <a:endParaRPr sz="1200">
              <a:solidFill>
                <a:srgbClr val="FF0000"/>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9"/>
                                        </p:tgtEl>
                                      </p:cBhvr>
                                    </p:animEffect>
                                    <p:set>
                                      <p:cBhvr>
                                        <p:cTn dur="1" fill="hold">
                                          <p:stCondLst>
                                            <p:cond delay="500"/>
                                          </p:stCondLst>
                                        </p:cTn>
                                        <p:tgtEl>
                                          <p:spTgt spid="1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4"/>
                                        </p:tgtEl>
                                      </p:cBhvr>
                                    </p:animEffect>
                                    <p:set>
                                      <p:cBhvr>
                                        <p:cTn dur="1" fill="hold">
                                          <p:stCondLst>
                                            <p:cond delay="500"/>
                                          </p:stCondLst>
                                        </p:cTn>
                                        <p:tgtEl>
                                          <p:spTgt spid="1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0"/>
                                        </p:tgtEl>
                                      </p:cBhvr>
                                    </p:animEffect>
                                    <p:set>
                                      <p:cBhvr>
                                        <p:cTn dur="1" fill="hold">
                                          <p:stCondLst>
                                            <p:cond delay="500"/>
                                          </p:stCondLst>
                                        </p:cTn>
                                        <p:tgtEl>
                                          <p:spTgt spid="16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5"/>
                                        </p:tgtEl>
                                      </p:cBhvr>
                                    </p:animEffect>
                                    <p:set>
                                      <p:cBhvr>
                                        <p:cTn dur="1" fill="hold">
                                          <p:stCondLst>
                                            <p:cond delay="500"/>
                                          </p:stCondLst>
                                        </p:cTn>
                                        <p:tgtEl>
                                          <p:spTgt spid="1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Pondération des points </a:t>
            </a:r>
            <a:r>
              <a:rPr b="1" lang="fr-CA">
                <a:solidFill>
                  <a:srgbClr val="0070C0"/>
                </a:solidFill>
              </a:rPr>
              <a:t>« Règles de circulation » </a:t>
            </a:r>
            <a:endParaRPr/>
          </a:p>
        </p:txBody>
      </p:sp>
      <p:sp>
        <p:nvSpPr>
          <p:cNvPr id="172" name="Google Shape;172;p21"/>
          <p:cNvSpPr txBox="1"/>
          <p:nvPr/>
        </p:nvSpPr>
        <p:spPr>
          <a:xfrm>
            <a:off x="7476615" y="105936"/>
            <a:ext cx="1587294"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36, 38 &amp; 39</a:t>
            </a:r>
            <a:endParaRPr/>
          </a:p>
        </p:txBody>
      </p:sp>
      <p:sp>
        <p:nvSpPr>
          <p:cNvPr id="173" name="Google Shape;173;p21"/>
          <p:cNvSpPr txBox="1"/>
          <p:nvPr>
            <p:ph idx="1" type="body"/>
          </p:nvPr>
        </p:nvSpPr>
        <p:spPr>
          <a:xfrm>
            <a:off x="311700" y="1099457"/>
            <a:ext cx="8344281" cy="3735774"/>
          </a:xfrm>
          <a:prstGeom prst="rect">
            <a:avLst/>
          </a:prstGeom>
          <a:noFill/>
          <a:ln>
            <a:noFill/>
          </a:ln>
        </p:spPr>
        <p:txBody>
          <a:bodyPr anchorCtr="0" anchor="t" bIns="91425" lIns="91425" spcFirstLastPara="1" rIns="91425" wrap="square" tIns="91425">
            <a:noAutofit/>
          </a:bodyPr>
          <a:lstStyle/>
          <a:p>
            <a:pPr indent="-342900" lvl="0" marL="457200" rtl="0" algn="l">
              <a:lnSpc>
                <a:spcPct val="80000"/>
              </a:lnSpc>
              <a:spcBef>
                <a:spcPts val="0"/>
              </a:spcBef>
              <a:spcAft>
                <a:spcPts val="0"/>
              </a:spcAft>
              <a:buSzPts val="1800"/>
              <a:buFont typeface="Arial"/>
              <a:buNone/>
            </a:pPr>
            <a:r>
              <a:rPr lang="fr-CA" sz="2000"/>
              <a:t>Article 366 </a:t>
            </a:r>
            <a:endParaRPr/>
          </a:p>
          <a:p>
            <a:pPr indent="-342900" lvl="0" marL="457200" rtl="0" algn="l">
              <a:lnSpc>
                <a:spcPct val="80000"/>
              </a:lnSpc>
              <a:spcBef>
                <a:spcPts val="0"/>
              </a:spcBef>
              <a:spcAft>
                <a:spcPts val="0"/>
              </a:spcAft>
              <a:buSzPts val="1800"/>
              <a:buChar char="●"/>
            </a:pPr>
            <a:r>
              <a:rPr lang="fr-CA" sz="2000"/>
              <a:t>Passage à une intersection munie de feux de circulation alors que l’espace n’était pas suffisant pour la traverser sans la bloquer </a:t>
            </a:r>
            <a:br>
              <a:rPr lang="fr-CA" sz="2000"/>
            </a:br>
            <a:r>
              <a:rPr b="1" lang="fr-CA" sz="2000"/>
              <a:t>(1 point).</a:t>
            </a:r>
            <a:endParaRPr/>
          </a:p>
          <a:p>
            <a:pPr indent="-228600" lvl="0" marL="457200" rtl="0" algn="l">
              <a:lnSpc>
                <a:spcPct val="80000"/>
              </a:lnSpc>
              <a:spcBef>
                <a:spcPts val="0"/>
              </a:spcBef>
              <a:spcAft>
                <a:spcPts val="0"/>
              </a:spcAft>
              <a:buSzPts val="1800"/>
              <a:buNone/>
            </a:pPr>
            <a:r>
              <a:t/>
            </a:r>
            <a:endParaRPr sz="2000"/>
          </a:p>
          <a:p>
            <a:pPr indent="0" lvl="0" marL="114300" rtl="0" algn="l">
              <a:lnSpc>
                <a:spcPct val="80000"/>
              </a:lnSpc>
              <a:spcBef>
                <a:spcPts val="0"/>
              </a:spcBef>
              <a:spcAft>
                <a:spcPts val="0"/>
              </a:spcAft>
              <a:buSzPts val="1800"/>
              <a:buNone/>
            </a:pPr>
            <a:r>
              <a:rPr lang="fr-CA" sz="2000"/>
              <a:t>Article 310 </a:t>
            </a:r>
            <a:endParaRPr/>
          </a:p>
          <a:p>
            <a:pPr indent="-342900" lvl="0" marL="457200" rtl="0" algn="l">
              <a:lnSpc>
                <a:spcPct val="80000"/>
              </a:lnSpc>
              <a:spcBef>
                <a:spcPts val="0"/>
              </a:spcBef>
              <a:spcAft>
                <a:spcPts val="0"/>
              </a:spcAft>
              <a:buSzPts val="1800"/>
              <a:buChar char="●"/>
            </a:pPr>
            <a:r>
              <a:rPr lang="fr-CA" sz="2000"/>
              <a:t>Omission de se conformer à une signalisation </a:t>
            </a:r>
            <a:r>
              <a:rPr b="1" lang="fr-CA" sz="2000"/>
              <a:t>(3 points).</a:t>
            </a:r>
            <a:endParaRPr/>
          </a:p>
          <a:p>
            <a:pPr indent="-228600" lvl="0" marL="457200" rtl="0" algn="l">
              <a:lnSpc>
                <a:spcPct val="80000"/>
              </a:lnSpc>
              <a:spcBef>
                <a:spcPts val="0"/>
              </a:spcBef>
              <a:spcAft>
                <a:spcPts val="0"/>
              </a:spcAft>
              <a:buSzPts val="1800"/>
              <a:buNone/>
            </a:pPr>
            <a:r>
              <a:t/>
            </a:r>
            <a:endParaRPr sz="2000"/>
          </a:p>
          <a:p>
            <a:pPr indent="0" lvl="0" marL="114300" rtl="0" algn="l">
              <a:lnSpc>
                <a:spcPct val="80000"/>
              </a:lnSpc>
              <a:spcBef>
                <a:spcPts val="0"/>
              </a:spcBef>
              <a:spcAft>
                <a:spcPts val="0"/>
              </a:spcAft>
              <a:buSzPts val="1800"/>
              <a:buNone/>
            </a:pPr>
            <a:r>
              <a:rPr lang="fr-CA" sz="2000"/>
              <a:t>Article 361 </a:t>
            </a:r>
            <a:endParaRPr/>
          </a:p>
          <a:p>
            <a:pPr indent="-342900" lvl="0" marL="457200" rtl="0" algn="l">
              <a:lnSpc>
                <a:spcPct val="80000"/>
              </a:lnSpc>
              <a:spcBef>
                <a:spcPts val="0"/>
              </a:spcBef>
              <a:spcAft>
                <a:spcPts val="0"/>
              </a:spcAft>
              <a:buSzPts val="1800"/>
              <a:buChar char="●"/>
            </a:pPr>
            <a:r>
              <a:rPr lang="fr-CA" sz="2000"/>
              <a:t>Omission d’immobiliser son véhicule à une intersection avec feu jaune </a:t>
            </a:r>
            <a:r>
              <a:rPr b="1" lang="fr-CA" sz="2000"/>
              <a:t>(3 points).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ph type="title"/>
          </p:nvPr>
        </p:nvSpPr>
        <p:spPr>
          <a:xfrm>
            <a:off x="311700" y="259825"/>
            <a:ext cx="8344280" cy="697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sz="2400">
                <a:solidFill>
                  <a:srgbClr val="0070C0"/>
                </a:solidFill>
              </a:rPr>
              <a:t>Pondération des points </a:t>
            </a:r>
            <a:r>
              <a:rPr b="1" lang="fr-CA" sz="2400">
                <a:solidFill>
                  <a:srgbClr val="0070C0"/>
                </a:solidFill>
              </a:rPr>
              <a:t>« Utilisation d’un véhicule lourd » </a:t>
            </a:r>
            <a:endParaRPr/>
          </a:p>
        </p:txBody>
      </p:sp>
      <p:sp>
        <p:nvSpPr>
          <p:cNvPr id="179" name="Google Shape;179;p22"/>
          <p:cNvSpPr txBox="1"/>
          <p:nvPr/>
        </p:nvSpPr>
        <p:spPr>
          <a:xfrm>
            <a:off x="7476615" y="105936"/>
            <a:ext cx="1587294"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47, 48 &amp; 49</a:t>
            </a:r>
            <a:endParaRPr/>
          </a:p>
        </p:txBody>
      </p:sp>
      <p:sp>
        <p:nvSpPr>
          <p:cNvPr id="180" name="Google Shape;180;p22"/>
          <p:cNvSpPr txBox="1"/>
          <p:nvPr>
            <p:ph idx="1" type="body"/>
          </p:nvPr>
        </p:nvSpPr>
        <p:spPr>
          <a:xfrm>
            <a:off x="311700" y="1159934"/>
            <a:ext cx="8344281" cy="3723741"/>
          </a:xfrm>
          <a:prstGeom prst="rect">
            <a:avLst/>
          </a:prstGeom>
          <a:noFill/>
          <a:ln>
            <a:noFill/>
          </a:ln>
        </p:spPr>
        <p:txBody>
          <a:bodyPr anchorCtr="0" anchor="t" bIns="91425" lIns="91425" spcFirstLastPara="1" rIns="91425" wrap="square" tIns="91425">
            <a:noAutofit/>
          </a:bodyPr>
          <a:lstStyle/>
          <a:p>
            <a:pPr indent="-342900" lvl="0" marL="457200" rtl="0" algn="l">
              <a:lnSpc>
                <a:spcPct val="80000"/>
              </a:lnSpc>
              <a:spcBef>
                <a:spcPts val="0"/>
              </a:spcBef>
              <a:spcAft>
                <a:spcPts val="0"/>
              </a:spcAft>
              <a:buSzPts val="1800"/>
              <a:buFont typeface="Arial"/>
              <a:buNone/>
            </a:pPr>
            <a:r>
              <a:rPr lang="fr-CA" sz="2000"/>
              <a:t>Article 519.3 al.1 </a:t>
            </a:r>
            <a:endParaRPr/>
          </a:p>
          <a:p>
            <a:pPr indent="-342900" lvl="0" marL="457200" rtl="0" algn="l">
              <a:lnSpc>
                <a:spcPct val="80000"/>
              </a:lnSpc>
              <a:spcBef>
                <a:spcPts val="0"/>
              </a:spcBef>
              <a:spcAft>
                <a:spcPts val="0"/>
              </a:spcAft>
              <a:buSzPts val="1800"/>
              <a:buChar char="●"/>
            </a:pPr>
            <a:r>
              <a:rPr lang="fr-CA" sz="2000"/>
              <a:t>Omission de remplir, de signer ou de tenir à jour le rapport de ronde de sécurité</a:t>
            </a:r>
            <a:r>
              <a:rPr b="1" lang="fr-CA" sz="2000"/>
              <a:t>(3 point).</a:t>
            </a:r>
            <a:endParaRPr/>
          </a:p>
          <a:p>
            <a:pPr indent="-228600" lvl="0" marL="457200" rtl="0" algn="l">
              <a:lnSpc>
                <a:spcPct val="80000"/>
              </a:lnSpc>
              <a:spcBef>
                <a:spcPts val="0"/>
              </a:spcBef>
              <a:spcAft>
                <a:spcPts val="0"/>
              </a:spcAft>
              <a:buSzPts val="1800"/>
              <a:buNone/>
            </a:pPr>
            <a:r>
              <a:t/>
            </a:r>
            <a:endParaRPr sz="2000"/>
          </a:p>
          <a:p>
            <a:pPr indent="0" lvl="0" marL="114300" rtl="0" algn="l">
              <a:lnSpc>
                <a:spcPct val="80000"/>
              </a:lnSpc>
              <a:spcBef>
                <a:spcPts val="0"/>
              </a:spcBef>
              <a:spcAft>
                <a:spcPts val="0"/>
              </a:spcAft>
              <a:buSzPts val="1800"/>
              <a:buNone/>
            </a:pPr>
            <a:r>
              <a:rPr lang="fr-CA" sz="2000"/>
              <a:t>Article 292 </a:t>
            </a:r>
            <a:endParaRPr/>
          </a:p>
          <a:p>
            <a:pPr indent="-342900" lvl="0" marL="457200" rtl="0" algn="l">
              <a:lnSpc>
                <a:spcPct val="80000"/>
              </a:lnSpc>
              <a:spcBef>
                <a:spcPts val="0"/>
              </a:spcBef>
              <a:spcAft>
                <a:spcPts val="0"/>
              </a:spcAft>
              <a:buSzPts val="1800"/>
              <a:buChar char="●"/>
            </a:pPr>
            <a:r>
              <a:rPr lang="fr-CA" sz="2000"/>
              <a:t>Freins non vérifiés lorsqu’une signalisation indiquait un arrêt obligatoire à une aire de vérification des freins</a:t>
            </a:r>
            <a:r>
              <a:rPr b="1" lang="fr-CA" sz="2000"/>
              <a:t>(4 points).</a:t>
            </a:r>
            <a:endParaRPr/>
          </a:p>
          <a:p>
            <a:pPr indent="-228600" lvl="0" marL="457200" rtl="0" algn="l">
              <a:lnSpc>
                <a:spcPct val="80000"/>
              </a:lnSpc>
              <a:spcBef>
                <a:spcPts val="0"/>
              </a:spcBef>
              <a:spcAft>
                <a:spcPts val="0"/>
              </a:spcAft>
              <a:buSzPts val="1800"/>
              <a:buNone/>
            </a:pPr>
            <a:r>
              <a:t/>
            </a:r>
            <a:endParaRPr sz="2000"/>
          </a:p>
          <a:p>
            <a:pPr indent="0" lvl="0" marL="114300" rtl="0" algn="l">
              <a:lnSpc>
                <a:spcPct val="80000"/>
              </a:lnSpc>
              <a:spcBef>
                <a:spcPts val="0"/>
              </a:spcBef>
              <a:spcAft>
                <a:spcPts val="0"/>
              </a:spcAft>
              <a:buSzPts val="1800"/>
              <a:buNone/>
            </a:pPr>
            <a:r>
              <a:rPr lang="fr-CA" sz="2000"/>
              <a:t>Article 470.1 </a:t>
            </a:r>
            <a:endParaRPr/>
          </a:p>
          <a:p>
            <a:pPr indent="-342900" lvl="0" marL="457200" rtl="0" algn="l">
              <a:lnSpc>
                <a:spcPct val="80000"/>
              </a:lnSpc>
              <a:spcBef>
                <a:spcPts val="0"/>
              </a:spcBef>
              <a:spcAft>
                <a:spcPts val="0"/>
              </a:spcAft>
              <a:buSzPts val="1800"/>
              <a:buChar char="●"/>
            </a:pPr>
            <a:r>
              <a:rPr lang="fr-CA" sz="2000"/>
              <a:t>Omission de conduire un véhicule à un poste de contrôle et d’en faciliter les vérifications, à la demande d’un agent de la paix ou lorsqu’une signalisation l’exige</a:t>
            </a:r>
            <a:r>
              <a:rPr b="1" lang="fr-CA" sz="2000"/>
              <a:t>(5 points).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3"/>
          <p:cNvSpPr txBox="1"/>
          <p:nvPr>
            <p:ph type="title"/>
          </p:nvPr>
        </p:nvSpPr>
        <p:spPr>
          <a:xfrm>
            <a:off x="311700" y="14965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Pondération des points </a:t>
            </a:r>
            <a:r>
              <a:rPr b="1" i="1" lang="fr-CA">
                <a:solidFill>
                  <a:srgbClr val="0070C0"/>
                </a:solidFill>
              </a:rPr>
              <a:t>« accident »</a:t>
            </a:r>
            <a:endParaRPr/>
          </a:p>
        </p:txBody>
      </p:sp>
      <p:sp>
        <p:nvSpPr>
          <p:cNvPr id="186" name="Google Shape;186;p23"/>
          <p:cNvSpPr txBox="1"/>
          <p:nvPr/>
        </p:nvSpPr>
        <p:spPr>
          <a:xfrm>
            <a:off x="8225415" y="82574"/>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15</a:t>
            </a:r>
            <a:endParaRPr/>
          </a:p>
        </p:txBody>
      </p:sp>
      <p:sp>
        <p:nvSpPr>
          <p:cNvPr id="187" name="Google Shape;187;p23"/>
          <p:cNvSpPr txBox="1"/>
          <p:nvPr>
            <p:ph idx="1" type="body"/>
          </p:nvPr>
        </p:nvSpPr>
        <p:spPr>
          <a:xfrm>
            <a:off x="311700" y="774591"/>
            <a:ext cx="8344281" cy="3754209"/>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fr-CA" sz="2400"/>
              <a:t>Accident avec dommages matériels seulement (DMS) : </a:t>
            </a:r>
            <a:endParaRPr/>
          </a:p>
          <a:p>
            <a:pPr indent="-317500" lvl="1" marL="914400" rtl="0" algn="l">
              <a:lnSpc>
                <a:spcPct val="115000"/>
              </a:lnSpc>
              <a:spcBef>
                <a:spcPts val="1600"/>
              </a:spcBef>
              <a:spcAft>
                <a:spcPts val="0"/>
              </a:spcAft>
              <a:buSzPts val="1400"/>
              <a:buChar char="○"/>
            </a:pPr>
            <a:r>
              <a:rPr b="1" lang="fr-CA" sz="2000"/>
              <a:t>3 caractéristiques suivantes </a:t>
            </a:r>
            <a:r>
              <a:rPr lang="fr-CA" sz="2000"/>
              <a:t>: </a:t>
            </a:r>
            <a:endParaRPr/>
          </a:p>
          <a:p>
            <a:pPr indent="-317500" lvl="2" marL="1371600" rtl="0" algn="l">
              <a:lnSpc>
                <a:spcPct val="115000"/>
              </a:lnSpc>
              <a:spcBef>
                <a:spcPts val="1600"/>
              </a:spcBef>
              <a:spcAft>
                <a:spcPts val="0"/>
              </a:spcAft>
              <a:buSzPts val="1400"/>
              <a:buChar char="■"/>
            </a:pPr>
            <a:r>
              <a:rPr lang="fr-CA" sz="2000"/>
              <a:t>agent de la paix; </a:t>
            </a:r>
            <a:endParaRPr/>
          </a:p>
          <a:p>
            <a:pPr indent="-317500" lvl="2" marL="1371600" rtl="0" algn="l">
              <a:lnSpc>
                <a:spcPct val="115000"/>
              </a:lnSpc>
              <a:spcBef>
                <a:spcPts val="1600"/>
              </a:spcBef>
              <a:spcAft>
                <a:spcPts val="0"/>
              </a:spcAft>
              <a:buSzPts val="1400"/>
              <a:buChar char="■"/>
            </a:pPr>
            <a:r>
              <a:rPr lang="fr-CA" sz="2000"/>
              <a:t>véhicule impliqué remorqué ; </a:t>
            </a:r>
            <a:endParaRPr/>
          </a:p>
          <a:p>
            <a:pPr indent="-317500" lvl="2" marL="1371600" rtl="0" algn="l">
              <a:lnSpc>
                <a:spcPct val="115000"/>
              </a:lnSpc>
              <a:spcBef>
                <a:spcPts val="1600"/>
              </a:spcBef>
              <a:spcAft>
                <a:spcPts val="0"/>
              </a:spcAft>
              <a:buSzPts val="1400"/>
              <a:buChar char="■"/>
            </a:pPr>
            <a:r>
              <a:rPr lang="fr-CA" sz="2000"/>
              <a:t>les dommages matériels excèdent 2 000 $. </a:t>
            </a:r>
            <a:endParaRPr/>
          </a:p>
          <a:p>
            <a:pPr indent="-228600" lvl="0" marL="457200" rtl="0" algn="l">
              <a:lnSpc>
                <a:spcPct val="115000"/>
              </a:lnSpc>
              <a:spcBef>
                <a:spcPts val="0"/>
              </a:spcBef>
              <a:spcAft>
                <a:spcPts val="0"/>
              </a:spcAft>
              <a:buSzPts val="1800"/>
              <a:buNone/>
            </a:pPr>
            <a:r>
              <a:t/>
            </a:r>
            <a:endParaRPr sz="2400"/>
          </a:p>
          <a:p>
            <a:pPr indent="-228600" lvl="0" marL="457200" rtl="0" algn="l">
              <a:lnSpc>
                <a:spcPct val="115000"/>
              </a:lnSpc>
              <a:spcBef>
                <a:spcPts val="0"/>
              </a:spcBef>
              <a:spcAft>
                <a:spcPts val="0"/>
              </a:spcAft>
              <a:buSzPts val="1800"/>
              <a:buNone/>
            </a:pPr>
            <a:r>
              <a:t/>
            </a:r>
            <a:endParaRPr sz="2400"/>
          </a:p>
        </p:txBody>
      </p:sp>
      <p:pic>
        <p:nvPicPr>
          <p:cNvPr descr="Une image contenant extérieur, terrain, route, voiture&#10;&#10;Description générée automatiquement" id="188" name="Google Shape;188;p23"/>
          <p:cNvPicPr preferRelativeResize="0"/>
          <p:nvPr/>
        </p:nvPicPr>
        <p:blipFill rotWithShape="1">
          <a:blip r:embed="rId3">
            <a:alphaModFix/>
          </a:blip>
          <a:srcRect b="0" l="0" r="0" t="0"/>
          <a:stretch/>
        </p:blipFill>
        <p:spPr>
          <a:xfrm>
            <a:off x="6690534" y="2283513"/>
            <a:ext cx="2396014" cy="1892709"/>
          </a:xfrm>
          <a:prstGeom prst="rect">
            <a:avLst/>
          </a:prstGeom>
          <a:noFill/>
          <a:ln>
            <a:noFill/>
          </a:ln>
        </p:spPr>
      </p:pic>
      <p:sp>
        <p:nvSpPr>
          <p:cNvPr id="189" name="Google Shape;189;p23"/>
          <p:cNvSpPr txBox="1"/>
          <p:nvPr/>
        </p:nvSpPr>
        <p:spPr>
          <a:xfrm>
            <a:off x="6673279" y="4137067"/>
            <a:ext cx="1465324"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CA" sz="800" u="none" cap="none" strike="noStrike">
                <a:solidFill>
                  <a:srgbClr val="000000"/>
                </a:solidFill>
                <a:latin typeface="Arial"/>
                <a:ea typeface="Arial"/>
                <a:cs typeface="Arial"/>
                <a:sym typeface="Arial"/>
              </a:rPr>
              <a:t>Source Facebook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Pondération des points </a:t>
            </a:r>
            <a:r>
              <a:rPr b="1" i="1" lang="fr-CA">
                <a:solidFill>
                  <a:srgbClr val="0070C0"/>
                </a:solidFill>
              </a:rPr>
              <a:t>« accident »</a:t>
            </a:r>
            <a:endParaRPr/>
          </a:p>
        </p:txBody>
      </p:sp>
      <p:sp>
        <p:nvSpPr>
          <p:cNvPr id="195" name="Google Shape;195;p24"/>
          <p:cNvSpPr txBox="1"/>
          <p:nvPr/>
        </p:nvSpPr>
        <p:spPr>
          <a:xfrm>
            <a:off x="8225415" y="82574"/>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15</a:t>
            </a:r>
            <a:endParaRPr/>
          </a:p>
        </p:txBody>
      </p:sp>
      <p:sp>
        <p:nvSpPr>
          <p:cNvPr id="196" name="Google Shape;196;p24"/>
          <p:cNvSpPr txBox="1"/>
          <p:nvPr>
            <p:ph idx="1" type="body"/>
          </p:nvPr>
        </p:nvSpPr>
        <p:spPr>
          <a:xfrm>
            <a:off x="311701" y="950863"/>
            <a:ext cx="7053344" cy="3884368"/>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fr-CA" sz="2400"/>
              <a:t>Accident avec dommages matériels seulement (DMS): </a:t>
            </a:r>
            <a:endParaRPr/>
          </a:p>
          <a:p>
            <a:pPr indent="-317500" lvl="1" marL="914400" rtl="0" algn="l">
              <a:lnSpc>
                <a:spcPct val="115000"/>
              </a:lnSpc>
              <a:spcBef>
                <a:spcPts val="1600"/>
              </a:spcBef>
              <a:spcAft>
                <a:spcPts val="0"/>
              </a:spcAft>
              <a:buSzPts val="1400"/>
              <a:buChar char="○"/>
            </a:pPr>
            <a:r>
              <a:rPr lang="fr-CA" sz="2000"/>
              <a:t>Île de Montréal, Longueuil, Laval, Québec,              et zone de remorquage exclusif : </a:t>
            </a:r>
            <a:r>
              <a:rPr b="1" lang="fr-CA" sz="2000"/>
              <a:t>1 point </a:t>
            </a:r>
            <a:r>
              <a:rPr lang="fr-CA" sz="2000"/>
              <a:t>; </a:t>
            </a:r>
            <a:endParaRPr/>
          </a:p>
          <a:p>
            <a:pPr indent="-317500" lvl="1" marL="914400" rtl="0" algn="l">
              <a:lnSpc>
                <a:spcPct val="115000"/>
              </a:lnSpc>
              <a:spcBef>
                <a:spcPts val="1600"/>
              </a:spcBef>
              <a:spcAft>
                <a:spcPts val="0"/>
              </a:spcAft>
              <a:buSzPts val="1400"/>
              <a:buChar char="○"/>
            </a:pPr>
            <a:r>
              <a:rPr lang="fr-CA" sz="2000"/>
              <a:t>Extérieur de l’île de Montréal, Laval, Longueuil        et Québec et sur le territoire des autres Administrations canadiennes: </a:t>
            </a:r>
            <a:r>
              <a:rPr b="1" lang="fr-CA" sz="2000"/>
              <a:t>2 points </a:t>
            </a:r>
            <a:r>
              <a:rPr lang="fr-CA" sz="2000"/>
              <a:t>. </a:t>
            </a:r>
            <a:endParaRPr/>
          </a:p>
          <a:p>
            <a:pPr indent="-228600" lvl="0" marL="457200" rtl="0" algn="l">
              <a:lnSpc>
                <a:spcPct val="115000"/>
              </a:lnSpc>
              <a:spcBef>
                <a:spcPts val="0"/>
              </a:spcBef>
              <a:spcAft>
                <a:spcPts val="0"/>
              </a:spcAft>
              <a:buSzPts val="1800"/>
              <a:buNone/>
            </a:pPr>
            <a:r>
              <a:t/>
            </a:r>
            <a:endParaRPr sz="2400"/>
          </a:p>
          <a:p>
            <a:pPr indent="-228600" lvl="0" marL="457200" rtl="0" algn="l">
              <a:lnSpc>
                <a:spcPct val="115000"/>
              </a:lnSpc>
              <a:spcBef>
                <a:spcPts val="0"/>
              </a:spcBef>
              <a:spcAft>
                <a:spcPts val="0"/>
              </a:spcAft>
              <a:buSzPts val="1800"/>
              <a:buNone/>
            </a:pPr>
            <a:r>
              <a:t/>
            </a:r>
            <a:endParaRPr sz="2400"/>
          </a:p>
        </p:txBody>
      </p:sp>
      <p:pic>
        <p:nvPicPr>
          <p:cNvPr descr="Une image contenant carte&#10;&#10;Description générée automatiquement" id="197" name="Google Shape;197;p24"/>
          <p:cNvPicPr preferRelativeResize="0"/>
          <p:nvPr/>
        </p:nvPicPr>
        <p:blipFill rotWithShape="1">
          <a:blip r:embed="rId3">
            <a:alphaModFix/>
          </a:blip>
          <a:srcRect b="0" l="0" r="0" t="0"/>
          <a:stretch/>
        </p:blipFill>
        <p:spPr>
          <a:xfrm>
            <a:off x="6582163" y="1423218"/>
            <a:ext cx="2503623" cy="22860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311700" y="14965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Pondération des points </a:t>
            </a:r>
            <a:r>
              <a:rPr b="1" i="1" lang="fr-CA">
                <a:solidFill>
                  <a:srgbClr val="0070C0"/>
                </a:solidFill>
              </a:rPr>
              <a:t>« accident »</a:t>
            </a:r>
            <a:endParaRPr/>
          </a:p>
        </p:txBody>
      </p:sp>
      <p:sp>
        <p:nvSpPr>
          <p:cNvPr id="203" name="Google Shape;203;p25"/>
          <p:cNvSpPr txBox="1"/>
          <p:nvPr>
            <p:ph idx="1" type="body"/>
          </p:nvPr>
        </p:nvSpPr>
        <p:spPr>
          <a:xfrm>
            <a:off x="311701" y="881349"/>
            <a:ext cx="5020464" cy="3777609"/>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i="1" lang="fr-CA" sz="2400"/>
              <a:t>Pas d’agent de la paix :</a:t>
            </a:r>
            <a:endParaRPr/>
          </a:p>
          <a:p>
            <a:pPr indent="-342900" lvl="0" marL="457200" rtl="0" algn="l">
              <a:lnSpc>
                <a:spcPct val="115000"/>
              </a:lnSpc>
              <a:spcBef>
                <a:spcPts val="0"/>
              </a:spcBef>
              <a:spcAft>
                <a:spcPts val="0"/>
              </a:spcAft>
              <a:buSzPts val="1800"/>
              <a:buChar char="●"/>
            </a:pPr>
            <a:r>
              <a:rPr i="1" lang="fr-CA" sz="2000"/>
              <a:t>Constat amiable.</a:t>
            </a:r>
            <a:endParaRPr/>
          </a:p>
          <a:p>
            <a:pPr indent="-342900" lvl="0" marL="457200" rtl="0" algn="l">
              <a:lnSpc>
                <a:spcPct val="115000"/>
              </a:lnSpc>
              <a:spcBef>
                <a:spcPts val="0"/>
              </a:spcBef>
              <a:spcAft>
                <a:spcPts val="0"/>
              </a:spcAft>
              <a:buSzPts val="1800"/>
              <a:buChar char="●"/>
            </a:pPr>
            <a:r>
              <a:rPr i="1" lang="fr-CA" sz="2000"/>
              <a:t>Aucun point n’est inscrit. </a:t>
            </a:r>
            <a:endParaRPr/>
          </a:p>
          <a:p>
            <a:pPr indent="-228600" lvl="0" marL="457200" rtl="0" algn="l">
              <a:lnSpc>
                <a:spcPct val="115000"/>
              </a:lnSpc>
              <a:spcBef>
                <a:spcPts val="0"/>
              </a:spcBef>
              <a:spcAft>
                <a:spcPts val="0"/>
              </a:spcAft>
              <a:buSzPts val="1800"/>
              <a:buNone/>
            </a:pPr>
            <a:r>
              <a:t/>
            </a:r>
            <a:endParaRPr sz="2400"/>
          </a:p>
          <a:p>
            <a:pPr indent="-228600" lvl="0" marL="457200" rtl="0" algn="l">
              <a:lnSpc>
                <a:spcPct val="115000"/>
              </a:lnSpc>
              <a:spcBef>
                <a:spcPts val="0"/>
              </a:spcBef>
              <a:spcAft>
                <a:spcPts val="0"/>
              </a:spcAft>
              <a:buSzPts val="1800"/>
              <a:buNone/>
            </a:pPr>
            <a:r>
              <a:t/>
            </a:r>
            <a:endParaRPr sz="2400"/>
          </a:p>
        </p:txBody>
      </p:sp>
      <p:pic>
        <p:nvPicPr>
          <p:cNvPr id="204" name="Google Shape;204;p25"/>
          <p:cNvPicPr preferRelativeResize="0"/>
          <p:nvPr/>
        </p:nvPicPr>
        <p:blipFill rotWithShape="1">
          <a:blip r:embed="rId3">
            <a:alphaModFix/>
          </a:blip>
          <a:srcRect b="0" l="0" r="0" t="0"/>
          <a:stretch/>
        </p:blipFill>
        <p:spPr>
          <a:xfrm>
            <a:off x="6096255" y="563800"/>
            <a:ext cx="2330848" cy="32989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Pondération des points </a:t>
            </a:r>
            <a:r>
              <a:rPr b="1" i="1" lang="fr-CA">
                <a:solidFill>
                  <a:srgbClr val="0070C0"/>
                </a:solidFill>
              </a:rPr>
              <a:t>« accident »</a:t>
            </a:r>
            <a:endParaRPr/>
          </a:p>
        </p:txBody>
      </p:sp>
      <p:sp>
        <p:nvSpPr>
          <p:cNvPr id="210" name="Google Shape;210;p26"/>
          <p:cNvSpPr txBox="1"/>
          <p:nvPr/>
        </p:nvSpPr>
        <p:spPr>
          <a:xfrm>
            <a:off x="8225415" y="82574"/>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16</a:t>
            </a:r>
            <a:endParaRPr/>
          </a:p>
        </p:txBody>
      </p:sp>
      <p:sp>
        <p:nvSpPr>
          <p:cNvPr id="211" name="Google Shape;211;p26"/>
          <p:cNvSpPr txBox="1"/>
          <p:nvPr>
            <p:ph idx="1" type="body"/>
          </p:nvPr>
        </p:nvSpPr>
        <p:spPr>
          <a:xfrm>
            <a:off x="311700" y="950863"/>
            <a:ext cx="8344281" cy="3884368"/>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fr-CA" sz="2400"/>
              <a:t>Accident avec blessés : </a:t>
            </a:r>
            <a:endParaRPr b="0" i="0" sz="1800" u="none" strike="noStrike">
              <a:solidFill>
                <a:srgbClr val="000000"/>
              </a:solidFill>
              <a:latin typeface="Arial"/>
              <a:ea typeface="Arial"/>
              <a:cs typeface="Arial"/>
              <a:sym typeface="Arial"/>
            </a:endParaRPr>
          </a:p>
          <a:p>
            <a:pPr indent="-342900" lvl="0" marL="457200" rtl="0" algn="l">
              <a:lnSpc>
                <a:spcPct val="115000"/>
              </a:lnSpc>
              <a:spcBef>
                <a:spcPts val="0"/>
              </a:spcBef>
              <a:spcAft>
                <a:spcPts val="0"/>
              </a:spcAft>
              <a:buSzPts val="1800"/>
              <a:buChar char="●"/>
            </a:pPr>
            <a:r>
              <a:rPr b="0" i="0" lang="fr-CA" sz="2000" u="none" strike="noStrike">
                <a:solidFill>
                  <a:srgbClr val="3F3F41"/>
                </a:solidFill>
                <a:latin typeface="Arial"/>
                <a:ea typeface="Arial"/>
                <a:cs typeface="Arial"/>
                <a:sym typeface="Arial"/>
              </a:rPr>
              <a:t>Nécessitant un transport par ambulance : </a:t>
            </a:r>
            <a:r>
              <a:rPr b="1" i="0" lang="fr-CA" sz="2000" u="none" strike="noStrike">
                <a:solidFill>
                  <a:srgbClr val="3F3F41"/>
                </a:solidFill>
                <a:latin typeface="Arial"/>
                <a:ea typeface="Arial"/>
                <a:cs typeface="Arial"/>
                <a:sym typeface="Arial"/>
              </a:rPr>
              <a:t>4 points. </a:t>
            </a:r>
            <a:endParaRPr b="1" i="0" sz="2000" u="none" strike="noStrike">
              <a:solidFill>
                <a:srgbClr val="000000"/>
              </a:solidFill>
              <a:latin typeface="Arial"/>
              <a:ea typeface="Arial"/>
              <a:cs typeface="Arial"/>
              <a:sym typeface="Arial"/>
            </a:endParaRPr>
          </a:p>
          <a:p>
            <a:pPr indent="-342900" lvl="0" marL="457200" rtl="0" algn="l">
              <a:lnSpc>
                <a:spcPct val="115000"/>
              </a:lnSpc>
              <a:spcBef>
                <a:spcPts val="0"/>
              </a:spcBef>
              <a:spcAft>
                <a:spcPts val="0"/>
              </a:spcAft>
              <a:buSzPts val="1800"/>
              <a:buChar char="●"/>
            </a:pPr>
            <a:r>
              <a:rPr b="0" i="0" lang="fr-CA" sz="2000" u="none" strike="noStrike">
                <a:solidFill>
                  <a:srgbClr val="3F3F41"/>
                </a:solidFill>
                <a:latin typeface="Arial"/>
                <a:ea typeface="Arial"/>
                <a:cs typeface="Arial"/>
                <a:sym typeface="Arial"/>
              </a:rPr>
              <a:t>Ne nécessitant pas de transport par ambulance: </a:t>
            </a:r>
            <a:r>
              <a:rPr b="1" i="0" lang="fr-CA" sz="2000" u="none" strike="noStrike">
                <a:solidFill>
                  <a:srgbClr val="3F3F41"/>
                </a:solidFill>
                <a:latin typeface="Arial"/>
                <a:ea typeface="Arial"/>
                <a:cs typeface="Arial"/>
                <a:sym typeface="Arial"/>
              </a:rPr>
              <a:t>2 points</a:t>
            </a:r>
            <a:r>
              <a:rPr b="0" i="0" lang="fr-CA" sz="2000" u="none" strike="noStrike">
                <a:solidFill>
                  <a:srgbClr val="3F3F41"/>
                </a:solidFill>
                <a:latin typeface="Arial"/>
                <a:ea typeface="Arial"/>
                <a:cs typeface="Arial"/>
                <a:sym typeface="Arial"/>
              </a:rPr>
              <a:t>. </a:t>
            </a:r>
            <a:endParaRPr/>
          </a:p>
          <a:p>
            <a:pPr indent="-342900" lvl="0" marL="457200" rtl="0" algn="l">
              <a:lnSpc>
                <a:spcPct val="115000"/>
              </a:lnSpc>
              <a:spcBef>
                <a:spcPts val="0"/>
              </a:spcBef>
              <a:spcAft>
                <a:spcPts val="0"/>
              </a:spcAft>
              <a:buSzPts val="1800"/>
              <a:buChar char="●"/>
            </a:pPr>
            <a:r>
              <a:rPr b="0" i="0" lang="fr-CA" sz="2000" u="none" strike="noStrike">
                <a:solidFill>
                  <a:srgbClr val="3F3F41"/>
                </a:solidFill>
                <a:latin typeface="Arial"/>
                <a:ea typeface="Arial"/>
                <a:cs typeface="Arial"/>
                <a:sym typeface="Arial"/>
              </a:rPr>
              <a:t>les accidents avec blessés ailleurs au Canada : </a:t>
            </a:r>
            <a:r>
              <a:rPr b="1" i="0" lang="fr-CA" sz="2000" u="none" strike="noStrike">
                <a:solidFill>
                  <a:srgbClr val="3F3F41"/>
                </a:solidFill>
                <a:latin typeface="Arial"/>
                <a:ea typeface="Arial"/>
                <a:cs typeface="Arial"/>
                <a:sym typeface="Arial"/>
              </a:rPr>
              <a:t>4 points</a:t>
            </a:r>
            <a:r>
              <a:rPr b="0" i="0" lang="fr-CA" sz="2000" u="none" strike="noStrike">
                <a:solidFill>
                  <a:srgbClr val="3F3F41"/>
                </a:solidFill>
                <a:latin typeface="Arial"/>
                <a:ea typeface="Arial"/>
                <a:cs typeface="Arial"/>
                <a:sym typeface="Arial"/>
              </a:rPr>
              <a:t>.</a:t>
            </a:r>
            <a:endParaRPr sz="2000">
              <a:latin typeface="Arial"/>
              <a:ea typeface="Arial"/>
              <a:cs typeface="Arial"/>
              <a:sym typeface="Arial"/>
            </a:endParaRPr>
          </a:p>
          <a:p>
            <a:pPr indent="0" lvl="1" marL="596900" rtl="0" algn="l">
              <a:lnSpc>
                <a:spcPct val="115000"/>
              </a:lnSpc>
              <a:spcBef>
                <a:spcPts val="1600"/>
              </a:spcBef>
              <a:spcAft>
                <a:spcPts val="0"/>
              </a:spcAft>
              <a:buSzPts val="1400"/>
              <a:buNone/>
            </a:pPr>
            <a:r>
              <a:t/>
            </a:r>
            <a:endParaRPr i="1" sz="2000"/>
          </a:p>
          <a:p>
            <a:pPr indent="-228600" lvl="0" marL="457200" rtl="0" algn="l">
              <a:lnSpc>
                <a:spcPct val="115000"/>
              </a:lnSpc>
              <a:spcBef>
                <a:spcPts val="0"/>
              </a:spcBef>
              <a:spcAft>
                <a:spcPts val="0"/>
              </a:spcAft>
              <a:buSzPts val="1800"/>
              <a:buNone/>
            </a:pPr>
            <a:r>
              <a:t/>
            </a:r>
            <a:endParaRPr sz="2400"/>
          </a:p>
          <a:p>
            <a:pPr indent="-228600" lvl="0" marL="457200" rtl="0" algn="l">
              <a:lnSpc>
                <a:spcPct val="115000"/>
              </a:lnSpc>
              <a:spcBef>
                <a:spcPts val="0"/>
              </a:spcBef>
              <a:spcAft>
                <a:spcPts val="0"/>
              </a:spcAft>
              <a:buSzPts val="1800"/>
              <a:buNone/>
            </a:pPr>
            <a:r>
              <a:t/>
            </a:r>
            <a:endParaRPr sz="2400"/>
          </a:p>
        </p:txBody>
      </p:sp>
      <p:pic>
        <p:nvPicPr>
          <p:cNvPr descr="C:\Users\naultp\Desktop\Images\truck_wreck.jpg" id="212" name="Google Shape;212;p26"/>
          <p:cNvPicPr preferRelativeResize="0"/>
          <p:nvPr/>
        </p:nvPicPr>
        <p:blipFill rotWithShape="1">
          <a:blip r:embed="rId3">
            <a:alphaModFix/>
          </a:blip>
          <a:srcRect b="0" l="0" r="0" t="0"/>
          <a:stretch/>
        </p:blipFill>
        <p:spPr>
          <a:xfrm>
            <a:off x="5914103" y="2567118"/>
            <a:ext cx="3117721" cy="16117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Pondération des points </a:t>
            </a:r>
            <a:r>
              <a:rPr b="1" i="1" lang="fr-CA">
                <a:solidFill>
                  <a:srgbClr val="0070C0"/>
                </a:solidFill>
              </a:rPr>
              <a:t>« accident »</a:t>
            </a:r>
            <a:endParaRPr/>
          </a:p>
        </p:txBody>
      </p:sp>
      <p:sp>
        <p:nvSpPr>
          <p:cNvPr id="218" name="Google Shape;218;p27"/>
          <p:cNvSpPr txBox="1"/>
          <p:nvPr/>
        </p:nvSpPr>
        <p:spPr>
          <a:xfrm>
            <a:off x="8225415" y="82574"/>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16</a:t>
            </a:r>
            <a:endParaRPr/>
          </a:p>
        </p:txBody>
      </p:sp>
      <p:sp>
        <p:nvSpPr>
          <p:cNvPr id="219" name="Google Shape;219;p27"/>
          <p:cNvSpPr txBox="1"/>
          <p:nvPr>
            <p:ph idx="1" type="body"/>
          </p:nvPr>
        </p:nvSpPr>
        <p:spPr>
          <a:xfrm>
            <a:off x="311700" y="950863"/>
            <a:ext cx="8344281" cy="3884368"/>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fr-CA" sz="2400"/>
              <a:t>Accident mortel: </a:t>
            </a:r>
            <a:endParaRPr b="0" i="0" sz="1800" u="none" strike="noStrike">
              <a:solidFill>
                <a:srgbClr val="000000"/>
              </a:solidFill>
              <a:latin typeface="Arial"/>
              <a:ea typeface="Arial"/>
              <a:cs typeface="Arial"/>
              <a:sym typeface="Arial"/>
            </a:endParaRPr>
          </a:p>
          <a:p>
            <a:pPr indent="-342900" lvl="0" marL="457200" rtl="0" algn="l">
              <a:lnSpc>
                <a:spcPct val="115000"/>
              </a:lnSpc>
              <a:spcBef>
                <a:spcPts val="0"/>
              </a:spcBef>
              <a:spcAft>
                <a:spcPts val="0"/>
              </a:spcAft>
              <a:buSzPts val="1800"/>
              <a:buChar char="●"/>
            </a:pPr>
            <a:r>
              <a:rPr b="1" i="0" lang="fr-CA" sz="2000" u="none" strike="noStrike">
                <a:solidFill>
                  <a:srgbClr val="3F3F41"/>
                </a:solidFill>
                <a:latin typeface="Arial"/>
                <a:ea typeface="Arial"/>
                <a:cs typeface="Arial"/>
                <a:sym typeface="Arial"/>
              </a:rPr>
              <a:t>Aucune pondération, </a:t>
            </a:r>
            <a:r>
              <a:rPr b="1" lang="fr-CA" sz="2000" u="sng" strike="noStrike">
                <a:solidFill>
                  <a:srgbClr val="3F3F41"/>
                </a:solidFill>
                <a:latin typeface="Arial"/>
                <a:ea typeface="Arial"/>
                <a:cs typeface="Arial"/>
                <a:sym typeface="Arial"/>
              </a:rPr>
              <a:t>transfert de dossier à la Commission</a:t>
            </a:r>
            <a:r>
              <a:rPr b="0" i="0" lang="fr-CA" sz="2400" u="none" strike="noStrike">
                <a:solidFill>
                  <a:srgbClr val="3F3F41"/>
                </a:solidFill>
                <a:latin typeface="Arial"/>
                <a:ea typeface="Arial"/>
                <a:cs typeface="Arial"/>
                <a:sym typeface="Arial"/>
              </a:rPr>
              <a:t>.</a:t>
            </a:r>
            <a:endParaRPr i="1" sz="2400"/>
          </a:p>
          <a:p>
            <a:pPr indent="-228600" lvl="0" marL="457200" rtl="0" algn="l">
              <a:lnSpc>
                <a:spcPct val="115000"/>
              </a:lnSpc>
              <a:spcBef>
                <a:spcPts val="0"/>
              </a:spcBef>
              <a:spcAft>
                <a:spcPts val="0"/>
              </a:spcAft>
              <a:buSzPts val="1800"/>
              <a:buNone/>
            </a:pPr>
            <a:r>
              <a:t/>
            </a:r>
            <a:endParaRPr sz="2400"/>
          </a:p>
          <a:p>
            <a:pPr indent="-228600" lvl="0" marL="457200" rtl="0" algn="l">
              <a:lnSpc>
                <a:spcPct val="115000"/>
              </a:lnSpc>
              <a:spcBef>
                <a:spcPts val="0"/>
              </a:spcBef>
              <a:spcAft>
                <a:spcPts val="0"/>
              </a:spcAft>
              <a:buSzPts val="1800"/>
              <a:buNone/>
            </a:pPr>
            <a:r>
              <a:t/>
            </a:r>
            <a:endParaRPr sz="2400"/>
          </a:p>
        </p:txBody>
      </p:sp>
      <p:pic>
        <p:nvPicPr>
          <p:cNvPr descr="C:\Users\naultp\Desktop\Images\truck_wreck.jpg" id="220" name="Google Shape;220;p27"/>
          <p:cNvPicPr preferRelativeResize="0"/>
          <p:nvPr/>
        </p:nvPicPr>
        <p:blipFill rotWithShape="1">
          <a:blip r:embed="rId3">
            <a:alphaModFix/>
          </a:blip>
          <a:srcRect b="0" l="0" r="0" t="0"/>
          <a:stretch/>
        </p:blipFill>
        <p:spPr>
          <a:xfrm>
            <a:off x="5489250" y="2708380"/>
            <a:ext cx="3078750" cy="159156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8"/>
          <p:cNvSpPr txBox="1"/>
          <p:nvPr>
            <p:ph type="title"/>
          </p:nvPr>
        </p:nvSpPr>
        <p:spPr>
          <a:xfrm>
            <a:off x="311700" y="322625"/>
            <a:ext cx="7534442"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a:solidFill>
                  <a:srgbClr val="0070C0"/>
                </a:solidFill>
              </a:rPr>
              <a:t>Régularisation du dossier de comportement</a:t>
            </a:r>
            <a:endParaRPr>
              <a:solidFill>
                <a:srgbClr val="0070C0"/>
              </a:solidFill>
            </a:endParaRPr>
          </a:p>
        </p:txBody>
      </p:sp>
      <p:sp>
        <p:nvSpPr>
          <p:cNvPr id="226" name="Google Shape;226;p28"/>
          <p:cNvSpPr txBox="1"/>
          <p:nvPr>
            <p:ph idx="1" type="body"/>
          </p:nvPr>
        </p:nvSpPr>
        <p:spPr>
          <a:xfrm>
            <a:off x="311700" y="1224000"/>
            <a:ext cx="8520600" cy="30600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Clr>
                <a:schemeClr val="dk1"/>
              </a:buClr>
              <a:buSzPts val="1100"/>
              <a:buChar char="●"/>
            </a:pPr>
            <a:r>
              <a:rPr i="1" lang="fr-CA" sz="2000"/>
              <a:t>Si le conducteur n’est pas responsable…</a:t>
            </a:r>
            <a:endParaRPr/>
          </a:p>
          <a:p>
            <a:pPr indent="0" lvl="0" marL="0" rtl="0" algn="l">
              <a:lnSpc>
                <a:spcPct val="100000"/>
              </a:lnSpc>
              <a:spcBef>
                <a:spcPts val="0"/>
              </a:spcBef>
              <a:spcAft>
                <a:spcPts val="0"/>
              </a:spcAft>
              <a:buClr>
                <a:schemeClr val="dk1"/>
              </a:buClr>
              <a:buSzPts val="1100"/>
              <a:buNone/>
            </a:pPr>
            <a:r>
              <a:rPr i="1" lang="fr-CA" sz="2000"/>
              <a:t> </a:t>
            </a:r>
            <a:endParaRPr/>
          </a:p>
          <a:p>
            <a:pPr indent="-342900" lvl="0" marL="342900" rtl="0" algn="l">
              <a:lnSpc>
                <a:spcPct val="100000"/>
              </a:lnSpc>
              <a:spcBef>
                <a:spcPts val="0"/>
              </a:spcBef>
              <a:spcAft>
                <a:spcPts val="0"/>
              </a:spcAft>
              <a:buClr>
                <a:schemeClr val="dk1"/>
              </a:buClr>
              <a:buSzPts val="1100"/>
              <a:buChar char="●"/>
            </a:pPr>
            <a:r>
              <a:rPr i="1" lang="fr-CA" sz="2000"/>
              <a:t>Si cette preuve est acceptée...</a:t>
            </a:r>
            <a:endParaRPr/>
          </a:p>
          <a:p>
            <a:pPr indent="0" lvl="0" marL="0" rtl="0" algn="l">
              <a:lnSpc>
                <a:spcPct val="100000"/>
              </a:lnSpc>
              <a:spcBef>
                <a:spcPts val="0"/>
              </a:spcBef>
              <a:spcAft>
                <a:spcPts val="0"/>
              </a:spcAft>
              <a:buClr>
                <a:schemeClr val="dk1"/>
              </a:buClr>
              <a:buSzPts val="1100"/>
              <a:buNone/>
            </a:pPr>
            <a:r>
              <a:t/>
            </a:r>
            <a:endParaRPr i="1" sz="2000"/>
          </a:p>
          <a:p>
            <a:pPr indent="-342900" lvl="0" marL="342900" rtl="0" algn="l">
              <a:lnSpc>
                <a:spcPct val="100000"/>
              </a:lnSpc>
              <a:spcBef>
                <a:spcPts val="0"/>
              </a:spcBef>
              <a:spcAft>
                <a:spcPts val="0"/>
              </a:spcAft>
              <a:buClr>
                <a:schemeClr val="dk1"/>
              </a:buClr>
              <a:buSzPts val="1100"/>
              <a:buChar char="●"/>
            </a:pPr>
            <a:r>
              <a:rPr i="1" lang="fr-CA" sz="2000"/>
              <a:t>Si l’employeur refuse …</a:t>
            </a:r>
            <a:endParaRPr/>
          </a:p>
          <a:p>
            <a:pPr indent="0" lvl="0" marL="0" rtl="0" algn="l">
              <a:lnSpc>
                <a:spcPct val="100000"/>
              </a:lnSpc>
              <a:spcBef>
                <a:spcPts val="0"/>
              </a:spcBef>
              <a:spcAft>
                <a:spcPts val="0"/>
              </a:spcAft>
              <a:buClr>
                <a:schemeClr val="dk1"/>
              </a:buClr>
              <a:buSzPts val="1100"/>
              <a:buFont typeface="Arial"/>
              <a:buNone/>
            </a:pPr>
            <a:r>
              <a:t/>
            </a:r>
            <a:endParaRPr sz="3000"/>
          </a:p>
        </p:txBody>
      </p:sp>
      <p:sp>
        <p:nvSpPr>
          <p:cNvPr id="227" name="Google Shape;227;p28"/>
          <p:cNvSpPr txBox="1"/>
          <p:nvPr/>
        </p:nvSpPr>
        <p:spPr>
          <a:xfrm>
            <a:off x="8225415" y="82574"/>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br>
              <a:rPr lang="fr-CA">
                <a:solidFill>
                  <a:srgbClr val="0070C0"/>
                </a:solidFill>
              </a:rPr>
            </a:br>
            <a:endParaRPr/>
          </a:p>
        </p:txBody>
      </p:sp>
      <p:sp>
        <p:nvSpPr>
          <p:cNvPr id="83" name="Google Shape;83;p11"/>
          <p:cNvSpPr txBox="1"/>
          <p:nvPr>
            <p:ph idx="1" type="body"/>
          </p:nvPr>
        </p:nvSpPr>
        <p:spPr>
          <a:xfrm>
            <a:off x="311700" y="358922"/>
            <a:ext cx="5311433" cy="3872018"/>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fr-CA" sz="2400">
                <a:solidFill>
                  <a:srgbClr val="0070C0"/>
                </a:solidFill>
              </a:rPr>
              <a:t>Contenu de la formation</a:t>
            </a:r>
            <a:endParaRPr/>
          </a:p>
          <a:p>
            <a:pPr indent="0" lvl="0" marL="114300" rtl="0" algn="l">
              <a:lnSpc>
                <a:spcPct val="115000"/>
              </a:lnSpc>
              <a:spcBef>
                <a:spcPts val="0"/>
              </a:spcBef>
              <a:spcAft>
                <a:spcPts val="0"/>
              </a:spcAft>
              <a:buSzPts val="1800"/>
              <a:buNone/>
            </a:pPr>
            <a:r>
              <a:rPr lang="fr-CA" sz="2000"/>
              <a:t>Politique d’évaluation des CVL.</a:t>
            </a:r>
            <a:endParaRPr/>
          </a:p>
          <a:p>
            <a:pPr indent="0" lvl="0" marL="114300" rtl="0" algn="l">
              <a:lnSpc>
                <a:spcPct val="115000"/>
              </a:lnSpc>
              <a:spcBef>
                <a:spcPts val="0"/>
              </a:spcBef>
              <a:spcAft>
                <a:spcPts val="0"/>
              </a:spcAft>
              <a:buSzPts val="1800"/>
              <a:buNone/>
            </a:pPr>
            <a:r>
              <a:t/>
            </a:r>
            <a:endParaRPr sz="2000">
              <a:solidFill>
                <a:srgbClr val="0070C0"/>
              </a:solidFill>
            </a:endParaRPr>
          </a:p>
          <a:p>
            <a:pPr indent="0" lvl="0" marL="114300" rtl="0" algn="l">
              <a:lnSpc>
                <a:spcPct val="115000"/>
              </a:lnSpc>
              <a:spcBef>
                <a:spcPts val="0"/>
              </a:spcBef>
              <a:spcAft>
                <a:spcPts val="0"/>
              </a:spcAft>
              <a:buSzPts val="1800"/>
              <a:buNone/>
            </a:pPr>
            <a:r>
              <a:rPr lang="fr-CA" sz="2400">
                <a:solidFill>
                  <a:srgbClr val="0070C0"/>
                </a:solidFill>
              </a:rPr>
              <a:t>Document de référence</a:t>
            </a:r>
            <a:endParaRPr sz="2400">
              <a:solidFill>
                <a:schemeClr val="dk1"/>
              </a:solidFill>
            </a:endParaRPr>
          </a:p>
          <a:p>
            <a:pPr indent="0" lvl="0" marL="114300" rtl="0" algn="l">
              <a:lnSpc>
                <a:spcPct val="115000"/>
              </a:lnSpc>
              <a:spcBef>
                <a:spcPts val="0"/>
              </a:spcBef>
              <a:spcAft>
                <a:spcPts val="0"/>
              </a:spcAft>
              <a:buSzPts val="1800"/>
              <a:buNone/>
            </a:pPr>
            <a:r>
              <a:rPr lang="fr-CA" sz="2000">
                <a:solidFill>
                  <a:schemeClr val="dk1"/>
                </a:solidFill>
              </a:rPr>
              <a:t>Politique d’évaluation du comportement  des conducteurs de véhicules lourds</a:t>
            </a:r>
            <a:endParaRPr/>
          </a:p>
          <a:p>
            <a:pPr indent="0" lvl="0" marL="114300" rtl="0" algn="l">
              <a:lnSpc>
                <a:spcPct val="115000"/>
              </a:lnSpc>
              <a:spcBef>
                <a:spcPts val="0"/>
              </a:spcBef>
              <a:spcAft>
                <a:spcPts val="0"/>
              </a:spcAft>
              <a:buSzPts val="1800"/>
              <a:buNone/>
            </a:pPr>
            <a:r>
              <a:t/>
            </a:r>
            <a:endParaRPr sz="2000">
              <a:solidFill>
                <a:schemeClr val="dk1"/>
              </a:solidFill>
            </a:endParaRPr>
          </a:p>
          <a:p>
            <a:pPr indent="0" lvl="0" marL="114300" rtl="0" algn="l">
              <a:lnSpc>
                <a:spcPct val="115000"/>
              </a:lnSpc>
              <a:spcBef>
                <a:spcPts val="0"/>
              </a:spcBef>
              <a:spcAft>
                <a:spcPts val="0"/>
              </a:spcAft>
              <a:buSzPts val="1800"/>
              <a:buNone/>
            </a:pPr>
            <a:r>
              <a:rPr lang="fr-CA" sz="2400">
                <a:solidFill>
                  <a:srgbClr val="0070C0"/>
                </a:solidFill>
              </a:rPr>
              <a:t>Référence sur Internet</a:t>
            </a:r>
            <a:endParaRPr sz="2400"/>
          </a:p>
          <a:p>
            <a:pPr indent="0" lvl="0" marL="114300" rtl="0" algn="l">
              <a:lnSpc>
                <a:spcPct val="115000"/>
              </a:lnSpc>
              <a:spcBef>
                <a:spcPts val="0"/>
              </a:spcBef>
              <a:spcAft>
                <a:spcPts val="0"/>
              </a:spcAft>
              <a:buSzPts val="1800"/>
              <a:buNone/>
            </a:pPr>
            <a:r>
              <a:rPr lang="fr-CA" sz="2000">
                <a:solidFill>
                  <a:schemeClr val="dk2"/>
                </a:solidFill>
              </a:rPr>
              <a:t>Le Relayeur</a:t>
            </a:r>
            <a:endParaRPr/>
          </a:p>
          <a:p>
            <a:pPr indent="0" lvl="0" marL="114300" rtl="0" algn="l">
              <a:lnSpc>
                <a:spcPct val="115000"/>
              </a:lnSpc>
              <a:spcBef>
                <a:spcPts val="0"/>
              </a:spcBef>
              <a:spcAft>
                <a:spcPts val="0"/>
              </a:spcAft>
              <a:buSzPts val="1800"/>
              <a:buNone/>
            </a:pPr>
            <a:r>
              <a:rPr lang="fr-CA" sz="2000">
                <a:solidFill>
                  <a:schemeClr val="dk2"/>
                </a:solidFill>
              </a:rPr>
              <a:t>Bulletin Info-camionnage</a:t>
            </a:r>
            <a:endParaRPr/>
          </a:p>
        </p:txBody>
      </p:sp>
      <p:pic>
        <p:nvPicPr>
          <p:cNvPr descr="Le Relayeur - Juillet 2019 - SAAQ" id="84" name="Google Shape;84;p11"/>
          <p:cNvPicPr preferRelativeResize="0"/>
          <p:nvPr/>
        </p:nvPicPr>
        <p:blipFill rotWithShape="1">
          <a:blip r:embed="rId3">
            <a:alphaModFix/>
          </a:blip>
          <a:srcRect b="0" l="0" r="0" t="0"/>
          <a:stretch/>
        </p:blipFill>
        <p:spPr>
          <a:xfrm>
            <a:off x="5848428" y="2881424"/>
            <a:ext cx="2924051" cy="633161"/>
          </a:xfrm>
          <a:prstGeom prst="rect">
            <a:avLst/>
          </a:prstGeom>
          <a:noFill/>
          <a:ln>
            <a:noFill/>
          </a:ln>
        </p:spPr>
      </p:pic>
      <p:pic>
        <p:nvPicPr>
          <p:cNvPr id="85" name="Google Shape;85;p11"/>
          <p:cNvPicPr preferRelativeResize="0"/>
          <p:nvPr/>
        </p:nvPicPr>
        <p:blipFill rotWithShape="1">
          <a:blip r:embed="rId4">
            <a:alphaModFix/>
          </a:blip>
          <a:srcRect b="0" l="0" r="0" t="0"/>
          <a:stretch/>
        </p:blipFill>
        <p:spPr>
          <a:xfrm>
            <a:off x="6537533" y="170916"/>
            <a:ext cx="1961481" cy="2521467"/>
          </a:xfrm>
          <a:prstGeom prst="rect">
            <a:avLst/>
          </a:prstGeom>
          <a:noFill/>
          <a:ln>
            <a:noFill/>
          </a:ln>
        </p:spPr>
      </p:pic>
      <p:pic>
        <p:nvPicPr>
          <p:cNvPr descr="info-cam-2017-02-20.pdf" id="86" name="Google Shape;86;p11"/>
          <p:cNvPicPr preferRelativeResize="0"/>
          <p:nvPr/>
        </p:nvPicPr>
        <p:blipFill rotWithShape="1">
          <a:blip r:embed="rId5">
            <a:alphaModFix/>
          </a:blip>
          <a:srcRect b="0" l="0" r="0" t="0"/>
          <a:stretch/>
        </p:blipFill>
        <p:spPr>
          <a:xfrm>
            <a:off x="5848427" y="3625935"/>
            <a:ext cx="2924051" cy="67305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9"/>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Infractions critiques</a:t>
            </a:r>
            <a:endParaRPr/>
          </a:p>
        </p:txBody>
      </p:sp>
      <p:sp>
        <p:nvSpPr>
          <p:cNvPr id="233" name="Google Shape;233;p29"/>
          <p:cNvSpPr txBox="1"/>
          <p:nvPr/>
        </p:nvSpPr>
        <p:spPr>
          <a:xfrm>
            <a:off x="8225415" y="82574"/>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10</a:t>
            </a:r>
            <a:endParaRPr/>
          </a:p>
        </p:txBody>
      </p:sp>
      <p:sp>
        <p:nvSpPr>
          <p:cNvPr id="234" name="Google Shape;234;p29"/>
          <p:cNvSpPr txBox="1"/>
          <p:nvPr>
            <p:ph idx="1" type="body"/>
          </p:nvPr>
        </p:nvSpPr>
        <p:spPr>
          <a:xfrm>
            <a:off x="311700" y="972897"/>
            <a:ext cx="8344281" cy="3884368"/>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SzPts val="1800"/>
              <a:buChar char="●"/>
            </a:pPr>
            <a:r>
              <a:rPr lang="fr-CA" sz="2000"/>
              <a:t>Infractions présentant un risque élevé </a:t>
            </a:r>
            <a:r>
              <a:rPr b="1" lang="fr-CA" sz="2000"/>
              <a:t>(6 points)</a:t>
            </a:r>
            <a:r>
              <a:rPr lang="fr-CA" sz="2000"/>
              <a:t>.</a:t>
            </a:r>
            <a:endParaRPr/>
          </a:p>
          <a:p>
            <a:pPr indent="-228600" lvl="0" marL="457200" rtl="0" algn="just">
              <a:lnSpc>
                <a:spcPct val="115000"/>
              </a:lnSpc>
              <a:spcBef>
                <a:spcPts val="0"/>
              </a:spcBef>
              <a:spcAft>
                <a:spcPts val="0"/>
              </a:spcAft>
              <a:buSzPts val="1800"/>
              <a:buNone/>
            </a:pPr>
            <a:r>
              <a:t/>
            </a:r>
            <a:endParaRPr sz="2000"/>
          </a:p>
          <a:p>
            <a:pPr indent="-228600" lvl="0" marL="457200" rtl="0" algn="just">
              <a:lnSpc>
                <a:spcPct val="115000"/>
              </a:lnSpc>
              <a:spcBef>
                <a:spcPts val="0"/>
              </a:spcBef>
              <a:spcAft>
                <a:spcPts val="0"/>
              </a:spcAft>
              <a:buSzPts val="1800"/>
              <a:buNone/>
            </a:pPr>
            <a:r>
              <a:t/>
            </a:r>
            <a:endParaRPr sz="2000"/>
          </a:p>
          <a:p>
            <a:pPr indent="-228600" lvl="0" marL="457200" rtl="0" algn="just">
              <a:lnSpc>
                <a:spcPct val="115000"/>
              </a:lnSpc>
              <a:spcBef>
                <a:spcPts val="0"/>
              </a:spcBef>
              <a:spcAft>
                <a:spcPts val="0"/>
              </a:spcAft>
              <a:buSzPts val="1800"/>
              <a:buNone/>
            </a:pPr>
            <a:r>
              <a:t/>
            </a:r>
            <a:endParaRPr sz="2000"/>
          </a:p>
          <a:p>
            <a:pPr indent="-228600" lvl="0" marL="457200" rtl="0" algn="just">
              <a:lnSpc>
                <a:spcPct val="115000"/>
              </a:lnSpc>
              <a:spcBef>
                <a:spcPts val="0"/>
              </a:spcBef>
              <a:spcAft>
                <a:spcPts val="0"/>
              </a:spcAft>
              <a:buSzPts val="1800"/>
              <a:buNone/>
            </a:pPr>
            <a:r>
              <a:t/>
            </a:r>
            <a:endParaRPr sz="2000"/>
          </a:p>
          <a:p>
            <a:pPr indent="0" lvl="0" marL="114300" rtl="0" algn="just">
              <a:lnSpc>
                <a:spcPct val="115000"/>
              </a:lnSpc>
              <a:spcBef>
                <a:spcPts val="0"/>
              </a:spcBef>
              <a:spcAft>
                <a:spcPts val="0"/>
              </a:spcAft>
              <a:buSzPts val="1800"/>
              <a:buNone/>
            </a:pPr>
            <a:r>
              <a:t/>
            </a:r>
            <a:endParaRPr sz="2000"/>
          </a:p>
          <a:p>
            <a:pPr indent="-342900" lvl="0" marL="457200" rtl="0" algn="l">
              <a:lnSpc>
                <a:spcPct val="115000"/>
              </a:lnSpc>
              <a:spcBef>
                <a:spcPts val="0"/>
              </a:spcBef>
              <a:spcAft>
                <a:spcPts val="0"/>
              </a:spcAft>
              <a:buSzPts val="1800"/>
              <a:buChar char="●"/>
            </a:pPr>
            <a:r>
              <a:rPr lang="fr-CA" sz="2000"/>
              <a:t>Intégrées dans leur zone de comportement respective.</a:t>
            </a:r>
            <a:endParaRPr/>
          </a:p>
          <a:p>
            <a:pPr indent="0" lvl="0" marL="114300" rtl="0" algn="just">
              <a:lnSpc>
                <a:spcPct val="115000"/>
              </a:lnSpc>
              <a:spcBef>
                <a:spcPts val="0"/>
              </a:spcBef>
              <a:spcAft>
                <a:spcPts val="0"/>
              </a:spcAft>
              <a:buSzPts val="1800"/>
              <a:buNone/>
            </a:pPr>
            <a:r>
              <a:t/>
            </a:r>
            <a:endParaRPr sz="2000"/>
          </a:p>
          <a:p>
            <a:pPr indent="-228600" lvl="0" marL="457200" rtl="0" algn="just">
              <a:lnSpc>
                <a:spcPct val="115000"/>
              </a:lnSpc>
              <a:spcBef>
                <a:spcPts val="0"/>
              </a:spcBef>
              <a:spcAft>
                <a:spcPts val="0"/>
              </a:spcAft>
              <a:buSzPts val="1800"/>
              <a:buNone/>
            </a:pPr>
            <a:r>
              <a:t/>
            </a:r>
            <a:endParaRPr sz="2400"/>
          </a:p>
          <a:p>
            <a:pPr indent="0" lvl="0" marL="114300" rtl="0" algn="l">
              <a:lnSpc>
                <a:spcPct val="115000"/>
              </a:lnSpc>
              <a:spcBef>
                <a:spcPts val="0"/>
              </a:spcBef>
              <a:spcAft>
                <a:spcPts val="0"/>
              </a:spcAft>
              <a:buSzPts val="1800"/>
              <a:buNone/>
            </a:pPr>
            <a:r>
              <a:t/>
            </a:r>
            <a:endParaRPr sz="2400"/>
          </a:p>
        </p:txBody>
      </p:sp>
      <p:pic>
        <p:nvPicPr>
          <p:cNvPr descr="Une image contenant plante&#10;&#10;Description générée automatiquement" id="235" name="Google Shape;235;p29"/>
          <p:cNvPicPr preferRelativeResize="0"/>
          <p:nvPr/>
        </p:nvPicPr>
        <p:blipFill rotWithShape="1">
          <a:blip r:embed="rId3">
            <a:alphaModFix/>
          </a:blip>
          <a:srcRect b="6666" l="15240" r="16195" t="44015"/>
          <a:stretch/>
        </p:blipFill>
        <p:spPr>
          <a:xfrm>
            <a:off x="7270954" y="638371"/>
            <a:ext cx="1688469" cy="1617922"/>
          </a:xfrm>
          <a:prstGeom prst="rect">
            <a:avLst/>
          </a:prstGeom>
          <a:noFill/>
          <a:ln>
            <a:noFill/>
          </a:ln>
        </p:spPr>
      </p:pic>
      <p:sp>
        <p:nvSpPr>
          <p:cNvPr id="236" name="Google Shape;236;p29"/>
          <p:cNvSpPr txBox="1"/>
          <p:nvPr/>
        </p:nvSpPr>
        <p:spPr>
          <a:xfrm>
            <a:off x="7455198" y="2159931"/>
            <a:ext cx="131998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CA" sz="800" u="none" cap="none" strike="noStrike">
                <a:solidFill>
                  <a:srgbClr val="000000"/>
                </a:solidFill>
                <a:latin typeface="Arial"/>
                <a:ea typeface="Arial"/>
                <a:cs typeface="Arial"/>
                <a:sym typeface="Arial"/>
              </a:rPr>
              <a:t>Source: Kindel Media</a:t>
            </a:r>
            <a:endParaRPr/>
          </a:p>
        </p:txBody>
      </p:sp>
      <p:pic>
        <p:nvPicPr>
          <p:cNvPr descr="Une image contenant tasse, jaune, vaisseau, chope&#10;&#10;Description générée automatiquement" id="237" name="Google Shape;237;p29"/>
          <p:cNvPicPr preferRelativeResize="0"/>
          <p:nvPr/>
        </p:nvPicPr>
        <p:blipFill rotWithShape="1">
          <a:blip r:embed="rId4">
            <a:alphaModFix/>
          </a:blip>
          <a:srcRect b="0" l="0" r="0" t="0"/>
          <a:stretch/>
        </p:blipFill>
        <p:spPr>
          <a:xfrm>
            <a:off x="6140498" y="1356468"/>
            <a:ext cx="1243104" cy="1617922"/>
          </a:xfrm>
          <a:prstGeom prst="rect">
            <a:avLst/>
          </a:prstGeom>
          <a:noFill/>
          <a:ln>
            <a:noFill/>
          </a:ln>
        </p:spPr>
      </p:pic>
      <p:sp>
        <p:nvSpPr>
          <p:cNvPr id="238" name="Google Shape;238;p29"/>
          <p:cNvSpPr txBox="1"/>
          <p:nvPr/>
        </p:nvSpPr>
        <p:spPr>
          <a:xfrm>
            <a:off x="6140498" y="2899318"/>
            <a:ext cx="168131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CA" sz="800" u="none" cap="none" strike="noStrike">
                <a:solidFill>
                  <a:srgbClr val="000000"/>
                </a:solidFill>
                <a:latin typeface="Arial"/>
                <a:ea typeface="Arial"/>
                <a:cs typeface="Arial"/>
                <a:sym typeface="Arial"/>
              </a:rPr>
              <a:t>Source: Deposit photo</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txBox="1"/>
          <p:nvPr>
            <p:ph type="title"/>
          </p:nvPr>
        </p:nvSpPr>
        <p:spPr>
          <a:xfrm>
            <a:off x="311700" y="259824"/>
            <a:ext cx="8520600" cy="971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Infractions critiques liées à la capacité de conduire affaiblie par l’alcool ou la drogue</a:t>
            </a:r>
            <a:endParaRPr/>
          </a:p>
        </p:txBody>
      </p:sp>
      <p:sp>
        <p:nvSpPr>
          <p:cNvPr id="244" name="Google Shape;244;p30"/>
          <p:cNvSpPr txBox="1"/>
          <p:nvPr/>
        </p:nvSpPr>
        <p:spPr>
          <a:xfrm>
            <a:off x="8225415" y="82574"/>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12</a:t>
            </a:r>
            <a:endParaRPr/>
          </a:p>
        </p:txBody>
      </p:sp>
      <p:sp>
        <p:nvSpPr>
          <p:cNvPr id="245" name="Google Shape;245;p30"/>
          <p:cNvSpPr txBox="1"/>
          <p:nvPr>
            <p:ph idx="1" type="body"/>
          </p:nvPr>
        </p:nvSpPr>
        <p:spPr>
          <a:xfrm>
            <a:off x="311700" y="1408449"/>
            <a:ext cx="8344281" cy="3448816"/>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SzPts val="1800"/>
              <a:buChar char="●"/>
            </a:pPr>
            <a:r>
              <a:rPr lang="fr-CA" sz="2000"/>
              <a:t>Considération dès qu’un procès-verbal de suspension du permis </a:t>
            </a:r>
            <a:endParaRPr/>
          </a:p>
          <a:p>
            <a:pPr indent="-228600" lvl="0" marL="457200" rtl="0" algn="just">
              <a:lnSpc>
                <a:spcPct val="115000"/>
              </a:lnSpc>
              <a:spcBef>
                <a:spcPts val="0"/>
              </a:spcBef>
              <a:spcAft>
                <a:spcPts val="0"/>
              </a:spcAft>
              <a:buSzPts val="1800"/>
              <a:buNone/>
            </a:pPr>
            <a:r>
              <a:t/>
            </a:r>
            <a:endParaRPr b="1" sz="2000"/>
          </a:p>
          <a:p>
            <a:pPr indent="-342900" lvl="0" marL="457200" rtl="0" algn="just">
              <a:lnSpc>
                <a:spcPct val="115000"/>
              </a:lnSpc>
              <a:spcBef>
                <a:spcPts val="0"/>
              </a:spcBef>
              <a:spcAft>
                <a:spcPts val="0"/>
              </a:spcAft>
              <a:buSzPts val="1800"/>
              <a:buChar char="●"/>
            </a:pPr>
            <a:r>
              <a:rPr b="1" lang="fr-CA" sz="2000"/>
              <a:t>Aucune pondération, </a:t>
            </a:r>
            <a:r>
              <a:rPr b="1" lang="fr-CA" sz="2000" u="sng"/>
              <a:t>transfert du dossier à la Commission</a:t>
            </a:r>
            <a:r>
              <a:rPr lang="fr-CA" sz="2000"/>
              <a:t>.</a:t>
            </a:r>
            <a:endParaRPr/>
          </a:p>
          <a:p>
            <a:pPr indent="-228600" lvl="0" marL="457200" rtl="0" algn="just">
              <a:lnSpc>
                <a:spcPct val="115000"/>
              </a:lnSpc>
              <a:spcBef>
                <a:spcPts val="0"/>
              </a:spcBef>
              <a:spcAft>
                <a:spcPts val="0"/>
              </a:spcAft>
              <a:buSzPts val="1800"/>
              <a:buNone/>
            </a:pPr>
            <a:r>
              <a:t/>
            </a:r>
            <a:endParaRPr sz="2400"/>
          </a:p>
          <a:p>
            <a:pPr indent="0" lvl="0" marL="114300" rtl="0" algn="l">
              <a:lnSpc>
                <a:spcPct val="115000"/>
              </a:lnSpc>
              <a:spcBef>
                <a:spcPts val="0"/>
              </a:spcBef>
              <a:spcAft>
                <a:spcPts val="0"/>
              </a:spcAft>
              <a:buSzPts val="1800"/>
              <a:buNone/>
            </a:pPr>
            <a:r>
              <a:t/>
            </a:r>
            <a:endParaRPr sz="24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1"/>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Infractions critiques</a:t>
            </a:r>
            <a:endParaRPr/>
          </a:p>
        </p:txBody>
      </p:sp>
      <p:sp>
        <p:nvSpPr>
          <p:cNvPr id="251" name="Google Shape;251;p31"/>
          <p:cNvSpPr txBox="1"/>
          <p:nvPr/>
        </p:nvSpPr>
        <p:spPr>
          <a:xfrm>
            <a:off x="7462215" y="105936"/>
            <a:ext cx="1587294"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42, 43 &amp; 51</a:t>
            </a:r>
            <a:endParaRPr/>
          </a:p>
        </p:txBody>
      </p:sp>
      <p:sp>
        <p:nvSpPr>
          <p:cNvPr id="252" name="Google Shape;252;p31"/>
          <p:cNvSpPr txBox="1"/>
          <p:nvPr>
            <p:ph idx="1" type="body"/>
          </p:nvPr>
        </p:nvSpPr>
        <p:spPr>
          <a:xfrm>
            <a:off x="311700" y="774591"/>
            <a:ext cx="8344281" cy="3884368"/>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lang="fr-CA" sz="2400"/>
              <a:t>Conducteur:</a:t>
            </a:r>
            <a:endParaRPr/>
          </a:p>
          <a:p>
            <a:pPr indent="-342900" lvl="0" marL="457200" rtl="0" algn="just">
              <a:lnSpc>
                <a:spcPct val="115000"/>
              </a:lnSpc>
              <a:spcBef>
                <a:spcPts val="0"/>
              </a:spcBef>
              <a:spcAft>
                <a:spcPts val="0"/>
              </a:spcAft>
              <a:buSzPts val="1800"/>
              <a:buChar char="●"/>
            </a:pPr>
            <a:r>
              <a:rPr lang="fr-CA" sz="2000"/>
              <a:t>Facultés affaiblies (alcool ou drogue);</a:t>
            </a:r>
            <a:endParaRPr/>
          </a:p>
          <a:p>
            <a:pPr indent="-342900" lvl="0" marL="457200" rtl="0" algn="just">
              <a:lnSpc>
                <a:spcPct val="115000"/>
              </a:lnSpc>
              <a:spcBef>
                <a:spcPts val="0"/>
              </a:spcBef>
              <a:spcAft>
                <a:spcPts val="0"/>
              </a:spcAft>
              <a:buSzPts val="1800"/>
              <a:buChar char="●"/>
            </a:pPr>
            <a:r>
              <a:rPr lang="fr-CA" sz="2000"/>
              <a:t>Conduite dangereuse;</a:t>
            </a:r>
            <a:endParaRPr/>
          </a:p>
          <a:p>
            <a:pPr indent="-342900" lvl="0" marL="457200" rtl="0" algn="just">
              <a:lnSpc>
                <a:spcPct val="115000"/>
              </a:lnSpc>
              <a:spcBef>
                <a:spcPts val="0"/>
              </a:spcBef>
              <a:spcAft>
                <a:spcPts val="0"/>
              </a:spcAft>
              <a:buSzPts val="1800"/>
              <a:buChar char="●"/>
            </a:pPr>
            <a:r>
              <a:rPr lang="fr-CA" sz="2000"/>
              <a:t>Excès de vitesse de 41 km/h ou plus;</a:t>
            </a:r>
            <a:endParaRPr/>
          </a:p>
          <a:p>
            <a:pPr indent="-342900" lvl="0" marL="457200" rtl="0" algn="just">
              <a:lnSpc>
                <a:spcPct val="115000"/>
              </a:lnSpc>
              <a:spcBef>
                <a:spcPts val="0"/>
              </a:spcBef>
              <a:spcAft>
                <a:spcPts val="0"/>
              </a:spcAft>
              <a:buSzPts val="1800"/>
              <a:buChar char="●"/>
            </a:pPr>
            <a:r>
              <a:rPr lang="fr-CA" sz="2000"/>
              <a:t>Dépassement excessif des dimensions;</a:t>
            </a:r>
            <a:endParaRPr/>
          </a:p>
          <a:p>
            <a:pPr indent="-342900" lvl="0" marL="457200" rtl="0" algn="just">
              <a:lnSpc>
                <a:spcPct val="115000"/>
              </a:lnSpc>
              <a:spcBef>
                <a:spcPts val="0"/>
              </a:spcBef>
              <a:spcAft>
                <a:spcPts val="0"/>
              </a:spcAft>
              <a:buSzPts val="1800"/>
              <a:buChar char="●"/>
            </a:pPr>
            <a:r>
              <a:rPr lang="fr-CA" sz="2000"/>
              <a:t>Circulation dans un tunnel avec des matières dangereuses. </a:t>
            </a:r>
            <a:endParaRPr/>
          </a:p>
        </p:txBody>
      </p:sp>
      <p:sp>
        <p:nvSpPr>
          <p:cNvPr id="253" name="Google Shape;253;p31"/>
          <p:cNvSpPr txBox="1"/>
          <p:nvPr/>
        </p:nvSpPr>
        <p:spPr>
          <a:xfrm>
            <a:off x="7662292" y="2571750"/>
            <a:ext cx="118714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CA" sz="800" u="none" cap="none" strike="noStrike">
                <a:solidFill>
                  <a:srgbClr val="000000"/>
                </a:solidFill>
                <a:latin typeface="Arial"/>
                <a:ea typeface="Arial"/>
                <a:cs typeface="Arial"/>
                <a:sym typeface="Arial"/>
              </a:rPr>
              <a:t>Source: Wikipedia</a:t>
            </a:r>
            <a:endParaRPr b="0" i="1" sz="800" u="none" cap="none" strike="noStrike">
              <a:solidFill>
                <a:srgbClr val="000000"/>
              </a:solidFill>
              <a:latin typeface="Arial"/>
              <a:ea typeface="Arial"/>
              <a:cs typeface="Arial"/>
              <a:sym typeface="Arial"/>
            </a:endParaRPr>
          </a:p>
        </p:txBody>
      </p:sp>
      <p:pic>
        <p:nvPicPr>
          <p:cNvPr descr="Une image contenant texte, ciel, arbre, extérieur&#10;&#10;Description générée automatiquement" id="254" name="Google Shape;254;p31"/>
          <p:cNvPicPr preferRelativeResize="0"/>
          <p:nvPr/>
        </p:nvPicPr>
        <p:blipFill rotWithShape="1">
          <a:blip r:embed="rId3">
            <a:alphaModFix/>
          </a:blip>
          <a:srcRect b="0" l="0" r="0" t="0"/>
          <a:stretch/>
        </p:blipFill>
        <p:spPr>
          <a:xfrm>
            <a:off x="6762135" y="969338"/>
            <a:ext cx="2193413" cy="14655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2"/>
          <p:cNvSpPr txBox="1"/>
          <p:nvPr>
            <p:ph type="title"/>
          </p:nvPr>
        </p:nvSpPr>
        <p:spPr>
          <a:xfrm>
            <a:off x="311700" y="250625"/>
            <a:ext cx="670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a:solidFill>
                  <a:srgbClr val="0070C0"/>
                </a:solidFill>
              </a:rPr>
              <a:t>Notion d’âge des événements</a:t>
            </a:r>
            <a:endParaRPr>
              <a:solidFill>
                <a:srgbClr val="0070C0"/>
              </a:solidFill>
            </a:endParaRPr>
          </a:p>
        </p:txBody>
      </p:sp>
      <p:sp>
        <p:nvSpPr>
          <p:cNvPr id="260" name="Google Shape;260;p32"/>
          <p:cNvSpPr txBox="1"/>
          <p:nvPr>
            <p:ph idx="1" type="body"/>
          </p:nvPr>
        </p:nvSpPr>
        <p:spPr>
          <a:xfrm>
            <a:off x="311700" y="936000"/>
            <a:ext cx="8520600" cy="350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sz="2400"/>
              <a:t>Explications: </a:t>
            </a:r>
            <a:endParaRPr/>
          </a:p>
          <a:p>
            <a:pPr indent="-285750" lvl="0" marL="285750" rtl="0" algn="l">
              <a:lnSpc>
                <a:spcPct val="100000"/>
              </a:lnSpc>
              <a:spcBef>
                <a:spcPts val="0"/>
              </a:spcBef>
              <a:spcAft>
                <a:spcPts val="0"/>
              </a:spcAft>
              <a:buClr>
                <a:schemeClr val="dk1"/>
              </a:buClr>
              <a:buSzPts val="2000"/>
              <a:buChar char="●"/>
            </a:pPr>
            <a:r>
              <a:rPr b="0" i="0" lang="fr-CA" sz="2000" u="none" strike="noStrike">
                <a:solidFill>
                  <a:srgbClr val="3F3F41"/>
                </a:solidFill>
                <a:latin typeface="Arial"/>
                <a:ea typeface="Arial"/>
                <a:cs typeface="Arial"/>
                <a:sym typeface="Arial"/>
              </a:rPr>
              <a:t>diminue de moitié la pondération lorsqu’elle est inscrite dans le dossier du conducteur depuis plus d’un an. </a:t>
            </a:r>
            <a:endParaRPr/>
          </a:p>
          <a:p>
            <a:pPr indent="-171450" lvl="0" marL="285750" rtl="0" algn="l">
              <a:lnSpc>
                <a:spcPct val="100000"/>
              </a:lnSpc>
              <a:spcBef>
                <a:spcPts val="0"/>
              </a:spcBef>
              <a:spcAft>
                <a:spcPts val="0"/>
              </a:spcAft>
              <a:buClr>
                <a:schemeClr val="dk1"/>
              </a:buClr>
              <a:buSzPts val="1800"/>
              <a:buNone/>
            </a:pPr>
            <a:r>
              <a:t/>
            </a:r>
            <a:endParaRPr b="0" i="0" sz="1800" u="none" strike="noStrike">
              <a:solidFill>
                <a:srgbClr val="3F3F4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None/>
            </a:pPr>
            <a:r>
              <a:rPr lang="fr-CA" sz="2400"/>
              <a:t>Exceptions: </a:t>
            </a:r>
            <a:endParaRPr/>
          </a:p>
          <a:p>
            <a:pPr indent="-285750" lvl="0" marL="285750" rtl="0" algn="l">
              <a:lnSpc>
                <a:spcPct val="100000"/>
              </a:lnSpc>
              <a:spcBef>
                <a:spcPts val="0"/>
              </a:spcBef>
              <a:spcAft>
                <a:spcPts val="0"/>
              </a:spcAft>
              <a:buClr>
                <a:schemeClr val="dk1"/>
              </a:buClr>
              <a:buSzPts val="2000"/>
              <a:buChar char="●"/>
            </a:pPr>
            <a:r>
              <a:rPr lang="fr-CA" sz="2000">
                <a:solidFill>
                  <a:srgbClr val="3F3F41"/>
                </a:solidFill>
                <a:latin typeface="Arial"/>
                <a:ea typeface="Arial"/>
                <a:cs typeface="Arial"/>
                <a:sym typeface="Arial"/>
              </a:rPr>
              <a:t>infractions critiques; </a:t>
            </a:r>
            <a:endParaRPr/>
          </a:p>
          <a:p>
            <a:pPr indent="-285750" lvl="0" marL="285750" rtl="0" algn="l">
              <a:lnSpc>
                <a:spcPct val="100000"/>
              </a:lnSpc>
              <a:spcBef>
                <a:spcPts val="0"/>
              </a:spcBef>
              <a:spcAft>
                <a:spcPts val="0"/>
              </a:spcAft>
              <a:buClr>
                <a:schemeClr val="dk1"/>
              </a:buClr>
              <a:buSzPts val="2000"/>
              <a:buChar char="●"/>
            </a:pPr>
            <a:r>
              <a:rPr lang="fr-CA" sz="2000">
                <a:solidFill>
                  <a:srgbClr val="3F3F41"/>
                </a:solidFill>
                <a:latin typeface="Arial"/>
                <a:ea typeface="Arial"/>
                <a:cs typeface="Arial"/>
                <a:sym typeface="Arial"/>
              </a:rPr>
              <a:t>« Implication dans les accidents ». </a:t>
            </a:r>
            <a:endParaRPr/>
          </a:p>
          <a:p>
            <a:pPr indent="0" lvl="0" marL="0" rtl="0" algn="l">
              <a:lnSpc>
                <a:spcPct val="100000"/>
              </a:lnSpc>
              <a:spcBef>
                <a:spcPts val="0"/>
              </a:spcBef>
              <a:spcAft>
                <a:spcPts val="0"/>
              </a:spcAft>
              <a:buClr>
                <a:schemeClr val="dk1"/>
              </a:buClr>
              <a:buSzPts val="1100"/>
              <a:buFont typeface="Arial"/>
              <a:buNone/>
            </a:pPr>
            <a:r>
              <a:t/>
            </a:r>
            <a:endParaRPr sz="2400"/>
          </a:p>
        </p:txBody>
      </p:sp>
      <p:sp>
        <p:nvSpPr>
          <p:cNvPr id="261" name="Google Shape;261;p32"/>
          <p:cNvSpPr txBox="1"/>
          <p:nvPr/>
        </p:nvSpPr>
        <p:spPr>
          <a:xfrm>
            <a:off x="7971167" y="96736"/>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17</a:t>
            </a:r>
            <a:endParaRPr/>
          </a:p>
        </p:txBody>
      </p:sp>
      <p:pic>
        <p:nvPicPr>
          <p:cNvPr id="262" name="Google Shape;262;p32"/>
          <p:cNvPicPr preferRelativeResize="0"/>
          <p:nvPr/>
        </p:nvPicPr>
        <p:blipFill rotWithShape="1">
          <a:blip r:embed="rId3">
            <a:alphaModFix/>
          </a:blip>
          <a:srcRect b="0" l="0" r="0" t="0"/>
          <a:stretch/>
        </p:blipFill>
        <p:spPr>
          <a:xfrm>
            <a:off x="5363749" y="1751551"/>
            <a:ext cx="3559500" cy="2372975"/>
          </a:xfrm>
          <a:prstGeom prst="rect">
            <a:avLst/>
          </a:prstGeom>
          <a:noFill/>
          <a:ln>
            <a:noFill/>
          </a:ln>
        </p:spPr>
      </p:pic>
      <p:sp>
        <p:nvSpPr>
          <p:cNvPr id="263" name="Google Shape;263;p32"/>
          <p:cNvSpPr txBox="1"/>
          <p:nvPr/>
        </p:nvSpPr>
        <p:spPr>
          <a:xfrm>
            <a:off x="5538019" y="4016812"/>
            <a:ext cx="170344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CA" sz="800" u="none" cap="none" strike="noStrike">
                <a:solidFill>
                  <a:srgbClr val="000000"/>
                </a:solidFill>
                <a:latin typeface="Arial"/>
                <a:ea typeface="Arial"/>
                <a:cs typeface="Arial"/>
                <a:sym typeface="Arial"/>
              </a:rPr>
              <a:t>Source:depositphotos_24253491</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3"/>
          <p:cNvSpPr txBox="1"/>
          <p:nvPr>
            <p:ph type="title"/>
          </p:nvPr>
        </p:nvSpPr>
        <p:spPr>
          <a:xfrm>
            <a:off x="311700" y="250625"/>
            <a:ext cx="8685066"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a:solidFill>
                  <a:srgbClr val="0070C0"/>
                </a:solidFill>
              </a:rPr>
              <a:t>Notion de « répétition d’infractions de même nature »</a:t>
            </a:r>
            <a:endParaRPr>
              <a:solidFill>
                <a:srgbClr val="0070C0"/>
              </a:solidFill>
            </a:endParaRPr>
          </a:p>
        </p:txBody>
      </p:sp>
      <p:sp>
        <p:nvSpPr>
          <p:cNvPr id="269" name="Google Shape;269;p33"/>
          <p:cNvSpPr txBox="1"/>
          <p:nvPr>
            <p:ph idx="1" type="body"/>
          </p:nvPr>
        </p:nvSpPr>
        <p:spPr>
          <a:xfrm>
            <a:off x="240224" y="936000"/>
            <a:ext cx="8756542" cy="350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sz="2400"/>
              <a:t>Effet</a:t>
            </a:r>
            <a:endParaRPr/>
          </a:p>
          <a:p>
            <a:pPr indent="-285750" lvl="0" marL="285750" rtl="0" algn="l">
              <a:lnSpc>
                <a:spcPct val="100000"/>
              </a:lnSpc>
              <a:spcBef>
                <a:spcPts val="0"/>
              </a:spcBef>
              <a:spcAft>
                <a:spcPts val="0"/>
              </a:spcAft>
              <a:buClr>
                <a:schemeClr val="dk1"/>
              </a:buClr>
              <a:buSzPts val="1100"/>
              <a:buChar char="●"/>
            </a:pPr>
            <a:r>
              <a:rPr lang="fr-CA" sz="2000">
                <a:solidFill>
                  <a:srgbClr val="3F3F41"/>
                </a:solidFill>
                <a:latin typeface="Arial"/>
                <a:ea typeface="Arial"/>
                <a:cs typeface="Arial"/>
                <a:sym typeface="Arial"/>
              </a:rPr>
              <a:t>ajouter des points </a:t>
            </a:r>
            <a:r>
              <a:rPr lang="fr-CA" sz="2000" u="sng">
                <a:solidFill>
                  <a:srgbClr val="3F3F41"/>
                </a:solidFill>
                <a:latin typeface="Arial"/>
                <a:ea typeface="Arial"/>
                <a:cs typeface="Arial"/>
                <a:sym typeface="Arial"/>
              </a:rPr>
              <a:t>supplémentaires</a:t>
            </a:r>
            <a:r>
              <a:rPr lang="fr-CA" sz="2000">
                <a:solidFill>
                  <a:srgbClr val="3F3F41"/>
                </a:solidFill>
                <a:latin typeface="Arial"/>
                <a:ea typeface="Arial"/>
                <a:cs typeface="Arial"/>
                <a:sym typeface="Arial"/>
              </a:rPr>
              <a:t> </a:t>
            </a:r>
            <a:endParaRPr sz="2000">
              <a:solidFill>
                <a:srgbClr val="3F3F4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2400"/>
          </a:p>
          <a:p>
            <a:pPr indent="0" lvl="0" marL="0" rtl="0" algn="l">
              <a:lnSpc>
                <a:spcPct val="100000"/>
              </a:lnSpc>
              <a:spcBef>
                <a:spcPts val="0"/>
              </a:spcBef>
              <a:spcAft>
                <a:spcPts val="0"/>
              </a:spcAft>
              <a:buClr>
                <a:schemeClr val="dk1"/>
              </a:buClr>
              <a:buSzPts val="1100"/>
              <a:buFont typeface="Arial"/>
              <a:buNone/>
            </a:pPr>
            <a:r>
              <a:t/>
            </a:r>
            <a:endParaRPr sz="2400"/>
          </a:p>
          <a:p>
            <a:pPr indent="0" lvl="0" marL="0" rtl="0" algn="l">
              <a:lnSpc>
                <a:spcPct val="100000"/>
              </a:lnSpc>
              <a:spcBef>
                <a:spcPts val="0"/>
              </a:spcBef>
              <a:spcAft>
                <a:spcPts val="0"/>
              </a:spcAft>
              <a:buClr>
                <a:schemeClr val="dk1"/>
              </a:buClr>
              <a:buSzPts val="1100"/>
              <a:buFont typeface="Arial"/>
              <a:buNone/>
            </a:pPr>
            <a:r>
              <a:rPr lang="fr-CA" sz="2400"/>
              <a:t>Exceptions</a:t>
            </a:r>
            <a:endParaRPr/>
          </a:p>
          <a:p>
            <a:pPr indent="-342900" lvl="0" marL="342900" rtl="0" algn="l">
              <a:lnSpc>
                <a:spcPct val="100000"/>
              </a:lnSpc>
              <a:spcBef>
                <a:spcPts val="0"/>
              </a:spcBef>
              <a:spcAft>
                <a:spcPts val="0"/>
              </a:spcAft>
              <a:buClr>
                <a:schemeClr val="dk1"/>
              </a:buClr>
              <a:buSzPts val="1100"/>
              <a:buChar char="●"/>
            </a:pPr>
            <a:r>
              <a:rPr lang="fr-CA" sz="2000"/>
              <a:t>Infractions à 1 et 2 points;</a:t>
            </a:r>
            <a:endParaRPr/>
          </a:p>
          <a:p>
            <a:pPr indent="-342900" lvl="0" marL="342900" rtl="0" algn="l">
              <a:lnSpc>
                <a:spcPct val="100000"/>
              </a:lnSpc>
              <a:spcBef>
                <a:spcPts val="0"/>
              </a:spcBef>
              <a:spcAft>
                <a:spcPts val="0"/>
              </a:spcAft>
              <a:buClr>
                <a:schemeClr val="dk1"/>
              </a:buClr>
              <a:buSzPts val="1100"/>
              <a:buChar char="●"/>
            </a:pPr>
            <a:r>
              <a:rPr lang="fr-CA" sz="2000"/>
              <a:t>Mise hors service « conducteur »</a:t>
            </a:r>
            <a:endParaRPr/>
          </a:p>
          <a:p>
            <a:pPr indent="-342900" lvl="0" marL="342900" rtl="0" algn="l">
              <a:lnSpc>
                <a:spcPct val="100000"/>
              </a:lnSpc>
              <a:spcBef>
                <a:spcPts val="0"/>
              </a:spcBef>
              <a:spcAft>
                <a:spcPts val="0"/>
              </a:spcAft>
              <a:buClr>
                <a:schemeClr val="dk1"/>
              </a:buClr>
              <a:buSzPts val="1100"/>
              <a:buChar char="●"/>
            </a:pPr>
            <a:r>
              <a:rPr lang="fr-CA" sz="2000">
                <a:solidFill>
                  <a:srgbClr val="3F3F41"/>
                </a:solidFill>
                <a:latin typeface="Arial"/>
                <a:ea typeface="Arial"/>
                <a:cs typeface="Arial"/>
                <a:sym typeface="Arial"/>
              </a:rPr>
              <a:t>« Implication dans les accidents ». </a:t>
            </a:r>
            <a:endParaRPr sz="2000"/>
          </a:p>
          <a:p>
            <a:pPr indent="-273050" lvl="0" marL="342900" rtl="0" algn="l">
              <a:lnSpc>
                <a:spcPct val="100000"/>
              </a:lnSpc>
              <a:spcBef>
                <a:spcPts val="0"/>
              </a:spcBef>
              <a:spcAft>
                <a:spcPts val="0"/>
              </a:spcAft>
              <a:buClr>
                <a:schemeClr val="dk1"/>
              </a:buClr>
              <a:buSzPts val="1100"/>
              <a:buNone/>
            </a:pPr>
            <a:r>
              <a:t/>
            </a:r>
            <a:endParaRPr sz="2000"/>
          </a:p>
        </p:txBody>
      </p:sp>
      <p:sp>
        <p:nvSpPr>
          <p:cNvPr id="270" name="Google Shape;270;p33"/>
          <p:cNvSpPr txBox="1"/>
          <p:nvPr/>
        </p:nvSpPr>
        <p:spPr>
          <a:xfrm>
            <a:off x="7971167" y="96736"/>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17</a:t>
            </a:r>
            <a:endParaRPr/>
          </a:p>
        </p:txBody>
      </p:sp>
      <p:grpSp>
        <p:nvGrpSpPr>
          <p:cNvPr id="271" name="Google Shape;271;p33"/>
          <p:cNvGrpSpPr/>
          <p:nvPr/>
        </p:nvGrpSpPr>
        <p:grpSpPr>
          <a:xfrm>
            <a:off x="5398802" y="811272"/>
            <a:ext cx="3394587" cy="1760478"/>
            <a:chOff x="5398802" y="811272"/>
            <a:chExt cx="3394587" cy="1760478"/>
          </a:xfrm>
        </p:grpSpPr>
        <p:pic>
          <p:nvPicPr>
            <p:cNvPr descr="Une image contenant fruit, pomme, rouge&#10;&#10;Description générée automatiquement" id="272" name="Google Shape;272;p33"/>
            <p:cNvPicPr preferRelativeResize="0"/>
            <p:nvPr/>
          </p:nvPicPr>
          <p:blipFill rotWithShape="1">
            <a:blip r:embed="rId3">
              <a:alphaModFix/>
            </a:blip>
            <a:srcRect b="7973" l="11337" r="17085" t="11367"/>
            <a:stretch/>
          </p:blipFill>
          <p:spPr>
            <a:xfrm>
              <a:off x="7148944" y="811272"/>
              <a:ext cx="1644445" cy="1760477"/>
            </a:xfrm>
            <a:prstGeom prst="rect">
              <a:avLst/>
            </a:prstGeom>
            <a:noFill/>
            <a:ln>
              <a:noFill/>
            </a:ln>
          </p:spPr>
        </p:pic>
        <p:pic>
          <p:nvPicPr>
            <p:cNvPr descr="Une image contenant fruit, pomme, rouge&#10;&#10;Description générée automatiquement" id="273" name="Google Shape;273;p33"/>
            <p:cNvPicPr preferRelativeResize="0"/>
            <p:nvPr/>
          </p:nvPicPr>
          <p:blipFill rotWithShape="1">
            <a:blip r:embed="rId3">
              <a:alphaModFix/>
            </a:blip>
            <a:srcRect b="7973" l="11337" r="17085" t="11367"/>
            <a:stretch/>
          </p:blipFill>
          <p:spPr>
            <a:xfrm>
              <a:off x="5398802" y="811273"/>
              <a:ext cx="1644445" cy="1760477"/>
            </a:xfrm>
            <a:prstGeom prst="rect">
              <a:avLst/>
            </a:prstGeom>
            <a:noFill/>
            <a:ln>
              <a:noFill/>
            </a:ln>
          </p:spPr>
        </p:pic>
      </p:grpSp>
      <p:sp>
        <p:nvSpPr>
          <p:cNvPr id="274" name="Google Shape;274;p33"/>
          <p:cNvSpPr txBox="1"/>
          <p:nvPr/>
        </p:nvSpPr>
        <p:spPr>
          <a:xfrm>
            <a:off x="6527641" y="2468980"/>
            <a:ext cx="168131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CA" sz="800" u="none" cap="none" strike="noStrike">
                <a:solidFill>
                  <a:srgbClr val="000000"/>
                </a:solidFill>
                <a:latin typeface="Arial"/>
                <a:ea typeface="Arial"/>
                <a:cs typeface="Arial"/>
                <a:sym typeface="Arial"/>
              </a:rPr>
              <a:t>Source: Deposit photo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4"/>
          <p:cNvSpPr txBox="1"/>
          <p:nvPr>
            <p:ph type="title"/>
          </p:nvPr>
        </p:nvSpPr>
        <p:spPr>
          <a:xfrm>
            <a:off x="311700" y="250625"/>
            <a:ext cx="8685066"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a:solidFill>
                  <a:srgbClr val="0070C0"/>
                </a:solidFill>
              </a:rPr>
              <a:t>Définition du terme « infractions de même nature »</a:t>
            </a:r>
            <a:endParaRPr/>
          </a:p>
        </p:txBody>
      </p:sp>
      <p:sp>
        <p:nvSpPr>
          <p:cNvPr id="280" name="Google Shape;280;p34"/>
          <p:cNvSpPr txBox="1"/>
          <p:nvPr>
            <p:ph idx="1" type="body"/>
          </p:nvPr>
        </p:nvSpPr>
        <p:spPr>
          <a:xfrm>
            <a:off x="240224" y="936000"/>
            <a:ext cx="8756542" cy="350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sz="2400"/>
              <a:t>Définition: </a:t>
            </a:r>
            <a:endParaRPr/>
          </a:p>
          <a:p>
            <a:pPr indent="-285750" lvl="0" marL="285750" rtl="0" algn="l">
              <a:lnSpc>
                <a:spcPct val="100000"/>
              </a:lnSpc>
              <a:spcBef>
                <a:spcPts val="0"/>
              </a:spcBef>
              <a:spcAft>
                <a:spcPts val="0"/>
              </a:spcAft>
              <a:buClr>
                <a:schemeClr val="dk1"/>
              </a:buClr>
              <a:buSzPts val="2000"/>
              <a:buChar char="●"/>
            </a:pPr>
            <a:r>
              <a:rPr lang="fr-CA" sz="2000">
                <a:solidFill>
                  <a:srgbClr val="3F3F41"/>
                </a:solidFill>
                <a:latin typeface="Arial"/>
                <a:ea typeface="Arial"/>
                <a:cs typeface="Arial"/>
                <a:sym typeface="Arial"/>
              </a:rPr>
              <a:t>Même article de loi et même pondération déjà commise</a:t>
            </a:r>
            <a:endParaRPr/>
          </a:p>
          <a:p>
            <a:pPr indent="0" lvl="0" marL="0" rtl="0" algn="l">
              <a:lnSpc>
                <a:spcPct val="100000"/>
              </a:lnSpc>
              <a:spcBef>
                <a:spcPts val="0"/>
              </a:spcBef>
              <a:spcAft>
                <a:spcPts val="0"/>
              </a:spcAft>
              <a:buClr>
                <a:schemeClr val="dk1"/>
              </a:buClr>
              <a:buSzPts val="2400"/>
              <a:buNone/>
            </a:pPr>
            <a:r>
              <a:t/>
            </a:r>
            <a:endParaRPr sz="2400">
              <a:solidFill>
                <a:srgbClr val="3F3F4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None/>
            </a:pPr>
            <a:r>
              <a:rPr lang="fr-CA" sz="2400"/>
              <a:t>Cette notion s’applique : </a:t>
            </a:r>
            <a:endParaRPr/>
          </a:p>
          <a:p>
            <a:pPr indent="-285750" lvl="0" marL="285750" rtl="0" algn="l">
              <a:lnSpc>
                <a:spcPct val="100000"/>
              </a:lnSpc>
              <a:spcBef>
                <a:spcPts val="0"/>
              </a:spcBef>
              <a:spcAft>
                <a:spcPts val="0"/>
              </a:spcAft>
              <a:buClr>
                <a:schemeClr val="dk1"/>
              </a:buClr>
              <a:buSzPts val="2000"/>
              <a:buChar char="●"/>
            </a:pPr>
            <a:r>
              <a:rPr lang="fr-CA" sz="2000">
                <a:solidFill>
                  <a:srgbClr val="3F3F41"/>
                </a:solidFill>
                <a:latin typeface="Arial"/>
                <a:ea typeface="Arial"/>
                <a:cs typeface="Arial"/>
                <a:sym typeface="Arial"/>
              </a:rPr>
              <a:t>excès de vitesse;</a:t>
            </a:r>
            <a:endParaRPr/>
          </a:p>
          <a:p>
            <a:pPr indent="-285750" lvl="0" marL="285750" rtl="0" algn="l">
              <a:lnSpc>
                <a:spcPct val="100000"/>
              </a:lnSpc>
              <a:spcBef>
                <a:spcPts val="0"/>
              </a:spcBef>
              <a:spcAft>
                <a:spcPts val="0"/>
              </a:spcAft>
              <a:buClr>
                <a:schemeClr val="dk1"/>
              </a:buClr>
              <a:buSzPts val="2000"/>
              <a:buChar char="●"/>
            </a:pPr>
            <a:r>
              <a:rPr lang="fr-CA" sz="2000">
                <a:solidFill>
                  <a:srgbClr val="3F3F41"/>
                </a:solidFill>
                <a:latin typeface="Arial"/>
                <a:ea typeface="Arial"/>
                <a:cs typeface="Arial"/>
                <a:sym typeface="Arial"/>
              </a:rPr>
              <a:t>charges, dimensions et permis spéciaux;</a:t>
            </a:r>
            <a:endParaRPr/>
          </a:p>
          <a:p>
            <a:pPr indent="-285750" lvl="0" marL="285750" rtl="0" algn="l">
              <a:lnSpc>
                <a:spcPct val="100000"/>
              </a:lnSpc>
              <a:spcBef>
                <a:spcPts val="0"/>
              </a:spcBef>
              <a:spcAft>
                <a:spcPts val="0"/>
              </a:spcAft>
              <a:buClr>
                <a:schemeClr val="dk1"/>
              </a:buClr>
              <a:buSzPts val="2000"/>
              <a:buChar char="●"/>
            </a:pPr>
            <a:r>
              <a:rPr lang="fr-CA" sz="2000">
                <a:solidFill>
                  <a:srgbClr val="3F3F41"/>
                </a:solidFill>
                <a:latin typeface="Arial"/>
                <a:ea typeface="Arial"/>
                <a:cs typeface="Arial"/>
                <a:sym typeface="Arial"/>
              </a:rPr>
              <a:t>infractions commises hors Québec</a:t>
            </a:r>
            <a:endParaRPr sz="2000">
              <a:solidFill>
                <a:srgbClr val="3F3F41"/>
              </a:solidFill>
              <a:latin typeface="Arial"/>
              <a:ea typeface="Arial"/>
              <a:cs typeface="Arial"/>
              <a:sym typeface="Arial"/>
            </a:endParaRPr>
          </a:p>
        </p:txBody>
      </p:sp>
      <p:sp>
        <p:nvSpPr>
          <p:cNvPr id="281" name="Google Shape;281;p34"/>
          <p:cNvSpPr txBox="1"/>
          <p:nvPr/>
        </p:nvSpPr>
        <p:spPr>
          <a:xfrm>
            <a:off x="7707631" y="96736"/>
            <a:ext cx="1289135"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18 &amp; 19</a:t>
            </a:r>
            <a:endParaRPr/>
          </a:p>
        </p:txBody>
      </p:sp>
      <p:grpSp>
        <p:nvGrpSpPr>
          <p:cNvPr id="282" name="Google Shape;282;p34"/>
          <p:cNvGrpSpPr/>
          <p:nvPr/>
        </p:nvGrpSpPr>
        <p:grpSpPr>
          <a:xfrm>
            <a:off x="6330669" y="1755169"/>
            <a:ext cx="2753924" cy="1445231"/>
            <a:chOff x="5398802" y="811272"/>
            <a:chExt cx="3394587" cy="1760478"/>
          </a:xfrm>
        </p:grpSpPr>
        <p:pic>
          <p:nvPicPr>
            <p:cNvPr descr="Une image contenant fruit, pomme, rouge&#10;&#10;Description générée automatiquement" id="283" name="Google Shape;283;p34"/>
            <p:cNvPicPr preferRelativeResize="0"/>
            <p:nvPr/>
          </p:nvPicPr>
          <p:blipFill rotWithShape="1">
            <a:blip r:embed="rId3">
              <a:alphaModFix/>
            </a:blip>
            <a:srcRect b="7973" l="11337" r="17085" t="11367"/>
            <a:stretch/>
          </p:blipFill>
          <p:spPr>
            <a:xfrm>
              <a:off x="7148944" y="811272"/>
              <a:ext cx="1644445" cy="1760477"/>
            </a:xfrm>
            <a:prstGeom prst="rect">
              <a:avLst/>
            </a:prstGeom>
            <a:noFill/>
            <a:ln>
              <a:noFill/>
            </a:ln>
          </p:spPr>
        </p:pic>
        <p:pic>
          <p:nvPicPr>
            <p:cNvPr descr="Une image contenant fruit, pomme, rouge&#10;&#10;Description générée automatiquement" id="284" name="Google Shape;284;p34"/>
            <p:cNvPicPr preferRelativeResize="0"/>
            <p:nvPr/>
          </p:nvPicPr>
          <p:blipFill rotWithShape="1">
            <a:blip r:embed="rId3">
              <a:alphaModFix/>
            </a:blip>
            <a:srcRect b="7973" l="11337" r="17085" t="11367"/>
            <a:stretch/>
          </p:blipFill>
          <p:spPr>
            <a:xfrm>
              <a:off x="5398802" y="811273"/>
              <a:ext cx="1644445" cy="1760477"/>
            </a:xfrm>
            <a:prstGeom prst="rect">
              <a:avLst/>
            </a:prstGeom>
            <a:noFill/>
            <a:ln>
              <a:noFill/>
            </a:ln>
          </p:spPr>
        </p:pic>
      </p:grpSp>
      <p:sp>
        <p:nvSpPr>
          <p:cNvPr id="285" name="Google Shape;285;p34"/>
          <p:cNvSpPr txBox="1"/>
          <p:nvPr/>
        </p:nvSpPr>
        <p:spPr>
          <a:xfrm>
            <a:off x="7088079" y="3200399"/>
            <a:ext cx="168131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CA" sz="800" u="none" cap="none" strike="noStrike">
                <a:solidFill>
                  <a:srgbClr val="000000"/>
                </a:solidFill>
                <a:latin typeface="Arial"/>
                <a:ea typeface="Arial"/>
                <a:cs typeface="Arial"/>
                <a:sym typeface="Arial"/>
              </a:rPr>
              <a:t>Source: Deposit photo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5"/>
          <p:cNvSpPr txBox="1"/>
          <p:nvPr>
            <p:ph type="title"/>
          </p:nvPr>
        </p:nvSpPr>
        <p:spPr>
          <a:xfrm>
            <a:off x="311700" y="250625"/>
            <a:ext cx="8685066" cy="102023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a:solidFill>
                  <a:srgbClr val="0070C0"/>
                </a:solidFill>
              </a:rPr>
              <a:t>Points supplémentaires en situation de répétition d’infractions de même nature</a:t>
            </a:r>
            <a:endParaRPr/>
          </a:p>
        </p:txBody>
      </p:sp>
      <p:sp>
        <p:nvSpPr>
          <p:cNvPr id="291" name="Google Shape;291;p35"/>
          <p:cNvSpPr txBox="1"/>
          <p:nvPr>
            <p:ph idx="1" type="body"/>
          </p:nvPr>
        </p:nvSpPr>
        <p:spPr>
          <a:xfrm>
            <a:off x="240224" y="1270860"/>
            <a:ext cx="8756542" cy="317153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CA" sz="2400"/>
              <a:t>Explications: </a:t>
            </a:r>
            <a:endParaRPr/>
          </a:p>
          <a:p>
            <a:pPr indent="-285750" lvl="0" marL="285750" rtl="0" algn="l">
              <a:lnSpc>
                <a:spcPct val="100000"/>
              </a:lnSpc>
              <a:spcBef>
                <a:spcPts val="0"/>
              </a:spcBef>
              <a:spcAft>
                <a:spcPts val="0"/>
              </a:spcAft>
              <a:buClr>
                <a:schemeClr val="dk1"/>
              </a:buClr>
              <a:buSzPts val="2000"/>
              <a:buChar char="●"/>
            </a:pPr>
            <a:r>
              <a:rPr lang="fr-CA" sz="2000">
                <a:solidFill>
                  <a:srgbClr val="3F3F41"/>
                </a:solidFill>
                <a:latin typeface="Arial"/>
                <a:ea typeface="Arial"/>
                <a:cs typeface="Arial"/>
                <a:sym typeface="Arial"/>
              </a:rPr>
              <a:t>Deuxième infraction de même nature .</a:t>
            </a:r>
            <a:endParaRPr/>
          </a:p>
          <a:p>
            <a:pPr indent="-285750" lvl="0" marL="285750" rtl="0" algn="l">
              <a:lnSpc>
                <a:spcPct val="100000"/>
              </a:lnSpc>
              <a:spcBef>
                <a:spcPts val="0"/>
              </a:spcBef>
              <a:spcAft>
                <a:spcPts val="0"/>
              </a:spcAft>
              <a:buClr>
                <a:schemeClr val="dk1"/>
              </a:buClr>
              <a:buSzPts val="2000"/>
              <a:buChar char="●"/>
            </a:pPr>
            <a:r>
              <a:rPr lang="fr-CA" sz="2000">
                <a:solidFill>
                  <a:srgbClr val="3F3F41"/>
                </a:solidFill>
                <a:latin typeface="Arial"/>
                <a:ea typeface="Arial"/>
                <a:cs typeface="Arial"/>
                <a:sym typeface="Arial"/>
              </a:rPr>
              <a:t>Points </a:t>
            </a:r>
            <a:r>
              <a:rPr lang="fr-CA" sz="2000" u="sng">
                <a:solidFill>
                  <a:srgbClr val="3F3F41"/>
                </a:solidFill>
                <a:latin typeface="Arial"/>
                <a:ea typeface="Arial"/>
                <a:cs typeface="Arial"/>
                <a:sym typeface="Arial"/>
              </a:rPr>
              <a:t>supplémentaires</a:t>
            </a:r>
            <a:r>
              <a:rPr lang="fr-CA" sz="2000">
                <a:solidFill>
                  <a:srgbClr val="3F3F41"/>
                </a:solidFill>
                <a:latin typeface="Arial"/>
                <a:ea typeface="Arial"/>
                <a:cs typeface="Arial"/>
                <a:sym typeface="Arial"/>
              </a:rPr>
              <a:t> (20% du seuil). </a:t>
            </a:r>
            <a:endParaRPr/>
          </a:p>
          <a:p>
            <a:pPr indent="0" lvl="0" marL="0" rtl="0" algn="l">
              <a:lnSpc>
                <a:spcPct val="100000"/>
              </a:lnSpc>
              <a:spcBef>
                <a:spcPts val="0"/>
              </a:spcBef>
              <a:spcAft>
                <a:spcPts val="0"/>
              </a:spcAft>
              <a:buClr>
                <a:schemeClr val="dk1"/>
              </a:buClr>
              <a:buSzPts val="1800"/>
              <a:buNone/>
            </a:pPr>
            <a:r>
              <a:t/>
            </a:r>
            <a:endParaRPr>
              <a:solidFill>
                <a:srgbClr val="3F3F41"/>
              </a:solidFill>
              <a:latin typeface="Arial"/>
              <a:ea typeface="Arial"/>
              <a:cs typeface="Arial"/>
              <a:sym typeface="Arial"/>
            </a:endParaRPr>
          </a:p>
          <a:p>
            <a:pPr indent="0" lvl="0" marL="0" rtl="0" algn="l">
              <a:lnSpc>
                <a:spcPct val="100000"/>
              </a:lnSpc>
              <a:spcBef>
                <a:spcPts val="0"/>
              </a:spcBef>
              <a:spcAft>
                <a:spcPts val="0"/>
              </a:spcAft>
              <a:buClr>
                <a:schemeClr val="dk1"/>
              </a:buClr>
              <a:buSzPts val="2400"/>
              <a:buNone/>
            </a:pPr>
            <a:r>
              <a:rPr lang="fr-CA" sz="2400"/>
              <a:t>Cette notion s’applique : </a:t>
            </a:r>
            <a:endParaRPr/>
          </a:p>
          <a:p>
            <a:pPr indent="-285750" lvl="0" marL="285750" rtl="0" algn="l">
              <a:lnSpc>
                <a:spcPct val="100000"/>
              </a:lnSpc>
              <a:spcBef>
                <a:spcPts val="0"/>
              </a:spcBef>
              <a:spcAft>
                <a:spcPts val="0"/>
              </a:spcAft>
              <a:buClr>
                <a:schemeClr val="dk1"/>
              </a:buClr>
              <a:buSzPts val="2000"/>
              <a:buChar char="●"/>
            </a:pPr>
            <a:r>
              <a:rPr lang="fr-CA" sz="2000">
                <a:solidFill>
                  <a:srgbClr val="3F3F41"/>
                </a:solidFill>
                <a:latin typeface="Arial"/>
                <a:ea typeface="Arial"/>
                <a:cs typeface="Arial"/>
                <a:sym typeface="Arial"/>
              </a:rPr>
              <a:t>Zone de comportement (+20%) et zone globale (+20%).</a:t>
            </a:r>
            <a:endParaRPr/>
          </a:p>
        </p:txBody>
      </p:sp>
      <p:sp>
        <p:nvSpPr>
          <p:cNvPr id="292" name="Google Shape;292;p35"/>
          <p:cNvSpPr txBox="1"/>
          <p:nvPr/>
        </p:nvSpPr>
        <p:spPr>
          <a:xfrm>
            <a:off x="7971167" y="96736"/>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19</a:t>
            </a:r>
            <a:endParaRPr/>
          </a:p>
        </p:txBody>
      </p:sp>
      <p:pic>
        <p:nvPicPr>
          <p:cNvPr descr="Une image contenant fruit, intérieur, plante, pomme&#10;&#10;Description générée automatiquement" id="293" name="Google Shape;293;p35"/>
          <p:cNvPicPr preferRelativeResize="0"/>
          <p:nvPr/>
        </p:nvPicPr>
        <p:blipFill rotWithShape="1">
          <a:blip r:embed="rId3">
            <a:alphaModFix/>
          </a:blip>
          <a:srcRect b="3225" l="5741" r="7744" t="7865"/>
          <a:stretch/>
        </p:blipFill>
        <p:spPr>
          <a:xfrm>
            <a:off x="5036576" y="1424749"/>
            <a:ext cx="1626365" cy="1228480"/>
          </a:xfrm>
          <a:prstGeom prst="rect">
            <a:avLst/>
          </a:prstGeom>
          <a:noFill/>
          <a:ln>
            <a:noFill/>
          </a:ln>
        </p:spPr>
      </p:pic>
      <p:sp>
        <p:nvSpPr>
          <p:cNvPr id="294" name="Google Shape;294;p35"/>
          <p:cNvSpPr txBox="1"/>
          <p:nvPr/>
        </p:nvSpPr>
        <p:spPr>
          <a:xfrm>
            <a:off x="6621290" y="2038989"/>
            <a:ext cx="26178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CA" sz="1400" u="none" cap="none" strike="noStrike">
                <a:solidFill>
                  <a:srgbClr val="000000"/>
                </a:solidFill>
                <a:latin typeface="Arial"/>
                <a:ea typeface="Arial"/>
                <a:cs typeface="Arial"/>
                <a:sym typeface="Arial"/>
              </a:rPr>
              <a:t>+</a:t>
            </a:r>
            <a:endParaRPr/>
          </a:p>
        </p:txBody>
      </p:sp>
      <p:pic>
        <p:nvPicPr>
          <p:cNvPr descr="Une image contenant fruit, pomme, rouge&#10;&#10;Description générée automatiquement" id="295" name="Google Shape;295;p35"/>
          <p:cNvPicPr preferRelativeResize="0"/>
          <p:nvPr/>
        </p:nvPicPr>
        <p:blipFill rotWithShape="1">
          <a:blip r:embed="rId4">
            <a:alphaModFix/>
          </a:blip>
          <a:srcRect b="7973" l="11337" r="17085" t="11367"/>
          <a:stretch/>
        </p:blipFill>
        <p:spPr>
          <a:xfrm>
            <a:off x="6883074" y="1634790"/>
            <a:ext cx="989097" cy="1058888"/>
          </a:xfrm>
          <a:prstGeom prst="rect">
            <a:avLst/>
          </a:prstGeom>
          <a:noFill/>
          <a:ln>
            <a:noFill/>
          </a:ln>
        </p:spPr>
      </p:pic>
      <p:sp>
        <p:nvSpPr>
          <p:cNvPr id="296" name="Google Shape;296;p35"/>
          <p:cNvSpPr txBox="1"/>
          <p:nvPr/>
        </p:nvSpPr>
        <p:spPr>
          <a:xfrm>
            <a:off x="7840275" y="2038988"/>
            <a:ext cx="26178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CA" sz="1400" u="none" cap="none" strike="noStrike">
                <a:solidFill>
                  <a:srgbClr val="000000"/>
                </a:solidFill>
                <a:latin typeface="Arial"/>
                <a:ea typeface="Arial"/>
                <a:cs typeface="Arial"/>
                <a:sym typeface="Arial"/>
              </a:rPr>
              <a:t>+</a:t>
            </a:r>
            <a:endParaRPr/>
          </a:p>
        </p:txBody>
      </p:sp>
      <p:pic>
        <p:nvPicPr>
          <p:cNvPr descr="Une image contenant fruit, pomme, rouge&#10;&#10;Description générée automatiquement" id="297" name="Google Shape;297;p35"/>
          <p:cNvPicPr preferRelativeResize="0"/>
          <p:nvPr/>
        </p:nvPicPr>
        <p:blipFill rotWithShape="1">
          <a:blip r:embed="rId4">
            <a:alphaModFix/>
          </a:blip>
          <a:srcRect b="7973" l="11337" r="17085" t="11367"/>
          <a:stretch/>
        </p:blipFill>
        <p:spPr>
          <a:xfrm>
            <a:off x="8102059" y="1639885"/>
            <a:ext cx="989097" cy="1058888"/>
          </a:xfrm>
          <a:prstGeom prst="rect">
            <a:avLst/>
          </a:prstGeom>
          <a:noFill/>
          <a:ln>
            <a:noFill/>
          </a:ln>
        </p:spPr>
      </p:pic>
      <p:sp>
        <p:nvSpPr>
          <p:cNvPr id="298" name="Google Shape;298;p35"/>
          <p:cNvSpPr txBox="1"/>
          <p:nvPr/>
        </p:nvSpPr>
        <p:spPr>
          <a:xfrm>
            <a:off x="6190855" y="2653229"/>
            <a:ext cx="168131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CA" sz="800" u="none" cap="none" strike="noStrike">
                <a:solidFill>
                  <a:srgbClr val="000000"/>
                </a:solidFill>
                <a:latin typeface="Arial"/>
                <a:ea typeface="Arial"/>
                <a:cs typeface="Arial"/>
                <a:sym typeface="Arial"/>
              </a:rPr>
              <a:t>Source: Deposit photo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6"/>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Avis de non-conformité (ANC)</a:t>
            </a:r>
            <a:endParaRPr/>
          </a:p>
        </p:txBody>
      </p:sp>
      <p:sp>
        <p:nvSpPr>
          <p:cNvPr id="304" name="Google Shape;304;p36"/>
          <p:cNvSpPr txBox="1"/>
          <p:nvPr>
            <p:ph idx="1" type="body"/>
          </p:nvPr>
        </p:nvSpPr>
        <p:spPr>
          <a:xfrm>
            <a:off x="311701" y="958466"/>
            <a:ext cx="5664556" cy="3612357"/>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fr-CA" sz="2000"/>
              <a:t>Depuis le 1</a:t>
            </a:r>
            <a:r>
              <a:rPr baseline="30000" lang="fr-CA" sz="2000"/>
              <a:t>er</a:t>
            </a:r>
            <a:r>
              <a:rPr lang="fr-CA" sz="2000"/>
              <a:t> octobre 2018, le rapport d’intervention sur route peut inclure une annexe comportant des </a:t>
            </a:r>
            <a:r>
              <a:rPr b="1" lang="fr-CA" sz="2000"/>
              <a:t>avis de non-conformité</a:t>
            </a:r>
            <a:r>
              <a:rPr lang="fr-CA" sz="2000"/>
              <a:t> (ANC).</a:t>
            </a:r>
            <a:endParaRPr/>
          </a:p>
          <a:p>
            <a:pPr indent="-228600" lvl="0" marL="457200" rtl="0" algn="l">
              <a:lnSpc>
                <a:spcPct val="115000"/>
              </a:lnSpc>
              <a:spcBef>
                <a:spcPts val="0"/>
              </a:spcBef>
              <a:spcAft>
                <a:spcPts val="0"/>
              </a:spcAft>
              <a:buSzPts val="1800"/>
              <a:buNone/>
            </a:pPr>
            <a:r>
              <a:t/>
            </a:r>
            <a:endParaRPr sz="2000"/>
          </a:p>
          <a:p>
            <a:pPr indent="-342900" lvl="0" marL="457200" rtl="0" algn="l">
              <a:lnSpc>
                <a:spcPct val="115000"/>
              </a:lnSpc>
              <a:spcBef>
                <a:spcPts val="0"/>
              </a:spcBef>
              <a:spcAft>
                <a:spcPts val="0"/>
              </a:spcAft>
              <a:buSzPts val="1800"/>
              <a:buChar char="●"/>
            </a:pPr>
            <a:r>
              <a:rPr lang="fr-CA" sz="2000"/>
              <a:t>Un ANC indique un élément non conforme constaté lors d’une intervention, mais pour lequel aucun constat ou rapport d’infraction n’a été remis. </a:t>
            </a:r>
            <a:endParaRPr/>
          </a:p>
        </p:txBody>
      </p:sp>
      <p:pic>
        <p:nvPicPr>
          <p:cNvPr descr="Octobre 2018 - SAAQ" id="305" name="Google Shape;305;p36"/>
          <p:cNvPicPr preferRelativeResize="0"/>
          <p:nvPr/>
        </p:nvPicPr>
        <p:blipFill rotWithShape="1">
          <a:blip r:embed="rId3">
            <a:alphaModFix/>
          </a:blip>
          <a:srcRect b="0" l="0" r="0" t="0"/>
          <a:stretch/>
        </p:blipFill>
        <p:spPr>
          <a:xfrm>
            <a:off x="5871506" y="1376585"/>
            <a:ext cx="3138187" cy="2078177"/>
          </a:xfrm>
          <a:prstGeom prst="rect">
            <a:avLst/>
          </a:prstGeom>
          <a:noFill/>
          <a:ln>
            <a:noFill/>
          </a:ln>
        </p:spPr>
      </p:pic>
      <p:sp>
        <p:nvSpPr>
          <p:cNvPr id="306" name="Google Shape;306;p36"/>
          <p:cNvSpPr txBox="1"/>
          <p:nvPr/>
        </p:nvSpPr>
        <p:spPr>
          <a:xfrm>
            <a:off x="7971167" y="96736"/>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22</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7"/>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Avis de non-conformité (ANC)</a:t>
            </a:r>
            <a:endParaRPr/>
          </a:p>
        </p:txBody>
      </p:sp>
      <p:sp>
        <p:nvSpPr>
          <p:cNvPr id="312" name="Google Shape;312;p37"/>
          <p:cNvSpPr txBox="1"/>
          <p:nvPr>
            <p:ph idx="1" type="body"/>
          </p:nvPr>
        </p:nvSpPr>
        <p:spPr>
          <a:xfrm>
            <a:off x="137525" y="1164771"/>
            <a:ext cx="5664556" cy="3406052"/>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SzPts val="1800"/>
              <a:buChar char="●"/>
            </a:pPr>
            <a:r>
              <a:rPr lang="fr-CA" sz="2000"/>
              <a:t>Pour chaque (ANC), les articles de la loi ou du règlement correspondant à la non-conformité observée sont indiqués.</a:t>
            </a:r>
            <a:endParaRPr/>
          </a:p>
          <a:p>
            <a:pPr indent="-228600" lvl="0" marL="457200" rtl="0" algn="just">
              <a:lnSpc>
                <a:spcPct val="115000"/>
              </a:lnSpc>
              <a:spcBef>
                <a:spcPts val="0"/>
              </a:spcBef>
              <a:spcAft>
                <a:spcPts val="0"/>
              </a:spcAft>
              <a:buSzPts val="1800"/>
              <a:buNone/>
            </a:pPr>
            <a:r>
              <a:t/>
            </a:r>
            <a:endParaRPr sz="2000"/>
          </a:p>
          <a:p>
            <a:pPr indent="-342900" lvl="0" marL="457200" rtl="0" algn="l">
              <a:lnSpc>
                <a:spcPct val="115000"/>
              </a:lnSpc>
              <a:spcBef>
                <a:spcPts val="0"/>
              </a:spcBef>
              <a:spcAft>
                <a:spcPts val="0"/>
              </a:spcAft>
              <a:buSzPts val="1800"/>
              <a:buChar char="●"/>
            </a:pPr>
            <a:r>
              <a:rPr lang="fr-CA" sz="2000"/>
              <a:t>Ces avis de non-conformité ne sont pas inscrits au dossier CVL ni au dossier PEVL</a:t>
            </a:r>
            <a:endParaRPr/>
          </a:p>
        </p:txBody>
      </p:sp>
      <p:pic>
        <p:nvPicPr>
          <p:cNvPr descr="Octobre 2018 - SAAQ" id="313" name="Google Shape;313;p37"/>
          <p:cNvPicPr preferRelativeResize="0"/>
          <p:nvPr/>
        </p:nvPicPr>
        <p:blipFill rotWithShape="1">
          <a:blip r:embed="rId3">
            <a:alphaModFix/>
          </a:blip>
          <a:srcRect b="0" l="0" r="0" t="0"/>
          <a:stretch/>
        </p:blipFill>
        <p:spPr>
          <a:xfrm>
            <a:off x="5871506" y="1376585"/>
            <a:ext cx="3138187" cy="2078177"/>
          </a:xfrm>
          <a:prstGeom prst="rect">
            <a:avLst/>
          </a:prstGeom>
          <a:noFill/>
          <a:ln>
            <a:noFill/>
          </a:ln>
        </p:spPr>
      </p:pic>
      <p:sp>
        <p:nvSpPr>
          <p:cNvPr id="314" name="Google Shape;314;p37"/>
          <p:cNvSpPr txBox="1"/>
          <p:nvPr/>
        </p:nvSpPr>
        <p:spPr>
          <a:xfrm>
            <a:off x="7971167" y="96736"/>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22</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8"/>
          <p:cNvSpPr txBox="1"/>
          <p:nvPr/>
        </p:nvSpPr>
        <p:spPr>
          <a:xfrm>
            <a:off x="3592267" y="4114848"/>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CA" sz="1400" u="none" cap="none" strike="noStrike">
                <a:solidFill>
                  <a:srgbClr val="FF0000"/>
                </a:solidFill>
                <a:latin typeface="Arial"/>
                <a:ea typeface="Arial"/>
                <a:cs typeface="Arial"/>
                <a:sym typeface="Arial"/>
              </a:rPr>
              <a:t>6</a:t>
            </a:r>
            <a:endParaRPr/>
          </a:p>
        </p:txBody>
      </p:sp>
      <p:grpSp>
        <p:nvGrpSpPr>
          <p:cNvPr id="320" name="Google Shape;320;p38"/>
          <p:cNvGrpSpPr/>
          <p:nvPr/>
        </p:nvGrpSpPr>
        <p:grpSpPr>
          <a:xfrm>
            <a:off x="1359226" y="2223651"/>
            <a:ext cx="3049467" cy="2615115"/>
            <a:chOff x="1792288" y="612775"/>
            <a:chExt cx="5307940" cy="4114800"/>
          </a:xfrm>
        </p:grpSpPr>
        <p:pic>
          <p:nvPicPr>
            <p:cNvPr descr="Démarrer" id="321" name="Google Shape;321;p38"/>
            <p:cNvPicPr preferRelativeResize="0"/>
            <p:nvPr/>
          </p:nvPicPr>
          <p:blipFill rotWithShape="1">
            <a:blip r:embed="rId3">
              <a:alphaModFix/>
            </a:blip>
            <a:srcRect b="0" l="0" r="0" t="0"/>
            <a:stretch/>
          </p:blipFill>
          <p:spPr>
            <a:xfrm>
              <a:off x="1792288" y="612775"/>
              <a:ext cx="5307940" cy="4114800"/>
            </a:xfrm>
            <a:prstGeom prst="rect">
              <a:avLst/>
            </a:prstGeom>
            <a:noFill/>
            <a:ln cap="flat" cmpd="sng" w="9525">
              <a:solidFill>
                <a:schemeClr val="dk1"/>
              </a:solidFill>
              <a:prstDash val="solid"/>
              <a:round/>
              <a:headEnd len="sm" w="sm" type="none"/>
              <a:tailEnd len="sm" w="sm" type="none"/>
            </a:ln>
          </p:spPr>
        </p:pic>
        <p:sp>
          <p:nvSpPr>
            <p:cNvPr id="322" name="Google Shape;322;p38"/>
            <p:cNvSpPr txBox="1"/>
            <p:nvPr/>
          </p:nvSpPr>
          <p:spPr>
            <a:xfrm>
              <a:off x="2469118" y="1704005"/>
              <a:ext cx="1376130" cy="43584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CA" sz="400" u="none" cap="none" strike="noStrike">
                  <a:solidFill>
                    <a:srgbClr val="000000"/>
                  </a:solidFill>
                  <a:latin typeface="Arial"/>
                  <a:ea typeface="Arial"/>
                  <a:cs typeface="Arial"/>
                  <a:sym typeface="Arial"/>
                </a:rPr>
                <a:t>Jean Barque</a:t>
              </a:r>
              <a:br>
                <a:rPr b="0" i="0" lang="fr-CA" sz="400" u="none" cap="none" strike="noStrike">
                  <a:solidFill>
                    <a:srgbClr val="000000"/>
                  </a:solidFill>
                  <a:latin typeface="Arial"/>
                  <a:ea typeface="Arial"/>
                  <a:cs typeface="Arial"/>
                  <a:sym typeface="Arial"/>
                </a:rPr>
              </a:br>
              <a:r>
                <a:rPr b="0" i="0" lang="fr-CA" sz="400" u="none" cap="none" strike="noStrike">
                  <a:solidFill>
                    <a:srgbClr val="000000"/>
                  </a:solidFill>
                  <a:latin typeface="Arial"/>
                  <a:ea typeface="Arial"/>
                  <a:cs typeface="Arial"/>
                  <a:sym typeface="Arial"/>
                </a:rPr>
                <a:t>123, Route 456</a:t>
              </a:r>
              <a:br>
                <a:rPr b="0" i="0" lang="fr-CA" sz="400" u="none" cap="none" strike="noStrike">
                  <a:solidFill>
                    <a:srgbClr val="000000"/>
                  </a:solidFill>
                  <a:latin typeface="Arial"/>
                  <a:ea typeface="Arial"/>
                  <a:cs typeface="Arial"/>
                  <a:sym typeface="Arial"/>
                </a:rPr>
              </a:br>
              <a:r>
                <a:rPr b="0" i="0" lang="fr-CA" sz="400" u="none" cap="none" strike="noStrike">
                  <a:solidFill>
                    <a:srgbClr val="000000"/>
                  </a:solidFill>
                  <a:latin typeface="Arial"/>
                  <a:ea typeface="Arial"/>
                  <a:cs typeface="Arial"/>
                  <a:sym typeface="Arial"/>
                </a:rPr>
                <a:t>Mirabel, Québec, J7N 1V0</a:t>
              </a:r>
              <a:endParaRPr/>
            </a:p>
          </p:txBody>
        </p:sp>
        <p:sp>
          <p:nvSpPr>
            <p:cNvPr id="323" name="Google Shape;323;p38"/>
            <p:cNvSpPr/>
            <p:nvPr/>
          </p:nvSpPr>
          <p:spPr>
            <a:xfrm>
              <a:off x="5606141" y="1637090"/>
              <a:ext cx="1012371" cy="1372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4" name="Google Shape;324;p38"/>
            <p:cNvSpPr/>
            <p:nvPr/>
          </p:nvSpPr>
          <p:spPr>
            <a:xfrm>
              <a:off x="4441359" y="4271434"/>
              <a:ext cx="506185" cy="2243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25" name="Google Shape;325;p38"/>
          <p:cNvSpPr txBox="1"/>
          <p:nvPr/>
        </p:nvSpPr>
        <p:spPr>
          <a:xfrm>
            <a:off x="1967463" y="1763495"/>
            <a:ext cx="1766830" cy="30777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CA" sz="1400" u="none" cap="none" strike="noStrike">
                <a:solidFill>
                  <a:srgbClr val="000000"/>
                </a:solidFill>
                <a:latin typeface="Arial"/>
                <a:ea typeface="Arial"/>
                <a:cs typeface="Arial"/>
                <a:sym typeface="Arial"/>
              </a:rPr>
              <a:t>Dossier de conduite</a:t>
            </a:r>
            <a:endParaRPr/>
          </a:p>
        </p:txBody>
      </p:sp>
      <p:sp>
        <p:nvSpPr>
          <p:cNvPr id="326" name="Google Shape;326;p38"/>
          <p:cNvSpPr txBox="1"/>
          <p:nvPr/>
        </p:nvSpPr>
        <p:spPr>
          <a:xfrm>
            <a:off x="5607230" y="1763495"/>
            <a:ext cx="1191352" cy="30777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CA" sz="1400" u="none" cap="none" strike="noStrike">
                <a:solidFill>
                  <a:srgbClr val="000000"/>
                </a:solidFill>
                <a:latin typeface="Arial"/>
                <a:ea typeface="Arial"/>
                <a:cs typeface="Arial"/>
                <a:sym typeface="Arial"/>
              </a:rPr>
              <a:t>Dossier CVL</a:t>
            </a:r>
            <a:endParaRPr/>
          </a:p>
        </p:txBody>
      </p:sp>
      <p:sp>
        <p:nvSpPr>
          <p:cNvPr id="327" name="Google Shape;327;p38"/>
          <p:cNvSpPr txBox="1"/>
          <p:nvPr>
            <p:ph idx="1" type="body"/>
          </p:nvPr>
        </p:nvSpPr>
        <p:spPr>
          <a:xfrm>
            <a:off x="311700" y="283029"/>
            <a:ext cx="8344281" cy="4432456"/>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i="1" lang="fr-CA" sz="2400"/>
              <a:t>Certains évènements s’inscrivent dans les </a:t>
            </a:r>
            <a:br>
              <a:rPr i="1" lang="fr-CA" sz="2400"/>
            </a:br>
            <a:r>
              <a:rPr i="1" lang="fr-CA" sz="2400"/>
              <a:t>deux dossiers du conducteur.</a:t>
            </a:r>
            <a:endParaRPr/>
          </a:p>
          <a:p>
            <a:pPr indent="0" lvl="0" marL="114300" rtl="0" algn="l">
              <a:lnSpc>
                <a:spcPct val="115000"/>
              </a:lnSpc>
              <a:spcBef>
                <a:spcPts val="0"/>
              </a:spcBef>
              <a:spcAft>
                <a:spcPts val="0"/>
              </a:spcAft>
              <a:buSzPts val="1800"/>
              <a:buNone/>
            </a:pPr>
            <a:r>
              <a:rPr i="1" lang="fr-CA" sz="2400"/>
              <a:t>Certains dans l’un d’eux seulement.</a:t>
            </a:r>
            <a:endParaRPr/>
          </a:p>
          <a:p>
            <a:pPr indent="0" lvl="0" marL="114300" rtl="0" algn="l">
              <a:lnSpc>
                <a:spcPct val="115000"/>
              </a:lnSpc>
              <a:spcBef>
                <a:spcPts val="0"/>
              </a:spcBef>
              <a:spcAft>
                <a:spcPts val="0"/>
              </a:spcAft>
              <a:buSzPts val="1800"/>
              <a:buNone/>
            </a:pPr>
            <a:r>
              <a:rPr lang="fr-CA" sz="2400"/>
              <a:t> </a:t>
            </a:r>
            <a:endParaRPr/>
          </a:p>
          <a:p>
            <a:pPr indent="-228600" lvl="0" marL="457200" rtl="0" algn="l">
              <a:lnSpc>
                <a:spcPct val="115000"/>
              </a:lnSpc>
              <a:spcBef>
                <a:spcPts val="0"/>
              </a:spcBef>
              <a:spcAft>
                <a:spcPts val="0"/>
              </a:spcAft>
              <a:buSzPts val="1800"/>
              <a:buNone/>
            </a:pPr>
            <a:r>
              <a:t/>
            </a:r>
            <a:endParaRPr sz="2400"/>
          </a:p>
          <a:p>
            <a:pPr indent="-228600" lvl="0" marL="457200" rtl="0" algn="l">
              <a:lnSpc>
                <a:spcPct val="115000"/>
              </a:lnSpc>
              <a:spcBef>
                <a:spcPts val="0"/>
              </a:spcBef>
              <a:spcAft>
                <a:spcPts val="0"/>
              </a:spcAft>
              <a:buSzPts val="1800"/>
              <a:buNone/>
            </a:pPr>
            <a:r>
              <a:t/>
            </a:r>
            <a:endParaRPr sz="2400"/>
          </a:p>
        </p:txBody>
      </p:sp>
      <p:sp>
        <p:nvSpPr>
          <p:cNvPr id="328" name="Google Shape;328;p38"/>
          <p:cNvSpPr txBox="1"/>
          <p:nvPr/>
        </p:nvSpPr>
        <p:spPr>
          <a:xfrm>
            <a:off x="3372571" y="4048997"/>
            <a:ext cx="5325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CA" sz="1400" u="none" cap="none" strike="noStrike">
                <a:solidFill>
                  <a:srgbClr val="FF0000"/>
                </a:solidFill>
                <a:latin typeface="Arial"/>
                <a:ea typeface="Arial"/>
                <a:cs typeface="Arial"/>
                <a:sym typeface="Arial"/>
              </a:rPr>
              <a:t>0/15</a:t>
            </a:r>
            <a:endParaRPr/>
          </a:p>
        </p:txBody>
      </p:sp>
      <p:sp>
        <p:nvSpPr>
          <p:cNvPr id="329" name="Google Shape;329;p38"/>
          <p:cNvSpPr/>
          <p:nvPr/>
        </p:nvSpPr>
        <p:spPr>
          <a:xfrm>
            <a:off x="6631853" y="589346"/>
            <a:ext cx="2345418" cy="982680"/>
          </a:xfrm>
          <a:prstGeom prst="wedgeRectCallout">
            <a:avLst>
              <a:gd fmla="val -38934" name="adj1"/>
              <a:gd fmla="val 104594" name="adj2"/>
            </a:avLst>
          </a:prstGeom>
          <a:solidFill>
            <a:srgbClr val="0070C0"/>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CA" sz="1400" u="none" cap="none" strike="noStrike">
                <a:solidFill>
                  <a:schemeClr val="lt1"/>
                </a:solidFill>
                <a:latin typeface="Arial"/>
                <a:ea typeface="Arial"/>
                <a:cs typeface="Arial"/>
                <a:sym typeface="Arial"/>
              </a:rPr>
              <a:t>Les points s’inscrivent dans le dossier CVL dès la date de l’évènement.</a:t>
            </a:r>
            <a:endParaRPr/>
          </a:p>
        </p:txBody>
      </p:sp>
      <p:sp>
        <p:nvSpPr>
          <p:cNvPr id="330" name="Google Shape;330;p38"/>
          <p:cNvSpPr/>
          <p:nvPr/>
        </p:nvSpPr>
        <p:spPr>
          <a:xfrm>
            <a:off x="89538" y="3531208"/>
            <a:ext cx="2449136" cy="1088960"/>
          </a:xfrm>
          <a:prstGeom prst="wedgeRectCallout">
            <a:avLst>
              <a:gd fmla="val 83269" name="adj1"/>
              <a:gd fmla="val 11732" name="adj2"/>
            </a:avLst>
          </a:prstGeom>
          <a:solidFill>
            <a:srgbClr val="0070C0"/>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CA" sz="1400" u="none" cap="none" strike="noStrike">
                <a:solidFill>
                  <a:schemeClr val="lt1"/>
                </a:solidFill>
                <a:latin typeface="Arial"/>
                <a:ea typeface="Arial"/>
                <a:cs typeface="Arial"/>
                <a:sym typeface="Arial"/>
              </a:rPr>
              <a:t>Les points d’inaptitude s’inscrivent dans le dossier de conduite dès la date du paiement de la contravention.</a:t>
            </a:r>
            <a:endParaRPr/>
          </a:p>
        </p:txBody>
      </p:sp>
      <p:pic>
        <p:nvPicPr>
          <p:cNvPr id="331" name="Google Shape;331;p38"/>
          <p:cNvPicPr preferRelativeResize="0"/>
          <p:nvPr/>
        </p:nvPicPr>
        <p:blipFill rotWithShape="1">
          <a:blip r:embed="rId4">
            <a:alphaModFix/>
          </a:blip>
          <a:srcRect b="0" l="0" r="0" t="0"/>
          <a:stretch/>
        </p:blipFill>
        <p:spPr>
          <a:xfrm>
            <a:off x="4728109" y="2174831"/>
            <a:ext cx="3657687" cy="2615115"/>
          </a:xfrm>
          <a:prstGeom prst="rect">
            <a:avLst/>
          </a:prstGeom>
          <a:noFill/>
          <a:ln>
            <a:noFill/>
          </a:ln>
        </p:spPr>
      </p:pic>
      <p:sp>
        <p:nvSpPr>
          <p:cNvPr id="332" name="Google Shape;332;p38"/>
          <p:cNvSpPr txBox="1"/>
          <p:nvPr/>
        </p:nvSpPr>
        <p:spPr>
          <a:xfrm>
            <a:off x="7741228" y="115159"/>
            <a:ext cx="1289135"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25 &amp; 26</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2"/>
          <p:cNvSpPr/>
          <p:nvPr/>
        </p:nvSpPr>
        <p:spPr>
          <a:xfrm>
            <a:off x="2421416" y="1700169"/>
            <a:ext cx="4301177"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1" lang="fr-CA" sz="5400" u="none" cap="none" strike="noStrike">
                <a:solidFill>
                  <a:srgbClr val="FF0000"/>
                </a:solidFill>
                <a:latin typeface="Arial"/>
                <a:ea typeface="Arial"/>
                <a:cs typeface="Arial"/>
                <a:sym typeface="Arial"/>
              </a:rPr>
              <a:t>Introduction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9"/>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Interventions de la SAAQ </a:t>
            </a:r>
            <a:endParaRPr b="1" i="1">
              <a:solidFill>
                <a:srgbClr val="0070C0"/>
              </a:solidFill>
            </a:endParaRPr>
          </a:p>
        </p:txBody>
      </p:sp>
      <p:sp>
        <p:nvSpPr>
          <p:cNvPr id="338" name="Google Shape;338;p39"/>
          <p:cNvSpPr txBox="1"/>
          <p:nvPr>
            <p:ph idx="1" type="body"/>
          </p:nvPr>
        </p:nvSpPr>
        <p:spPr>
          <a:xfrm>
            <a:off x="311700" y="950863"/>
            <a:ext cx="8344281" cy="3884368"/>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fr-CA" sz="2400"/>
              <a:t>Le conducteur est avisé par la SAAQ à mesure que son dossier CVL cumul des évènements.</a:t>
            </a:r>
            <a:endParaRPr/>
          </a:p>
          <a:p>
            <a:pPr indent="-342900" lvl="0" marL="457200" rtl="0" algn="l">
              <a:lnSpc>
                <a:spcPct val="115000"/>
              </a:lnSpc>
              <a:spcBef>
                <a:spcPts val="0"/>
              </a:spcBef>
              <a:spcAft>
                <a:spcPts val="0"/>
              </a:spcAft>
              <a:buSzPts val="1800"/>
              <a:buChar char="●"/>
            </a:pPr>
            <a:r>
              <a:rPr lang="fr-CA" sz="2400"/>
              <a:t>Lettre de premier niveau, </a:t>
            </a:r>
            <a:br>
              <a:rPr lang="fr-CA" sz="2400"/>
            </a:br>
            <a:r>
              <a:rPr i="1" lang="fr-CA" sz="2400"/>
              <a:t>(50% des points).</a:t>
            </a:r>
            <a:endParaRPr sz="2400"/>
          </a:p>
          <a:p>
            <a:pPr indent="-342900" lvl="0" marL="457200" rtl="0" algn="l">
              <a:lnSpc>
                <a:spcPct val="115000"/>
              </a:lnSpc>
              <a:spcBef>
                <a:spcPts val="0"/>
              </a:spcBef>
              <a:spcAft>
                <a:spcPts val="0"/>
              </a:spcAft>
              <a:buSzPts val="1800"/>
              <a:buChar char="●"/>
            </a:pPr>
            <a:r>
              <a:rPr lang="fr-CA" sz="2400"/>
              <a:t>Lettre de deuxième niveau,</a:t>
            </a:r>
            <a:br>
              <a:rPr lang="fr-CA" sz="2400"/>
            </a:br>
            <a:r>
              <a:rPr i="1" lang="fr-CA" sz="2400"/>
              <a:t>(75% des points).</a:t>
            </a:r>
            <a:endParaRPr/>
          </a:p>
          <a:p>
            <a:pPr indent="0" lvl="0" marL="114300" rtl="0" algn="l">
              <a:lnSpc>
                <a:spcPct val="115000"/>
              </a:lnSpc>
              <a:spcBef>
                <a:spcPts val="0"/>
              </a:spcBef>
              <a:spcAft>
                <a:spcPts val="0"/>
              </a:spcAft>
              <a:buSzPts val="1800"/>
              <a:buNone/>
            </a:pPr>
            <a:r>
              <a:rPr lang="fr-CA" sz="2400"/>
              <a:t> </a:t>
            </a:r>
            <a:endParaRPr/>
          </a:p>
          <a:p>
            <a:pPr indent="-228600" lvl="0" marL="457200" rtl="0" algn="l">
              <a:lnSpc>
                <a:spcPct val="115000"/>
              </a:lnSpc>
              <a:spcBef>
                <a:spcPts val="0"/>
              </a:spcBef>
              <a:spcAft>
                <a:spcPts val="0"/>
              </a:spcAft>
              <a:buSzPts val="1800"/>
              <a:buNone/>
            </a:pPr>
            <a:r>
              <a:t/>
            </a:r>
            <a:endParaRPr sz="2400"/>
          </a:p>
          <a:p>
            <a:pPr indent="-228600" lvl="0" marL="457200" rtl="0" algn="l">
              <a:lnSpc>
                <a:spcPct val="115000"/>
              </a:lnSpc>
              <a:spcBef>
                <a:spcPts val="0"/>
              </a:spcBef>
              <a:spcAft>
                <a:spcPts val="0"/>
              </a:spcAft>
              <a:buSzPts val="1800"/>
              <a:buNone/>
            </a:pPr>
            <a:r>
              <a:t/>
            </a:r>
            <a:endParaRPr sz="2400"/>
          </a:p>
        </p:txBody>
      </p:sp>
      <p:sp>
        <p:nvSpPr>
          <p:cNvPr id="339" name="Google Shape;339;p39"/>
          <p:cNvSpPr txBox="1"/>
          <p:nvPr/>
        </p:nvSpPr>
        <p:spPr>
          <a:xfrm>
            <a:off x="8225415" y="82574"/>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20</a:t>
            </a:r>
            <a:endParaRPr/>
          </a:p>
        </p:txBody>
      </p:sp>
      <p:pic>
        <p:nvPicPr>
          <p:cNvPr descr="Démarrer" id="340" name="Google Shape;340;p39"/>
          <p:cNvPicPr preferRelativeResize="0"/>
          <p:nvPr/>
        </p:nvPicPr>
        <p:blipFill rotWithShape="1">
          <a:blip r:embed="rId3">
            <a:alphaModFix/>
          </a:blip>
          <a:srcRect b="0" l="0" r="0" t="0"/>
          <a:stretch/>
        </p:blipFill>
        <p:spPr>
          <a:xfrm>
            <a:off x="5978267" y="1666874"/>
            <a:ext cx="1887919" cy="1947182"/>
          </a:xfrm>
          <a:prstGeom prst="rect">
            <a:avLst/>
          </a:prstGeom>
          <a:noFill/>
          <a:ln>
            <a:noFill/>
          </a:ln>
        </p:spPr>
      </p:pic>
      <p:sp>
        <p:nvSpPr>
          <p:cNvPr id="341" name="Google Shape;341;p39"/>
          <p:cNvSpPr txBox="1"/>
          <p:nvPr/>
        </p:nvSpPr>
        <p:spPr>
          <a:xfrm>
            <a:off x="7866175" y="3944100"/>
            <a:ext cx="12204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200">
                <a:solidFill>
                  <a:srgbClr val="FF0000"/>
                </a:solidFill>
              </a:rPr>
              <a:t>Page 12-1.6.2</a:t>
            </a:r>
            <a:endParaRPr sz="1200">
              <a:solidFill>
                <a:srgbClr val="FF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0"/>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Interventions de la SAAQ </a:t>
            </a:r>
            <a:endParaRPr b="1" i="1">
              <a:solidFill>
                <a:srgbClr val="0070C0"/>
              </a:solidFill>
            </a:endParaRPr>
          </a:p>
        </p:txBody>
      </p:sp>
      <p:sp>
        <p:nvSpPr>
          <p:cNvPr id="347" name="Google Shape;347;p40"/>
          <p:cNvSpPr txBox="1"/>
          <p:nvPr>
            <p:ph idx="1" type="body"/>
          </p:nvPr>
        </p:nvSpPr>
        <p:spPr>
          <a:xfrm>
            <a:off x="311700" y="950863"/>
            <a:ext cx="8344281" cy="3884368"/>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fr-CA" sz="2400"/>
              <a:t>Lettre en cas d’infraction grave*;</a:t>
            </a:r>
            <a:endParaRPr/>
          </a:p>
          <a:p>
            <a:pPr indent="-342900" lvl="0" marL="457200" rtl="0" algn="l">
              <a:lnSpc>
                <a:spcPct val="115000"/>
              </a:lnSpc>
              <a:spcBef>
                <a:spcPts val="0"/>
              </a:spcBef>
              <a:spcAft>
                <a:spcPts val="0"/>
              </a:spcAft>
              <a:buSzPts val="1800"/>
              <a:buChar char="●"/>
            </a:pPr>
            <a:r>
              <a:rPr lang="fr-CA" sz="2400"/>
              <a:t>Lettre en cas d’évènement critique*;</a:t>
            </a:r>
            <a:endParaRPr/>
          </a:p>
          <a:p>
            <a:pPr indent="0" lvl="0" marL="114300" rtl="0" algn="l">
              <a:lnSpc>
                <a:spcPct val="115000"/>
              </a:lnSpc>
              <a:spcBef>
                <a:spcPts val="0"/>
              </a:spcBef>
              <a:spcAft>
                <a:spcPts val="0"/>
              </a:spcAft>
              <a:buSzPts val="1800"/>
              <a:buNone/>
            </a:pPr>
            <a:r>
              <a:rPr lang="fr-CA" sz="2800"/>
              <a:t>*</a:t>
            </a:r>
            <a:r>
              <a:rPr i="1" lang="fr-CA" sz="2800"/>
              <a:t> </a:t>
            </a:r>
            <a:r>
              <a:rPr i="1" lang="fr-CA" sz="2000"/>
              <a:t>Dans ces cas, l’exploitant reçoit également une </a:t>
            </a:r>
            <a:br>
              <a:rPr i="1" lang="fr-CA" sz="2000"/>
            </a:br>
            <a:r>
              <a:rPr i="1" lang="fr-CA" sz="2000"/>
              <a:t>copie de la lettre et la SAAQ transmet au conducteur</a:t>
            </a:r>
            <a:br>
              <a:rPr i="1" lang="fr-CA" sz="2000"/>
            </a:br>
            <a:r>
              <a:rPr i="1" lang="fr-CA" sz="2000"/>
              <a:t>une copie de son dossier CVL.</a:t>
            </a:r>
            <a:endParaRPr sz="2000"/>
          </a:p>
          <a:p>
            <a:pPr indent="-342900" lvl="0" marL="457200" rtl="0" algn="l">
              <a:lnSpc>
                <a:spcPct val="115000"/>
              </a:lnSpc>
              <a:spcBef>
                <a:spcPts val="0"/>
              </a:spcBef>
              <a:spcAft>
                <a:spcPts val="0"/>
              </a:spcAft>
              <a:buSzPts val="1800"/>
              <a:buChar char="●"/>
            </a:pPr>
            <a:r>
              <a:rPr lang="fr-CA" sz="2400"/>
              <a:t>Avis de transmission du dossier CVL </a:t>
            </a:r>
            <a:br>
              <a:rPr lang="fr-CA" sz="2400"/>
            </a:br>
            <a:r>
              <a:rPr lang="fr-CA" sz="2400"/>
              <a:t>à la CTQ.</a:t>
            </a:r>
            <a:endParaRPr/>
          </a:p>
          <a:p>
            <a:pPr indent="0" lvl="0" marL="114300" rtl="0" algn="l">
              <a:lnSpc>
                <a:spcPct val="115000"/>
              </a:lnSpc>
              <a:spcBef>
                <a:spcPts val="0"/>
              </a:spcBef>
              <a:spcAft>
                <a:spcPts val="0"/>
              </a:spcAft>
              <a:buSzPts val="1800"/>
              <a:buNone/>
            </a:pPr>
            <a:r>
              <a:rPr lang="fr-CA" sz="2400"/>
              <a:t> </a:t>
            </a:r>
            <a:endParaRPr/>
          </a:p>
          <a:p>
            <a:pPr indent="-228600" lvl="0" marL="457200" rtl="0" algn="l">
              <a:lnSpc>
                <a:spcPct val="115000"/>
              </a:lnSpc>
              <a:spcBef>
                <a:spcPts val="0"/>
              </a:spcBef>
              <a:spcAft>
                <a:spcPts val="0"/>
              </a:spcAft>
              <a:buSzPts val="1800"/>
              <a:buNone/>
            </a:pPr>
            <a:r>
              <a:t/>
            </a:r>
            <a:endParaRPr sz="2400"/>
          </a:p>
          <a:p>
            <a:pPr indent="-228600" lvl="0" marL="457200" rtl="0" algn="l">
              <a:lnSpc>
                <a:spcPct val="115000"/>
              </a:lnSpc>
              <a:spcBef>
                <a:spcPts val="0"/>
              </a:spcBef>
              <a:spcAft>
                <a:spcPts val="0"/>
              </a:spcAft>
              <a:buSzPts val="1800"/>
              <a:buNone/>
            </a:pPr>
            <a:r>
              <a:t/>
            </a:r>
            <a:endParaRPr sz="2400"/>
          </a:p>
        </p:txBody>
      </p:sp>
      <p:sp>
        <p:nvSpPr>
          <p:cNvPr id="348" name="Google Shape;348;p40"/>
          <p:cNvSpPr txBox="1"/>
          <p:nvPr/>
        </p:nvSpPr>
        <p:spPr>
          <a:xfrm>
            <a:off x="8225415" y="82574"/>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21</a:t>
            </a:r>
            <a:endParaRPr/>
          </a:p>
        </p:txBody>
      </p:sp>
      <p:pic>
        <p:nvPicPr>
          <p:cNvPr descr="Démarrer" id="349" name="Google Shape;349;p40"/>
          <p:cNvPicPr preferRelativeResize="0"/>
          <p:nvPr/>
        </p:nvPicPr>
        <p:blipFill rotWithShape="1">
          <a:blip r:embed="rId3">
            <a:alphaModFix/>
          </a:blip>
          <a:srcRect b="0" l="0" r="0" t="0"/>
          <a:stretch/>
        </p:blipFill>
        <p:spPr>
          <a:xfrm>
            <a:off x="6768062" y="1274989"/>
            <a:ext cx="1887919" cy="1947182"/>
          </a:xfrm>
          <a:prstGeom prst="rect">
            <a:avLst/>
          </a:prstGeom>
          <a:noFill/>
          <a:ln>
            <a:noFill/>
          </a:ln>
        </p:spPr>
      </p:pic>
      <p:sp>
        <p:nvSpPr>
          <p:cNvPr id="350" name="Google Shape;350;p40"/>
          <p:cNvSpPr txBox="1"/>
          <p:nvPr/>
        </p:nvSpPr>
        <p:spPr>
          <a:xfrm>
            <a:off x="7468975" y="3944100"/>
            <a:ext cx="15621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200">
                <a:solidFill>
                  <a:srgbClr val="FF0000"/>
                </a:solidFill>
              </a:rPr>
              <a:t>Page 14-1.6.3 et 4</a:t>
            </a:r>
            <a:endParaRPr sz="1200">
              <a:solidFill>
                <a:srgbClr val="FF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1"/>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Avis de transmission du dossier à la CTQ</a:t>
            </a:r>
            <a:endParaRPr b="1" i="1">
              <a:solidFill>
                <a:srgbClr val="0070C0"/>
              </a:solidFill>
            </a:endParaRPr>
          </a:p>
        </p:txBody>
      </p:sp>
      <p:sp>
        <p:nvSpPr>
          <p:cNvPr id="356" name="Google Shape;356;p41"/>
          <p:cNvSpPr txBox="1"/>
          <p:nvPr>
            <p:ph idx="1" type="body"/>
          </p:nvPr>
        </p:nvSpPr>
        <p:spPr>
          <a:xfrm>
            <a:off x="311700" y="979713"/>
            <a:ext cx="8344281" cy="3855517"/>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fr-CA" sz="2000"/>
              <a:t>La SAAQ transmet au conducteur une </a:t>
            </a:r>
            <a:r>
              <a:rPr b="1" lang="fr-CA" sz="2000"/>
              <a:t>lettre recommandée </a:t>
            </a:r>
            <a:r>
              <a:rPr lang="fr-CA" sz="2000"/>
              <a:t>afin de l’informer que son dossier est sur le point d’être acheminé à la Commission. </a:t>
            </a:r>
            <a:endParaRPr/>
          </a:p>
          <a:p>
            <a:pPr indent="-228600" lvl="0" marL="457200" rtl="0" algn="l">
              <a:lnSpc>
                <a:spcPct val="115000"/>
              </a:lnSpc>
              <a:spcBef>
                <a:spcPts val="0"/>
              </a:spcBef>
              <a:spcAft>
                <a:spcPts val="0"/>
              </a:spcAft>
              <a:buSzPts val="1800"/>
              <a:buNone/>
            </a:pPr>
            <a:r>
              <a:t/>
            </a:r>
            <a:endParaRPr sz="2000"/>
          </a:p>
          <a:p>
            <a:pPr indent="-342900" lvl="0" marL="457200" rtl="0" algn="l">
              <a:lnSpc>
                <a:spcPct val="115000"/>
              </a:lnSpc>
              <a:spcBef>
                <a:spcPts val="0"/>
              </a:spcBef>
              <a:spcAft>
                <a:spcPts val="0"/>
              </a:spcAft>
              <a:buSzPts val="1800"/>
              <a:buChar char="●"/>
            </a:pPr>
            <a:r>
              <a:rPr lang="fr-CA" sz="2000"/>
              <a:t>Le conducteur dispose d’un </a:t>
            </a:r>
            <a:r>
              <a:rPr b="1" lang="fr-CA" sz="2000"/>
              <a:t>délai de 15 jours ouvrables </a:t>
            </a:r>
            <a:r>
              <a:rPr lang="fr-CA" sz="2000"/>
              <a:t>pour faire une demande de régularisation de son dossier, le cas échéant.</a:t>
            </a:r>
            <a:endParaRPr/>
          </a:p>
          <a:p>
            <a:pPr indent="-228600" lvl="0" marL="457200" rtl="0" algn="l">
              <a:lnSpc>
                <a:spcPct val="115000"/>
              </a:lnSpc>
              <a:spcBef>
                <a:spcPts val="0"/>
              </a:spcBef>
              <a:spcAft>
                <a:spcPts val="0"/>
              </a:spcAft>
              <a:buSzPts val="1800"/>
              <a:buNone/>
            </a:pPr>
            <a:r>
              <a:t/>
            </a:r>
            <a:endParaRPr i="1" sz="2000"/>
          </a:p>
          <a:p>
            <a:pPr indent="0" lvl="0" marL="114300" rtl="0" algn="l">
              <a:lnSpc>
                <a:spcPct val="115000"/>
              </a:lnSpc>
              <a:spcBef>
                <a:spcPts val="0"/>
              </a:spcBef>
              <a:spcAft>
                <a:spcPts val="0"/>
              </a:spcAft>
              <a:buSzPts val="1800"/>
              <a:buNone/>
            </a:pPr>
            <a:r>
              <a:rPr lang="fr-CA" sz="2000"/>
              <a:t> </a:t>
            </a:r>
            <a:endParaRPr/>
          </a:p>
          <a:p>
            <a:pPr indent="-228600" lvl="0" marL="457200" rtl="0" algn="l">
              <a:lnSpc>
                <a:spcPct val="115000"/>
              </a:lnSpc>
              <a:spcBef>
                <a:spcPts val="0"/>
              </a:spcBef>
              <a:spcAft>
                <a:spcPts val="0"/>
              </a:spcAft>
              <a:buSzPts val="1800"/>
              <a:buNone/>
            </a:pPr>
            <a:r>
              <a:t/>
            </a:r>
            <a:endParaRPr sz="2000"/>
          </a:p>
          <a:p>
            <a:pPr indent="-228600" lvl="0" marL="457200" rtl="0" algn="l">
              <a:lnSpc>
                <a:spcPct val="115000"/>
              </a:lnSpc>
              <a:spcBef>
                <a:spcPts val="0"/>
              </a:spcBef>
              <a:spcAft>
                <a:spcPts val="0"/>
              </a:spcAft>
              <a:buSzPts val="1800"/>
              <a:buNone/>
            </a:pPr>
            <a:r>
              <a:t/>
            </a:r>
            <a:endParaRPr sz="2000"/>
          </a:p>
        </p:txBody>
      </p:sp>
      <p:sp>
        <p:nvSpPr>
          <p:cNvPr id="357" name="Google Shape;357;p41"/>
          <p:cNvSpPr txBox="1"/>
          <p:nvPr/>
        </p:nvSpPr>
        <p:spPr>
          <a:xfrm>
            <a:off x="8225415" y="82574"/>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21</a:t>
            </a:r>
            <a:endParaRPr/>
          </a:p>
        </p:txBody>
      </p:sp>
      <p:pic>
        <p:nvPicPr>
          <p:cNvPr id="358" name="Google Shape;358;p41"/>
          <p:cNvPicPr preferRelativeResize="0"/>
          <p:nvPr/>
        </p:nvPicPr>
        <p:blipFill rotWithShape="1">
          <a:blip r:embed="rId3">
            <a:alphaModFix/>
          </a:blip>
          <a:srcRect b="0" l="0" r="0" t="0"/>
          <a:stretch/>
        </p:blipFill>
        <p:spPr>
          <a:xfrm>
            <a:off x="3273561" y="3259115"/>
            <a:ext cx="2549025" cy="106797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2"/>
          <p:cNvSpPr txBox="1"/>
          <p:nvPr>
            <p:ph type="title"/>
          </p:nvPr>
        </p:nvSpPr>
        <p:spPr>
          <a:xfrm>
            <a:off x="311700" y="259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Analyse de la CTQ</a:t>
            </a:r>
            <a:endParaRPr b="1" i="1">
              <a:solidFill>
                <a:srgbClr val="0070C0"/>
              </a:solidFill>
            </a:endParaRPr>
          </a:p>
        </p:txBody>
      </p:sp>
      <p:sp>
        <p:nvSpPr>
          <p:cNvPr id="364" name="Google Shape;364;p42"/>
          <p:cNvSpPr txBox="1"/>
          <p:nvPr>
            <p:ph idx="1" type="body"/>
          </p:nvPr>
        </p:nvSpPr>
        <p:spPr>
          <a:xfrm>
            <a:off x="311700" y="979713"/>
            <a:ext cx="8344281" cy="3855517"/>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fr-CA" sz="2000"/>
              <a:t>La Commission pourrait imposer au conducteur des conditions.</a:t>
            </a:r>
            <a:endParaRPr/>
          </a:p>
          <a:p>
            <a:pPr indent="-228600" lvl="0" marL="457200" rtl="0" algn="l">
              <a:lnSpc>
                <a:spcPct val="115000"/>
              </a:lnSpc>
              <a:spcBef>
                <a:spcPts val="0"/>
              </a:spcBef>
              <a:spcAft>
                <a:spcPts val="0"/>
              </a:spcAft>
              <a:buSzPts val="1800"/>
              <a:buNone/>
            </a:pPr>
            <a:r>
              <a:t/>
            </a:r>
            <a:endParaRPr sz="2000"/>
          </a:p>
          <a:p>
            <a:pPr indent="-342900" lvl="0" marL="457200" rtl="0" algn="l">
              <a:lnSpc>
                <a:spcPct val="115000"/>
              </a:lnSpc>
              <a:spcBef>
                <a:spcPts val="0"/>
              </a:spcBef>
              <a:spcAft>
                <a:spcPts val="0"/>
              </a:spcAft>
              <a:buSzPts val="1800"/>
              <a:buChar char="●"/>
            </a:pPr>
            <a:r>
              <a:rPr b="1" lang="fr-CA" sz="2000"/>
              <a:t>Elle</a:t>
            </a:r>
            <a:r>
              <a:rPr lang="fr-CA" sz="2000"/>
              <a:t> </a:t>
            </a:r>
            <a:r>
              <a:rPr b="1" lang="fr-CA" sz="2000"/>
              <a:t>pourrait ordonner à la Société de lui interdire la conduite d’un véhicule lourd</a:t>
            </a:r>
            <a:r>
              <a:rPr lang="fr-CA" sz="2000"/>
              <a:t>. </a:t>
            </a:r>
            <a:endParaRPr i="1" sz="2000"/>
          </a:p>
          <a:p>
            <a:pPr indent="0" lvl="0" marL="114300" rtl="0" algn="l">
              <a:lnSpc>
                <a:spcPct val="115000"/>
              </a:lnSpc>
              <a:spcBef>
                <a:spcPts val="0"/>
              </a:spcBef>
              <a:spcAft>
                <a:spcPts val="0"/>
              </a:spcAft>
              <a:buSzPts val="1800"/>
              <a:buNone/>
            </a:pPr>
            <a:r>
              <a:rPr lang="fr-CA" sz="2000"/>
              <a:t> </a:t>
            </a:r>
            <a:endParaRPr/>
          </a:p>
          <a:p>
            <a:pPr indent="-228600" lvl="0" marL="457200" rtl="0" algn="l">
              <a:lnSpc>
                <a:spcPct val="115000"/>
              </a:lnSpc>
              <a:spcBef>
                <a:spcPts val="0"/>
              </a:spcBef>
              <a:spcAft>
                <a:spcPts val="0"/>
              </a:spcAft>
              <a:buSzPts val="1800"/>
              <a:buNone/>
            </a:pPr>
            <a:r>
              <a:t/>
            </a:r>
            <a:endParaRPr sz="2000"/>
          </a:p>
          <a:p>
            <a:pPr indent="-228600" lvl="0" marL="457200" rtl="0" algn="l">
              <a:lnSpc>
                <a:spcPct val="115000"/>
              </a:lnSpc>
              <a:spcBef>
                <a:spcPts val="0"/>
              </a:spcBef>
              <a:spcAft>
                <a:spcPts val="0"/>
              </a:spcAft>
              <a:buSzPts val="1800"/>
              <a:buNone/>
            </a:pPr>
            <a:r>
              <a:t/>
            </a:r>
            <a:endParaRPr sz="2000"/>
          </a:p>
        </p:txBody>
      </p:sp>
      <p:sp>
        <p:nvSpPr>
          <p:cNvPr id="365" name="Google Shape;365;p42"/>
          <p:cNvSpPr txBox="1"/>
          <p:nvPr/>
        </p:nvSpPr>
        <p:spPr>
          <a:xfrm>
            <a:off x="8225415" y="82574"/>
            <a:ext cx="86113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21</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1" lang="fr-CA">
                <a:solidFill>
                  <a:srgbClr val="0070C0"/>
                </a:solidFill>
              </a:rPr>
              <a:t>MERCI DE VOTRE PARTICIPATION</a:t>
            </a:r>
            <a:endParaRPr/>
          </a:p>
        </p:txBody>
      </p:sp>
      <p:sp>
        <p:nvSpPr>
          <p:cNvPr id="371" name="Google Shape;371;p43"/>
          <p:cNvSpPr txBox="1"/>
          <p:nvPr>
            <p:ph idx="1" type="body"/>
          </p:nvPr>
        </p:nvSpPr>
        <p:spPr>
          <a:xfrm>
            <a:off x="311700" y="1152475"/>
            <a:ext cx="8520600" cy="3156054"/>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ctr">
              <a:lnSpc>
                <a:spcPct val="115000"/>
              </a:lnSpc>
              <a:spcBef>
                <a:spcPts val="0"/>
              </a:spcBef>
              <a:spcAft>
                <a:spcPts val="0"/>
              </a:spcAft>
              <a:buSzPts val="1800"/>
              <a:buNone/>
            </a:pPr>
            <a:r>
              <a:rPr b="1" i="1" lang="fr-CA"/>
              <a:t>Matériel de formation préparé par Patrice Nault, octobre 2021</a:t>
            </a:r>
            <a:endParaRPr/>
          </a:p>
          <a:p>
            <a:pPr indent="0" lvl="0" marL="114300" rtl="0" algn="ctr">
              <a:lnSpc>
                <a:spcPct val="115000"/>
              </a:lnSpc>
              <a:spcBef>
                <a:spcPts val="0"/>
              </a:spcBef>
              <a:spcAft>
                <a:spcPts val="0"/>
              </a:spcAft>
              <a:buSzPts val="1800"/>
              <a:buNone/>
            </a:pPr>
            <a:r>
              <a:rPr b="1" i="1" lang="fr-CA" sz="2400" u="sng">
                <a:solidFill>
                  <a:srgbClr val="0070C0"/>
                </a:solidFill>
                <a:hlinkClick r:id="rId3">
                  <a:extLst>
                    <a:ext uri="{A12FA001-AC4F-418D-AE19-62706E023703}">
                      <ahyp:hlinkClr val="tx"/>
                    </a:ext>
                  </a:extLst>
                </a:hlinkClick>
              </a:rPr>
              <a:t>naultp@csrdn.qc.ca</a:t>
            </a:r>
            <a:endParaRPr b="1" i="1" sz="2400">
              <a:solidFill>
                <a:srgbClr val="0070C0"/>
              </a:solidFill>
            </a:endParaRPr>
          </a:p>
          <a:p>
            <a:pPr indent="0" lvl="0" marL="114300" rtl="0" algn="ctr">
              <a:lnSpc>
                <a:spcPct val="115000"/>
              </a:lnSpc>
              <a:spcBef>
                <a:spcPts val="0"/>
              </a:spcBef>
              <a:spcAft>
                <a:spcPts val="0"/>
              </a:spcAft>
              <a:buSzPts val="1800"/>
              <a:buNone/>
            </a:pPr>
            <a:r>
              <a:rPr b="1" i="1" lang="fr-CA" sz="1600">
                <a:solidFill>
                  <a:srgbClr val="0070C0"/>
                </a:solidFill>
              </a:rPr>
              <a:t>Modifier par Martin Lacombe, novembre 2022</a:t>
            </a:r>
            <a:endParaRPr/>
          </a:p>
        </p:txBody>
      </p:sp>
      <p:pic>
        <p:nvPicPr>
          <p:cNvPr id="372" name="Google Shape;372;p43"/>
          <p:cNvPicPr preferRelativeResize="0"/>
          <p:nvPr/>
        </p:nvPicPr>
        <p:blipFill rotWithShape="1">
          <a:blip r:embed="rId4">
            <a:alphaModFix/>
          </a:blip>
          <a:srcRect b="0" l="0" r="0" t="0"/>
          <a:stretch/>
        </p:blipFill>
        <p:spPr>
          <a:xfrm>
            <a:off x="2602992" y="1098028"/>
            <a:ext cx="3938016" cy="1880616"/>
          </a:xfrm>
          <a:prstGeom prst="rect">
            <a:avLst/>
          </a:prstGeom>
          <a:noFill/>
          <a:ln>
            <a:noFill/>
          </a:ln>
        </p:spPr>
      </p:pic>
      <p:pic>
        <p:nvPicPr>
          <p:cNvPr id="373" name="Google Shape;373;p43"/>
          <p:cNvPicPr preferRelativeResize="0"/>
          <p:nvPr/>
        </p:nvPicPr>
        <p:blipFill rotWithShape="1">
          <a:blip r:embed="rId5">
            <a:alphaModFix/>
          </a:blip>
          <a:srcRect b="0" l="0" r="0" t="0"/>
          <a:stretch/>
        </p:blipFill>
        <p:spPr>
          <a:xfrm>
            <a:off x="157559" y="85263"/>
            <a:ext cx="1173441" cy="5847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4"/>
          <p:cNvSpPr txBox="1"/>
          <p:nvPr>
            <p:ph type="title"/>
          </p:nvPr>
        </p:nvSpPr>
        <p:spPr>
          <a:xfrm>
            <a:off x="5237250" y="1239725"/>
            <a:ext cx="3235200" cy="1927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fr-CA"/>
              <a:t>Soyez prudent!!!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type="title"/>
          </p:nvPr>
        </p:nvSpPr>
        <p:spPr>
          <a:xfrm>
            <a:off x="311700" y="2482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Historique </a:t>
            </a:r>
            <a:br>
              <a:rPr lang="fr-CA">
                <a:solidFill>
                  <a:srgbClr val="0070C0"/>
                </a:solidFill>
              </a:rPr>
            </a:br>
            <a:endParaRPr/>
          </a:p>
        </p:txBody>
      </p:sp>
      <p:sp>
        <p:nvSpPr>
          <p:cNvPr id="97" name="Google Shape;97;p13"/>
          <p:cNvSpPr txBox="1"/>
          <p:nvPr>
            <p:ph idx="1" type="body"/>
          </p:nvPr>
        </p:nvSpPr>
        <p:spPr>
          <a:xfrm>
            <a:off x="311700" y="957943"/>
            <a:ext cx="8520600" cy="3207732"/>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480"/>
              </a:spcBef>
              <a:spcAft>
                <a:spcPts val="0"/>
              </a:spcAft>
              <a:buSzPts val="1800"/>
              <a:buNone/>
            </a:pPr>
            <a:r>
              <a:rPr b="1" lang="fr-CA" sz="2400">
                <a:solidFill>
                  <a:schemeClr val="dk2"/>
                </a:solidFill>
              </a:rPr>
              <a:t>1998 </a:t>
            </a:r>
            <a:r>
              <a:rPr lang="fr-CA" sz="2400">
                <a:solidFill>
                  <a:schemeClr val="dk2"/>
                </a:solidFill>
              </a:rPr>
              <a:t>Projet de Loi 430 </a:t>
            </a:r>
            <a:endParaRPr/>
          </a:p>
          <a:p>
            <a:pPr indent="0" lvl="0" marL="0" rtl="0" algn="l">
              <a:lnSpc>
                <a:spcPct val="80000"/>
              </a:lnSpc>
              <a:spcBef>
                <a:spcPts val="480"/>
              </a:spcBef>
              <a:spcAft>
                <a:spcPts val="0"/>
              </a:spcAft>
              <a:buSzPts val="1800"/>
              <a:buNone/>
            </a:pPr>
            <a:r>
              <a:t/>
            </a:r>
            <a:endParaRPr b="1" sz="2400">
              <a:solidFill>
                <a:schemeClr val="dk2"/>
              </a:solidFill>
            </a:endParaRPr>
          </a:p>
          <a:p>
            <a:pPr indent="0" lvl="0" marL="0" rtl="0" algn="l">
              <a:lnSpc>
                <a:spcPct val="80000"/>
              </a:lnSpc>
              <a:spcBef>
                <a:spcPts val="480"/>
              </a:spcBef>
              <a:spcAft>
                <a:spcPts val="0"/>
              </a:spcAft>
              <a:buSzPts val="1800"/>
              <a:buNone/>
            </a:pPr>
            <a:r>
              <a:rPr b="1" lang="fr-CA" sz="2400">
                <a:solidFill>
                  <a:schemeClr val="dk2"/>
                </a:solidFill>
              </a:rPr>
              <a:t>1999 </a:t>
            </a:r>
            <a:r>
              <a:rPr lang="fr-CA" sz="2400">
                <a:solidFill>
                  <a:schemeClr val="dk2"/>
                </a:solidFill>
              </a:rPr>
              <a:t>Entrée en vigueur de la Politique</a:t>
            </a:r>
            <a:endParaRPr/>
          </a:p>
          <a:p>
            <a:pPr indent="0" lvl="0" marL="0" rtl="0" algn="l">
              <a:lnSpc>
                <a:spcPct val="80000"/>
              </a:lnSpc>
              <a:spcBef>
                <a:spcPts val="480"/>
              </a:spcBef>
              <a:spcAft>
                <a:spcPts val="0"/>
              </a:spcAft>
              <a:buSzPts val="1800"/>
              <a:buNone/>
            </a:pPr>
            <a:r>
              <a:t/>
            </a:r>
            <a:endParaRPr sz="2400">
              <a:solidFill>
                <a:schemeClr val="dk2"/>
              </a:solidFill>
            </a:endParaRPr>
          </a:p>
          <a:p>
            <a:pPr indent="0" lvl="0" marL="0" rtl="0" algn="l">
              <a:lnSpc>
                <a:spcPct val="80000"/>
              </a:lnSpc>
              <a:spcBef>
                <a:spcPts val="480"/>
              </a:spcBef>
              <a:spcAft>
                <a:spcPts val="0"/>
              </a:spcAft>
              <a:buSzPts val="1800"/>
              <a:buNone/>
            </a:pPr>
            <a:r>
              <a:rPr b="1" lang="fr-CA" sz="2400">
                <a:solidFill>
                  <a:schemeClr val="dk2"/>
                </a:solidFill>
              </a:rPr>
              <a:t>2006 </a:t>
            </a:r>
            <a:r>
              <a:rPr lang="fr-CA" sz="2400">
                <a:solidFill>
                  <a:schemeClr val="dk2"/>
                </a:solidFill>
              </a:rPr>
              <a:t>Dossier de conduite du conducteur</a:t>
            </a:r>
            <a:endParaRPr/>
          </a:p>
          <a:p>
            <a:pPr indent="0" lvl="0" marL="0" rtl="0" algn="l">
              <a:lnSpc>
                <a:spcPct val="80000"/>
              </a:lnSpc>
              <a:spcBef>
                <a:spcPts val="480"/>
              </a:spcBef>
              <a:spcAft>
                <a:spcPts val="0"/>
              </a:spcAft>
              <a:buSzPts val="1800"/>
              <a:buNone/>
            </a:pPr>
            <a:r>
              <a:t/>
            </a:r>
            <a:endParaRPr i="1" sz="2400">
              <a:solidFill>
                <a:schemeClr val="dk2"/>
              </a:solidFill>
            </a:endParaRPr>
          </a:p>
          <a:p>
            <a:pPr indent="0" lvl="0" marL="0" rtl="0" algn="l">
              <a:lnSpc>
                <a:spcPct val="80000"/>
              </a:lnSpc>
              <a:spcBef>
                <a:spcPts val="480"/>
              </a:spcBef>
              <a:spcAft>
                <a:spcPts val="0"/>
              </a:spcAft>
              <a:buSzPts val="1800"/>
              <a:buNone/>
            </a:pPr>
            <a:r>
              <a:rPr b="1" lang="fr-CA" sz="2400">
                <a:solidFill>
                  <a:schemeClr val="dk2"/>
                </a:solidFill>
              </a:rPr>
              <a:t>2011 </a:t>
            </a:r>
            <a:r>
              <a:rPr lang="fr-CA" sz="2400">
                <a:solidFill>
                  <a:schemeClr val="dk2"/>
                </a:solidFill>
              </a:rPr>
              <a:t>Entrée en vigueur de la politique</a:t>
            </a:r>
            <a:endParaRPr/>
          </a:p>
          <a:p>
            <a:pPr indent="0" lvl="0" marL="0" rtl="0" algn="l">
              <a:lnSpc>
                <a:spcPct val="80000"/>
              </a:lnSpc>
              <a:spcBef>
                <a:spcPts val="480"/>
              </a:spcBef>
              <a:spcAft>
                <a:spcPts val="0"/>
              </a:spcAft>
              <a:buSzPts val="1800"/>
              <a:buNone/>
            </a:pPr>
            <a:r>
              <a:t/>
            </a:r>
            <a:endParaRPr sz="2400">
              <a:solidFill>
                <a:schemeClr val="dk2"/>
              </a:solidFill>
            </a:endParaRPr>
          </a:p>
        </p:txBody>
      </p:sp>
      <p:pic>
        <p:nvPicPr>
          <p:cNvPr id="98" name="Google Shape;98;p13"/>
          <p:cNvPicPr preferRelativeResize="0"/>
          <p:nvPr/>
        </p:nvPicPr>
        <p:blipFill rotWithShape="1">
          <a:blip r:embed="rId3">
            <a:alphaModFix/>
          </a:blip>
          <a:srcRect b="0" l="0" r="0" t="0"/>
          <a:stretch/>
        </p:blipFill>
        <p:spPr>
          <a:xfrm>
            <a:off x="6541718" y="322296"/>
            <a:ext cx="1647875" cy="2145914"/>
          </a:xfrm>
          <a:prstGeom prst="rect">
            <a:avLst/>
          </a:prstGeom>
          <a:noFill/>
          <a:ln cap="flat" cmpd="sng" w="9525">
            <a:solidFill>
              <a:schemeClr val="dk1"/>
            </a:solidFill>
            <a:prstDash val="solid"/>
            <a:round/>
            <a:headEnd len="sm" w="sm" type="none"/>
            <a:tailEnd len="sm" w="sm" type="none"/>
          </a:ln>
        </p:spPr>
      </p:pic>
      <p:pic>
        <p:nvPicPr>
          <p:cNvPr descr="Démarrer" id="99" name="Google Shape;99;p13"/>
          <p:cNvPicPr preferRelativeResize="0"/>
          <p:nvPr/>
        </p:nvPicPr>
        <p:blipFill rotWithShape="1">
          <a:blip r:embed="rId4">
            <a:alphaModFix/>
          </a:blip>
          <a:srcRect b="0" l="0" r="0" t="0"/>
          <a:stretch/>
        </p:blipFill>
        <p:spPr>
          <a:xfrm>
            <a:off x="7365656" y="1832563"/>
            <a:ext cx="1641495" cy="2111543"/>
          </a:xfrm>
          <a:prstGeom prst="rect">
            <a:avLst/>
          </a:prstGeom>
          <a:noFill/>
          <a:ln>
            <a:noFill/>
          </a:ln>
        </p:spPr>
      </p:pic>
      <p:sp>
        <p:nvSpPr>
          <p:cNvPr id="100" name="Google Shape;100;p13"/>
          <p:cNvSpPr txBox="1"/>
          <p:nvPr/>
        </p:nvSpPr>
        <p:spPr>
          <a:xfrm>
            <a:off x="7969150" y="3944100"/>
            <a:ext cx="10380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200">
                <a:solidFill>
                  <a:srgbClr val="FF0000"/>
                </a:solidFill>
              </a:rPr>
              <a:t>Page 3</a:t>
            </a:r>
            <a:endParaRPr sz="1200">
              <a:solidFill>
                <a:srgbClr val="FF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type="title"/>
          </p:nvPr>
        </p:nvSpPr>
        <p:spPr>
          <a:xfrm>
            <a:off x="311700" y="2482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Conducteurs visés</a:t>
            </a:r>
            <a:br>
              <a:rPr lang="fr-CA">
                <a:solidFill>
                  <a:srgbClr val="0070C0"/>
                </a:solidFill>
              </a:rPr>
            </a:br>
            <a:endParaRPr/>
          </a:p>
        </p:txBody>
      </p:sp>
      <p:sp>
        <p:nvSpPr>
          <p:cNvPr id="106" name="Google Shape;106;p14"/>
          <p:cNvSpPr txBox="1"/>
          <p:nvPr>
            <p:ph idx="1" type="body"/>
          </p:nvPr>
        </p:nvSpPr>
        <p:spPr>
          <a:xfrm>
            <a:off x="300814" y="1066799"/>
            <a:ext cx="5686329" cy="2892045"/>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fr-CA" sz="2000"/>
              <a:t>Conducteurs de véhicules lourds possédant un permis de conduire délivré par la SAAQ;</a:t>
            </a:r>
            <a:endParaRPr/>
          </a:p>
          <a:p>
            <a:pPr indent="0" lvl="0" marL="114300" rtl="0" algn="l">
              <a:lnSpc>
                <a:spcPct val="115000"/>
              </a:lnSpc>
              <a:spcBef>
                <a:spcPts val="0"/>
              </a:spcBef>
              <a:spcAft>
                <a:spcPts val="0"/>
              </a:spcAft>
              <a:buSzPts val="1800"/>
              <a:buNone/>
            </a:pPr>
            <a:r>
              <a:t/>
            </a:r>
            <a:endParaRPr sz="2000"/>
          </a:p>
          <a:p>
            <a:pPr indent="-342900" lvl="0" marL="457200" rtl="0" algn="l">
              <a:lnSpc>
                <a:spcPct val="115000"/>
              </a:lnSpc>
              <a:spcBef>
                <a:spcPts val="0"/>
              </a:spcBef>
              <a:spcAft>
                <a:spcPts val="0"/>
              </a:spcAft>
              <a:buSzPts val="1800"/>
              <a:buChar char="●"/>
            </a:pPr>
            <a:r>
              <a:rPr lang="fr-CA" sz="2000"/>
              <a:t>Qui circulent au Québec ou ailleurs au Canada au volant d’un véhicule lourd immatriculé au Québec. </a:t>
            </a:r>
            <a:endParaRPr i="1" sz="2000">
              <a:solidFill>
                <a:schemeClr val="dk2"/>
              </a:solidFill>
            </a:endParaRPr>
          </a:p>
          <a:p>
            <a:pPr indent="-495300" lvl="0" marL="609600" rtl="0" algn="l">
              <a:lnSpc>
                <a:spcPct val="80000"/>
              </a:lnSpc>
              <a:spcBef>
                <a:spcPts val="480"/>
              </a:spcBef>
              <a:spcAft>
                <a:spcPts val="0"/>
              </a:spcAft>
              <a:buSzPts val="1800"/>
              <a:buFont typeface="Arial"/>
              <a:buNone/>
            </a:pPr>
            <a:r>
              <a:t/>
            </a:r>
            <a:endParaRPr sz="2400">
              <a:solidFill>
                <a:schemeClr val="dk2"/>
              </a:solidFill>
            </a:endParaRPr>
          </a:p>
        </p:txBody>
      </p:sp>
      <p:sp>
        <p:nvSpPr>
          <p:cNvPr id="107" name="Google Shape;107;p14"/>
          <p:cNvSpPr txBox="1"/>
          <p:nvPr/>
        </p:nvSpPr>
        <p:spPr>
          <a:xfrm>
            <a:off x="7898062" y="94361"/>
            <a:ext cx="1090363"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 &amp; 5</a:t>
            </a:r>
            <a:endParaRPr/>
          </a:p>
        </p:txBody>
      </p:sp>
      <p:sp>
        <p:nvSpPr>
          <p:cNvPr descr="C:\Users\naultp\Desktop\2020-02 WEBINAIRE\430\images\translink-bus-driver.webp" id="108" name="Google Shape;108;p1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C:\Users\naultp\Desktop\2020-02 WEBINAIRE\430\images\translink-bus-driver.webp" id="109" name="Google Shape;109;p14"/>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Centre de contrôle" id="110" name="Google Shape;110;p14"/>
          <p:cNvPicPr preferRelativeResize="0"/>
          <p:nvPr/>
        </p:nvPicPr>
        <p:blipFill rotWithShape="1">
          <a:blip r:embed="rId3">
            <a:alphaModFix/>
          </a:blip>
          <a:srcRect b="0" l="0" r="0" t="0"/>
          <a:stretch/>
        </p:blipFill>
        <p:spPr>
          <a:xfrm>
            <a:off x="5818782" y="1429346"/>
            <a:ext cx="3118371" cy="2111544"/>
          </a:xfrm>
          <a:prstGeom prst="rect">
            <a:avLst/>
          </a:prstGeom>
          <a:noFill/>
          <a:ln>
            <a:noFill/>
          </a:ln>
        </p:spPr>
      </p:pic>
      <p:sp>
        <p:nvSpPr>
          <p:cNvPr id="111" name="Google Shape;111;p14"/>
          <p:cNvSpPr txBox="1"/>
          <p:nvPr/>
        </p:nvSpPr>
        <p:spPr>
          <a:xfrm>
            <a:off x="7969150" y="3944100"/>
            <a:ext cx="10380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200">
                <a:solidFill>
                  <a:srgbClr val="FF0000"/>
                </a:solidFill>
              </a:rPr>
              <a:t>Page 7-1.2</a:t>
            </a:r>
            <a:endParaRPr sz="1200">
              <a:solidFill>
                <a:srgbClr val="FF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title"/>
          </p:nvPr>
        </p:nvSpPr>
        <p:spPr>
          <a:xfrm>
            <a:off x="311700" y="2482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But de la Politique d’évaluation des CVL</a:t>
            </a:r>
            <a:br>
              <a:rPr lang="fr-CA">
                <a:solidFill>
                  <a:srgbClr val="0070C0"/>
                </a:solidFill>
              </a:rPr>
            </a:br>
            <a:endParaRPr/>
          </a:p>
        </p:txBody>
      </p:sp>
      <p:sp>
        <p:nvSpPr>
          <p:cNvPr id="117" name="Google Shape;117;p15"/>
          <p:cNvSpPr txBox="1"/>
          <p:nvPr>
            <p:ph idx="1" type="body"/>
          </p:nvPr>
        </p:nvSpPr>
        <p:spPr>
          <a:xfrm>
            <a:off x="311700" y="957943"/>
            <a:ext cx="8520600" cy="3207732"/>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800"/>
              <a:buNone/>
            </a:pPr>
            <a:r>
              <a:t/>
            </a:r>
            <a:endParaRPr sz="2400"/>
          </a:p>
          <a:p>
            <a:pPr indent="-342900" lvl="0" marL="457200" rtl="0" algn="l">
              <a:lnSpc>
                <a:spcPct val="115000"/>
              </a:lnSpc>
              <a:spcBef>
                <a:spcPts val="0"/>
              </a:spcBef>
              <a:spcAft>
                <a:spcPts val="0"/>
              </a:spcAft>
              <a:buSzPts val="1800"/>
              <a:buChar char="●"/>
            </a:pPr>
            <a:r>
              <a:rPr lang="fr-CA" sz="2000"/>
              <a:t>Identifier les conducteurs qui présentent un risque pour la sécurité routière et la protection du réseau routier afin d’intervenir auprès d’eux.</a:t>
            </a:r>
            <a:endParaRPr/>
          </a:p>
        </p:txBody>
      </p:sp>
      <p:sp>
        <p:nvSpPr>
          <p:cNvPr id="118" name="Google Shape;118;p15"/>
          <p:cNvSpPr txBox="1"/>
          <p:nvPr/>
        </p:nvSpPr>
        <p:spPr>
          <a:xfrm>
            <a:off x="8294865" y="82574"/>
            <a:ext cx="761747"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1</a:t>
            </a:r>
            <a:endParaRPr/>
          </a:p>
        </p:txBody>
      </p:sp>
      <p:pic>
        <p:nvPicPr>
          <p:cNvPr descr="C:\Users\naultp\Desktop\Images\Steren_Warning.png" id="119" name="Google Shape;119;p15"/>
          <p:cNvPicPr preferRelativeResize="0"/>
          <p:nvPr/>
        </p:nvPicPr>
        <p:blipFill rotWithShape="1">
          <a:blip r:embed="rId3">
            <a:alphaModFix/>
          </a:blip>
          <a:srcRect b="0" l="0" r="0" t="0"/>
          <a:stretch/>
        </p:blipFill>
        <p:spPr>
          <a:xfrm>
            <a:off x="5759245" y="2567937"/>
            <a:ext cx="1295444" cy="11956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6"/>
          <p:cNvSpPr txBox="1"/>
          <p:nvPr>
            <p:ph type="title"/>
          </p:nvPr>
        </p:nvSpPr>
        <p:spPr>
          <a:xfrm>
            <a:off x="2340000" y="390375"/>
            <a:ext cx="446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Le dossier du conducteur</a:t>
            </a:r>
            <a:br>
              <a:rPr lang="fr-CA">
                <a:solidFill>
                  <a:srgbClr val="0070C0"/>
                </a:solidFill>
              </a:rPr>
            </a:br>
            <a:endParaRPr/>
          </a:p>
        </p:txBody>
      </p:sp>
      <p:sp>
        <p:nvSpPr>
          <p:cNvPr id="125" name="Google Shape;125;p16"/>
          <p:cNvSpPr txBox="1"/>
          <p:nvPr>
            <p:ph idx="1" type="body"/>
          </p:nvPr>
        </p:nvSpPr>
        <p:spPr>
          <a:xfrm>
            <a:off x="535975" y="967943"/>
            <a:ext cx="8520600" cy="3207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fr-CA" sz="2400"/>
              <a:t>Chaque conducteur possède un dossier de comportement à la CTQ dès que ce dernier possède un permis de conduire un véhicule.</a:t>
            </a:r>
            <a:endParaRPr sz="2400"/>
          </a:p>
          <a:p>
            <a:pPr indent="-381000" lvl="0" marL="457200" rtl="0" algn="l">
              <a:lnSpc>
                <a:spcPct val="115000"/>
              </a:lnSpc>
              <a:spcBef>
                <a:spcPts val="0"/>
              </a:spcBef>
              <a:spcAft>
                <a:spcPts val="0"/>
              </a:spcAft>
              <a:buSzPts val="2400"/>
              <a:buChar char="●"/>
            </a:pPr>
            <a:r>
              <a:rPr lang="fr-CA" sz="2400"/>
              <a:t>Même s’il travail pour plus d’un exploitant, l’ensemble des infractions de celui-ci s’inscrivent à son son dossier.</a:t>
            </a:r>
            <a:endParaRPr sz="2400"/>
          </a:p>
        </p:txBody>
      </p:sp>
      <p:sp>
        <p:nvSpPr>
          <p:cNvPr id="126" name="Google Shape;126;p16"/>
          <p:cNvSpPr txBox="1"/>
          <p:nvPr/>
        </p:nvSpPr>
        <p:spPr>
          <a:xfrm>
            <a:off x="7945930" y="82575"/>
            <a:ext cx="1110600" cy="307800"/>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a:t>
            </a:r>
            <a:r>
              <a:rPr b="1" i="1" lang="fr-CA">
                <a:solidFill>
                  <a:schemeClr val="lt1"/>
                </a:solidFill>
              </a:rPr>
              <a:t>7-1.3</a:t>
            </a:r>
            <a:endParaRPr/>
          </a:p>
        </p:txBody>
      </p:sp>
      <p:pic>
        <p:nvPicPr>
          <p:cNvPr descr="C:\Users\naultp\Desktop\Images\Steren_Warning.png" id="127" name="Google Shape;127;p16"/>
          <p:cNvPicPr preferRelativeResize="0"/>
          <p:nvPr/>
        </p:nvPicPr>
        <p:blipFill rotWithShape="1">
          <a:blip r:embed="rId3">
            <a:alphaModFix/>
          </a:blip>
          <a:srcRect b="0" l="0" r="0" t="0"/>
          <a:stretch/>
        </p:blipFill>
        <p:spPr>
          <a:xfrm>
            <a:off x="6999420" y="3063587"/>
            <a:ext cx="1295444" cy="11956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7"/>
          <p:cNvSpPr txBox="1"/>
          <p:nvPr>
            <p:ph type="title"/>
          </p:nvPr>
        </p:nvSpPr>
        <p:spPr>
          <a:xfrm>
            <a:off x="311700" y="2482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Évènements inscrits aux dossiers CVL</a:t>
            </a:r>
            <a:br>
              <a:rPr lang="fr-CA">
                <a:solidFill>
                  <a:srgbClr val="0070C0"/>
                </a:solidFill>
              </a:rPr>
            </a:br>
            <a:endParaRPr/>
          </a:p>
        </p:txBody>
      </p:sp>
      <p:sp>
        <p:nvSpPr>
          <p:cNvPr id="133" name="Google Shape;133;p17"/>
          <p:cNvSpPr txBox="1"/>
          <p:nvPr>
            <p:ph idx="1" type="body"/>
          </p:nvPr>
        </p:nvSpPr>
        <p:spPr>
          <a:xfrm>
            <a:off x="311700" y="1055908"/>
            <a:ext cx="8603700" cy="2870274"/>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fr-CA" sz="2000"/>
              <a:t>Infraction;</a:t>
            </a:r>
            <a:endParaRPr/>
          </a:p>
          <a:p>
            <a:pPr indent="-342900" lvl="0" marL="457200" rtl="0" algn="l">
              <a:lnSpc>
                <a:spcPct val="115000"/>
              </a:lnSpc>
              <a:spcBef>
                <a:spcPts val="0"/>
              </a:spcBef>
              <a:spcAft>
                <a:spcPts val="0"/>
              </a:spcAft>
              <a:buSzPts val="1800"/>
              <a:buChar char="●"/>
            </a:pPr>
            <a:r>
              <a:rPr lang="fr-CA" sz="2000">
                <a:solidFill>
                  <a:schemeClr val="dk2"/>
                </a:solidFill>
              </a:rPr>
              <a:t>Mise hors service « conducteur »;</a:t>
            </a:r>
            <a:endParaRPr/>
          </a:p>
          <a:p>
            <a:pPr indent="-342900" lvl="0" marL="457200" rtl="0" algn="l">
              <a:lnSpc>
                <a:spcPct val="115000"/>
              </a:lnSpc>
              <a:spcBef>
                <a:spcPts val="0"/>
              </a:spcBef>
              <a:spcAft>
                <a:spcPts val="0"/>
              </a:spcAft>
              <a:buSzPts val="1800"/>
              <a:buChar char="●"/>
            </a:pPr>
            <a:r>
              <a:rPr lang="fr-CA" sz="2000">
                <a:solidFill>
                  <a:schemeClr val="dk2"/>
                </a:solidFill>
              </a:rPr>
              <a:t>Capacité de conduire affaiblie </a:t>
            </a:r>
            <a:br>
              <a:rPr lang="fr-CA" sz="2000">
                <a:solidFill>
                  <a:schemeClr val="dk2"/>
                </a:solidFill>
              </a:rPr>
            </a:br>
            <a:r>
              <a:rPr lang="fr-CA" sz="2000">
                <a:solidFill>
                  <a:schemeClr val="dk2"/>
                </a:solidFill>
              </a:rPr>
              <a:t>(drogue ou alcool);</a:t>
            </a:r>
            <a:endParaRPr/>
          </a:p>
          <a:p>
            <a:pPr indent="-342900" lvl="0" marL="457200" rtl="0" algn="l">
              <a:lnSpc>
                <a:spcPct val="115000"/>
              </a:lnSpc>
              <a:spcBef>
                <a:spcPts val="0"/>
              </a:spcBef>
              <a:spcAft>
                <a:spcPts val="0"/>
              </a:spcAft>
              <a:buSzPts val="1800"/>
              <a:buChar char="●"/>
            </a:pPr>
            <a:r>
              <a:rPr lang="fr-CA" sz="2000">
                <a:solidFill>
                  <a:schemeClr val="dk2"/>
                </a:solidFill>
              </a:rPr>
              <a:t>Accident;</a:t>
            </a:r>
            <a:endParaRPr/>
          </a:p>
          <a:p>
            <a:pPr indent="-342900" lvl="0" marL="457200" rtl="0" algn="l">
              <a:lnSpc>
                <a:spcPct val="115000"/>
              </a:lnSpc>
              <a:spcBef>
                <a:spcPts val="0"/>
              </a:spcBef>
              <a:spcAft>
                <a:spcPts val="0"/>
              </a:spcAft>
              <a:buSzPts val="1800"/>
              <a:buChar char="●"/>
            </a:pPr>
            <a:r>
              <a:rPr lang="fr-CA" sz="2000">
                <a:solidFill>
                  <a:schemeClr val="dk2"/>
                </a:solidFill>
              </a:rPr>
              <a:t>Évènement critique.</a:t>
            </a:r>
            <a:endParaRPr/>
          </a:p>
        </p:txBody>
      </p:sp>
      <p:sp>
        <p:nvSpPr>
          <p:cNvPr id="134" name="Google Shape;134;p17"/>
          <p:cNvSpPr txBox="1"/>
          <p:nvPr/>
        </p:nvSpPr>
        <p:spPr>
          <a:xfrm>
            <a:off x="7531665" y="94361"/>
            <a:ext cx="1487908"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7, 10 &amp; 12</a:t>
            </a:r>
            <a:endParaRPr/>
          </a:p>
        </p:txBody>
      </p:sp>
      <p:pic>
        <p:nvPicPr>
          <p:cNvPr id="135" name="Google Shape;135;p17"/>
          <p:cNvPicPr preferRelativeResize="0"/>
          <p:nvPr/>
        </p:nvPicPr>
        <p:blipFill rotWithShape="1">
          <a:blip r:embed="rId3">
            <a:alphaModFix/>
          </a:blip>
          <a:srcRect b="0" l="0" r="0" t="0"/>
          <a:stretch/>
        </p:blipFill>
        <p:spPr>
          <a:xfrm>
            <a:off x="5881688" y="1536927"/>
            <a:ext cx="2619375" cy="1743075"/>
          </a:xfrm>
          <a:prstGeom prst="rect">
            <a:avLst/>
          </a:prstGeom>
          <a:noFill/>
          <a:ln>
            <a:noFill/>
          </a:ln>
        </p:spPr>
      </p:pic>
      <p:sp>
        <p:nvSpPr>
          <p:cNvPr id="136" name="Google Shape;136;p17"/>
          <p:cNvSpPr txBox="1"/>
          <p:nvPr/>
        </p:nvSpPr>
        <p:spPr>
          <a:xfrm>
            <a:off x="7969150" y="3944100"/>
            <a:ext cx="10380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200">
                <a:solidFill>
                  <a:srgbClr val="FF0000"/>
                </a:solidFill>
              </a:rPr>
              <a:t>Page 10-1.5</a:t>
            </a:r>
            <a:endParaRPr sz="1200">
              <a:solidFill>
                <a:srgbClr val="FF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8"/>
          <p:cNvSpPr txBox="1"/>
          <p:nvPr>
            <p:ph type="title"/>
          </p:nvPr>
        </p:nvSpPr>
        <p:spPr>
          <a:xfrm>
            <a:off x="311700" y="2482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fr-CA">
                <a:solidFill>
                  <a:srgbClr val="0070C0"/>
                </a:solidFill>
              </a:rPr>
              <a:t>Événements inscrits aux dossiers CVL</a:t>
            </a:r>
            <a:br>
              <a:rPr lang="fr-CA">
                <a:solidFill>
                  <a:srgbClr val="0070C0"/>
                </a:solidFill>
              </a:rPr>
            </a:br>
            <a:endParaRPr/>
          </a:p>
        </p:txBody>
      </p:sp>
      <p:sp>
        <p:nvSpPr>
          <p:cNvPr id="142" name="Google Shape;142;p18"/>
          <p:cNvSpPr txBox="1"/>
          <p:nvPr>
            <p:ph idx="1" type="body"/>
          </p:nvPr>
        </p:nvSpPr>
        <p:spPr>
          <a:xfrm>
            <a:off x="206829" y="1698170"/>
            <a:ext cx="5116285" cy="2656115"/>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i="1" lang="fr-CA" sz="2000">
                <a:solidFill>
                  <a:schemeClr val="dk2"/>
                </a:solidFill>
              </a:rPr>
              <a:t>Les points ou les év</a:t>
            </a:r>
            <a:r>
              <a:rPr i="1" lang="fr-CA" sz="2000"/>
              <a:t>é</a:t>
            </a:r>
            <a:r>
              <a:rPr i="1" lang="fr-CA" sz="2000">
                <a:solidFill>
                  <a:schemeClr val="dk2"/>
                </a:solidFill>
              </a:rPr>
              <a:t>nements </a:t>
            </a:r>
            <a:br>
              <a:rPr i="1" lang="fr-CA" sz="2000">
                <a:solidFill>
                  <a:schemeClr val="dk2"/>
                </a:solidFill>
              </a:rPr>
            </a:br>
            <a:r>
              <a:rPr i="1" lang="fr-CA" sz="2000">
                <a:solidFill>
                  <a:schemeClr val="dk2"/>
                </a:solidFill>
              </a:rPr>
              <a:t>s’inscrivent aux dossiers CVL dès la date de l’év</a:t>
            </a:r>
            <a:r>
              <a:rPr i="1" lang="fr-CA" sz="2000"/>
              <a:t>é</a:t>
            </a:r>
            <a:r>
              <a:rPr i="1" lang="fr-CA" sz="2000">
                <a:solidFill>
                  <a:schemeClr val="dk2"/>
                </a:solidFill>
              </a:rPr>
              <a:t>nement</a:t>
            </a:r>
            <a:r>
              <a:rPr lang="fr-CA" sz="2000">
                <a:solidFill>
                  <a:schemeClr val="dk2"/>
                </a:solidFill>
              </a:rPr>
              <a:t>.</a:t>
            </a:r>
            <a:endParaRPr sz="2000"/>
          </a:p>
        </p:txBody>
      </p:sp>
      <p:pic>
        <p:nvPicPr>
          <p:cNvPr id="143" name="Google Shape;143;p18"/>
          <p:cNvPicPr preferRelativeResize="0"/>
          <p:nvPr/>
        </p:nvPicPr>
        <p:blipFill rotWithShape="1">
          <a:blip r:embed="rId3">
            <a:alphaModFix/>
          </a:blip>
          <a:srcRect b="0" l="0" r="0" t="0"/>
          <a:stretch/>
        </p:blipFill>
        <p:spPr>
          <a:xfrm>
            <a:off x="5936110" y="1536927"/>
            <a:ext cx="2619375" cy="1743075"/>
          </a:xfrm>
          <a:prstGeom prst="rect">
            <a:avLst/>
          </a:prstGeom>
          <a:noFill/>
          <a:ln>
            <a:noFill/>
          </a:ln>
        </p:spPr>
      </p:pic>
      <p:sp>
        <p:nvSpPr>
          <p:cNvPr id="144" name="Google Shape;144;p18"/>
          <p:cNvSpPr txBox="1"/>
          <p:nvPr/>
        </p:nvSpPr>
        <p:spPr>
          <a:xfrm>
            <a:off x="8196891" y="82574"/>
            <a:ext cx="761747"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fr-CA" sz="1400" u="none" cap="none" strike="noStrike">
                <a:solidFill>
                  <a:schemeClr val="lt1"/>
                </a:solidFill>
                <a:latin typeface="Arial"/>
                <a:ea typeface="Arial"/>
                <a:cs typeface="Arial"/>
                <a:sym typeface="Arial"/>
              </a:rPr>
              <a:t>Page 6</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