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5"/>
  </p:notesMasterIdLst>
  <p:sldIdLst>
    <p:sldId id="256" r:id="rId2"/>
    <p:sldId id="390" r:id="rId3"/>
    <p:sldId id="391" r:id="rId4"/>
    <p:sldId id="257" r:id="rId5"/>
    <p:sldId id="258" r:id="rId6"/>
    <p:sldId id="259" r:id="rId7"/>
    <p:sldId id="278" r:id="rId8"/>
    <p:sldId id="279" r:id="rId9"/>
    <p:sldId id="280" r:id="rId10"/>
    <p:sldId id="281" r:id="rId11"/>
    <p:sldId id="282" r:id="rId12"/>
    <p:sldId id="283" r:id="rId13"/>
    <p:sldId id="387" r:id="rId14"/>
    <p:sldId id="262" r:id="rId15"/>
    <p:sldId id="389" r:id="rId16"/>
    <p:sldId id="287" r:id="rId17"/>
    <p:sldId id="268" r:id="rId18"/>
    <p:sldId id="269" r:id="rId19"/>
    <p:sldId id="271" r:id="rId20"/>
    <p:sldId id="272" r:id="rId21"/>
    <p:sldId id="273" r:id="rId22"/>
    <p:sldId id="386" r:id="rId23"/>
    <p:sldId id="276" r:id="rId24"/>
    <p:sldId id="285" r:id="rId25"/>
    <p:sldId id="385" r:id="rId26"/>
    <p:sldId id="286" r:id="rId27"/>
    <p:sldId id="288" r:id="rId28"/>
    <p:sldId id="290" r:id="rId29"/>
    <p:sldId id="291" r:id="rId30"/>
    <p:sldId id="292" r:id="rId31"/>
    <p:sldId id="293" r:id="rId32"/>
    <p:sldId id="295" r:id="rId33"/>
    <p:sldId id="294" r:id="rId34"/>
    <p:sldId id="296" r:id="rId35"/>
    <p:sldId id="297" r:id="rId36"/>
    <p:sldId id="289" r:id="rId37"/>
    <p:sldId id="298" r:id="rId38"/>
    <p:sldId id="299" r:id="rId39"/>
    <p:sldId id="300" r:id="rId40"/>
    <p:sldId id="305" r:id="rId41"/>
    <p:sldId id="306" r:id="rId42"/>
    <p:sldId id="308" r:id="rId43"/>
    <p:sldId id="307" r:id="rId44"/>
    <p:sldId id="303" r:id="rId45"/>
    <p:sldId id="304" r:id="rId46"/>
    <p:sldId id="309" r:id="rId47"/>
    <p:sldId id="310" r:id="rId48"/>
    <p:sldId id="312" r:id="rId49"/>
    <p:sldId id="314" r:id="rId50"/>
    <p:sldId id="315" r:id="rId51"/>
    <p:sldId id="316" r:id="rId52"/>
    <p:sldId id="317" r:id="rId53"/>
    <p:sldId id="313" r:id="rId54"/>
    <p:sldId id="318" r:id="rId55"/>
    <p:sldId id="320" r:id="rId56"/>
    <p:sldId id="322" r:id="rId57"/>
    <p:sldId id="324" r:id="rId58"/>
    <p:sldId id="325" r:id="rId59"/>
    <p:sldId id="326" r:id="rId60"/>
    <p:sldId id="327" r:id="rId61"/>
    <p:sldId id="329" r:id="rId62"/>
    <p:sldId id="330" r:id="rId63"/>
    <p:sldId id="388" r:id="rId64"/>
    <p:sldId id="328" r:id="rId65"/>
    <p:sldId id="331" r:id="rId66"/>
    <p:sldId id="332" r:id="rId67"/>
    <p:sldId id="396" r:id="rId68"/>
    <p:sldId id="333" r:id="rId69"/>
    <p:sldId id="335" r:id="rId70"/>
    <p:sldId id="334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49" r:id="rId85"/>
    <p:sldId id="350" r:id="rId86"/>
    <p:sldId id="393" r:id="rId87"/>
    <p:sldId id="380" r:id="rId88"/>
    <p:sldId id="351" r:id="rId89"/>
    <p:sldId id="352" r:id="rId90"/>
    <p:sldId id="354" r:id="rId91"/>
    <p:sldId id="353" r:id="rId92"/>
    <p:sldId id="355" r:id="rId93"/>
    <p:sldId id="356" r:id="rId94"/>
    <p:sldId id="394" r:id="rId95"/>
    <p:sldId id="381" r:id="rId96"/>
    <p:sldId id="360" r:id="rId97"/>
    <p:sldId id="357" r:id="rId98"/>
    <p:sldId id="358" r:id="rId99"/>
    <p:sldId id="395" r:id="rId100"/>
    <p:sldId id="382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1" r:id="rId110"/>
    <p:sldId id="370" r:id="rId111"/>
    <p:sldId id="372" r:id="rId112"/>
    <p:sldId id="373" r:id="rId113"/>
    <p:sldId id="397" r:id="rId114"/>
    <p:sldId id="383" r:id="rId115"/>
    <p:sldId id="384" r:id="rId116"/>
    <p:sldId id="374" r:id="rId117"/>
    <p:sldId id="398" r:id="rId118"/>
    <p:sldId id="399" r:id="rId119"/>
    <p:sldId id="400" r:id="rId120"/>
    <p:sldId id="401" r:id="rId121"/>
    <p:sldId id="402" r:id="rId122"/>
    <p:sldId id="375" r:id="rId123"/>
    <p:sldId id="379" r:id="rId124"/>
  </p:sldIdLst>
  <p:sldSz cx="9144000" cy="6858000" type="screen4x3"/>
  <p:notesSz cx="6881813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8" autoAdjust="0"/>
    <p:restoredTop sz="94660"/>
  </p:normalViewPr>
  <p:slideViewPr>
    <p:cSldViewPr>
      <p:cViewPr varScale="1">
        <p:scale>
          <a:sx n="37" d="100"/>
          <a:sy n="37" d="100"/>
        </p:scale>
        <p:origin x="-13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D3660D-30E0-4092-A68C-5B351FEF09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AD439C7B-FF83-4AFB-B898-666B89D431EE}">
      <dgm:prSet/>
      <dgm:spPr>
        <a:xfrm>
          <a:off x="0" y="195381"/>
          <a:ext cx="3053868" cy="2020074"/>
        </a:xfrm>
        <a:prstGeom prst="roundRect">
          <a:avLst/>
        </a:prstGeo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1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VOYONS MAINTENANT CES COMPOSANTES EN DÉTAIL</a:t>
          </a:r>
          <a:endParaRPr lang="fr-CA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C00096A-DABD-4139-AE79-483F458B9E14}" type="parTrans" cxnId="{CEB57BE6-4160-4828-99D2-5ECA2EDD9796}">
      <dgm:prSet/>
      <dgm:spPr/>
      <dgm:t>
        <a:bodyPr/>
        <a:lstStyle/>
        <a:p>
          <a:endParaRPr lang="fr-CA"/>
        </a:p>
      </dgm:t>
    </dgm:pt>
    <dgm:pt modelId="{DDB027F6-1D34-40DD-A7EA-42C9C035AC87}" type="sibTrans" cxnId="{CEB57BE6-4160-4828-99D2-5ECA2EDD9796}">
      <dgm:prSet/>
      <dgm:spPr/>
      <dgm:t>
        <a:bodyPr/>
        <a:lstStyle/>
        <a:p>
          <a:endParaRPr lang="fr-CA"/>
        </a:p>
      </dgm:t>
    </dgm:pt>
    <dgm:pt modelId="{6D41E3A9-919D-4C77-8D89-888CA9D93AD1}" type="pres">
      <dgm:prSet presAssocID="{58D3660D-30E0-4092-A68C-5B351FEF09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5ACDBFC7-4675-475A-9956-5CEA6CF50E97}" type="pres">
      <dgm:prSet presAssocID="{AD439C7B-FF83-4AFB-B898-666B89D431EE}" presName="parentText" presStyleLbl="node1" presStyleIdx="0" presStyleCnt="1" custScaleY="113217">
        <dgm:presLayoutVars>
          <dgm:chMax val="0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CEB57BE6-4160-4828-99D2-5ECA2EDD9796}" srcId="{58D3660D-30E0-4092-A68C-5B351FEF0994}" destId="{AD439C7B-FF83-4AFB-B898-666B89D431EE}" srcOrd="0" destOrd="0" parTransId="{BC00096A-DABD-4139-AE79-483F458B9E14}" sibTransId="{DDB027F6-1D34-40DD-A7EA-42C9C035AC87}"/>
    <dgm:cxn modelId="{1AB075DE-81F5-4E35-AB80-CD5ACF023612}" type="presOf" srcId="{58D3660D-30E0-4092-A68C-5B351FEF0994}" destId="{6D41E3A9-919D-4C77-8D89-888CA9D93AD1}" srcOrd="0" destOrd="0" presId="urn:microsoft.com/office/officeart/2005/8/layout/vList2"/>
    <dgm:cxn modelId="{B4FB7C97-A367-41D7-92AF-E4887CE0C77F}" type="presOf" srcId="{AD439C7B-FF83-4AFB-B898-666B89D431EE}" destId="{5ACDBFC7-4675-475A-9956-5CEA6CF50E97}" srcOrd="0" destOrd="0" presId="urn:microsoft.com/office/officeart/2005/8/layout/vList2"/>
    <dgm:cxn modelId="{EFB48BCB-9D7F-4A2F-B896-777AD9498AED}" type="presParOf" srcId="{6D41E3A9-919D-4C77-8D89-888CA9D93AD1}" destId="{5ACDBFC7-4675-475A-9956-5CEA6CF50E9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57DF10D-F6F7-482C-BD01-AF1A39EDAF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7ECB75CE-8913-451F-8646-6C2443DCAF5A}">
      <dgm:prSet/>
      <dgm:spPr>
        <a:xfrm>
          <a:off x="0" y="46540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0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BIOLOGIQUE</a:t>
          </a:r>
          <a:endParaRPr lang="en-CA" b="0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B324356F-7742-45EF-A763-268A83F2642C}" type="parTrans" cxnId="{11B4D1CE-4726-4750-A795-BA97F3DFC393}">
      <dgm:prSet/>
      <dgm:spPr/>
      <dgm:t>
        <a:bodyPr/>
        <a:lstStyle/>
        <a:p>
          <a:endParaRPr lang="fr-CA"/>
        </a:p>
      </dgm:t>
    </dgm:pt>
    <dgm:pt modelId="{D629B4AC-A899-4D86-BA22-EE22E0687A4B}" type="sibTrans" cxnId="{11B4D1CE-4726-4750-A795-BA97F3DFC393}">
      <dgm:prSet/>
      <dgm:spPr/>
      <dgm:t>
        <a:bodyPr/>
        <a:lstStyle/>
        <a:p>
          <a:endParaRPr lang="fr-CA"/>
        </a:p>
      </dgm:t>
    </dgm:pt>
    <dgm:pt modelId="{75C13F25-FB1C-4FDC-9F75-03851FE908C9}">
      <dgm:prSet/>
      <dgm:spPr>
        <a:xfrm>
          <a:off x="0" y="5721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0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INTELLECTUELLE</a:t>
          </a:r>
          <a:endParaRPr lang="fr-CA" b="0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4DC4BB62-97A6-4AE1-ABB5-6DACBC93C470}" type="parTrans" cxnId="{55151FAF-7586-4B6B-A525-5CC1C081AC25}">
      <dgm:prSet/>
      <dgm:spPr/>
      <dgm:t>
        <a:bodyPr/>
        <a:lstStyle/>
        <a:p>
          <a:endParaRPr lang="fr-CA"/>
        </a:p>
      </dgm:t>
    </dgm:pt>
    <dgm:pt modelId="{B76DB7FD-1F7A-44E3-BA2C-EB4485FE8AF0}" type="sibTrans" cxnId="{55151FAF-7586-4B6B-A525-5CC1C081AC25}">
      <dgm:prSet/>
      <dgm:spPr/>
      <dgm:t>
        <a:bodyPr/>
        <a:lstStyle/>
        <a:p>
          <a:endParaRPr lang="fr-CA"/>
        </a:p>
      </dgm:t>
    </dgm:pt>
    <dgm:pt modelId="{B996FAB6-91A5-4099-8BDF-9497F437AE4D}">
      <dgm:prSet/>
      <dgm:spPr>
        <a:xfrm>
          <a:off x="0" y="10977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0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ÉMOTIVE OU PSYCHOLOGIQUE</a:t>
          </a:r>
          <a:endParaRPr lang="fr-CA" b="0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D6108518-2708-4D8C-BF76-F9B7B4097912}" type="parTrans" cxnId="{4AE6A947-5F48-4095-8DCC-C3806BEE7252}">
      <dgm:prSet/>
      <dgm:spPr/>
      <dgm:t>
        <a:bodyPr/>
        <a:lstStyle/>
        <a:p>
          <a:endParaRPr lang="fr-CA"/>
        </a:p>
      </dgm:t>
    </dgm:pt>
    <dgm:pt modelId="{603882CD-57EC-481B-9383-C80117A6D088}" type="sibTrans" cxnId="{4AE6A947-5F48-4095-8DCC-C3806BEE7252}">
      <dgm:prSet/>
      <dgm:spPr/>
      <dgm:t>
        <a:bodyPr/>
        <a:lstStyle/>
        <a:p>
          <a:endParaRPr lang="fr-CA"/>
        </a:p>
      </dgm:t>
    </dgm:pt>
    <dgm:pt modelId="{80575609-9B0B-4A89-A2B4-176F57D00823}">
      <dgm:prSet/>
      <dgm:spPr>
        <a:xfrm>
          <a:off x="0" y="16233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fr-CA" b="0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SOCIALE</a:t>
          </a:r>
          <a:endParaRPr lang="fr-CA" b="0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0B0D0F9F-06EF-4F1C-8BC9-DBCB529673DF}" type="parTrans" cxnId="{B4C6161A-EEF7-420F-93F2-65CBA4EEC868}">
      <dgm:prSet/>
      <dgm:spPr/>
      <dgm:t>
        <a:bodyPr/>
        <a:lstStyle/>
        <a:p>
          <a:endParaRPr lang="fr-CA"/>
        </a:p>
      </dgm:t>
    </dgm:pt>
    <dgm:pt modelId="{87CF4773-DE9D-4A08-A1AE-8D0D587B558E}" type="sibTrans" cxnId="{B4C6161A-EEF7-420F-93F2-65CBA4EEC868}">
      <dgm:prSet/>
      <dgm:spPr/>
      <dgm:t>
        <a:bodyPr/>
        <a:lstStyle/>
        <a:p>
          <a:endParaRPr lang="fr-CA"/>
        </a:p>
      </dgm:t>
    </dgm:pt>
    <dgm:pt modelId="{1713F7F0-A9A7-4542-83E4-C299BE2146E3}">
      <dgm:prSet/>
      <dgm:spPr>
        <a:xfrm>
          <a:off x="0" y="21489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1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SPIRITUELLE</a:t>
          </a:r>
          <a:endParaRPr lang="fr-CA" b="1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2862AC59-8508-48C8-B475-EE9AB52E2CEA}" type="parTrans" cxnId="{7D6B391B-9D67-43E5-B8B6-D7F7FD09A9AB}">
      <dgm:prSet/>
      <dgm:spPr/>
      <dgm:t>
        <a:bodyPr/>
        <a:lstStyle/>
        <a:p>
          <a:endParaRPr lang="fr-CA"/>
        </a:p>
      </dgm:t>
    </dgm:pt>
    <dgm:pt modelId="{A7DD7A7F-F701-4954-AA8E-3692BB3D35E5}" type="sibTrans" cxnId="{7D6B391B-9D67-43E5-B8B6-D7F7FD09A9AB}">
      <dgm:prSet/>
      <dgm:spPr/>
      <dgm:t>
        <a:bodyPr/>
        <a:lstStyle/>
        <a:p>
          <a:endParaRPr lang="fr-CA"/>
        </a:p>
      </dgm:t>
    </dgm:pt>
    <dgm:pt modelId="{E078C00C-2F49-487F-ACD9-AAE2191C5D3D}" type="pres">
      <dgm:prSet presAssocID="{D57DF10D-F6F7-482C-BD01-AF1A39EDAF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DF966E19-EC25-458E-A6D0-C16B0017E073}" type="pres">
      <dgm:prSet presAssocID="{7ECB75CE-8913-451F-8646-6C2443DCAF5A}" presName="parentText" presStyleLbl="node1" presStyleIdx="0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5F57A642-84AF-4B7E-A825-8F8D2D86CA5C}" type="pres">
      <dgm:prSet presAssocID="{D629B4AC-A899-4D86-BA22-EE22E0687A4B}" presName="spacer" presStyleCnt="0"/>
      <dgm:spPr/>
    </dgm:pt>
    <dgm:pt modelId="{EDDDF51C-2878-4DF5-98BA-EA767E761049}" type="pres">
      <dgm:prSet presAssocID="{75C13F25-FB1C-4FDC-9F75-03851FE908C9}" presName="parentText" presStyleLbl="node1" presStyleIdx="1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25A17093-6504-492F-9D32-10531565ED1C}" type="pres">
      <dgm:prSet presAssocID="{B76DB7FD-1F7A-44E3-BA2C-EB4485FE8AF0}" presName="spacer" presStyleCnt="0"/>
      <dgm:spPr/>
    </dgm:pt>
    <dgm:pt modelId="{EC6D668B-55AA-456E-9ACF-F44464AA3B53}" type="pres">
      <dgm:prSet presAssocID="{B996FAB6-91A5-4099-8BDF-9497F437AE4D}" presName="parentText" presStyleLbl="node1" presStyleIdx="2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00E1F0C2-822F-400E-B9D6-199F40CF7E76}" type="pres">
      <dgm:prSet presAssocID="{603882CD-57EC-481B-9383-C80117A6D088}" presName="spacer" presStyleCnt="0"/>
      <dgm:spPr/>
    </dgm:pt>
    <dgm:pt modelId="{272F6BAA-F19E-4017-A6C2-BF1CC3D022F8}" type="pres">
      <dgm:prSet presAssocID="{80575609-9B0B-4A89-A2B4-176F57D00823}" presName="parentText" presStyleLbl="node1" presStyleIdx="3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E330214E-6897-45BE-84E8-5D0B4313E9D0}" type="pres">
      <dgm:prSet presAssocID="{87CF4773-DE9D-4A08-A1AE-8D0D587B558E}" presName="spacer" presStyleCnt="0"/>
      <dgm:spPr/>
    </dgm:pt>
    <dgm:pt modelId="{0EC87F98-4F81-4C2D-BD2B-E69A82EA42D6}" type="pres">
      <dgm:prSet presAssocID="{1713F7F0-A9A7-4542-83E4-C299BE2146E3}" presName="parentText" presStyleLbl="node1" presStyleIdx="4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</dgm:ptLst>
  <dgm:cxnLst>
    <dgm:cxn modelId="{57B9792B-D008-417F-98F0-C5CFF31E3AD8}" type="presOf" srcId="{1713F7F0-A9A7-4542-83E4-C299BE2146E3}" destId="{0EC87F98-4F81-4C2D-BD2B-E69A82EA42D6}" srcOrd="0" destOrd="0" presId="urn:microsoft.com/office/officeart/2005/8/layout/vList2"/>
    <dgm:cxn modelId="{CD7E7BD7-D2DA-4C4A-80C4-00F84D9D3BF3}" type="presOf" srcId="{80575609-9B0B-4A89-A2B4-176F57D00823}" destId="{272F6BAA-F19E-4017-A6C2-BF1CC3D022F8}" srcOrd="0" destOrd="0" presId="urn:microsoft.com/office/officeart/2005/8/layout/vList2"/>
    <dgm:cxn modelId="{55151FAF-7586-4B6B-A525-5CC1C081AC25}" srcId="{D57DF10D-F6F7-482C-BD01-AF1A39EDAF81}" destId="{75C13F25-FB1C-4FDC-9F75-03851FE908C9}" srcOrd="1" destOrd="0" parTransId="{4DC4BB62-97A6-4AE1-ABB5-6DACBC93C470}" sibTransId="{B76DB7FD-1F7A-44E3-BA2C-EB4485FE8AF0}"/>
    <dgm:cxn modelId="{D79DC8B8-F09F-4B20-82C2-EC25D0FC48A6}" type="presOf" srcId="{75C13F25-FB1C-4FDC-9F75-03851FE908C9}" destId="{EDDDF51C-2878-4DF5-98BA-EA767E761049}" srcOrd="0" destOrd="0" presId="urn:microsoft.com/office/officeart/2005/8/layout/vList2"/>
    <dgm:cxn modelId="{7D6B391B-9D67-43E5-B8B6-D7F7FD09A9AB}" srcId="{D57DF10D-F6F7-482C-BD01-AF1A39EDAF81}" destId="{1713F7F0-A9A7-4542-83E4-C299BE2146E3}" srcOrd="4" destOrd="0" parTransId="{2862AC59-8508-48C8-B475-EE9AB52E2CEA}" sibTransId="{A7DD7A7F-F701-4954-AA8E-3692BB3D35E5}"/>
    <dgm:cxn modelId="{7DD42282-5144-4EF7-B7D9-582684D6C669}" type="presOf" srcId="{7ECB75CE-8913-451F-8646-6C2443DCAF5A}" destId="{DF966E19-EC25-458E-A6D0-C16B0017E073}" srcOrd="0" destOrd="0" presId="urn:microsoft.com/office/officeart/2005/8/layout/vList2"/>
    <dgm:cxn modelId="{4AE6A947-5F48-4095-8DCC-C3806BEE7252}" srcId="{D57DF10D-F6F7-482C-BD01-AF1A39EDAF81}" destId="{B996FAB6-91A5-4099-8BDF-9497F437AE4D}" srcOrd="2" destOrd="0" parTransId="{D6108518-2708-4D8C-BF76-F9B7B4097912}" sibTransId="{603882CD-57EC-481B-9383-C80117A6D088}"/>
    <dgm:cxn modelId="{9491974F-CA88-4B08-9DD4-F9829B1B0B86}" type="presOf" srcId="{B996FAB6-91A5-4099-8BDF-9497F437AE4D}" destId="{EC6D668B-55AA-456E-9ACF-F44464AA3B53}" srcOrd="0" destOrd="0" presId="urn:microsoft.com/office/officeart/2005/8/layout/vList2"/>
    <dgm:cxn modelId="{D4229F6C-AF7B-4533-A69C-6333837DEECF}" type="presOf" srcId="{D57DF10D-F6F7-482C-BD01-AF1A39EDAF81}" destId="{E078C00C-2F49-487F-ACD9-AAE2191C5D3D}" srcOrd="0" destOrd="0" presId="urn:microsoft.com/office/officeart/2005/8/layout/vList2"/>
    <dgm:cxn modelId="{B4C6161A-EEF7-420F-93F2-65CBA4EEC868}" srcId="{D57DF10D-F6F7-482C-BD01-AF1A39EDAF81}" destId="{80575609-9B0B-4A89-A2B4-176F57D00823}" srcOrd="3" destOrd="0" parTransId="{0B0D0F9F-06EF-4F1C-8BC9-DBCB529673DF}" sibTransId="{87CF4773-DE9D-4A08-A1AE-8D0D587B558E}"/>
    <dgm:cxn modelId="{11B4D1CE-4726-4750-A795-BA97F3DFC393}" srcId="{D57DF10D-F6F7-482C-BD01-AF1A39EDAF81}" destId="{7ECB75CE-8913-451F-8646-6C2443DCAF5A}" srcOrd="0" destOrd="0" parTransId="{B324356F-7742-45EF-A763-268A83F2642C}" sibTransId="{D629B4AC-A899-4D86-BA22-EE22E0687A4B}"/>
    <dgm:cxn modelId="{E6DFB1E8-7DF6-4F6B-BB13-ACBDBBB2DE39}" type="presParOf" srcId="{E078C00C-2F49-487F-ACD9-AAE2191C5D3D}" destId="{DF966E19-EC25-458E-A6D0-C16B0017E073}" srcOrd="0" destOrd="0" presId="urn:microsoft.com/office/officeart/2005/8/layout/vList2"/>
    <dgm:cxn modelId="{3873DE27-044E-4E46-8CEC-B785EBEA6AFB}" type="presParOf" srcId="{E078C00C-2F49-487F-ACD9-AAE2191C5D3D}" destId="{5F57A642-84AF-4B7E-A825-8F8D2D86CA5C}" srcOrd="1" destOrd="0" presId="urn:microsoft.com/office/officeart/2005/8/layout/vList2"/>
    <dgm:cxn modelId="{C1DEAA40-72E4-4440-BB97-F3627321A729}" type="presParOf" srcId="{E078C00C-2F49-487F-ACD9-AAE2191C5D3D}" destId="{EDDDF51C-2878-4DF5-98BA-EA767E761049}" srcOrd="2" destOrd="0" presId="urn:microsoft.com/office/officeart/2005/8/layout/vList2"/>
    <dgm:cxn modelId="{36E54BF0-79D9-41D2-994E-9895D6949F7E}" type="presParOf" srcId="{E078C00C-2F49-487F-ACD9-AAE2191C5D3D}" destId="{25A17093-6504-492F-9D32-10531565ED1C}" srcOrd="3" destOrd="0" presId="urn:microsoft.com/office/officeart/2005/8/layout/vList2"/>
    <dgm:cxn modelId="{E5B2B06E-9862-43DE-A2C4-CA818CA2E4DF}" type="presParOf" srcId="{E078C00C-2F49-487F-ACD9-AAE2191C5D3D}" destId="{EC6D668B-55AA-456E-9ACF-F44464AA3B53}" srcOrd="4" destOrd="0" presId="urn:microsoft.com/office/officeart/2005/8/layout/vList2"/>
    <dgm:cxn modelId="{DCE3A694-901B-4BEE-A27D-45FA81E4EFC6}" type="presParOf" srcId="{E078C00C-2F49-487F-ACD9-AAE2191C5D3D}" destId="{00E1F0C2-822F-400E-B9D6-199F40CF7E76}" srcOrd="5" destOrd="0" presId="urn:microsoft.com/office/officeart/2005/8/layout/vList2"/>
    <dgm:cxn modelId="{74636207-B372-410D-BD75-D013DF4D1185}" type="presParOf" srcId="{E078C00C-2F49-487F-ACD9-AAE2191C5D3D}" destId="{272F6BAA-F19E-4017-A6C2-BF1CC3D022F8}" srcOrd="6" destOrd="0" presId="urn:microsoft.com/office/officeart/2005/8/layout/vList2"/>
    <dgm:cxn modelId="{8F6B6963-C91D-47FA-A176-E3D4F15B389F}" type="presParOf" srcId="{E078C00C-2F49-487F-ACD9-AAE2191C5D3D}" destId="{E330214E-6897-45BE-84E8-5D0B4313E9D0}" srcOrd="7" destOrd="0" presId="urn:microsoft.com/office/officeart/2005/8/layout/vList2"/>
    <dgm:cxn modelId="{88FA898E-78B8-46C3-A62F-A97F1C60E608}" type="presParOf" srcId="{E078C00C-2F49-487F-ACD9-AAE2191C5D3D}" destId="{0EC87F98-4F81-4C2D-BD2B-E69A82EA42D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7DF10D-F6F7-482C-BD01-AF1A39EDAF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7ECB75CE-8913-451F-8646-6C2443DCAF5A}">
      <dgm:prSet/>
      <dgm:spPr>
        <a:xfrm>
          <a:off x="0" y="46540"/>
          <a:ext cx="3053866" cy="468000"/>
        </a:xfrm>
        <a:prstGeom prst="roundRect">
          <a:avLst/>
        </a:prstGeo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1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BIOLOGIQUE</a:t>
          </a:r>
          <a:endParaRPr lang="en-CA" b="1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B324356F-7742-45EF-A763-268A83F2642C}" type="parTrans" cxnId="{11B4D1CE-4726-4750-A795-BA97F3DFC393}">
      <dgm:prSet/>
      <dgm:spPr/>
      <dgm:t>
        <a:bodyPr/>
        <a:lstStyle/>
        <a:p>
          <a:endParaRPr lang="fr-CA"/>
        </a:p>
      </dgm:t>
    </dgm:pt>
    <dgm:pt modelId="{D629B4AC-A899-4D86-BA22-EE22E0687A4B}" type="sibTrans" cxnId="{11B4D1CE-4726-4750-A795-BA97F3DFC393}">
      <dgm:prSet/>
      <dgm:spPr/>
      <dgm:t>
        <a:bodyPr/>
        <a:lstStyle/>
        <a:p>
          <a:endParaRPr lang="fr-CA"/>
        </a:p>
      </dgm:t>
    </dgm:pt>
    <dgm:pt modelId="{75C13F25-FB1C-4FDC-9F75-03851FE908C9}">
      <dgm:prSet/>
      <dgm:spPr>
        <a:xfrm>
          <a:off x="0" y="572141"/>
          <a:ext cx="3053866" cy="468000"/>
        </a:xfrm>
        <a:prstGeom prst="roundRect">
          <a:avLst/>
        </a:prstGeo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INTELLECTUELLE</a:t>
          </a:r>
          <a:endParaRPr lang="fr-CA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4DC4BB62-97A6-4AE1-ABB5-6DACBC93C470}" type="parTrans" cxnId="{55151FAF-7586-4B6B-A525-5CC1C081AC25}">
      <dgm:prSet/>
      <dgm:spPr/>
      <dgm:t>
        <a:bodyPr/>
        <a:lstStyle/>
        <a:p>
          <a:endParaRPr lang="fr-CA"/>
        </a:p>
      </dgm:t>
    </dgm:pt>
    <dgm:pt modelId="{B76DB7FD-1F7A-44E3-BA2C-EB4485FE8AF0}" type="sibTrans" cxnId="{55151FAF-7586-4B6B-A525-5CC1C081AC25}">
      <dgm:prSet/>
      <dgm:spPr/>
      <dgm:t>
        <a:bodyPr/>
        <a:lstStyle/>
        <a:p>
          <a:endParaRPr lang="fr-CA"/>
        </a:p>
      </dgm:t>
    </dgm:pt>
    <dgm:pt modelId="{1713F7F0-A9A7-4542-83E4-C299BE2146E3}">
      <dgm:prSet/>
      <dgm:spPr>
        <a:xfrm>
          <a:off x="0" y="2148941"/>
          <a:ext cx="3053866" cy="468000"/>
        </a:xfrm>
        <a:prstGeom prst="roundRect">
          <a:avLst/>
        </a:prstGeo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SPIRITUELLE</a:t>
          </a:r>
          <a:endParaRPr lang="fr-CA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2862AC59-8508-48C8-B475-EE9AB52E2CEA}" type="parTrans" cxnId="{7D6B391B-9D67-43E5-B8B6-D7F7FD09A9AB}">
      <dgm:prSet/>
      <dgm:spPr/>
      <dgm:t>
        <a:bodyPr/>
        <a:lstStyle/>
        <a:p>
          <a:endParaRPr lang="fr-CA"/>
        </a:p>
      </dgm:t>
    </dgm:pt>
    <dgm:pt modelId="{A7DD7A7F-F701-4954-AA8E-3692BB3D35E5}" type="sibTrans" cxnId="{7D6B391B-9D67-43E5-B8B6-D7F7FD09A9AB}">
      <dgm:prSet/>
      <dgm:spPr/>
      <dgm:t>
        <a:bodyPr/>
        <a:lstStyle/>
        <a:p>
          <a:endParaRPr lang="fr-CA"/>
        </a:p>
      </dgm:t>
    </dgm:pt>
    <dgm:pt modelId="{80575609-9B0B-4A89-A2B4-176F57D00823}">
      <dgm:prSet/>
      <dgm:spPr>
        <a:xfrm>
          <a:off x="0" y="1623341"/>
          <a:ext cx="3053866" cy="468000"/>
        </a:xfrm>
        <a:prstGeom prst="roundRect">
          <a:avLst/>
        </a:prstGeo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fr-CA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SOCIALE</a:t>
          </a:r>
          <a:endParaRPr lang="fr-CA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87CF4773-DE9D-4A08-A1AE-8D0D587B558E}" type="sibTrans" cxnId="{B4C6161A-EEF7-420F-93F2-65CBA4EEC868}">
      <dgm:prSet/>
      <dgm:spPr/>
      <dgm:t>
        <a:bodyPr/>
        <a:lstStyle/>
        <a:p>
          <a:endParaRPr lang="fr-CA"/>
        </a:p>
      </dgm:t>
    </dgm:pt>
    <dgm:pt modelId="{0B0D0F9F-06EF-4F1C-8BC9-DBCB529673DF}" type="parTrans" cxnId="{B4C6161A-EEF7-420F-93F2-65CBA4EEC868}">
      <dgm:prSet/>
      <dgm:spPr/>
      <dgm:t>
        <a:bodyPr/>
        <a:lstStyle/>
        <a:p>
          <a:endParaRPr lang="fr-CA"/>
        </a:p>
      </dgm:t>
    </dgm:pt>
    <dgm:pt modelId="{B996FAB6-91A5-4099-8BDF-9497F437AE4D}">
      <dgm:prSet/>
      <dgm:spPr>
        <a:xfrm>
          <a:off x="0" y="1097741"/>
          <a:ext cx="3053866" cy="468000"/>
        </a:xfrm>
        <a:prstGeom prst="roundRect">
          <a:avLst/>
        </a:prstGeo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ÉMOTIVE OU PSYCHOLOGIQUE</a:t>
          </a:r>
          <a:endParaRPr lang="fr-CA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603882CD-57EC-481B-9383-C80117A6D088}" type="sibTrans" cxnId="{4AE6A947-5F48-4095-8DCC-C3806BEE7252}">
      <dgm:prSet/>
      <dgm:spPr/>
      <dgm:t>
        <a:bodyPr/>
        <a:lstStyle/>
        <a:p>
          <a:endParaRPr lang="fr-CA"/>
        </a:p>
      </dgm:t>
    </dgm:pt>
    <dgm:pt modelId="{D6108518-2708-4D8C-BF76-F9B7B4097912}" type="parTrans" cxnId="{4AE6A947-5F48-4095-8DCC-C3806BEE7252}">
      <dgm:prSet/>
      <dgm:spPr/>
      <dgm:t>
        <a:bodyPr/>
        <a:lstStyle/>
        <a:p>
          <a:endParaRPr lang="fr-CA"/>
        </a:p>
      </dgm:t>
    </dgm:pt>
    <dgm:pt modelId="{E078C00C-2F49-487F-ACD9-AAE2191C5D3D}" type="pres">
      <dgm:prSet presAssocID="{D57DF10D-F6F7-482C-BD01-AF1A39EDAF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DF966E19-EC25-458E-A6D0-C16B0017E073}" type="pres">
      <dgm:prSet presAssocID="{7ECB75CE-8913-451F-8646-6C2443DCAF5A}" presName="parentText" presStyleLbl="node1" presStyleIdx="0" presStyleCnt="5" custScaleY="118666">
        <dgm:presLayoutVars>
          <dgm:chMax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F57A642-84AF-4B7E-A825-8F8D2D86CA5C}" type="pres">
      <dgm:prSet presAssocID="{D629B4AC-A899-4D86-BA22-EE22E0687A4B}" presName="spacer" presStyleCnt="0"/>
      <dgm:spPr/>
    </dgm:pt>
    <dgm:pt modelId="{EDDDF51C-2878-4DF5-98BA-EA767E761049}" type="pres">
      <dgm:prSet presAssocID="{75C13F25-FB1C-4FDC-9F75-03851FE908C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25A17093-6504-492F-9D32-10531565ED1C}" type="pres">
      <dgm:prSet presAssocID="{B76DB7FD-1F7A-44E3-BA2C-EB4485FE8AF0}" presName="spacer" presStyleCnt="0"/>
      <dgm:spPr/>
    </dgm:pt>
    <dgm:pt modelId="{EC6D668B-55AA-456E-9ACF-F44464AA3B53}" type="pres">
      <dgm:prSet presAssocID="{B996FAB6-91A5-4099-8BDF-9497F437AE4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00E1F0C2-822F-400E-B9D6-199F40CF7E76}" type="pres">
      <dgm:prSet presAssocID="{603882CD-57EC-481B-9383-C80117A6D088}" presName="spacer" presStyleCnt="0"/>
      <dgm:spPr/>
    </dgm:pt>
    <dgm:pt modelId="{272F6BAA-F19E-4017-A6C2-BF1CC3D022F8}" type="pres">
      <dgm:prSet presAssocID="{80575609-9B0B-4A89-A2B4-176F57D0082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E330214E-6897-45BE-84E8-5D0B4313E9D0}" type="pres">
      <dgm:prSet presAssocID="{87CF4773-DE9D-4A08-A1AE-8D0D587B558E}" presName="spacer" presStyleCnt="0"/>
      <dgm:spPr/>
    </dgm:pt>
    <dgm:pt modelId="{0EC87F98-4F81-4C2D-BD2B-E69A82EA42D6}" type="pres">
      <dgm:prSet presAssocID="{1713F7F0-A9A7-4542-83E4-C299BE2146E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16B9DAE2-BA62-4F38-AE60-134CADE4AB24}" type="presOf" srcId="{B996FAB6-91A5-4099-8BDF-9497F437AE4D}" destId="{EC6D668B-55AA-456E-9ACF-F44464AA3B53}" srcOrd="0" destOrd="0" presId="urn:microsoft.com/office/officeart/2005/8/layout/vList2"/>
    <dgm:cxn modelId="{168EC233-516D-41CB-9BB2-62CB2C17E74F}" type="presOf" srcId="{80575609-9B0B-4A89-A2B4-176F57D00823}" destId="{272F6BAA-F19E-4017-A6C2-BF1CC3D022F8}" srcOrd="0" destOrd="0" presId="urn:microsoft.com/office/officeart/2005/8/layout/vList2"/>
    <dgm:cxn modelId="{4AE6A947-5F48-4095-8DCC-C3806BEE7252}" srcId="{D57DF10D-F6F7-482C-BD01-AF1A39EDAF81}" destId="{B996FAB6-91A5-4099-8BDF-9497F437AE4D}" srcOrd="2" destOrd="0" parTransId="{D6108518-2708-4D8C-BF76-F9B7B4097912}" sibTransId="{603882CD-57EC-481B-9383-C80117A6D088}"/>
    <dgm:cxn modelId="{5952E17C-D9F5-4D67-B517-270C71A2127A}" type="presOf" srcId="{75C13F25-FB1C-4FDC-9F75-03851FE908C9}" destId="{EDDDF51C-2878-4DF5-98BA-EA767E761049}" srcOrd="0" destOrd="0" presId="urn:microsoft.com/office/officeart/2005/8/layout/vList2"/>
    <dgm:cxn modelId="{B4C6161A-EEF7-420F-93F2-65CBA4EEC868}" srcId="{D57DF10D-F6F7-482C-BD01-AF1A39EDAF81}" destId="{80575609-9B0B-4A89-A2B4-176F57D00823}" srcOrd="3" destOrd="0" parTransId="{0B0D0F9F-06EF-4F1C-8BC9-DBCB529673DF}" sibTransId="{87CF4773-DE9D-4A08-A1AE-8D0D587B558E}"/>
    <dgm:cxn modelId="{11B4D1CE-4726-4750-A795-BA97F3DFC393}" srcId="{D57DF10D-F6F7-482C-BD01-AF1A39EDAF81}" destId="{7ECB75CE-8913-451F-8646-6C2443DCAF5A}" srcOrd="0" destOrd="0" parTransId="{B324356F-7742-45EF-A763-268A83F2642C}" sibTransId="{D629B4AC-A899-4D86-BA22-EE22E0687A4B}"/>
    <dgm:cxn modelId="{7D6B391B-9D67-43E5-B8B6-D7F7FD09A9AB}" srcId="{D57DF10D-F6F7-482C-BD01-AF1A39EDAF81}" destId="{1713F7F0-A9A7-4542-83E4-C299BE2146E3}" srcOrd="4" destOrd="0" parTransId="{2862AC59-8508-48C8-B475-EE9AB52E2CEA}" sibTransId="{A7DD7A7F-F701-4954-AA8E-3692BB3D35E5}"/>
    <dgm:cxn modelId="{B48C4A72-5B23-4BD3-A0DA-FACC69EF8C8F}" type="presOf" srcId="{7ECB75CE-8913-451F-8646-6C2443DCAF5A}" destId="{DF966E19-EC25-458E-A6D0-C16B0017E073}" srcOrd="0" destOrd="0" presId="urn:microsoft.com/office/officeart/2005/8/layout/vList2"/>
    <dgm:cxn modelId="{55151FAF-7586-4B6B-A525-5CC1C081AC25}" srcId="{D57DF10D-F6F7-482C-BD01-AF1A39EDAF81}" destId="{75C13F25-FB1C-4FDC-9F75-03851FE908C9}" srcOrd="1" destOrd="0" parTransId="{4DC4BB62-97A6-4AE1-ABB5-6DACBC93C470}" sibTransId="{B76DB7FD-1F7A-44E3-BA2C-EB4485FE8AF0}"/>
    <dgm:cxn modelId="{625D4F83-D93F-472C-A879-96683B0293E9}" type="presOf" srcId="{1713F7F0-A9A7-4542-83E4-C299BE2146E3}" destId="{0EC87F98-4F81-4C2D-BD2B-E69A82EA42D6}" srcOrd="0" destOrd="0" presId="urn:microsoft.com/office/officeart/2005/8/layout/vList2"/>
    <dgm:cxn modelId="{5035E71A-0EE4-45DB-B5DC-CAC0E3657606}" type="presOf" srcId="{D57DF10D-F6F7-482C-BD01-AF1A39EDAF81}" destId="{E078C00C-2F49-487F-ACD9-AAE2191C5D3D}" srcOrd="0" destOrd="0" presId="urn:microsoft.com/office/officeart/2005/8/layout/vList2"/>
    <dgm:cxn modelId="{E392DA23-67DA-4AB7-BBB0-513315B7AAB3}" type="presParOf" srcId="{E078C00C-2F49-487F-ACD9-AAE2191C5D3D}" destId="{DF966E19-EC25-458E-A6D0-C16B0017E073}" srcOrd="0" destOrd="0" presId="urn:microsoft.com/office/officeart/2005/8/layout/vList2"/>
    <dgm:cxn modelId="{A84647AA-1457-4C3B-806F-13E1BDA4030F}" type="presParOf" srcId="{E078C00C-2F49-487F-ACD9-AAE2191C5D3D}" destId="{5F57A642-84AF-4B7E-A825-8F8D2D86CA5C}" srcOrd="1" destOrd="0" presId="urn:microsoft.com/office/officeart/2005/8/layout/vList2"/>
    <dgm:cxn modelId="{06A724E9-778A-4479-ABAE-6B79FA4F684E}" type="presParOf" srcId="{E078C00C-2F49-487F-ACD9-AAE2191C5D3D}" destId="{EDDDF51C-2878-4DF5-98BA-EA767E761049}" srcOrd="2" destOrd="0" presId="urn:microsoft.com/office/officeart/2005/8/layout/vList2"/>
    <dgm:cxn modelId="{E12EBF24-5323-46CB-9DCF-F4F0D73AEA95}" type="presParOf" srcId="{E078C00C-2F49-487F-ACD9-AAE2191C5D3D}" destId="{25A17093-6504-492F-9D32-10531565ED1C}" srcOrd="3" destOrd="0" presId="urn:microsoft.com/office/officeart/2005/8/layout/vList2"/>
    <dgm:cxn modelId="{23C10C65-956C-483B-AF85-098439539CA4}" type="presParOf" srcId="{E078C00C-2F49-487F-ACD9-AAE2191C5D3D}" destId="{EC6D668B-55AA-456E-9ACF-F44464AA3B53}" srcOrd="4" destOrd="0" presId="urn:microsoft.com/office/officeart/2005/8/layout/vList2"/>
    <dgm:cxn modelId="{D7C18D89-F1D8-49C2-97AF-7806DCFD187E}" type="presParOf" srcId="{E078C00C-2F49-487F-ACD9-AAE2191C5D3D}" destId="{00E1F0C2-822F-400E-B9D6-199F40CF7E76}" srcOrd="5" destOrd="0" presId="urn:microsoft.com/office/officeart/2005/8/layout/vList2"/>
    <dgm:cxn modelId="{5F8BD6DA-6A17-457B-8D43-7C4AB791B6AC}" type="presParOf" srcId="{E078C00C-2F49-487F-ACD9-AAE2191C5D3D}" destId="{272F6BAA-F19E-4017-A6C2-BF1CC3D022F8}" srcOrd="6" destOrd="0" presId="urn:microsoft.com/office/officeart/2005/8/layout/vList2"/>
    <dgm:cxn modelId="{FE1C6AB4-4228-4CD6-AFAC-3CCBCF1B64AF}" type="presParOf" srcId="{E078C00C-2F49-487F-ACD9-AAE2191C5D3D}" destId="{E330214E-6897-45BE-84E8-5D0B4313E9D0}" srcOrd="7" destOrd="0" presId="urn:microsoft.com/office/officeart/2005/8/layout/vList2"/>
    <dgm:cxn modelId="{7F6FF3D9-7FE6-4D82-8FDB-963CCA555DDC}" type="presParOf" srcId="{E078C00C-2F49-487F-ACD9-AAE2191C5D3D}" destId="{0EC87F98-4F81-4C2D-BD2B-E69A82EA42D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D3660D-30E0-4092-A68C-5B351FEF09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AD439C7B-FF83-4AFB-B898-666B89D431EE}">
      <dgm:prSet/>
      <dgm:spPr>
        <a:xfrm>
          <a:off x="0" y="195381"/>
          <a:ext cx="3053868" cy="2020074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1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VOYONS MAINTENANT CES COMPOSANTES EN DÉTAIL</a:t>
          </a:r>
          <a:endParaRPr lang="fr-CA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C00096A-DABD-4139-AE79-483F458B9E14}" type="parTrans" cxnId="{CEB57BE6-4160-4828-99D2-5ECA2EDD9796}">
      <dgm:prSet/>
      <dgm:spPr/>
      <dgm:t>
        <a:bodyPr/>
        <a:lstStyle/>
        <a:p>
          <a:endParaRPr lang="fr-CA"/>
        </a:p>
      </dgm:t>
    </dgm:pt>
    <dgm:pt modelId="{DDB027F6-1D34-40DD-A7EA-42C9C035AC87}" type="sibTrans" cxnId="{CEB57BE6-4160-4828-99D2-5ECA2EDD9796}">
      <dgm:prSet/>
      <dgm:spPr/>
      <dgm:t>
        <a:bodyPr/>
        <a:lstStyle/>
        <a:p>
          <a:endParaRPr lang="fr-CA"/>
        </a:p>
      </dgm:t>
    </dgm:pt>
    <dgm:pt modelId="{6D41E3A9-919D-4C77-8D89-888CA9D93AD1}" type="pres">
      <dgm:prSet presAssocID="{58D3660D-30E0-4092-A68C-5B351FEF09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5ACDBFC7-4675-475A-9956-5CEA6CF50E97}" type="pres">
      <dgm:prSet presAssocID="{AD439C7B-FF83-4AFB-B898-666B89D431EE}" presName="parentText" presStyleLbl="node1" presStyleIdx="0" presStyleCnt="1" custScaleY="113217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</dgm:ptLst>
  <dgm:cxnLst>
    <dgm:cxn modelId="{8CB4BA4F-4179-499B-B6B9-3ECDBB8F8FB2}" type="presOf" srcId="{58D3660D-30E0-4092-A68C-5B351FEF0994}" destId="{6D41E3A9-919D-4C77-8D89-888CA9D93AD1}" srcOrd="0" destOrd="0" presId="urn:microsoft.com/office/officeart/2005/8/layout/vList2"/>
    <dgm:cxn modelId="{6FD71625-89A4-42FF-BC5E-08E719B9A429}" type="presOf" srcId="{AD439C7B-FF83-4AFB-B898-666B89D431EE}" destId="{5ACDBFC7-4675-475A-9956-5CEA6CF50E97}" srcOrd="0" destOrd="0" presId="urn:microsoft.com/office/officeart/2005/8/layout/vList2"/>
    <dgm:cxn modelId="{CEB57BE6-4160-4828-99D2-5ECA2EDD9796}" srcId="{58D3660D-30E0-4092-A68C-5B351FEF0994}" destId="{AD439C7B-FF83-4AFB-B898-666B89D431EE}" srcOrd="0" destOrd="0" parTransId="{BC00096A-DABD-4139-AE79-483F458B9E14}" sibTransId="{DDB027F6-1D34-40DD-A7EA-42C9C035AC87}"/>
    <dgm:cxn modelId="{440472EF-9EC2-46F9-B12E-57F923680904}" type="presParOf" srcId="{6D41E3A9-919D-4C77-8D89-888CA9D93AD1}" destId="{5ACDBFC7-4675-475A-9956-5CEA6CF50E9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7DF10D-F6F7-482C-BD01-AF1A39EDAF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7ECB75CE-8913-451F-8646-6C2443DCAF5A}">
      <dgm:prSet/>
      <dgm:spPr>
        <a:xfrm>
          <a:off x="0" y="46540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0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BIOLOGIQUE</a:t>
          </a:r>
          <a:endParaRPr lang="en-CA" b="0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B324356F-7742-45EF-A763-268A83F2642C}" type="parTrans" cxnId="{11B4D1CE-4726-4750-A795-BA97F3DFC393}">
      <dgm:prSet/>
      <dgm:spPr/>
      <dgm:t>
        <a:bodyPr/>
        <a:lstStyle/>
        <a:p>
          <a:endParaRPr lang="fr-CA"/>
        </a:p>
      </dgm:t>
    </dgm:pt>
    <dgm:pt modelId="{D629B4AC-A899-4D86-BA22-EE22E0687A4B}" type="sibTrans" cxnId="{11B4D1CE-4726-4750-A795-BA97F3DFC393}">
      <dgm:prSet/>
      <dgm:spPr/>
      <dgm:t>
        <a:bodyPr/>
        <a:lstStyle/>
        <a:p>
          <a:endParaRPr lang="fr-CA"/>
        </a:p>
      </dgm:t>
    </dgm:pt>
    <dgm:pt modelId="{75C13F25-FB1C-4FDC-9F75-03851FE908C9}">
      <dgm:prSet/>
      <dgm:spPr>
        <a:xfrm>
          <a:off x="0" y="5721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1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INTELLECTUELLE</a:t>
          </a:r>
          <a:endParaRPr lang="fr-CA" b="1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4DC4BB62-97A6-4AE1-ABB5-6DACBC93C470}" type="parTrans" cxnId="{55151FAF-7586-4B6B-A525-5CC1C081AC25}">
      <dgm:prSet/>
      <dgm:spPr/>
      <dgm:t>
        <a:bodyPr/>
        <a:lstStyle/>
        <a:p>
          <a:endParaRPr lang="fr-CA"/>
        </a:p>
      </dgm:t>
    </dgm:pt>
    <dgm:pt modelId="{B76DB7FD-1F7A-44E3-BA2C-EB4485FE8AF0}" type="sibTrans" cxnId="{55151FAF-7586-4B6B-A525-5CC1C081AC25}">
      <dgm:prSet/>
      <dgm:spPr/>
      <dgm:t>
        <a:bodyPr/>
        <a:lstStyle/>
        <a:p>
          <a:endParaRPr lang="fr-CA"/>
        </a:p>
      </dgm:t>
    </dgm:pt>
    <dgm:pt modelId="{B996FAB6-91A5-4099-8BDF-9497F437AE4D}">
      <dgm:prSet/>
      <dgm:spPr>
        <a:xfrm>
          <a:off x="0" y="10977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ÉMOTIVE OU PSYCHOLOGIQUE</a:t>
          </a:r>
          <a:endParaRPr lang="fr-CA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D6108518-2708-4D8C-BF76-F9B7B4097912}" type="parTrans" cxnId="{4AE6A947-5F48-4095-8DCC-C3806BEE7252}">
      <dgm:prSet/>
      <dgm:spPr/>
      <dgm:t>
        <a:bodyPr/>
        <a:lstStyle/>
        <a:p>
          <a:endParaRPr lang="fr-CA"/>
        </a:p>
      </dgm:t>
    </dgm:pt>
    <dgm:pt modelId="{603882CD-57EC-481B-9383-C80117A6D088}" type="sibTrans" cxnId="{4AE6A947-5F48-4095-8DCC-C3806BEE7252}">
      <dgm:prSet/>
      <dgm:spPr/>
      <dgm:t>
        <a:bodyPr/>
        <a:lstStyle/>
        <a:p>
          <a:endParaRPr lang="fr-CA"/>
        </a:p>
      </dgm:t>
    </dgm:pt>
    <dgm:pt modelId="{80575609-9B0B-4A89-A2B4-176F57D00823}">
      <dgm:prSet/>
      <dgm:spPr>
        <a:xfrm>
          <a:off x="0" y="16233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fr-CA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SOCIALE</a:t>
          </a:r>
          <a:endParaRPr lang="fr-CA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0B0D0F9F-06EF-4F1C-8BC9-DBCB529673DF}" type="parTrans" cxnId="{B4C6161A-EEF7-420F-93F2-65CBA4EEC868}">
      <dgm:prSet/>
      <dgm:spPr/>
      <dgm:t>
        <a:bodyPr/>
        <a:lstStyle/>
        <a:p>
          <a:endParaRPr lang="fr-CA"/>
        </a:p>
      </dgm:t>
    </dgm:pt>
    <dgm:pt modelId="{87CF4773-DE9D-4A08-A1AE-8D0D587B558E}" type="sibTrans" cxnId="{B4C6161A-EEF7-420F-93F2-65CBA4EEC868}">
      <dgm:prSet/>
      <dgm:spPr/>
      <dgm:t>
        <a:bodyPr/>
        <a:lstStyle/>
        <a:p>
          <a:endParaRPr lang="fr-CA"/>
        </a:p>
      </dgm:t>
    </dgm:pt>
    <dgm:pt modelId="{1713F7F0-A9A7-4542-83E4-C299BE2146E3}">
      <dgm:prSet/>
      <dgm:spPr>
        <a:xfrm>
          <a:off x="0" y="21489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SPIRITUELLE</a:t>
          </a:r>
          <a:endParaRPr lang="fr-CA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2862AC59-8508-48C8-B475-EE9AB52E2CEA}" type="parTrans" cxnId="{7D6B391B-9D67-43E5-B8B6-D7F7FD09A9AB}">
      <dgm:prSet/>
      <dgm:spPr/>
      <dgm:t>
        <a:bodyPr/>
        <a:lstStyle/>
        <a:p>
          <a:endParaRPr lang="fr-CA"/>
        </a:p>
      </dgm:t>
    </dgm:pt>
    <dgm:pt modelId="{A7DD7A7F-F701-4954-AA8E-3692BB3D35E5}" type="sibTrans" cxnId="{7D6B391B-9D67-43E5-B8B6-D7F7FD09A9AB}">
      <dgm:prSet/>
      <dgm:spPr/>
      <dgm:t>
        <a:bodyPr/>
        <a:lstStyle/>
        <a:p>
          <a:endParaRPr lang="fr-CA"/>
        </a:p>
      </dgm:t>
    </dgm:pt>
    <dgm:pt modelId="{E078C00C-2F49-487F-ACD9-AAE2191C5D3D}" type="pres">
      <dgm:prSet presAssocID="{D57DF10D-F6F7-482C-BD01-AF1A39EDAF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DF966E19-EC25-458E-A6D0-C16B0017E073}" type="pres">
      <dgm:prSet presAssocID="{7ECB75CE-8913-451F-8646-6C2443DCAF5A}" presName="parentText" presStyleLbl="node1" presStyleIdx="0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5F57A642-84AF-4B7E-A825-8F8D2D86CA5C}" type="pres">
      <dgm:prSet presAssocID="{D629B4AC-A899-4D86-BA22-EE22E0687A4B}" presName="spacer" presStyleCnt="0"/>
      <dgm:spPr/>
    </dgm:pt>
    <dgm:pt modelId="{EDDDF51C-2878-4DF5-98BA-EA767E761049}" type="pres">
      <dgm:prSet presAssocID="{75C13F25-FB1C-4FDC-9F75-03851FE908C9}" presName="parentText" presStyleLbl="node1" presStyleIdx="1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25A17093-6504-492F-9D32-10531565ED1C}" type="pres">
      <dgm:prSet presAssocID="{B76DB7FD-1F7A-44E3-BA2C-EB4485FE8AF0}" presName="spacer" presStyleCnt="0"/>
      <dgm:spPr/>
    </dgm:pt>
    <dgm:pt modelId="{EC6D668B-55AA-456E-9ACF-F44464AA3B53}" type="pres">
      <dgm:prSet presAssocID="{B996FAB6-91A5-4099-8BDF-9497F437AE4D}" presName="parentText" presStyleLbl="node1" presStyleIdx="2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00E1F0C2-822F-400E-B9D6-199F40CF7E76}" type="pres">
      <dgm:prSet presAssocID="{603882CD-57EC-481B-9383-C80117A6D088}" presName="spacer" presStyleCnt="0"/>
      <dgm:spPr/>
    </dgm:pt>
    <dgm:pt modelId="{272F6BAA-F19E-4017-A6C2-BF1CC3D022F8}" type="pres">
      <dgm:prSet presAssocID="{80575609-9B0B-4A89-A2B4-176F57D00823}" presName="parentText" presStyleLbl="node1" presStyleIdx="3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E330214E-6897-45BE-84E8-5D0B4313E9D0}" type="pres">
      <dgm:prSet presAssocID="{87CF4773-DE9D-4A08-A1AE-8D0D587B558E}" presName="spacer" presStyleCnt="0"/>
      <dgm:spPr/>
    </dgm:pt>
    <dgm:pt modelId="{0EC87F98-4F81-4C2D-BD2B-E69A82EA42D6}" type="pres">
      <dgm:prSet presAssocID="{1713F7F0-A9A7-4542-83E4-C299BE2146E3}" presName="parentText" presStyleLbl="node1" presStyleIdx="4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</dgm:ptLst>
  <dgm:cxnLst>
    <dgm:cxn modelId="{16EF82DE-D759-4794-AD73-277707F43F10}" type="presOf" srcId="{75C13F25-FB1C-4FDC-9F75-03851FE908C9}" destId="{EDDDF51C-2878-4DF5-98BA-EA767E761049}" srcOrd="0" destOrd="0" presId="urn:microsoft.com/office/officeart/2005/8/layout/vList2"/>
    <dgm:cxn modelId="{B64B3774-05B1-4709-A23C-61B6A6953ECC}" type="presOf" srcId="{D57DF10D-F6F7-482C-BD01-AF1A39EDAF81}" destId="{E078C00C-2F49-487F-ACD9-AAE2191C5D3D}" srcOrd="0" destOrd="0" presId="urn:microsoft.com/office/officeart/2005/8/layout/vList2"/>
    <dgm:cxn modelId="{E02EB4AF-EB5D-473C-8110-65AB0BB0D16B}" type="presOf" srcId="{80575609-9B0B-4A89-A2B4-176F57D00823}" destId="{272F6BAA-F19E-4017-A6C2-BF1CC3D022F8}" srcOrd="0" destOrd="0" presId="urn:microsoft.com/office/officeart/2005/8/layout/vList2"/>
    <dgm:cxn modelId="{4AE6A947-5F48-4095-8DCC-C3806BEE7252}" srcId="{D57DF10D-F6F7-482C-BD01-AF1A39EDAF81}" destId="{B996FAB6-91A5-4099-8BDF-9497F437AE4D}" srcOrd="2" destOrd="0" parTransId="{D6108518-2708-4D8C-BF76-F9B7B4097912}" sibTransId="{603882CD-57EC-481B-9383-C80117A6D088}"/>
    <dgm:cxn modelId="{D9711185-6539-47E3-94DF-2CE11E04D060}" type="presOf" srcId="{7ECB75CE-8913-451F-8646-6C2443DCAF5A}" destId="{DF966E19-EC25-458E-A6D0-C16B0017E073}" srcOrd="0" destOrd="0" presId="urn:microsoft.com/office/officeart/2005/8/layout/vList2"/>
    <dgm:cxn modelId="{C012C344-8BA7-4099-B8CD-99F359E54C68}" type="presOf" srcId="{1713F7F0-A9A7-4542-83E4-C299BE2146E3}" destId="{0EC87F98-4F81-4C2D-BD2B-E69A82EA42D6}" srcOrd="0" destOrd="0" presId="urn:microsoft.com/office/officeart/2005/8/layout/vList2"/>
    <dgm:cxn modelId="{B4C6161A-EEF7-420F-93F2-65CBA4EEC868}" srcId="{D57DF10D-F6F7-482C-BD01-AF1A39EDAF81}" destId="{80575609-9B0B-4A89-A2B4-176F57D00823}" srcOrd="3" destOrd="0" parTransId="{0B0D0F9F-06EF-4F1C-8BC9-DBCB529673DF}" sibTransId="{87CF4773-DE9D-4A08-A1AE-8D0D587B558E}"/>
    <dgm:cxn modelId="{11B4D1CE-4726-4750-A795-BA97F3DFC393}" srcId="{D57DF10D-F6F7-482C-BD01-AF1A39EDAF81}" destId="{7ECB75CE-8913-451F-8646-6C2443DCAF5A}" srcOrd="0" destOrd="0" parTransId="{B324356F-7742-45EF-A763-268A83F2642C}" sibTransId="{D629B4AC-A899-4D86-BA22-EE22E0687A4B}"/>
    <dgm:cxn modelId="{7D6B391B-9D67-43E5-B8B6-D7F7FD09A9AB}" srcId="{D57DF10D-F6F7-482C-BD01-AF1A39EDAF81}" destId="{1713F7F0-A9A7-4542-83E4-C299BE2146E3}" srcOrd="4" destOrd="0" parTransId="{2862AC59-8508-48C8-B475-EE9AB52E2CEA}" sibTransId="{A7DD7A7F-F701-4954-AA8E-3692BB3D35E5}"/>
    <dgm:cxn modelId="{9E07D840-587A-4894-82D9-C673C66BA71C}" type="presOf" srcId="{B996FAB6-91A5-4099-8BDF-9497F437AE4D}" destId="{EC6D668B-55AA-456E-9ACF-F44464AA3B53}" srcOrd="0" destOrd="0" presId="urn:microsoft.com/office/officeart/2005/8/layout/vList2"/>
    <dgm:cxn modelId="{55151FAF-7586-4B6B-A525-5CC1C081AC25}" srcId="{D57DF10D-F6F7-482C-BD01-AF1A39EDAF81}" destId="{75C13F25-FB1C-4FDC-9F75-03851FE908C9}" srcOrd="1" destOrd="0" parTransId="{4DC4BB62-97A6-4AE1-ABB5-6DACBC93C470}" sibTransId="{B76DB7FD-1F7A-44E3-BA2C-EB4485FE8AF0}"/>
    <dgm:cxn modelId="{7CC12B85-F45E-4E0E-A9A1-E9DB37960727}" type="presParOf" srcId="{E078C00C-2F49-487F-ACD9-AAE2191C5D3D}" destId="{DF966E19-EC25-458E-A6D0-C16B0017E073}" srcOrd="0" destOrd="0" presId="urn:microsoft.com/office/officeart/2005/8/layout/vList2"/>
    <dgm:cxn modelId="{44286867-F9BB-46CB-B480-75D4C08BF460}" type="presParOf" srcId="{E078C00C-2F49-487F-ACD9-AAE2191C5D3D}" destId="{5F57A642-84AF-4B7E-A825-8F8D2D86CA5C}" srcOrd="1" destOrd="0" presId="urn:microsoft.com/office/officeart/2005/8/layout/vList2"/>
    <dgm:cxn modelId="{37BBD817-C39F-45F6-BA2A-5A44AFFE4571}" type="presParOf" srcId="{E078C00C-2F49-487F-ACD9-AAE2191C5D3D}" destId="{EDDDF51C-2878-4DF5-98BA-EA767E761049}" srcOrd="2" destOrd="0" presId="urn:microsoft.com/office/officeart/2005/8/layout/vList2"/>
    <dgm:cxn modelId="{D317D4A5-C04D-4B38-A64F-95ECB0D93768}" type="presParOf" srcId="{E078C00C-2F49-487F-ACD9-AAE2191C5D3D}" destId="{25A17093-6504-492F-9D32-10531565ED1C}" srcOrd="3" destOrd="0" presId="urn:microsoft.com/office/officeart/2005/8/layout/vList2"/>
    <dgm:cxn modelId="{701BE1D5-5F6A-4941-98A2-C30D48DFEC2A}" type="presParOf" srcId="{E078C00C-2F49-487F-ACD9-AAE2191C5D3D}" destId="{EC6D668B-55AA-456E-9ACF-F44464AA3B53}" srcOrd="4" destOrd="0" presId="urn:microsoft.com/office/officeart/2005/8/layout/vList2"/>
    <dgm:cxn modelId="{E69F5535-A76B-4003-A88A-B82237CDDA01}" type="presParOf" srcId="{E078C00C-2F49-487F-ACD9-AAE2191C5D3D}" destId="{00E1F0C2-822F-400E-B9D6-199F40CF7E76}" srcOrd="5" destOrd="0" presId="urn:microsoft.com/office/officeart/2005/8/layout/vList2"/>
    <dgm:cxn modelId="{D3DF1C00-31E3-459E-8C7A-14602F013911}" type="presParOf" srcId="{E078C00C-2F49-487F-ACD9-AAE2191C5D3D}" destId="{272F6BAA-F19E-4017-A6C2-BF1CC3D022F8}" srcOrd="6" destOrd="0" presId="urn:microsoft.com/office/officeart/2005/8/layout/vList2"/>
    <dgm:cxn modelId="{A0886069-7B7F-4E6F-B633-67348FE75751}" type="presParOf" srcId="{E078C00C-2F49-487F-ACD9-AAE2191C5D3D}" destId="{E330214E-6897-45BE-84E8-5D0B4313E9D0}" srcOrd="7" destOrd="0" presId="urn:microsoft.com/office/officeart/2005/8/layout/vList2"/>
    <dgm:cxn modelId="{6D4820E8-5FC9-45ED-9B72-AFEC7B4D4F7B}" type="presParOf" srcId="{E078C00C-2F49-487F-ACD9-AAE2191C5D3D}" destId="{0EC87F98-4F81-4C2D-BD2B-E69A82EA42D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D3660D-30E0-4092-A68C-5B351FEF09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AD439C7B-FF83-4AFB-B898-666B89D431EE}">
      <dgm:prSet/>
      <dgm:spPr>
        <a:xfrm>
          <a:off x="0" y="195381"/>
          <a:ext cx="3053868" cy="2020074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1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VOYONS MAINTENANT CES COMPOSANTES EN DÉTAIL</a:t>
          </a:r>
          <a:endParaRPr lang="fr-CA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C00096A-DABD-4139-AE79-483F458B9E14}" type="parTrans" cxnId="{CEB57BE6-4160-4828-99D2-5ECA2EDD9796}">
      <dgm:prSet/>
      <dgm:spPr/>
      <dgm:t>
        <a:bodyPr/>
        <a:lstStyle/>
        <a:p>
          <a:endParaRPr lang="fr-CA"/>
        </a:p>
      </dgm:t>
    </dgm:pt>
    <dgm:pt modelId="{DDB027F6-1D34-40DD-A7EA-42C9C035AC87}" type="sibTrans" cxnId="{CEB57BE6-4160-4828-99D2-5ECA2EDD9796}">
      <dgm:prSet/>
      <dgm:spPr/>
      <dgm:t>
        <a:bodyPr/>
        <a:lstStyle/>
        <a:p>
          <a:endParaRPr lang="fr-CA"/>
        </a:p>
      </dgm:t>
    </dgm:pt>
    <dgm:pt modelId="{6D41E3A9-919D-4C77-8D89-888CA9D93AD1}" type="pres">
      <dgm:prSet presAssocID="{58D3660D-30E0-4092-A68C-5B351FEF09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5ACDBFC7-4675-475A-9956-5CEA6CF50E97}" type="pres">
      <dgm:prSet presAssocID="{AD439C7B-FF83-4AFB-B898-666B89D431EE}" presName="parentText" presStyleLbl="node1" presStyleIdx="0" presStyleCnt="1" custScaleY="113217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</dgm:ptLst>
  <dgm:cxnLst>
    <dgm:cxn modelId="{CEB57BE6-4160-4828-99D2-5ECA2EDD9796}" srcId="{58D3660D-30E0-4092-A68C-5B351FEF0994}" destId="{AD439C7B-FF83-4AFB-B898-666B89D431EE}" srcOrd="0" destOrd="0" parTransId="{BC00096A-DABD-4139-AE79-483F458B9E14}" sibTransId="{DDB027F6-1D34-40DD-A7EA-42C9C035AC87}"/>
    <dgm:cxn modelId="{9A06D6A3-BD64-4E2F-BAD4-2406351C396C}" type="presOf" srcId="{AD439C7B-FF83-4AFB-B898-666B89D431EE}" destId="{5ACDBFC7-4675-475A-9956-5CEA6CF50E97}" srcOrd="0" destOrd="0" presId="urn:microsoft.com/office/officeart/2005/8/layout/vList2"/>
    <dgm:cxn modelId="{5FD164A4-6DEE-4822-AA92-45237C83F983}" type="presOf" srcId="{58D3660D-30E0-4092-A68C-5B351FEF0994}" destId="{6D41E3A9-919D-4C77-8D89-888CA9D93AD1}" srcOrd="0" destOrd="0" presId="urn:microsoft.com/office/officeart/2005/8/layout/vList2"/>
    <dgm:cxn modelId="{F8B17B5D-F0AB-406C-B7DF-AB98E066B0DB}" type="presParOf" srcId="{6D41E3A9-919D-4C77-8D89-888CA9D93AD1}" destId="{5ACDBFC7-4675-475A-9956-5CEA6CF50E9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7DF10D-F6F7-482C-BD01-AF1A39EDAF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7ECB75CE-8913-451F-8646-6C2443DCAF5A}">
      <dgm:prSet/>
      <dgm:spPr>
        <a:xfrm>
          <a:off x="0" y="46540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0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BIOLOGIQUE</a:t>
          </a:r>
          <a:endParaRPr lang="en-CA" b="0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B324356F-7742-45EF-A763-268A83F2642C}" type="parTrans" cxnId="{11B4D1CE-4726-4750-A795-BA97F3DFC393}">
      <dgm:prSet/>
      <dgm:spPr/>
      <dgm:t>
        <a:bodyPr/>
        <a:lstStyle/>
        <a:p>
          <a:endParaRPr lang="fr-CA"/>
        </a:p>
      </dgm:t>
    </dgm:pt>
    <dgm:pt modelId="{D629B4AC-A899-4D86-BA22-EE22E0687A4B}" type="sibTrans" cxnId="{11B4D1CE-4726-4750-A795-BA97F3DFC393}">
      <dgm:prSet/>
      <dgm:spPr/>
      <dgm:t>
        <a:bodyPr/>
        <a:lstStyle/>
        <a:p>
          <a:endParaRPr lang="fr-CA"/>
        </a:p>
      </dgm:t>
    </dgm:pt>
    <dgm:pt modelId="{75C13F25-FB1C-4FDC-9F75-03851FE908C9}">
      <dgm:prSet/>
      <dgm:spPr>
        <a:xfrm>
          <a:off x="0" y="5721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0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INTELLECTUELLE</a:t>
          </a:r>
          <a:endParaRPr lang="fr-CA" b="0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4DC4BB62-97A6-4AE1-ABB5-6DACBC93C470}" type="parTrans" cxnId="{55151FAF-7586-4B6B-A525-5CC1C081AC25}">
      <dgm:prSet/>
      <dgm:spPr/>
      <dgm:t>
        <a:bodyPr/>
        <a:lstStyle/>
        <a:p>
          <a:endParaRPr lang="fr-CA"/>
        </a:p>
      </dgm:t>
    </dgm:pt>
    <dgm:pt modelId="{B76DB7FD-1F7A-44E3-BA2C-EB4485FE8AF0}" type="sibTrans" cxnId="{55151FAF-7586-4B6B-A525-5CC1C081AC25}">
      <dgm:prSet/>
      <dgm:spPr/>
      <dgm:t>
        <a:bodyPr/>
        <a:lstStyle/>
        <a:p>
          <a:endParaRPr lang="fr-CA"/>
        </a:p>
      </dgm:t>
    </dgm:pt>
    <dgm:pt modelId="{B996FAB6-91A5-4099-8BDF-9497F437AE4D}">
      <dgm:prSet/>
      <dgm:spPr>
        <a:xfrm>
          <a:off x="0" y="10977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1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ÉMOTIVE OU PSYCHOLOGIQUE</a:t>
          </a:r>
          <a:endParaRPr lang="fr-CA" b="1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D6108518-2708-4D8C-BF76-F9B7B4097912}" type="parTrans" cxnId="{4AE6A947-5F48-4095-8DCC-C3806BEE7252}">
      <dgm:prSet/>
      <dgm:spPr/>
      <dgm:t>
        <a:bodyPr/>
        <a:lstStyle/>
        <a:p>
          <a:endParaRPr lang="fr-CA"/>
        </a:p>
      </dgm:t>
    </dgm:pt>
    <dgm:pt modelId="{603882CD-57EC-481B-9383-C80117A6D088}" type="sibTrans" cxnId="{4AE6A947-5F48-4095-8DCC-C3806BEE7252}">
      <dgm:prSet/>
      <dgm:spPr/>
      <dgm:t>
        <a:bodyPr/>
        <a:lstStyle/>
        <a:p>
          <a:endParaRPr lang="fr-CA"/>
        </a:p>
      </dgm:t>
    </dgm:pt>
    <dgm:pt modelId="{80575609-9B0B-4A89-A2B4-176F57D00823}">
      <dgm:prSet/>
      <dgm:spPr>
        <a:xfrm>
          <a:off x="0" y="16233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fr-CA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SOCIALE</a:t>
          </a:r>
          <a:endParaRPr lang="fr-CA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0B0D0F9F-06EF-4F1C-8BC9-DBCB529673DF}" type="parTrans" cxnId="{B4C6161A-EEF7-420F-93F2-65CBA4EEC868}">
      <dgm:prSet/>
      <dgm:spPr/>
      <dgm:t>
        <a:bodyPr/>
        <a:lstStyle/>
        <a:p>
          <a:endParaRPr lang="fr-CA"/>
        </a:p>
      </dgm:t>
    </dgm:pt>
    <dgm:pt modelId="{87CF4773-DE9D-4A08-A1AE-8D0D587B558E}" type="sibTrans" cxnId="{B4C6161A-EEF7-420F-93F2-65CBA4EEC868}">
      <dgm:prSet/>
      <dgm:spPr/>
      <dgm:t>
        <a:bodyPr/>
        <a:lstStyle/>
        <a:p>
          <a:endParaRPr lang="fr-CA"/>
        </a:p>
      </dgm:t>
    </dgm:pt>
    <dgm:pt modelId="{1713F7F0-A9A7-4542-83E4-C299BE2146E3}">
      <dgm:prSet/>
      <dgm:spPr>
        <a:xfrm>
          <a:off x="0" y="21489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SPIRITUELLE</a:t>
          </a:r>
          <a:endParaRPr lang="fr-CA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2862AC59-8508-48C8-B475-EE9AB52E2CEA}" type="parTrans" cxnId="{7D6B391B-9D67-43E5-B8B6-D7F7FD09A9AB}">
      <dgm:prSet/>
      <dgm:spPr/>
      <dgm:t>
        <a:bodyPr/>
        <a:lstStyle/>
        <a:p>
          <a:endParaRPr lang="fr-CA"/>
        </a:p>
      </dgm:t>
    </dgm:pt>
    <dgm:pt modelId="{A7DD7A7F-F701-4954-AA8E-3692BB3D35E5}" type="sibTrans" cxnId="{7D6B391B-9D67-43E5-B8B6-D7F7FD09A9AB}">
      <dgm:prSet/>
      <dgm:spPr/>
      <dgm:t>
        <a:bodyPr/>
        <a:lstStyle/>
        <a:p>
          <a:endParaRPr lang="fr-CA"/>
        </a:p>
      </dgm:t>
    </dgm:pt>
    <dgm:pt modelId="{E078C00C-2F49-487F-ACD9-AAE2191C5D3D}" type="pres">
      <dgm:prSet presAssocID="{D57DF10D-F6F7-482C-BD01-AF1A39EDAF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DF966E19-EC25-458E-A6D0-C16B0017E073}" type="pres">
      <dgm:prSet presAssocID="{7ECB75CE-8913-451F-8646-6C2443DCAF5A}" presName="parentText" presStyleLbl="node1" presStyleIdx="0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5F57A642-84AF-4B7E-A825-8F8D2D86CA5C}" type="pres">
      <dgm:prSet presAssocID="{D629B4AC-A899-4D86-BA22-EE22E0687A4B}" presName="spacer" presStyleCnt="0"/>
      <dgm:spPr/>
    </dgm:pt>
    <dgm:pt modelId="{EDDDF51C-2878-4DF5-98BA-EA767E761049}" type="pres">
      <dgm:prSet presAssocID="{75C13F25-FB1C-4FDC-9F75-03851FE908C9}" presName="parentText" presStyleLbl="node1" presStyleIdx="1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25A17093-6504-492F-9D32-10531565ED1C}" type="pres">
      <dgm:prSet presAssocID="{B76DB7FD-1F7A-44E3-BA2C-EB4485FE8AF0}" presName="spacer" presStyleCnt="0"/>
      <dgm:spPr/>
    </dgm:pt>
    <dgm:pt modelId="{EC6D668B-55AA-456E-9ACF-F44464AA3B53}" type="pres">
      <dgm:prSet presAssocID="{B996FAB6-91A5-4099-8BDF-9497F437AE4D}" presName="parentText" presStyleLbl="node1" presStyleIdx="2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00E1F0C2-822F-400E-B9D6-199F40CF7E76}" type="pres">
      <dgm:prSet presAssocID="{603882CD-57EC-481B-9383-C80117A6D088}" presName="spacer" presStyleCnt="0"/>
      <dgm:spPr/>
    </dgm:pt>
    <dgm:pt modelId="{272F6BAA-F19E-4017-A6C2-BF1CC3D022F8}" type="pres">
      <dgm:prSet presAssocID="{80575609-9B0B-4A89-A2B4-176F57D00823}" presName="parentText" presStyleLbl="node1" presStyleIdx="3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E330214E-6897-45BE-84E8-5D0B4313E9D0}" type="pres">
      <dgm:prSet presAssocID="{87CF4773-DE9D-4A08-A1AE-8D0D587B558E}" presName="spacer" presStyleCnt="0"/>
      <dgm:spPr/>
    </dgm:pt>
    <dgm:pt modelId="{0EC87F98-4F81-4C2D-BD2B-E69A82EA42D6}" type="pres">
      <dgm:prSet presAssocID="{1713F7F0-A9A7-4542-83E4-C299BE2146E3}" presName="parentText" presStyleLbl="node1" presStyleIdx="4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</dgm:ptLst>
  <dgm:cxnLst>
    <dgm:cxn modelId="{F30D206B-4DC1-436B-B045-960F1DB6B778}" type="presOf" srcId="{80575609-9B0B-4A89-A2B4-176F57D00823}" destId="{272F6BAA-F19E-4017-A6C2-BF1CC3D022F8}" srcOrd="0" destOrd="0" presId="urn:microsoft.com/office/officeart/2005/8/layout/vList2"/>
    <dgm:cxn modelId="{2C61FC28-A290-41BB-91AA-DE4823CDDF8B}" type="presOf" srcId="{D57DF10D-F6F7-482C-BD01-AF1A39EDAF81}" destId="{E078C00C-2F49-487F-ACD9-AAE2191C5D3D}" srcOrd="0" destOrd="0" presId="urn:microsoft.com/office/officeart/2005/8/layout/vList2"/>
    <dgm:cxn modelId="{8F519836-6FA9-4641-9935-11DFD5A67EA4}" type="presOf" srcId="{1713F7F0-A9A7-4542-83E4-C299BE2146E3}" destId="{0EC87F98-4F81-4C2D-BD2B-E69A82EA42D6}" srcOrd="0" destOrd="0" presId="urn:microsoft.com/office/officeart/2005/8/layout/vList2"/>
    <dgm:cxn modelId="{7C2B8821-DE39-4C0B-9AEC-2027D33E8980}" type="presOf" srcId="{7ECB75CE-8913-451F-8646-6C2443DCAF5A}" destId="{DF966E19-EC25-458E-A6D0-C16B0017E073}" srcOrd="0" destOrd="0" presId="urn:microsoft.com/office/officeart/2005/8/layout/vList2"/>
    <dgm:cxn modelId="{44A21E90-FEA8-42A9-9F00-206497B0B0D4}" type="presOf" srcId="{75C13F25-FB1C-4FDC-9F75-03851FE908C9}" destId="{EDDDF51C-2878-4DF5-98BA-EA767E761049}" srcOrd="0" destOrd="0" presId="urn:microsoft.com/office/officeart/2005/8/layout/vList2"/>
    <dgm:cxn modelId="{4AE6A947-5F48-4095-8DCC-C3806BEE7252}" srcId="{D57DF10D-F6F7-482C-BD01-AF1A39EDAF81}" destId="{B996FAB6-91A5-4099-8BDF-9497F437AE4D}" srcOrd="2" destOrd="0" parTransId="{D6108518-2708-4D8C-BF76-F9B7B4097912}" sibTransId="{603882CD-57EC-481B-9383-C80117A6D088}"/>
    <dgm:cxn modelId="{B4C6161A-EEF7-420F-93F2-65CBA4EEC868}" srcId="{D57DF10D-F6F7-482C-BD01-AF1A39EDAF81}" destId="{80575609-9B0B-4A89-A2B4-176F57D00823}" srcOrd="3" destOrd="0" parTransId="{0B0D0F9F-06EF-4F1C-8BC9-DBCB529673DF}" sibTransId="{87CF4773-DE9D-4A08-A1AE-8D0D587B558E}"/>
    <dgm:cxn modelId="{11B4D1CE-4726-4750-A795-BA97F3DFC393}" srcId="{D57DF10D-F6F7-482C-BD01-AF1A39EDAF81}" destId="{7ECB75CE-8913-451F-8646-6C2443DCAF5A}" srcOrd="0" destOrd="0" parTransId="{B324356F-7742-45EF-A763-268A83F2642C}" sibTransId="{D629B4AC-A899-4D86-BA22-EE22E0687A4B}"/>
    <dgm:cxn modelId="{7D6B391B-9D67-43E5-B8B6-D7F7FD09A9AB}" srcId="{D57DF10D-F6F7-482C-BD01-AF1A39EDAF81}" destId="{1713F7F0-A9A7-4542-83E4-C299BE2146E3}" srcOrd="4" destOrd="0" parTransId="{2862AC59-8508-48C8-B475-EE9AB52E2CEA}" sibTransId="{A7DD7A7F-F701-4954-AA8E-3692BB3D35E5}"/>
    <dgm:cxn modelId="{6231983F-9BB6-472C-853C-E05C52A67C66}" type="presOf" srcId="{B996FAB6-91A5-4099-8BDF-9497F437AE4D}" destId="{EC6D668B-55AA-456E-9ACF-F44464AA3B53}" srcOrd="0" destOrd="0" presId="urn:microsoft.com/office/officeart/2005/8/layout/vList2"/>
    <dgm:cxn modelId="{55151FAF-7586-4B6B-A525-5CC1C081AC25}" srcId="{D57DF10D-F6F7-482C-BD01-AF1A39EDAF81}" destId="{75C13F25-FB1C-4FDC-9F75-03851FE908C9}" srcOrd="1" destOrd="0" parTransId="{4DC4BB62-97A6-4AE1-ABB5-6DACBC93C470}" sibTransId="{B76DB7FD-1F7A-44E3-BA2C-EB4485FE8AF0}"/>
    <dgm:cxn modelId="{C18BF038-A277-407A-B57B-9A7AECA02088}" type="presParOf" srcId="{E078C00C-2F49-487F-ACD9-AAE2191C5D3D}" destId="{DF966E19-EC25-458E-A6D0-C16B0017E073}" srcOrd="0" destOrd="0" presId="urn:microsoft.com/office/officeart/2005/8/layout/vList2"/>
    <dgm:cxn modelId="{FE903E7E-AB02-4C24-B868-29639FB8BB40}" type="presParOf" srcId="{E078C00C-2F49-487F-ACD9-AAE2191C5D3D}" destId="{5F57A642-84AF-4B7E-A825-8F8D2D86CA5C}" srcOrd="1" destOrd="0" presId="urn:microsoft.com/office/officeart/2005/8/layout/vList2"/>
    <dgm:cxn modelId="{2B47C632-2F19-423E-BB69-7B1E95687E05}" type="presParOf" srcId="{E078C00C-2F49-487F-ACD9-AAE2191C5D3D}" destId="{EDDDF51C-2878-4DF5-98BA-EA767E761049}" srcOrd="2" destOrd="0" presId="urn:microsoft.com/office/officeart/2005/8/layout/vList2"/>
    <dgm:cxn modelId="{DBF76842-886F-43F2-BB4D-C80C3A3E2425}" type="presParOf" srcId="{E078C00C-2F49-487F-ACD9-AAE2191C5D3D}" destId="{25A17093-6504-492F-9D32-10531565ED1C}" srcOrd="3" destOrd="0" presId="urn:microsoft.com/office/officeart/2005/8/layout/vList2"/>
    <dgm:cxn modelId="{2D3F6DDD-EB0A-4F31-A763-4B7C8FEABD5E}" type="presParOf" srcId="{E078C00C-2F49-487F-ACD9-AAE2191C5D3D}" destId="{EC6D668B-55AA-456E-9ACF-F44464AA3B53}" srcOrd="4" destOrd="0" presId="urn:microsoft.com/office/officeart/2005/8/layout/vList2"/>
    <dgm:cxn modelId="{35DA9872-6A1D-44C1-9FA5-A1204341A368}" type="presParOf" srcId="{E078C00C-2F49-487F-ACD9-AAE2191C5D3D}" destId="{00E1F0C2-822F-400E-B9D6-199F40CF7E76}" srcOrd="5" destOrd="0" presId="urn:microsoft.com/office/officeart/2005/8/layout/vList2"/>
    <dgm:cxn modelId="{08C13FC9-F844-451D-B6A2-1019AEF7DB3A}" type="presParOf" srcId="{E078C00C-2F49-487F-ACD9-AAE2191C5D3D}" destId="{272F6BAA-F19E-4017-A6C2-BF1CC3D022F8}" srcOrd="6" destOrd="0" presId="urn:microsoft.com/office/officeart/2005/8/layout/vList2"/>
    <dgm:cxn modelId="{1FCD85CE-AB65-4A44-B0EE-AFEF5B9453D8}" type="presParOf" srcId="{E078C00C-2F49-487F-ACD9-AAE2191C5D3D}" destId="{E330214E-6897-45BE-84E8-5D0B4313E9D0}" srcOrd="7" destOrd="0" presId="urn:microsoft.com/office/officeart/2005/8/layout/vList2"/>
    <dgm:cxn modelId="{04DAB162-902C-4784-A99E-BD46BB3003AC}" type="presParOf" srcId="{E078C00C-2F49-487F-ACD9-AAE2191C5D3D}" destId="{0EC87F98-4F81-4C2D-BD2B-E69A82EA42D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D3660D-30E0-4092-A68C-5B351FEF09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AD439C7B-FF83-4AFB-B898-666B89D431EE}">
      <dgm:prSet/>
      <dgm:spPr>
        <a:xfrm>
          <a:off x="0" y="195381"/>
          <a:ext cx="3053868" cy="2020074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1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VOYONS MAINTENANT CES COMPOSANTES EN DÉTAIL</a:t>
          </a:r>
          <a:endParaRPr lang="fr-CA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C00096A-DABD-4139-AE79-483F458B9E14}" type="parTrans" cxnId="{CEB57BE6-4160-4828-99D2-5ECA2EDD9796}">
      <dgm:prSet/>
      <dgm:spPr/>
      <dgm:t>
        <a:bodyPr/>
        <a:lstStyle/>
        <a:p>
          <a:endParaRPr lang="fr-CA"/>
        </a:p>
      </dgm:t>
    </dgm:pt>
    <dgm:pt modelId="{DDB027F6-1D34-40DD-A7EA-42C9C035AC87}" type="sibTrans" cxnId="{CEB57BE6-4160-4828-99D2-5ECA2EDD9796}">
      <dgm:prSet/>
      <dgm:spPr/>
      <dgm:t>
        <a:bodyPr/>
        <a:lstStyle/>
        <a:p>
          <a:endParaRPr lang="fr-CA"/>
        </a:p>
      </dgm:t>
    </dgm:pt>
    <dgm:pt modelId="{6D41E3A9-919D-4C77-8D89-888CA9D93AD1}" type="pres">
      <dgm:prSet presAssocID="{58D3660D-30E0-4092-A68C-5B351FEF09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5ACDBFC7-4675-475A-9956-5CEA6CF50E97}" type="pres">
      <dgm:prSet presAssocID="{AD439C7B-FF83-4AFB-B898-666B89D431EE}" presName="parentText" presStyleLbl="node1" presStyleIdx="0" presStyleCnt="1" custScaleY="113217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</dgm:ptLst>
  <dgm:cxnLst>
    <dgm:cxn modelId="{81DE8499-19C3-45B6-99BB-A453C1AEEE2E}" type="presOf" srcId="{58D3660D-30E0-4092-A68C-5B351FEF0994}" destId="{6D41E3A9-919D-4C77-8D89-888CA9D93AD1}" srcOrd="0" destOrd="0" presId="urn:microsoft.com/office/officeart/2005/8/layout/vList2"/>
    <dgm:cxn modelId="{CEB57BE6-4160-4828-99D2-5ECA2EDD9796}" srcId="{58D3660D-30E0-4092-A68C-5B351FEF0994}" destId="{AD439C7B-FF83-4AFB-B898-666B89D431EE}" srcOrd="0" destOrd="0" parTransId="{BC00096A-DABD-4139-AE79-483F458B9E14}" sibTransId="{DDB027F6-1D34-40DD-A7EA-42C9C035AC87}"/>
    <dgm:cxn modelId="{08AD189E-F8F2-4766-B865-9C51211AE0AB}" type="presOf" srcId="{AD439C7B-FF83-4AFB-B898-666B89D431EE}" destId="{5ACDBFC7-4675-475A-9956-5CEA6CF50E97}" srcOrd="0" destOrd="0" presId="urn:microsoft.com/office/officeart/2005/8/layout/vList2"/>
    <dgm:cxn modelId="{47586474-276F-4EB8-A58F-E4C6437E9D6E}" type="presParOf" srcId="{6D41E3A9-919D-4C77-8D89-888CA9D93AD1}" destId="{5ACDBFC7-4675-475A-9956-5CEA6CF50E9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57DF10D-F6F7-482C-BD01-AF1A39EDAF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7ECB75CE-8913-451F-8646-6C2443DCAF5A}">
      <dgm:prSet/>
      <dgm:spPr>
        <a:xfrm>
          <a:off x="0" y="46540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0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BIOLOGIQUE</a:t>
          </a:r>
          <a:endParaRPr lang="en-CA" b="0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B324356F-7742-45EF-A763-268A83F2642C}" type="parTrans" cxnId="{11B4D1CE-4726-4750-A795-BA97F3DFC393}">
      <dgm:prSet/>
      <dgm:spPr/>
      <dgm:t>
        <a:bodyPr/>
        <a:lstStyle/>
        <a:p>
          <a:endParaRPr lang="fr-CA"/>
        </a:p>
      </dgm:t>
    </dgm:pt>
    <dgm:pt modelId="{D629B4AC-A899-4D86-BA22-EE22E0687A4B}" type="sibTrans" cxnId="{11B4D1CE-4726-4750-A795-BA97F3DFC393}">
      <dgm:prSet/>
      <dgm:spPr/>
      <dgm:t>
        <a:bodyPr/>
        <a:lstStyle/>
        <a:p>
          <a:endParaRPr lang="fr-CA"/>
        </a:p>
      </dgm:t>
    </dgm:pt>
    <dgm:pt modelId="{75C13F25-FB1C-4FDC-9F75-03851FE908C9}">
      <dgm:prSet/>
      <dgm:spPr>
        <a:xfrm>
          <a:off x="0" y="5721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0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INTELLECTUELLE</a:t>
          </a:r>
          <a:endParaRPr lang="fr-CA" b="0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4DC4BB62-97A6-4AE1-ABB5-6DACBC93C470}" type="parTrans" cxnId="{55151FAF-7586-4B6B-A525-5CC1C081AC25}">
      <dgm:prSet/>
      <dgm:spPr/>
      <dgm:t>
        <a:bodyPr/>
        <a:lstStyle/>
        <a:p>
          <a:endParaRPr lang="fr-CA"/>
        </a:p>
      </dgm:t>
    </dgm:pt>
    <dgm:pt modelId="{B76DB7FD-1F7A-44E3-BA2C-EB4485FE8AF0}" type="sibTrans" cxnId="{55151FAF-7586-4B6B-A525-5CC1C081AC25}">
      <dgm:prSet/>
      <dgm:spPr/>
      <dgm:t>
        <a:bodyPr/>
        <a:lstStyle/>
        <a:p>
          <a:endParaRPr lang="fr-CA"/>
        </a:p>
      </dgm:t>
    </dgm:pt>
    <dgm:pt modelId="{B996FAB6-91A5-4099-8BDF-9497F437AE4D}">
      <dgm:prSet/>
      <dgm:spPr>
        <a:xfrm>
          <a:off x="0" y="10977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0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ÉMOTIVE OU PSYCHOLOGIQUE</a:t>
          </a:r>
          <a:endParaRPr lang="fr-CA" b="0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D6108518-2708-4D8C-BF76-F9B7B4097912}" type="parTrans" cxnId="{4AE6A947-5F48-4095-8DCC-C3806BEE7252}">
      <dgm:prSet/>
      <dgm:spPr/>
      <dgm:t>
        <a:bodyPr/>
        <a:lstStyle/>
        <a:p>
          <a:endParaRPr lang="fr-CA"/>
        </a:p>
      </dgm:t>
    </dgm:pt>
    <dgm:pt modelId="{603882CD-57EC-481B-9383-C80117A6D088}" type="sibTrans" cxnId="{4AE6A947-5F48-4095-8DCC-C3806BEE7252}">
      <dgm:prSet/>
      <dgm:spPr/>
      <dgm:t>
        <a:bodyPr/>
        <a:lstStyle/>
        <a:p>
          <a:endParaRPr lang="fr-CA"/>
        </a:p>
      </dgm:t>
    </dgm:pt>
    <dgm:pt modelId="{80575609-9B0B-4A89-A2B4-176F57D00823}">
      <dgm:prSet/>
      <dgm:spPr>
        <a:xfrm>
          <a:off x="0" y="16233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fr-CA" b="1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SOCIALE</a:t>
          </a:r>
          <a:endParaRPr lang="fr-CA" b="1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0B0D0F9F-06EF-4F1C-8BC9-DBCB529673DF}" type="parTrans" cxnId="{B4C6161A-EEF7-420F-93F2-65CBA4EEC868}">
      <dgm:prSet/>
      <dgm:spPr/>
      <dgm:t>
        <a:bodyPr/>
        <a:lstStyle/>
        <a:p>
          <a:endParaRPr lang="fr-CA"/>
        </a:p>
      </dgm:t>
    </dgm:pt>
    <dgm:pt modelId="{87CF4773-DE9D-4A08-A1AE-8D0D587B558E}" type="sibTrans" cxnId="{B4C6161A-EEF7-420F-93F2-65CBA4EEC868}">
      <dgm:prSet/>
      <dgm:spPr/>
      <dgm:t>
        <a:bodyPr/>
        <a:lstStyle/>
        <a:p>
          <a:endParaRPr lang="fr-CA"/>
        </a:p>
      </dgm:t>
    </dgm:pt>
    <dgm:pt modelId="{1713F7F0-A9A7-4542-83E4-C299BE2146E3}">
      <dgm:prSet/>
      <dgm:spPr>
        <a:xfrm>
          <a:off x="0" y="2148941"/>
          <a:ext cx="3053866" cy="468000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dirty="0" smtClean="0">
              <a:solidFill>
                <a:sysClr val="windowText" lastClr="000000"/>
              </a:solidFill>
              <a:latin typeface="Bookman Old Style" pitchFamily="18" charset="0"/>
              <a:ea typeface="+mn-ea"/>
              <a:cs typeface="+mn-cs"/>
            </a:rPr>
            <a:t>SPIRITUELLE</a:t>
          </a:r>
          <a:endParaRPr lang="fr-CA" dirty="0">
            <a:solidFill>
              <a:sysClr val="windowText" lastClr="000000"/>
            </a:solidFill>
            <a:latin typeface="Bookman Old Style" pitchFamily="18" charset="0"/>
            <a:ea typeface="+mn-ea"/>
            <a:cs typeface="+mn-cs"/>
          </a:endParaRPr>
        </a:p>
      </dgm:t>
    </dgm:pt>
    <dgm:pt modelId="{2862AC59-8508-48C8-B475-EE9AB52E2CEA}" type="parTrans" cxnId="{7D6B391B-9D67-43E5-B8B6-D7F7FD09A9AB}">
      <dgm:prSet/>
      <dgm:spPr/>
      <dgm:t>
        <a:bodyPr/>
        <a:lstStyle/>
        <a:p>
          <a:endParaRPr lang="fr-CA"/>
        </a:p>
      </dgm:t>
    </dgm:pt>
    <dgm:pt modelId="{A7DD7A7F-F701-4954-AA8E-3692BB3D35E5}" type="sibTrans" cxnId="{7D6B391B-9D67-43E5-B8B6-D7F7FD09A9AB}">
      <dgm:prSet/>
      <dgm:spPr/>
      <dgm:t>
        <a:bodyPr/>
        <a:lstStyle/>
        <a:p>
          <a:endParaRPr lang="fr-CA"/>
        </a:p>
      </dgm:t>
    </dgm:pt>
    <dgm:pt modelId="{E078C00C-2F49-487F-ACD9-AAE2191C5D3D}" type="pres">
      <dgm:prSet presAssocID="{D57DF10D-F6F7-482C-BD01-AF1A39EDAF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DF966E19-EC25-458E-A6D0-C16B0017E073}" type="pres">
      <dgm:prSet presAssocID="{7ECB75CE-8913-451F-8646-6C2443DCAF5A}" presName="parentText" presStyleLbl="node1" presStyleIdx="0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5F57A642-84AF-4B7E-A825-8F8D2D86CA5C}" type="pres">
      <dgm:prSet presAssocID="{D629B4AC-A899-4D86-BA22-EE22E0687A4B}" presName="spacer" presStyleCnt="0"/>
      <dgm:spPr/>
    </dgm:pt>
    <dgm:pt modelId="{EDDDF51C-2878-4DF5-98BA-EA767E761049}" type="pres">
      <dgm:prSet presAssocID="{75C13F25-FB1C-4FDC-9F75-03851FE908C9}" presName="parentText" presStyleLbl="node1" presStyleIdx="1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25A17093-6504-492F-9D32-10531565ED1C}" type="pres">
      <dgm:prSet presAssocID="{B76DB7FD-1F7A-44E3-BA2C-EB4485FE8AF0}" presName="spacer" presStyleCnt="0"/>
      <dgm:spPr/>
    </dgm:pt>
    <dgm:pt modelId="{EC6D668B-55AA-456E-9ACF-F44464AA3B53}" type="pres">
      <dgm:prSet presAssocID="{B996FAB6-91A5-4099-8BDF-9497F437AE4D}" presName="parentText" presStyleLbl="node1" presStyleIdx="2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00E1F0C2-822F-400E-B9D6-199F40CF7E76}" type="pres">
      <dgm:prSet presAssocID="{603882CD-57EC-481B-9383-C80117A6D088}" presName="spacer" presStyleCnt="0"/>
      <dgm:spPr/>
    </dgm:pt>
    <dgm:pt modelId="{272F6BAA-F19E-4017-A6C2-BF1CC3D022F8}" type="pres">
      <dgm:prSet presAssocID="{80575609-9B0B-4A89-A2B4-176F57D00823}" presName="parentText" presStyleLbl="node1" presStyleIdx="3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  <dgm:pt modelId="{E330214E-6897-45BE-84E8-5D0B4313E9D0}" type="pres">
      <dgm:prSet presAssocID="{87CF4773-DE9D-4A08-A1AE-8D0D587B558E}" presName="spacer" presStyleCnt="0"/>
      <dgm:spPr/>
    </dgm:pt>
    <dgm:pt modelId="{0EC87F98-4F81-4C2D-BD2B-E69A82EA42D6}" type="pres">
      <dgm:prSet presAssocID="{1713F7F0-A9A7-4542-83E4-C299BE2146E3}" presName="parentText" presStyleLbl="node1" presStyleIdx="4" presStyleCnt="5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</dgm:ptLst>
  <dgm:cxnLst>
    <dgm:cxn modelId="{E9CA6AC3-CFD7-4062-AA5B-240084EED674}" type="presOf" srcId="{D57DF10D-F6F7-482C-BD01-AF1A39EDAF81}" destId="{E078C00C-2F49-487F-ACD9-AAE2191C5D3D}" srcOrd="0" destOrd="0" presId="urn:microsoft.com/office/officeart/2005/8/layout/vList2"/>
    <dgm:cxn modelId="{6B6651E3-E328-4DE7-80EB-8CC3ECE51BF6}" type="presOf" srcId="{80575609-9B0B-4A89-A2B4-176F57D00823}" destId="{272F6BAA-F19E-4017-A6C2-BF1CC3D022F8}" srcOrd="0" destOrd="0" presId="urn:microsoft.com/office/officeart/2005/8/layout/vList2"/>
    <dgm:cxn modelId="{28E5E684-BFE2-48DF-8A75-2A26E853D4D2}" type="presOf" srcId="{75C13F25-FB1C-4FDC-9F75-03851FE908C9}" destId="{EDDDF51C-2878-4DF5-98BA-EA767E761049}" srcOrd="0" destOrd="0" presId="urn:microsoft.com/office/officeart/2005/8/layout/vList2"/>
    <dgm:cxn modelId="{4AE6A947-5F48-4095-8DCC-C3806BEE7252}" srcId="{D57DF10D-F6F7-482C-BD01-AF1A39EDAF81}" destId="{B996FAB6-91A5-4099-8BDF-9497F437AE4D}" srcOrd="2" destOrd="0" parTransId="{D6108518-2708-4D8C-BF76-F9B7B4097912}" sibTransId="{603882CD-57EC-481B-9383-C80117A6D088}"/>
    <dgm:cxn modelId="{F5274E04-723D-49E6-9458-9CDF719B00A1}" type="presOf" srcId="{B996FAB6-91A5-4099-8BDF-9497F437AE4D}" destId="{EC6D668B-55AA-456E-9ACF-F44464AA3B53}" srcOrd="0" destOrd="0" presId="urn:microsoft.com/office/officeart/2005/8/layout/vList2"/>
    <dgm:cxn modelId="{B4C6161A-EEF7-420F-93F2-65CBA4EEC868}" srcId="{D57DF10D-F6F7-482C-BD01-AF1A39EDAF81}" destId="{80575609-9B0B-4A89-A2B4-176F57D00823}" srcOrd="3" destOrd="0" parTransId="{0B0D0F9F-06EF-4F1C-8BC9-DBCB529673DF}" sibTransId="{87CF4773-DE9D-4A08-A1AE-8D0D587B558E}"/>
    <dgm:cxn modelId="{74CDE44C-234B-4010-8C7E-9BF2B235C53D}" type="presOf" srcId="{7ECB75CE-8913-451F-8646-6C2443DCAF5A}" destId="{DF966E19-EC25-458E-A6D0-C16B0017E073}" srcOrd="0" destOrd="0" presId="urn:microsoft.com/office/officeart/2005/8/layout/vList2"/>
    <dgm:cxn modelId="{11B4D1CE-4726-4750-A795-BA97F3DFC393}" srcId="{D57DF10D-F6F7-482C-BD01-AF1A39EDAF81}" destId="{7ECB75CE-8913-451F-8646-6C2443DCAF5A}" srcOrd="0" destOrd="0" parTransId="{B324356F-7742-45EF-A763-268A83F2642C}" sibTransId="{D629B4AC-A899-4D86-BA22-EE22E0687A4B}"/>
    <dgm:cxn modelId="{7D6B391B-9D67-43E5-B8B6-D7F7FD09A9AB}" srcId="{D57DF10D-F6F7-482C-BD01-AF1A39EDAF81}" destId="{1713F7F0-A9A7-4542-83E4-C299BE2146E3}" srcOrd="4" destOrd="0" parTransId="{2862AC59-8508-48C8-B475-EE9AB52E2CEA}" sibTransId="{A7DD7A7F-F701-4954-AA8E-3692BB3D35E5}"/>
    <dgm:cxn modelId="{83AD2D02-7954-4B74-90C8-ABF7CB93117F}" type="presOf" srcId="{1713F7F0-A9A7-4542-83E4-C299BE2146E3}" destId="{0EC87F98-4F81-4C2D-BD2B-E69A82EA42D6}" srcOrd="0" destOrd="0" presId="urn:microsoft.com/office/officeart/2005/8/layout/vList2"/>
    <dgm:cxn modelId="{55151FAF-7586-4B6B-A525-5CC1C081AC25}" srcId="{D57DF10D-F6F7-482C-BD01-AF1A39EDAF81}" destId="{75C13F25-FB1C-4FDC-9F75-03851FE908C9}" srcOrd="1" destOrd="0" parTransId="{4DC4BB62-97A6-4AE1-ABB5-6DACBC93C470}" sibTransId="{B76DB7FD-1F7A-44E3-BA2C-EB4485FE8AF0}"/>
    <dgm:cxn modelId="{78C14A78-FFCF-46B9-9238-F15D7E0A6511}" type="presParOf" srcId="{E078C00C-2F49-487F-ACD9-AAE2191C5D3D}" destId="{DF966E19-EC25-458E-A6D0-C16B0017E073}" srcOrd="0" destOrd="0" presId="urn:microsoft.com/office/officeart/2005/8/layout/vList2"/>
    <dgm:cxn modelId="{FAEF4664-670D-442A-B80B-0EBF04CC8182}" type="presParOf" srcId="{E078C00C-2F49-487F-ACD9-AAE2191C5D3D}" destId="{5F57A642-84AF-4B7E-A825-8F8D2D86CA5C}" srcOrd="1" destOrd="0" presId="urn:microsoft.com/office/officeart/2005/8/layout/vList2"/>
    <dgm:cxn modelId="{3F05474C-F84F-4516-86DA-E9B2F829B1DB}" type="presParOf" srcId="{E078C00C-2F49-487F-ACD9-AAE2191C5D3D}" destId="{EDDDF51C-2878-4DF5-98BA-EA767E761049}" srcOrd="2" destOrd="0" presId="urn:microsoft.com/office/officeart/2005/8/layout/vList2"/>
    <dgm:cxn modelId="{9798C2B6-EBA9-43B0-AFBF-5714DC2B6808}" type="presParOf" srcId="{E078C00C-2F49-487F-ACD9-AAE2191C5D3D}" destId="{25A17093-6504-492F-9D32-10531565ED1C}" srcOrd="3" destOrd="0" presId="urn:microsoft.com/office/officeart/2005/8/layout/vList2"/>
    <dgm:cxn modelId="{1F82151C-A8F3-4F96-AF98-F7BA75428938}" type="presParOf" srcId="{E078C00C-2F49-487F-ACD9-AAE2191C5D3D}" destId="{EC6D668B-55AA-456E-9ACF-F44464AA3B53}" srcOrd="4" destOrd="0" presId="urn:microsoft.com/office/officeart/2005/8/layout/vList2"/>
    <dgm:cxn modelId="{B0219131-7AAC-4547-9DEF-2A326EA476BD}" type="presParOf" srcId="{E078C00C-2F49-487F-ACD9-AAE2191C5D3D}" destId="{00E1F0C2-822F-400E-B9D6-199F40CF7E76}" srcOrd="5" destOrd="0" presId="urn:microsoft.com/office/officeart/2005/8/layout/vList2"/>
    <dgm:cxn modelId="{C7D8CEF7-BCE5-4FF6-AAEA-908A4439D1E3}" type="presParOf" srcId="{E078C00C-2F49-487F-ACD9-AAE2191C5D3D}" destId="{272F6BAA-F19E-4017-A6C2-BF1CC3D022F8}" srcOrd="6" destOrd="0" presId="urn:microsoft.com/office/officeart/2005/8/layout/vList2"/>
    <dgm:cxn modelId="{73993D89-3D9D-4FA4-9E11-DDF42914572D}" type="presParOf" srcId="{E078C00C-2F49-487F-ACD9-AAE2191C5D3D}" destId="{E330214E-6897-45BE-84E8-5D0B4313E9D0}" srcOrd="7" destOrd="0" presId="urn:microsoft.com/office/officeart/2005/8/layout/vList2"/>
    <dgm:cxn modelId="{E91D1837-2E59-48FA-8BA9-4A893C786E7F}" type="presParOf" srcId="{E078C00C-2F49-487F-ACD9-AAE2191C5D3D}" destId="{0EC87F98-4F81-4C2D-BD2B-E69A82EA42D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D3660D-30E0-4092-A68C-5B351FEF09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AD439C7B-FF83-4AFB-B898-666B89D431EE}">
      <dgm:prSet/>
      <dgm:spPr>
        <a:xfrm>
          <a:off x="0" y="195381"/>
          <a:ext cx="3053868" cy="2020074"/>
        </a:xfrm>
        <a:solidFill>
          <a:srgbClr val="6EA0B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 rtl="0"/>
          <a:r>
            <a:rPr lang="en-CA" b="1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VOYONS MAINTENANT CES COMPOSANTES EN DÉTAIL</a:t>
          </a:r>
          <a:endParaRPr lang="fr-CA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C00096A-DABD-4139-AE79-483F458B9E14}" type="parTrans" cxnId="{CEB57BE6-4160-4828-99D2-5ECA2EDD9796}">
      <dgm:prSet/>
      <dgm:spPr/>
      <dgm:t>
        <a:bodyPr/>
        <a:lstStyle/>
        <a:p>
          <a:endParaRPr lang="fr-CA"/>
        </a:p>
      </dgm:t>
    </dgm:pt>
    <dgm:pt modelId="{DDB027F6-1D34-40DD-A7EA-42C9C035AC87}" type="sibTrans" cxnId="{CEB57BE6-4160-4828-99D2-5ECA2EDD9796}">
      <dgm:prSet/>
      <dgm:spPr/>
      <dgm:t>
        <a:bodyPr/>
        <a:lstStyle/>
        <a:p>
          <a:endParaRPr lang="fr-CA"/>
        </a:p>
      </dgm:t>
    </dgm:pt>
    <dgm:pt modelId="{6D41E3A9-919D-4C77-8D89-888CA9D93AD1}" type="pres">
      <dgm:prSet presAssocID="{58D3660D-30E0-4092-A68C-5B351FEF09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5ACDBFC7-4675-475A-9956-5CEA6CF50E97}" type="pres">
      <dgm:prSet presAssocID="{AD439C7B-FF83-4AFB-B898-666B89D431EE}" presName="parentText" presStyleLbl="node1" presStyleIdx="0" presStyleCnt="1" custScaleY="113217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CA"/>
        </a:p>
      </dgm:t>
    </dgm:pt>
  </dgm:ptLst>
  <dgm:cxnLst>
    <dgm:cxn modelId="{DB3FE8E9-96CE-4415-ADC1-91DBD5F9A537}" type="presOf" srcId="{AD439C7B-FF83-4AFB-B898-666B89D431EE}" destId="{5ACDBFC7-4675-475A-9956-5CEA6CF50E97}" srcOrd="0" destOrd="0" presId="urn:microsoft.com/office/officeart/2005/8/layout/vList2"/>
    <dgm:cxn modelId="{CEB57BE6-4160-4828-99D2-5ECA2EDD9796}" srcId="{58D3660D-30E0-4092-A68C-5B351FEF0994}" destId="{AD439C7B-FF83-4AFB-B898-666B89D431EE}" srcOrd="0" destOrd="0" parTransId="{BC00096A-DABD-4139-AE79-483F458B9E14}" sibTransId="{DDB027F6-1D34-40DD-A7EA-42C9C035AC87}"/>
    <dgm:cxn modelId="{BF3B6F59-BAD7-4364-B1D9-A4C49CEB1FF7}" type="presOf" srcId="{58D3660D-30E0-4092-A68C-5B351FEF0994}" destId="{6D41E3A9-919D-4C77-8D89-888CA9D93AD1}" srcOrd="0" destOrd="0" presId="urn:microsoft.com/office/officeart/2005/8/layout/vList2"/>
    <dgm:cxn modelId="{C6C7805C-4FB9-4630-9E5D-8ECAD0C4E84E}" type="presParOf" srcId="{6D41E3A9-919D-4C77-8D89-888CA9D93AD1}" destId="{5ACDBFC7-4675-475A-9956-5CEA6CF50E9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E878061-BACE-47F9-AA75-BD875BCDC7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C775B2D-8B43-415C-B5C7-BBDD7393440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514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75B2D-8B43-415C-B5C7-BBDD7393440B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785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3A81-582A-4BD3-9044-CBCD57DE7B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0C636-A513-4F8D-9FD9-254E8FC8DCF7}" type="slidenum">
              <a:rPr lang="fr-CA" smtClean="0"/>
              <a:t>‹N°›</a:t>
            </a:fld>
            <a:endParaRPr lang="fr-CA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3A81-582A-4BD3-9044-CBCD57DE7B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0C636-A513-4F8D-9FD9-254E8FC8DCF7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3A81-582A-4BD3-9044-CBCD57DE7B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0C636-A513-4F8D-9FD9-254E8FC8DCF7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3A81-582A-4BD3-9044-CBCD57DE7B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0C636-A513-4F8D-9FD9-254E8FC8DCF7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3A81-582A-4BD3-9044-CBCD57DE7B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0C636-A513-4F8D-9FD9-254E8FC8DCF7}" type="slidenum">
              <a:rPr lang="fr-CA" smtClean="0"/>
              <a:t>‹N°›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3A81-582A-4BD3-9044-CBCD57DE7B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0C636-A513-4F8D-9FD9-254E8FC8DCF7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3A81-582A-4BD3-9044-CBCD57DE7B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0C636-A513-4F8D-9FD9-254E8FC8DCF7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3A81-582A-4BD3-9044-CBCD57DE7B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0C636-A513-4F8D-9FD9-254E8FC8DCF7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3A81-582A-4BD3-9044-CBCD57DE7B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0C636-A513-4F8D-9FD9-254E8FC8DCF7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3A81-582A-4BD3-9044-CBCD57DE7B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0C636-A513-4F8D-9FD9-254E8FC8DCF7}" type="slidenum">
              <a:rPr lang="fr-CA" smtClean="0"/>
              <a:t>‹N°›</a:t>
            </a:fld>
            <a:endParaRPr lang="fr-CA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5633A81-582A-4BD3-9044-CBCD57DE7B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4BE0C636-A513-4F8D-9FD9-254E8FC8DCF7}" type="slidenum">
              <a:rPr lang="fr-CA" smtClean="0"/>
              <a:t>‹N°›</a:t>
            </a:fld>
            <a:endParaRPr lang="fr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5633A81-582A-4BD3-9044-CBCD57DE7B31}" type="datetimeFigureOut">
              <a:rPr lang="fr-CA" smtClean="0"/>
              <a:t>2021-02-04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BE0C636-A513-4F8D-9FD9-254E8FC8DCF7}" type="slidenum">
              <a:rPr lang="fr-CA" smtClean="0"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4" Type="http://schemas.openxmlformats.org/officeDocument/2006/relationships/image" Target="../media/image6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6.xml"/><Relationship Id="rId1" Type="http://schemas.openxmlformats.org/officeDocument/2006/relationships/tags" Target="../tags/tag21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tags" Target="../tags/tag226.xml"/><Relationship Id="rId7" Type="http://schemas.openxmlformats.org/officeDocument/2006/relationships/image" Target="../media/image64.emf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image" Target="../media/image62.emf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2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9.xml"/><Relationship Id="rId1" Type="http://schemas.openxmlformats.org/officeDocument/2006/relationships/tags" Target="../tags/tag2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4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image" Target="../media/image66.emf"/><Relationship Id="rId5" Type="http://schemas.openxmlformats.org/officeDocument/2006/relationships/image" Target="../media/image62.emf"/><Relationship Id="rId4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4" Type="http://schemas.openxmlformats.org/officeDocument/2006/relationships/image" Target="../media/image6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4" Type="http://schemas.openxmlformats.org/officeDocument/2006/relationships/image" Target="../media/image6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4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4" Type="http://schemas.openxmlformats.org/officeDocument/2006/relationships/image" Target="../media/image7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tags" Target="../tags/tag33.xml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16.jpe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57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9.xml"/><Relationship Id="rId10" Type="http://schemas.openxmlformats.org/officeDocument/2006/relationships/image" Target="../media/image20.png"/><Relationship Id="rId4" Type="http://schemas.openxmlformats.org/officeDocument/2006/relationships/tags" Target="../tags/tag58.xml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23.emf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24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25.emf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26.emf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27.emf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107.xml"/><Relationship Id="rId7" Type="http://schemas.openxmlformats.org/officeDocument/2006/relationships/image" Target="../media/image34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33.em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image" Target="../media/image37.emf"/><Relationship Id="rId4" Type="http://schemas.openxmlformats.org/officeDocument/2006/relationships/image" Target="../media/image3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3" Type="http://schemas.openxmlformats.org/officeDocument/2006/relationships/tags" Target="../tags/tag140.xml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16.jpeg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diagramQuickStyle" Target="../diagrams/quickStyle6.xml"/><Relationship Id="rId3" Type="http://schemas.openxmlformats.org/officeDocument/2006/relationships/tags" Target="../tags/tag147.xml"/><Relationship Id="rId7" Type="http://schemas.openxmlformats.org/officeDocument/2006/relationships/diagramLayout" Target="../diagrams/layout5.xml"/><Relationship Id="rId12" Type="http://schemas.openxmlformats.org/officeDocument/2006/relationships/diagramLayout" Target="../diagrams/layout6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diagramData" Target="../diagrams/data5.xml"/><Relationship Id="rId11" Type="http://schemas.openxmlformats.org/officeDocument/2006/relationships/diagramData" Target="../diagrams/data6.xml"/><Relationship Id="rId5" Type="http://schemas.openxmlformats.org/officeDocument/2006/relationships/image" Target="../media/image16.jpeg"/><Relationship Id="rId15" Type="http://schemas.microsoft.com/office/2007/relationships/diagramDrawing" Target="../diagrams/drawing6.xml"/><Relationship Id="rId10" Type="http://schemas.microsoft.com/office/2007/relationships/diagramDrawing" Target="../diagrams/drawing5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5.xml"/><Relationship Id="rId14" Type="http://schemas.openxmlformats.org/officeDocument/2006/relationships/diagramColors" Target="../diagrams/colors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7" Type="http://schemas.openxmlformats.org/officeDocument/2006/relationships/image" Target="../media/image46.emf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7" Type="http://schemas.openxmlformats.org/officeDocument/2006/relationships/image" Target="../media/image49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5" Type="http://schemas.openxmlformats.org/officeDocument/2006/relationships/image" Target="../media/image53.emf"/><Relationship Id="rId4" Type="http://schemas.openxmlformats.org/officeDocument/2006/relationships/image" Target="../media/image50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QuickStyle" Target="../diagrams/quickStyle8.xml"/><Relationship Id="rId3" Type="http://schemas.openxmlformats.org/officeDocument/2006/relationships/tags" Target="../tags/tag185.xml"/><Relationship Id="rId7" Type="http://schemas.openxmlformats.org/officeDocument/2006/relationships/diagramLayout" Target="../diagrams/layout7.xml"/><Relationship Id="rId12" Type="http://schemas.openxmlformats.org/officeDocument/2006/relationships/diagramLayout" Target="../diagrams/layout8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diagramData" Target="../diagrams/data7.xml"/><Relationship Id="rId11" Type="http://schemas.openxmlformats.org/officeDocument/2006/relationships/diagramData" Target="../diagrams/data8.xml"/><Relationship Id="rId5" Type="http://schemas.openxmlformats.org/officeDocument/2006/relationships/image" Target="../media/image16.jpeg"/><Relationship Id="rId15" Type="http://schemas.microsoft.com/office/2007/relationships/diagramDrawing" Target="../diagrams/drawing8.xml"/><Relationship Id="rId10" Type="http://schemas.microsoft.com/office/2007/relationships/diagramDrawing" Target="../diagrams/drawing7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7.xml"/><Relationship Id="rId14" Type="http://schemas.openxmlformats.org/officeDocument/2006/relationships/diagramColors" Target="../diagrams/colors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7.xml"/><Relationship Id="rId1" Type="http://schemas.openxmlformats.org/officeDocument/2006/relationships/tags" Target="../tags/tag19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diagramQuickStyle" Target="../diagrams/quickStyle10.xml"/><Relationship Id="rId3" Type="http://schemas.openxmlformats.org/officeDocument/2006/relationships/tags" Target="../tags/tag200.xml"/><Relationship Id="rId7" Type="http://schemas.openxmlformats.org/officeDocument/2006/relationships/diagramLayout" Target="../diagrams/layout9.xml"/><Relationship Id="rId12" Type="http://schemas.openxmlformats.org/officeDocument/2006/relationships/diagramLayout" Target="../diagrams/layout10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diagramData" Target="../diagrams/data9.xml"/><Relationship Id="rId11" Type="http://schemas.openxmlformats.org/officeDocument/2006/relationships/diagramData" Target="../diagrams/data10.xml"/><Relationship Id="rId5" Type="http://schemas.openxmlformats.org/officeDocument/2006/relationships/image" Target="../media/image16.jpeg"/><Relationship Id="rId15" Type="http://schemas.microsoft.com/office/2007/relationships/diagramDrawing" Target="../diagrams/drawing10.xml"/><Relationship Id="rId10" Type="http://schemas.microsoft.com/office/2007/relationships/diagramDrawing" Target="../diagrams/drawing9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9.xml"/><Relationship Id="rId14" Type="http://schemas.openxmlformats.org/officeDocument/2006/relationships/diagramColors" Target="../diagrams/colors1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95536" y="3068960"/>
            <a:ext cx="8077200" cy="1673352"/>
          </a:xfrm>
        </p:spPr>
        <p:txBody>
          <a:bodyPr>
            <a:normAutofit fontScale="90000"/>
          </a:bodyPr>
          <a:lstStyle/>
          <a:p>
            <a:r>
              <a:rPr lang="fr-CA" dirty="0" smtClean="0">
                <a:solidFill>
                  <a:schemeClr val="tx1"/>
                </a:solidFill>
              </a:rPr>
              <a:t>L’ACCOMPAGNEMENT </a:t>
            </a:r>
            <a:br>
              <a:rPr lang="fr-CA" dirty="0" smtClean="0">
                <a:solidFill>
                  <a:schemeClr val="tx1"/>
                </a:solidFill>
              </a:rPr>
            </a:br>
            <a:r>
              <a:rPr lang="fr-CA" dirty="0" smtClean="0">
                <a:solidFill>
                  <a:schemeClr val="tx1"/>
                </a:solidFill>
              </a:rPr>
              <a:t>EN FIN DE VIE</a:t>
            </a:r>
            <a:r>
              <a:rPr lang="fr-CA" dirty="0" smtClean="0"/>
              <a:t/>
            </a:r>
            <a:br>
              <a:rPr lang="fr-CA" dirty="0" smtClean="0"/>
            </a:br>
            <a:endParaRPr lang="fr-CA" sz="2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444208" y="5445224"/>
            <a:ext cx="2460576" cy="648072"/>
          </a:xfrm>
        </p:spPr>
        <p:txBody>
          <a:bodyPr>
            <a:normAutofit/>
          </a:bodyPr>
          <a:lstStyle/>
          <a:p>
            <a:r>
              <a:rPr lang="fr-CA" b="1" dirty="0" smtClean="0"/>
              <a:t>Création BED, </a:t>
            </a:r>
          </a:p>
          <a:p>
            <a:r>
              <a:rPr lang="fr-CA" b="1" dirty="0" smtClean="0"/>
              <a:t>Modifié </a:t>
            </a:r>
            <a:r>
              <a:rPr lang="fr-CA" b="1" dirty="0"/>
              <a:t>par DIS 2020</a:t>
            </a: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54000"/>
            <a:ext cx="2670944" cy="26709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00192" y="42930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COURS 2-3-4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2711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pload.wikimedia.org/wikipedia/en/thumb/0/02/Homer_Simpson_2006.png/212px-Homer_Simpson_2006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3891508" cy="6369591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3789040"/>
            <a:ext cx="5198856" cy="23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lèche gauche 3"/>
          <p:cNvSpPr/>
          <p:nvPr>
            <p:custDataLst>
              <p:tags r:id="rId3"/>
            </p:custDataLst>
          </p:nvPr>
        </p:nvSpPr>
        <p:spPr>
          <a:xfrm rot="1238328">
            <a:off x="2509477" y="1544521"/>
            <a:ext cx="4104456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8090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>
            <p:custDataLst>
              <p:tags r:id="rId1"/>
            </p:custDataLst>
          </p:nvPr>
        </p:nvSpPr>
        <p:spPr>
          <a:xfrm>
            <a:off x="1043608" y="332656"/>
            <a:ext cx="7416824" cy="100811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18872" lvl="0" algn="ctr">
              <a:buClr>
                <a:srgbClr val="F0AD00"/>
              </a:buClr>
              <a:buSzPct val="80000"/>
            </a:pPr>
            <a:r>
              <a:rPr lang="fr-CA" sz="3200" b="1" dirty="0" smtClean="0">
                <a:solidFill>
                  <a:prstClr val="black"/>
                </a:solidFill>
              </a:rPr>
              <a:t>L’ACCOMPAGNEMENT </a:t>
            </a:r>
          </a:p>
          <a:p>
            <a:pPr marL="118872" lvl="0" algn="ctr">
              <a:buClr>
                <a:srgbClr val="F0AD00"/>
              </a:buClr>
              <a:buSzPct val="80000"/>
            </a:pPr>
            <a:r>
              <a:rPr lang="fr-CA" sz="3200" b="1" dirty="0" smtClean="0">
                <a:solidFill>
                  <a:prstClr val="black"/>
                </a:solidFill>
              </a:rPr>
              <a:t>DES PROCHES AIDANTS</a:t>
            </a:r>
            <a:endParaRPr lang="fr-CA" sz="3200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54056"/>
            <a:ext cx="6068888" cy="468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39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Fatigue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err="1" smtClean="0"/>
              <a:t>Problématique</a:t>
            </a:r>
            <a:r>
              <a:rPr lang="en-CA" dirty="0" smtClean="0"/>
              <a:t> </a:t>
            </a:r>
            <a:r>
              <a:rPr lang="en-CA" dirty="0">
                <a:cs typeface="Arial"/>
              </a:rPr>
              <a:t>→ </a:t>
            </a:r>
            <a:r>
              <a:rPr lang="en-CA" dirty="0" smtClean="0">
                <a:cs typeface="Arial"/>
              </a:rPr>
              <a:t>fatigue</a:t>
            </a:r>
          </a:p>
          <a:p>
            <a:pPr marL="118872" indent="0">
              <a:buNone/>
            </a:pPr>
            <a:endParaRPr lang="en-CA" dirty="0">
              <a:cs typeface="Arial"/>
            </a:endParaRPr>
          </a:p>
          <a:p>
            <a:endParaRPr lang="en-CA" dirty="0">
              <a:cs typeface="Arial"/>
            </a:endParaRPr>
          </a:p>
          <a:p>
            <a:r>
              <a:rPr lang="en-CA" dirty="0">
                <a:cs typeface="Arial"/>
              </a:rPr>
              <a:t>Causes →  </a:t>
            </a:r>
            <a:r>
              <a:rPr lang="en-CA" dirty="0" smtClean="0">
                <a:cs typeface="Arial"/>
              </a:rPr>
              <a:t> - </a:t>
            </a:r>
            <a:r>
              <a:rPr lang="en-CA" dirty="0" err="1">
                <a:cs typeface="Arial"/>
              </a:rPr>
              <a:t>Longues</a:t>
            </a:r>
            <a:r>
              <a:rPr lang="en-CA" dirty="0">
                <a:cs typeface="Arial"/>
              </a:rPr>
              <a:t> </a:t>
            </a:r>
            <a:r>
              <a:rPr lang="en-CA" dirty="0" err="1">
                <a:cs typeface="Arial"/>
              </a:rPr>
              <a:t>heures</a:t>
            </a:r>
            <a:r>
              <a:rPr lang="en-CA" dirty="0">
                <a:cs typeface="Arial"/>
              </a:rPr>
              <a:t> de </a:t>
            </a:r>
            <a:r>
              <a:rPr lang="en-CA" dirty="0" err="1">
                <a:cs typeface="Arial"/>
              </a:rPr>
              <a:t>veille</a:t>
            </a:r>
            <a:endParaRPr lang="en-CA" dirty="0">
              <a:cs typeface="Arial"/>
            </a:endParaRPr>
          </a:p>
          <a:p>
            <a:pPr>
              <a:buNone/>
            </a:pPr>
            <a:r>
              <a:rPr lang="en-CA" dirty="0">
                <a:cs typeface="Arial"/>
              </a:rPr>
              <a:t>                       </a:t>
            </a:r>
            <a:r>
              <a:rPr lang="en-CA" dirty="0" smtClean="0">
                <a:cs typeface="Arial"/>
              </a:rPr>
              <a:t>     - </a:t>
            </a:r>
            <a:r>
              <a:rPr lang="en-CA" dirty="0" err="1">
                <a:cs typeface="Arial"/>
              </a:rPr>
              <a:t>L’isolement</a:t>
            </a:r>
            <a:r>
              <a:rPr lang="en-CA" dirty="0">
                <a:cs typeface="Arial"/>
              </a:rPr>
              <a:t> social</a:t>
            </a:r>
          </a:p>
          <a:p>
            <a:pPr>
              <a:buNone/>
            </a:pPr>
            <a:r>
              <a:rPr lang="en-CA" dirty="0">
                <a:cs typeface="Arial"/>
              </a:rPr>
              <a:t>                       </a:t>
            </a:r>
            <a:r>
              <a:rPr lang="en-CA" dirty="0" smtClean="0">
                <a:cs typeface="Arial"/>
              </a:rPr>
              <a:t>     - </a:t>
            </a:r>
            <a:r>
              <a:rPr lang="en-CA" dirty="0">
                <a:cs typeface="Arial"/>
              </a:rPr>
              <a:t>La </a:t>
            </a:r>
            <a:r>
              <a:rPr lang="en-CA" dirty="0" err="1">
                <a:cs typeface="Arial"/>
              </a:rPr>
              <a:t>peur</a:t>
            </a:r>
            <a:r>
              <a:rPr lang="en-CA" dirty="0">
                <a:cs typeface="Arial"/>
              </a:rPr>
              <a:t> (de </a:t>
            </a:r>
            <a:r>
              <a:rPr lang="en-CA" dirty="0" err="1">
                <a:cs typeface="Arial"/>
              </a:rPr>
              <a:t>ce</a:t>
            </a:r>
            <a:r>
              <a:rPr lang="en-CA" dirty="0">
                <a:cs typeface="Arial"/>
              </a:rPr>
              <a:t> qui se </a:t>
            </a:r>
          </a:p>
          <a:p>
            <a:pPr>
              <a:buNone/>
            </a:pPr>
            <a:r>
              <a:rPr lang="en-CA" dirty="0">
                <a:cs typeface="Arial"/>
              </a:rPr>
              <a:t>                        </a:t>
            </a:r>
            <a:r>
              <a:rPr lang="en-CA" dirty="0" smtClean="0">
                <a:cs typeface="Arial"/>
              </a:rPr>
              <a:t>          </a:t>
            </a:r>
            <a:r>
              <a:rPr lang="en-CA" dirty="0" err="1">
                <a:cs typeface="Arial"/>
              </a:rPr>
              <a:t>passe</a:t>
            </a:r>
            <a:r>
              <a:rPr lang="en-CA" dirty="0">
                <a:cs typeface="Arial"/>
              </a:rPr>
              <a:t> et de </a:t>
            </a:r>
            <a:r>
              <a:rPr lang="en-CA" dirty="0" err="1">
                <a:cs typeface="Arial"/>
              </a:rPr>
              <a:t>l’avenir</a:t>
            </a:r>
            <a:r>
              <a:rPr lang="en-CA" dirty="0">
                <a:cs typeface="Arial"/>
              </a:rPr>
              <a:t>)</a:t>
            </a:r>
          </a:p>
          <a:p>
            <a:pPr>
              <a:buNone/>
            </a:pPr>
            <a:r>
              <a:rPr lang="en-CA" dirty="0">
                <a:cs typeface="Arial"/>
              </a:rPr>
              <a:t>                       </a:t>
            </a:r>
            <a:r>
              <a:rPr lang="en-CA" dirty="0" smtClean="0">
                <a:cs typeface="Arial"/>
              </a:rPr>
              <a:t>     - </a:t>
            </a:r>
            <a:r>
              <a:rPr lang="en-CA" dirty="0">
                <a:cs typeface="Arial"/>
              </a:rPr>
              <a:t>La </a:t>
            </a:r>
            <a:r>
              <a:rPr lang="en-CA" dirty="0" err="1" smtClean="0">
                <a:cs typeface="Arial"/>
              </a:rPr>
              <a:t>peine</a:t>
            </a:r>
            <a:r>
              <a:rPr lang="en-CA" dirty="0" smtClean="0">
                <a:cs typeface="Arial"/>
              </a:rPr>
              <a:t> de </a:t>
            </a:r>
            <a:r>
              <a:rPr lang="en-CA" dirty="0" err="1" smtClean="0">
                <a:cs typeface="Arial"/>
              </a:rPr>
              <a:t>voir</a:t>
            </a:r>
            <a:r>
              <a:rPr lang="en-CA" dirty="0" smtClean="0">
                <a:cs typeface="Arial"/>
              </a:rPr>
              <a:t> </a:t>
            </a:r>
            <a:r>
              <a:rPr lang="en-CA" dirty="0" err="1" smtClean="0">
                <a:cs typeface="Arial"/>
              </a:rPr>
              <a:t>souffrir</a:t>
            </a:r>
            <a:endParaRPr lang="en-CA" dirty="0">
              <a:cs typeface="Arial"/>
            </a:endParaRPr>
          </a:p>
          <a:p>
            <a:pPr>
              <a:buNone/>
            </a:pPr>
            <a:r>
              <a:rPr lang="en-CA" dirty="0">
                <a:cs typeface="Arial"/>
              </a:rPr>
              <a:t>                      </a:t>
            </a:r>
            <a:r>
              <a:rPr lang="en-CA" dirty="0" smtClean="0">
                <a:cs typeface="Arial"/>
              </a:rPr>
              <a:t>      </a:t>
            </a:r>
            <a:r>
              <a:rPr lang="en-CA" dirty="0">
                <a:cs typeface="Arial"/>
              </a:rPr>
              <a:t>- </a:t>
            </a:r>
            <a:r>
              <a:rPr lang="en-CA" dirty="0" err="1">
                <a:cs typeface="Arial"/>
              </a:rPr>
              <a:t>L’incapacité</a:t>
            </a:r>
            <a:r>
              <a:rPr lang="en-CA" dirty="0">
                <a:cs typeface="Arial"/>
              </a:rPr>
              <a:t> à </a:t>
            </a:r>
            <a:r>
              <a:rPr lang="en-CA" dirty="0" err="1" smtClean="0">
                <a:cs typeface="Arial"/>
              </a:rPr>
              <a:t>soulager</a:t>
            </a:r>
            <a:r>
              <a:rPr lang="en-CA" dirty="0" smtClean="0">
                <a:cs typeface="Arial"/>
              </a:rPr>
              <a:t> </a:t>
            </a:r>
          </a:p>
          <a:p>
            <a:pPr>
              <a:buNone/>
            </a:pPr>
            <a:r>
              <a:rPr lang="en-CA" dirty="0">
                <a:cs typeface="Arial"/>
              </a:rPr>
              <a:t>	</a:t>
            </a:r>
            <a:r>
              <a:rPr lang="en-CA" dirty="0" smtClean="0">
                <a:cs typeface="Arial"/>
              </a:rPr>
              <a:t>		      - Les sacrifices </a:t>
            </a:r>
            <a:r>
              <a:rPr lang="en-CA" dirty="0" err="1" smtClean="0">
                <a:cs typeface="Arial"/>
              </a:rPr>
              <a:t>faits</a:t>
            </a:r>
            <a:endParaRPr lang="en-CA" dirty="0" smtClean="0">
              <a:cs typeface="Arial"/>
            </a:endParaRPr>
          </a:p>
          <a:p>
            <a:pPr>
              <a:buNone/>
            </a:pPr>
            <a:r>
              <a:rPr lang="en-CA" dirty="0">
                <a:cs typeface="Arial"/>
              </a:rPr>
              <a:t> </a:t>
            </a:r>
            <a:r>
              <a:rPr lang="en-CA" dirty="0" smtClean="0">
                <a:cs typeface="Arial"/>
              </a:rPr>
              <a:t>                            -La </a:t>
            </a:r>
            <a:r>
              <a:rPr lang="en-CA" dirty="0" err="1" smtClean="0">
                <a:cs typeface="Arial"/>
              </a:rPr>
              <a:t>culpabilité</a:t>
            </a:r>
            <a:r>
              <a:rPr lang="en-CA" dirty="0" smtClean="0">
                <a:cs typeface="Arial"/>
              </a:rPr>
              <a:t> de ne </a:t>
            </a:r>
            <a:r>
              <a:rPr lang="en-CA" dirty="0" err="1" smtClean="0">
                <a:cs typeface="Arial"/>
              </a:rPr>
              <a:t>pouvoir</a:t>
            </a:r>
            <a:r>
              <a:rPr lang="en-CA" dirty="0">
                <a:cs typeface="Arial"/>
              </a:rPr>
              <a:t> </a:t>
            </a:r>
            <a:endParaRPr lang="en-CA" dirty="0" smtClean="0">
              <a:cs typeface="Arial"/>
            </a:endParaRPr>
          </a:p>
          <a:p>
            <a:pPr>
              <a:buNone/>
            </a:pPr>
            <a:r>
              <a:rPr lang="en-CA" dirty="0">
                <a:cs typeface="Arial"/>
              </a:rPr>
              <a:t> </a:t>
            </a:r>
            <a:r>
              <a:rPr lang="en-CA" dirty="0" smtClean="0">
                <a:cs typeface="Arial"/>
              </a:rPr>
              <a:t>                                 faire +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3656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Chacun est prêt ou non a accompagner</a:t>
            </a:r>
            <a:endParaRPr lang="fr-CA" dirty="0"/>
          </a:p>
          <a:p>
            <a:r>
              <a:rPr lang="fr-CA" dirty="0" smtClean="0"/>
              <a:t>Chacun le vit selon ses valeurs, son sens de la vie et de la mort</a:t>
            </a:r>
            <a:endParaRPr lang="fr-CA" dirty="0"/>
          </a:p>
          <a:p>
            <a:r>
              <a:rPr lang="fr-CA" dirty="0" smtClean="0"/>
              <a:t>Des conflits entre les proches peuvent survenir</a:t>
            </a:r>
            <a:endParaRPr lang="fr-CA" dirty="0"/>
          </a:p>
          <a:p>
            <a:r>
              <a:rPr lang="fr-CA" dirty="0" smtClean="0"/>
              <a:t>La complexité des soins et l’inexpérience face à la mort</a:t>
            </a:r>
          </a:p>
          <a:p>
            <a:r>
              <a:rPr lang="fr-CA" dirty="0" smtClean="0"/>
              <a:t>Le fait d’être peu de gens a accompagner</a:t>
            </a:r>
          </a:p>
          <a:p>
            <a:r>
              <a:rPr lang="fr-CA" dirty="0" smtClean="0"/>
              <a:t>Malgré les efforts, la personne souffre et son état se détériore 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3684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Facteurs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algn="ctr"/>
            <a:r>
              <a:rPr lang="fr-CA" dirty="0" smtClean="0"/>
              <a:t>Tous ces facteurs peuvent causer un stress immense, de l’épuisement et peu conduire vers une dépression</a:t>
            </a:r>
          </a:p>
          <a:p>
            <a:pPr algn="ctr"/>
            <a:endParaRPr lang="fr-CA" dirty="0"/>
          </a:p>
          <a:p>
            <a:pPr algn="ctr"/>
            <a:r>
              <a:rPr lang="fr-CA" dirty="0" smtClean="0"/>
              <a:t>Tous ces facteurs peuvent être démotivant et entraîner un refus ou une hésitation à participer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5162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118872" indent="0" algn="ctr">
              <a:buNone/>
            </a:pPr>
            <a:r>
              <a:rPr lang="fr-C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ATTENTION!</a:t>
            </a:r>
          </a:p>
          <a:p>
            <a:pPr marL="118872" indent="0" algn="ctr">
              <a:buNone/>
            </a:pPr>
            <a:endParaRPr lang="fr-CA" b="1" dirty="0" smtClean="0"/>
          </a:p>
          <a:p>
            <a:pPr marL="118872" indent="0" algn="ctr">
              <a:buNone/>
            </a:pPr>
            <a:endParaRPr lang="fr-CA" b="1" dirty="0"/>
          </a:p>
          <a:p>
            <a:pPr marL="118872" indent="0" algn="ctr">
              <a:buNone/>
            </a:pPr>
            <a:r>
              <a:rPr lang="fr-CA" dirty="0" smtClean="0"/>
              <a:t>L’équipe de soin ne doit pas percevoir les réactions du proche aidant comme un désengagement</a:t>
            </a:r>
          </a:p>
          <a:p>
            <a:pPr marL="118872" indent="0" algn="ctr">
              <a:buNone/>
            </a:pPr>
            <a:endParaRPr lang="fr-CA" dirty="0"/>
          </a:p>
          <a:p>
            <a:pPr marL="118872" indent="0" algn="ctr">
              <a:buNone/>
            </a:pPr>
            <a:endParaRPr lang="fr-CA" dirty="0" smtClean="0"/>
          </a:p>
          <a:p>
            <a:pPr marL="118872" indent="0" algn="ctr">
              <a:buNone/>
            </a:pPr>
            <a:r>
              <a:rPr lang="fr-CA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Voici maintenant les besoins qu’ils ont :</a:t>
            </a:r>
          </a:p>
        </p:txBody>
      </p:sp>
    </p:spTree>
    <p:extLst>
      <p:ext uri="{BB962C8B-B14F-4D97-AF65-F5344CB8AC3E}">
        <p14:creationId xmlns:p14="http://schemas.microsoft.com/office/powerpoint/2010/main" val="92693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Besoins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CA" b="1" u="sng" dirty="0" err="1"/>
              <a:t>Besoin</a:t>
            </a:r>
            <a:r>
              <a:rPr lang="en-CA" b="1" u="sng" dirty="0"/>
              <a:t> de </a:t>
            </a:r>
            <a:r>
              <a:rPr lang="en-CA" b="1" u="sng" dirty="0" err="1"/>
              <a:t>connaître</a:t>
            </a:r>
            <a:r>
              <a:rPr lang="en-CA" b="1" u="sng" dirty="0"/>
              <a:t> et de </a:t>
            </a:r>
            <a:r>
              <a:rPr lang="en-CA" b="1" u="sng" dirty="0" err="1"/>
              <a:t>comprendre</a:t>
            </a:r>
            <a:endParaRPr lang="en-CA" b="1" u="sng" dirty="0"/>
          </a:p>
          <a:p>
            <a:pPr>
              <a:buFont typeface="Wingdings" pitchFamily="2" charset="2"/>
              <a:buChar char="Ø"/>
            </a:pPr>
            <a:endParaRPr lang="en-CA" dirty="0"/>
          </a:p>
          <a:p>
            <a:pPr lvl="1">
              <a:buFont typeface="Wingdings" pitchFamily="2" charset="2"/>
              <a:buChar char="ü"/>
            </a:pPr>
            <a:r>
              <a:rPr lang="en-CA" dirty="0" err="1"/>
              <a:t>L’organisation</a:t>
            </a:r>
            <a:r>
              <a:rPr lang="en-CA" dirty="0"/>
              <a:t> des </a:t>
            </a:r>
            <a:r>
              <a:rPr lang="en-CA" dirty="0" err="1"/>
              <a:t>soins</a:t>
            </a:r>
            <a:r>
              <a:rPr lang="en-CA" dirty="0"/>
              <a:t> physiques;</a:t>
            </a:r>
          </a:p>
          <a:p>
            <a:pPr lvl="1">
              <a:buFont typeface="Wingdings" pitchFamily="2" charset="2"/>
              <a:buChar char="ü"/>
            </a:pPr>
            <a:endParaRPr lang="en-CA" dirty="0"/>
          </a:p>
          <a:p>
            <a:pPr lvl="1">
              <a:buFont typeface="Wingdings" pitchFamily="2" charset="2"/>
              <a:buChar char="ü"/>
            </a:pPr>
            <a:r>
              <a:rPr lang="en-CA" dirty="0"/>
              <a:t>Les </a:t>
            </a:r>
            <a:r>
              <a:rPr lang="en-CA" dirty="0" err="1"/>
              <a:t>différentes</a:t>
            </a:r>
            <a:r>
              <a:rPr lang="en-CA" dirty="0"/>
              <a:t> technologies </a:t>
            </a:r>
            <a:r>
              <a:rPr lang="en-CA" dirty="0" err="1"/>
              <a:t>utilisées</a:t>
            </a:r>
            <a:r>
              <a:rPr lang="en-CA" dirty="0"/>
              <a:t>;</a:t>
            </a:r>
          </a:p>
          <a:p>
            <a:pPr lvl="1">
              <a:buFont typeface="Wingdings" pitchFamily="2" charset="2"/>
              <a:buChar char="ü"/>
            </a:pPr>
            <a:endParaRPr lang="en-CA" dirty="0"/>
          </a:p>
          <a:p>
            <a:pPr lvl="1">
              <a:buFont typeface="Wingdings" pitchFamily="2" charset="2"/>
              <a:buChar char="ü"/>
            </a:pPr>
            <a:r>
              <a:rPr lang="en-CA" dirty="0"/>
              <a:t>Les </a:t>
            </a:r>
            <a:r>
              <a:rPr lang="en-CA" dirty="0" err="1"/>
              <a:t>différents</a:t>
            </a:r>
            <a:r>
              <a:rPr lang="en-CA" dirty="0"/>
              <a:t> </a:t>
            </a:r>
            <a:r>
              <a:rPr lang="en-CA" dirty="0" err="1"/>
              <a:t>symptômes</a:t>
            </a:r>
            <a:r>
              <a:rPr lang="en-CA" dirty="0"/>
              <a:t> à </a:t>
            </a:r>
            <a:r>
              <a:rPr lang="en-CA" dirty="0" err="1"/>
              <a:t>surveiller</a:t>
            </a:r>
            <a:r>
              <a:rPr lang="en-CA" dirty="0"/>
              <a:t>;</a:t>
            </a:r>
          </a:p>
          <a:p>
            <a:pPr lvl="1">
              <a:buFont typeface="Wingdings" pitchFamily="2" charset="2"/>
              <a:buChar char="ü"/>
            </a:pPr>
            <a:endParaRPr lang="en-CA" dirty="0"/>
          </a:p>
          <a:p>
            <a:pPr lvl="1">
              <a:buFont typeface="Wingdings" pitchFamily="2" charset="2"/>
              <a:buChar char="ü"/>
            </a:pPr>
            <a:r>
              <a:rPr lang="en-CA" dirty="0"/>
              <a:t>Le </a:t>
            </a:r>
            <a:r>
              <a:rPr lang="en-CA" dirty="0" err="1"/>
              <a:t>cheminement</a:t>
            </a:r>
            <a:r>
              <a:rPr lang="en-CA" dirty="0"/>
              <a:t> </a:t>
            </a:r>
            <a:r>
              <a:rPr lang="en-CA" dirty="0" err="1"/>
              <a:t>vers</a:t>
            </a:r>
            <a:r>
              <a:rPr lang="en-CA" dirty="0"/>
              <a:t> la mort;</a:t>
            </a:r>
          </a:p>
          <a:p>
            <a:pPr lvl="1">
              <a:buFont typeface="Wingdings" pitchFamily="2" charset="2"/>
              <a:buChar char="ü"/>
            </a:pPr>
            <a:endParaRPr lang="en-CA" dirty="0"/>
          </a:p>
          <a:p>
            <a:pPr lvl="1">
              <a:buFont typeface="Wingdings" pitchFamily="2" charset="2"/>
              <a:buChar char="ü"/>
            </a:pPr>
            <a:r>
              <a:rPr lang="en-CA" dirty="0"/>
              <a:t>Les divers </a:t>
            </a:r>
            <a:r>
              <a:rPr lang="en-CA" dirty="0" err="1"/>
              <a:t>changements</a:t>
            </a:r>
            <a:r>
              <a:rPr lang="en-CA" dirty="0"/>
              <a:t> </a:t>
            </a:r>
            <a:r>
              <a:rPr lang="en-CA" dirty="0" err="1"/>
              <a:t>physiologiques</a:t>
            </a:r>
            <a:r>
              <a:rPr lang="en-CA" dirty="0"/>
              <a:t> chez la </a:t>
            </a:r>
            <a:r>
              <a:rPr lang="en-CA" dirty="0" err="1"/>
              <a:t>personne</a:t>
            </a:r>
            <a:r>
              <a:rPr lang="en-CA" dirty="0"/>
              <a:t> </a:t>
            </a:r>
            <a:r>
              <a:rPr lang="en-CA" dirty="0" err="1"/>
              <a:t>mourante</a:t>
            </a:r>
            <a:r>
              <a:rPr lang="en-CA" dirty="0"/>
              <a:t>, les </a:t>
            </a:r>
            <a:r>
              <a:rPr lang="en-CA" dirty="0" err="1"/>
              <a:t>effets</a:t>
            </a:r>
            <a:r>
              <a:rPr lang="en-CA" dirty="0"/>
              <a:t> </a:t>
            </a:r>
            <a:r>
              <a:rPr lang="en-CA" dirty="0" err="1"/>
              <a:t>secondaires</a:t>
            </a:r>
            <a:r>
              <a:rPr lang="en-CA" dirty="0"/>
              <a:t> des </a:t>
            </a:r>
            <a:r>
              <a:rPr lang="en-CA" dirty="0" err="1"/>
              <a:t>médicaments</a:t>
            </a:r>
            <a:r>
              <a:rPr lang="en-CA" dirty="0"/>
              <a:t> et des </a:t>
            </a:r>
            <a:r>
              <a:rPr lang="en-CA" dirty="0" err="1"/>
              <a:t>traitements</a:t>
            </a:r>
            <a:r>
              <a:rPr lang="en-CA" dirty="0"/>
              <a:t>;</a:t>
            </a:r>
          </a:p>
          <a:p>
            <a:pPr lvl="1">
              <a:buFont typeface="Wingdings" pitchFamily="2" charset="2"/>
              <a:buChar char="ü"/>
            </a:pPr>
            <a:endParaRPr lang="en-CA" dirty="0"/>
          </a:p>
          <a:p>
            <a:pPr lvl="1">
              <a:buFont typeface="Wingdings" pitchFamily="2" charset="2"/>
              <a:buChar char="ü"/>
            </a:pPr>
            <a:r>
              <a:rPr lang="en-CA" dirty="0"/>
              <a:t>La </a:t>
            </a:r>
            <a:r>
              <a:rPr lang="en-CA" dirty="0" err="1"/>
              <a:t>façon</a:t>
            </a:r>
            <a:r>
              <a:rPr lang="en-CA" dirty="0"/>
              <a:t> </a:t>
            </a:r>
            <a:r>
              <a:rPr lang="en-CA" dirty="0" err="1"/>
              <a:t>d’accompagnement</a:t>
            </a:r>
            <a:r>
              <a:rPr lang="en-CA" dirty="0"/>
              <a:t> 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8433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Votre rôle</a:t>
            </a:r>
            <a:endParaRPr lang="fr-CA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79385"/>
            <a:ext cx="3740006" cy="93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924944"/>
            <a:ext cx="8529445" cy="294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77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Participation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CA" b="1" u="sng" dirty="0" err="1"/>
              <a:t>Besoin</a:t>
            </a:r>
            <a:r>
              <a:rPr lang="en-CA" b="1" u="sng" dirty="0"/>
              <a:t> de </a:t>
            </a:r>
            <a:r>
              <a:rPr lang="en-CA" b="1" u="sng" dirty="0" err="1"/>
              <a:t>participer</a:t>
            </a:r>
            <a:endParaRPr lang="en-CA" b="1" u="sng" dirty="0"/>
          </a:p>
          <a:p>
            <a:pPr>
              <a:buFont typeface="Wingdings" pitchFamily="2" charset="2"/>
              <a:buChar char="Ø"/>
            </a:pPr>
            <a:endParaRPr lang="en-CA" u="sng" dirty="0"/>
          </a:p>
          <a:p>
            <a:pPr lvl="1">
              <a:buFont typeface="Wingdings" pitchFamily="2" charset="2"/>
              <a:buChar char="Ø"/>
            </a:pPr>
            <a:r>
              <a:rPr lang="en-CA" dirty="0"/>
              <a:t>À </a:t>
            </a:r>
            <a:r>
              <a:rPr lang="en-CA" dirty="0" err="1"/>
              <a:t>élaborer</a:t>
            </a:r>
            <a:r>
              <a:rPr lang="en-CA" dirty="0"/>
              <a:t> des </a:t>
            </a:r>
            <a:r>
              <a:rPr lang="en-CA" dirty="0" err="1"/>
              <a:t>objectifs</a:t>
            </a:r>
            <a:r>
              <a:rPr lang="en-CA" dirty="0"/>
              <a:t> de </a:t>
            </a:r>
            <a:r>
              <a:rPr lang="en-CA" dirty="0" err="1"/>
              <a:t>soins</a:t>
            </a:r>
            <a:r>
              <a:rPr lang="en-CA" dirty="0"/>
              <a:t>;</a:t>
            </a:r>
          </a:p>
          <a:p>
            <a:pPr lvl="1">
              <a:buNone/>
            </a:pPr>
            <a:endParaRPr lang="en-CA" dirty="0"/>
          </a:p>
          <a:p>
            <a:pPr lvl="1">
              <a:buFont typeface="Wingdings" pitchFamily="2" charset="2"/>
              <a:buChar char="Ø"/>
            </a:pPr>
            <a:r>
              <a:rPr lang="en-CA" dirty="0"/>
              <a:t>À des rencontres de </a:t>
            </a:r>
            <a:r>
              <a:rPr lang="en-CA" dirty="0" err="1"/>
              <a:t>groupe</a:t>
            </a:r>
            <a:r>
              <a:rPr lang="en-CA" dirty="0"/>
              <a:t> </a:t>
            </a:r>
            <a:r>
              <a:rPr lang="en-CA" dirty="0" err="1"/>
              <a:t>portant</a:t>
            </a:r>
            <a:r>
              <a:rPr lang="en-CA" dirty="0"/>
              <a:t> </a:t>
            </a:r>
            <a:r>
              <a:rPr lang="en-CA" dirty="0" err="1"/>
              <a:t>sur</a:t>
            </a:r>
            <a:r>
              <a:rPr lang="en-CA" dirty="0"/>
              <a:t> le </a:t>
            </a:r>
            <a:r>
              <a:rPr lang="en-CA" dirty="0" err="1"/>
              <a:t>vécu</a:t>
            </a:r>
            <a:r>
              <a:rPr lang="en-CA" dirty="0"/>
              <a:t> de </a:t>
            </a:r>
            <a:r>
              <a:rPr lang="en-CA" dirty="0" err="1"/>
              <a:t>chacun</a:t>
            </a:r>
            <a:r>
              <a:rPr lang="en-CA" dirty="0"/>
              <a:t>;</a:t>
            </a:r>
          </a:p>
          <a:p>
            <a:pPr lvl="1">
              <a:buNone/>
            </a:pPr>
            <a:endParaRPr lang="en-CA" dirty="0"/>
          </a:p>
          <a:p>
            <a:pPr lvl="1">
              <a:buFont typeface="Wingdings" pitchFamily="2" charset="2"/>
              <a:buChar char="Ø"/>
            </a:pPr>
            <a:r>
              <a:rPr lang="en-CA" dirty="0" err="1"/>
              <a:t>Directement</a:t>
            </a:r>
            <a:r>
              <a:rPr lang="en-CA" dirty="0"/>
              <a:t> aux </a:t>
            </a:r>
            <a:r>
              <a:rPr lang="en-CA" dirty="0" err="1"/>
              <a:t>soins</a:t>
            </a:r>
            <a:r>
              <a:rPr lang="en-CA" dirty="0"/>
              <a:t>;</a:t>
            </a:r>
          </a:p>
          <a:p>
            <a:pPr lvl="1">
              <a:buNone/>
            </a:pPr>
            <a:endParaRPr lang="en-CA" dirty="0"/>
          </a:p>
          <a:p>
            <a:pPr lvl="1">
              <a:buFont typeface="Wingdings" pitchFamily="2" charset="2"/>
              <a:buChar char="Ø"/>
            </a:pPr>
            <a:r>
              <a:rPr lang="en-CA" dirty="0"/>
              <a:t>À </a:t>
            </a:r>
            <a:r>
              <a:rPr lang="en-CA" dirty="0" err="1"/>
              <a:t>l’accompagnement</a:t>
            </a:r>
            <a:r>
              <a:rPr lang="en-CA" dirty="0"/>
              <a:t>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426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Votre rôle</a:t>
            </a:r>
            <a:endParaRPr lang="fr-CA" dirty="0"/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79385"/>
            <a:ext cx="3740006" cy="93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46778"/>
            <a:ext cx="8076899" cy="75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6" y="3993917"/>
            <a:ext cx="8800554" cy="73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10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Organisation 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CA" b="1" u="sng" dirty="0" err="1"/>
              <a:t>Besoin</a:t>
            </a:r>
            <a:r>
              <a:rPr lang="en-CA" b="1" u="sng" dirty="0"/>
              <a:t> de </a:t>
            </a:r>
            <a:r>
              <a:rPr lang="en-CA" b="1" u="sng" dirty="0" err="1" smtClean="0"/>
              <a:t>s’organiser</a:t>
            </a:r>
            <a:endParaRPr lang="en-CA" b="1" u="sng" dirty="0" smtClean="0"/>
          </a:p>
          <a:p>
            <a:endParaRPr lang="en-CA" b="1" u="sng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CA" dirty="0" smtClean="0"/>
              <a:t>Car les </a:t>
            </a:r>
            <a:r>
              <a:rPr lang="en-CA" dirty="0" err="1" smtClean="0"/>
              <a:t>périodes</a:t>
            </a:r>
            <a:r>
              <a:rPr lang="en-CA" dirty="0" smtClean="0"/>
              <a:t> de </a:t>
            </a:r>
            <a:r>
              <a:rPr lang="en-CA" dirty="0" err="1" smtClean="0"/>
              <a:t>veille</a:t>
            </a:r>
            <a:r>
              <a:rPr lang="en-CA" dirty="0" smtClean="0"/>
              <a:t> </a:t>
            </a:r>
            <a:r>
              <a:rPr lang="en-CA" dirty="0" err="1" smtClean="0"/>
              <a:t>sont</a:t>
            </a:r>
            <a:r>
              <a:rPr lang="en-CA" dirty="0" smtClean="0"/>
              <a:t> </a:t>
            </a:r>
            <a:r>
              <a:rPr lang="en-CA" dirty="0" err="1" smtClean="0"/>
              <a:t>longues</a:t>
            </a:r>
            <a:endParaRPr lang="en-CA" dirty="0" smtClean="0"/>
          </a:p>
          <a:p>
            <a:pPr lvl="2">
              <a:buFont typeface="Wingdings" panose="05000000000000000000" pitchFamily="2" charset="2"/>
              <a:buChar char="ü"/>
            </a:pPr>
            <a:endParaRPr lang="en-CA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CA" dirty="0" smtClean="0"/>
              <a:t>Car les </a:t>
            </a:r>
            <a:r>
              <a:rPr lang="en-CA" dirty="0" err="1" smtClean="0"/>
              <a:t>formes</a:t>
            </a:r>
            <a:r>
              <a:rPr lang="en-CA" dirty="0" smtClean="0"/>
              <a:t> </a:t>
            </a:r>
            <a:r>
              <a:rPr lang="en-CA" dirty="0" err="1" smtClean="0"/>
              <a:t>d’aide</a:t>
            </a:r>
            <a:r>
              <a:rPr lang="en-CA" dirty="0" smtClean="0"/>
              <a:t> </a:t>
            </a:r>
            <a:r>
              <a:rPr lang="en-CA" dirty="0" err="1" smtClean="0"/>
              <a:t>sont</a:t>
            </a:r>
            <a:r>
              <a:rPr lang="en-CA" dirty="0" smtClean="0"/>
              <a:t> </a:t>
            </a:r>
            <a:r>
              <a:rPr lang="en-CA" dirty="0" err="1" smtClean="0"/>
              <a:t>très</a:t>
            </a:r>
            <a:r>
              <a:rPr lang="en-CA" dirty="0" smtClean="0"/>
              <a:t> </a:t>
            </a:r>
            <a:r>
              <a:rPr lang="en-CA" dirty="0" err="1" smtClean="0"/>
              <a:t>variées</a:t>
            </a:r>
            <a:endParaRPr lang="en-CA" dirty="0" smtClean="0"/>
          </a:p>
          <a:p>
            <a:pPr marL="768096" lvl="2" indent="0">
              <a:buNone/>
            </a:pPr>
            <a:r>
              <a:rPr lang="en-CA" dirty="0" smtClean="0"/>
              <a:t>(</a:t>
            </a:r>
            <a:r>
              <a:rPr lang="en-CA" dirty="0" err="1" smtClean="0"/>
              <a:t>l’épicerie</a:t>
            </a:r>
            <a:r>
              <a:rPr lang="en-CA" dirty="0" smtClean="0"/>
              <a:t>, </a:t>
            </a:r>
            <a:r>
              <a:rPr lang="en-CA" dirty="0" err="1" smtClean="0"/>
              <a:t>l’entretien</a:t>
            </a:r>
            <a:r>
              <a:rPr lang="en-CA" dirty="0" smtClean="0"/>
              <a:t> </a:t>
            </a:r>
            <a:r>
              <a:rPr lang="en-CA" dirty="0" err="1" smtClean="0"/>
              <a:t>ménager</a:t>
            </a:r>
            <a:r>
              <a:rPr lang="en-CA" dirty="0" smtClean="0"/>
              <a:t>, </a:t>
            </a:r>
            <a:r>
              <a:rPr lang="en-CA" dirty="0" err="1" smtClean="0"/>
              <a:t>recevoir</a:t>
            </a:r>
            <a:r>
              <a:rPr lang="en-CA" dirty="0" smtClean="0"/>
              <a:t> les </a:t>
            </a:r>
            <a:r>
              <a:rPr lang="en-CA" dirty="0" err="1" smtClean="0"/>
              <a:t>visiteurs</a:t>
            </a:r>
            <a:r>
              <a:rPr lang="en-CA" dirty="0" smtClean="0"/>
              <a:t>, assurer </a:t>
            </a:r>
            <a:r>
              <a:rPr lang="en-CA" dirty="0" err="1" smtClean="0"/>
              <a:t>une</a:t>
            </a:r>
            <a:r>
              <a:rPr lang="en-CA" dirty="0" smtClean="0"/>
              <a:t> </a:t>
            </a:r>
            <a:r>
              <a:rPr lang="en-CA" dirty="0" err="1" smtClean="0"/>
              <a:t>présence</a:t>
            </a:r>
            <a:r>
              <a:rPr lang="en-CA" dirty="0" smtClean="0"/>
              <a:t>, </a:t>
            </a:r>
            <a:r>
              <a:rPr lang="en-CA" dirty="0" err="1" smtClean="0"/>
              <a:t>avoir</a:t>
            </a:r>
            <a:r>
              <a:rPr lang="en-CA" dirty="0" smtClean="0"/>
              <a:t> des contacts avec </a:t>
            </a:r>
            <a:r>
              <a:rPr lang="en-CA" dirty="0" err="1" smtClean="0"/>
              <a:t>l’équipe</a:t>
            </a:r>
            <a:r>
              <a:rPr lang="en-CA" dirty="0" smtClean="0"/>
              <a:t> </a:t>
            </a:r>
            <a:r>
              <a:rPr lang="en-CA" dirty="0" err="1" smtClean="0"/>
              <a:t>médicale</a:t>
            </a:r>
            <a:r>
              <a:rPr lang="en-CA" dirty="0" smtClean="0"/>
              <a:t>, </a:t>
            </a:r>
            <a:r>
              <a:rPr lang="en-CA" dirty="0" err="1" smtClean="0"/>
              <a:t>ect</a:t>
            </a:r>
            <a:r>
              <a:rPr lang="en-CA" dirty="0" smtClean="0"/>
              <a:t>.)</a:t>
            </a:r>
            <a:endParaRPr lang="en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90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79051"/>
            <a:ext cx="525557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upload.wikimedia.org/wikipedia/en/thumb/0/02/Homer_Simpson_2006.png/212px-Homer_Simpson_2006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0"/>
            <a:ext cx="4035524" cy="6605315"/>
          </a:xfrm>
          <a:prstGeom prst="rect">
            <a:avLst/>
          </a:prstGeom>
          <a:noFill/>
        </p:spPr>
      </p:pic>
      <p:sp>
        <p:nvSpPr>
          <p:cNvPr id="5" name="Flèche gauche 4"/>
          <p:cNvSpPr/>
          <p:nvPr>
            <p:custDataLst>
              <p:tags r:id="rId3"/>
            </p:custDataLst>
          </p:nvPr>
        </p:nvSpPr>
        <p:spPr>
          <a:xfrm>
            <a:off x="2195736" y="3212976"/>
            <a:ext cx="4248472" cy="484632"/>
          </a:xfrm>
          <a:prstGeom prst="leftArrow">
            <a:avLst/>
          </a:prstGeom>
          <a:solidFill>
            <a:srgbClr val="748560"/>
          </a:solidFill>
          <a:ln w="19050" cap="flat" cmpd="sng" algn="ctr">
            <a:solidFill>
              <a:srgbClr val="7485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8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err="1" smtClean="0"/>
              <a:t>Organision</a:t>
            </a:r>
            <a:r>
              <a:rPr lang="fr-CA" dirty="0" smtClean="0"/>
              <a:t> 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CA" b="1" u="sng" dirty="0" smtClean="0"/>
              <a:t>(suite)</a:t>
            </a:r>
            <a:endParaRPr lang="en-CA" b="1" dirty="0"/>
          </a:p>
          <a:p>
            <a:pPr>
              <a:buNone/>
            </a:pPr>
            <a:endParaRPr lang="en-CA" dirty="0"/>
          </a:p>
          <a:p>
            <a:pPr lvl="1">
              <a:buFont typeface="Wingdings" pitchFamily="2" charset="2"/>
              <a:buChar char="ü"/>
            </a:pPr>
            <a:r>
              <a:rPr lang="en-CA" dirty="0" err="1"/>
              <a:t>Planifier</a:t>
            </a:r>
            <a:r>
              <a:rPr lang="en-CA" dirty="0"/>
              <a:t> les </a:t>
            </a:r>
            <a:r>
              <a:rPr lang="en-CA" dirty="0" err="1"/>
              <a:t>périodes</a:t>
            </a:r>
            <a:r>
              <a:rPr lang="en-CA" dirty="0"/>
              <a:t> </a:t>
            </a:r>
            <a:r>
              <a:rPr lang="en-CA" dirty="0" err="1"/>
              <a:t>d’accompagnements</a:t>
            </a:r>
            <a:r>
              <a:rPr lang="en-CA" dirty="0"/>
              <a:t>;</a:t>
            </a:r>
          </a:p>
          <a:p>
            <a:pPr lvl="1">
              <a:buFont typeface="Wingdings" pitchFamily="2" charset="2"/>
              <a:buChar char="ü"/>
            </a:pPr>
            <a:endParaRPr lang="en-CA" dirty="0"/>
          </a:p>
          <a:p>
            <a:pPr lvl="1">
              <a:buFont typeface="Wingdings" pitchFamily="2" charset="2"/>
              <a:buChar char="ü"/>
            </a:pPr>
            <a:r>
              <a:rPr lang="en-CA" dirty="0"/>
              <a:t>Dresser la </a:t>
            </a:r>
            <a:r>
              <a:rPr lang="en-CA" dirty="0" err="1"/>
              <a:t>liste</a:t>
            </a:r>
            <a:r>
              <a:rPr lang="en-CA" dirty="0"/>
              <a:t> de </a:t>
            </a:r>
            <a:r>
              <a:rPr lang="en-CA" dirty="0" err="1"/>
              <a:t>l’aide</a:t>
            </a:r>
            <a:r>
              <a:rPr lang="en-CA" dirty="0"/>
              <a:t> </a:t>
            </a:r>
            <a:r>
              <a:rPr lang="en-CA" dirty="0" err="1"/>
              <a:t>dont</a:t>
            </a:r>
            <a:r>
              <a:rPr lang="en-CA" dirty="0"/>
              <a:t> </a:t>
            </a:r>
            <a:r>
              <a:rPr lang="en-CA" dirty="0" err="1"/>
              <a:t>ils</a:t>
            </a:r>
            <a:r>
              <a:rPr lang="en-CA" dirty="0"/>
              <a:t> </a:t>
            </a:r>
            <a:r>
              <a:rPr lang="en-CA" dirty="0" err="1"/>
              <a:t>ont</a:t>
            </a:r>
            <a:r>
              <a:rPr lang="en-CA" dirty="0"/>
              <a:t> </a:t>
            </a:r>
            <a:r>
              <a:rPr lang="en-CA" dirty="0" err="1"/>
              <a:t>besoin</a:t>
            </a:r>
            <a:r>
              <a:rPr lang="en-CA" dirty="0"/>
              <a:t> et des </a:t>
            </a:r>
            <a:r>
              <a:rPr lang="en-CA" dirty="0" err="1"/>
              <a:t>ressources</a:t>
            </a:r>
            <a:r>
              <a:rPr lang="en-CA" dirty="0"/>
              <a:t> possible;</a:t>
            </a:r>
          </a:p>
          <a:p>
            <a:pPr lvl="1">
              <a:buFont typeface="Wingdings" pitchFamily="2" charset="2"/>
              <a:buChar char="ü"/>
            </a:pPr>
            <a:endParaRPr lang="en-CA" dirty="0"/>
          </a:p>
          <a:p>
            <a:pPr lvl="1">
              <a:buFont typeface="Wingdings" pitchFamily="2" charset="2"/>
              <a:buChar char="ü"/>
            </a:pPr>
            <a:r>
              <a:rPr lang="en-CA" dirty="0"/>
              <a:t>Se </a:t>
            </a:r>
            <a:r>
              <a:rPr lang="en-CA" dirty="0" err="1"/>
              <a:t>répartir</a:t>
            </a:r>
            <a:r>
              <a:rPr lang="en-CA" dirty="0"/>
              <a:t> les </a:t>
            </a:r>
            <a:r>
              <a:rPr lang="en-CA" dirty="0" err="1"/>
              <a:t>tâches</a:t>
            </a:r>
            <a:r>
              <a:rPr lang="en-CA" dirty="0"/>
              <a:t> </a:t>
            </a:r>
            <a:r>
              <a:rPr lang="en-CA" dirty="0" err="1"/>
              <a:t>spécifiques</a:t>
            </a:r>
            <a:r>
              <a:rPr lang="en-CA" dirty="0"/>
              <a:t> et se fixer des </a:t>
            </a:r>
            <a:r>
              <a:rPr lang="en-CA" dirty="0" err="1"/>
              <a:t>attentes</a:t>
            </a:r>
            <a:r>
              <a:rPr lang="en-CA" dirty="0"/>
              <a:t> </a:t>
            </a:r>
            <a:r>
              <a:rPr lang="en-CA" dirty="0" err="1"/>
              <a:t>claires</a:t>
            </a:r>
            <a:r>
              <a:rPr lang="en-CA" dirty="0"/>
              <a:t>.</a:t>
            </a:r>
            <a:endParaRPr lang="fr-CA" dirty="0"/>
          </a:p>
          <a:p>
            <a:endParaRPr lang="fr-CA" dirty="0"/>
          </a:p>
        </p:txBody>
      </p:sp>
      <p:sp>
        <p:nvSpPr>
          <p:cNvPr id="4" name="Ellipse 3"/>
          <p:cNvSpPr/>
          <p:nvPr>
            <p:custDataLst>
              <p:tags r:id="rId3"/>
            </p:custDataLst>
          </p:nvPr>
        </p:nvSpPr>
        <p:spPr>
          <a:xfrm>
            <a:off x="5868144" y="1700808"/>
            <a:ext cx="2282552" cy="1130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 smtClean="0">
                <a:solidFill>
                  <a:schemeClr val="tx1"/>
                </a:solidFill>
              </a:rPr>
              <a:t>VOTRE RÔLE</a:t>
            </a:r>
            <a:endParaRPr lang="fr-CA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5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Accompagnement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CA" b="1" u="sng" dirty="0" err="1"/>
              <a:t>Besoin</a:t>
            </a:r>
            <a:r>
              <a:rPr lang="en-CA" b="1" u="sng" dirty="0"/>
              <a:t> d’être </a:t>
            </a:r>
            <a:r>
              <a:rPr lang="en-CA" b="1" u="sng" dirty="0" err="1"/>
              <a:t>supportés</a:t>
            </a:r>
            <a:r>
              <a:rPr lang="en-CA" b="1" u="sng" dirty="0"/>
              <a:t>, d’être </a:t>
            </a:r>
            <a:r>
              <a:rPr lang="en-CA" b="1" u="sng" dirty="0" err="1"/>
              <a:t>accompagnés</a:t>
            </a:r>
            <a:r>
              <a:rPr lang="en-CA" b="1" u="sng" dirty="0"/>
              <a:t>.</a:t>
            </a:r>
          </a:p>
          <a:p>
            <a:pPr marL="118872" indent="0">
              <a:buNone/>
            </a:pPr>
            <a:endParaRPr lang="fr-CA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fr-CA" dirty="0" smtClean="0"/>
              <a:t>Car le chagrin est présent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CA" dirty="0" smtClean="0"/>
              <a:t>Car le sentiment de solitude dans la douleur est parfois lourd à porter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CA" dirty="0" smtClean="0"/>
              <a:t>Parce que le désir de ne pas laisser transparaître ses émotions ou sa fatigue est souvent présent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CA" dirty="0" smtClean="0"/>
              <a:t>Car l’inquiétude face à ce qui va se passer au moment de la mort est parfois accablante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5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Votre rôle</a:t>
            </a:r>
            <a:endParaRPr lang="fr-CA" dirty="0"/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79385"/>
            <a:ext cx="3740006" cy="93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1" y="2603664"/>
            <a:ext cx="9015809" cy="397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55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3355848"/>
            <a:ext cx="8511480" cy="1673352"/>
          </a:xfrm>
        </p:spPr>
        <p:txBody>
          <a:bodyPr/>
          <a:lstStyle/>
          <a:p>
            <a:r>
              <a:rPr lang="fr-CA" dirty="0" smtClean="0"/>
              <a:t>Accompagnement dans l’agonie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/>
              <a:t>COURS #4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929636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5340424" cy="539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>
            <p:custDataLst>
              <p:tags r:id="rId2"/>
            </p:custDataLst>
          </p:nvPr>
        </p:nvSpPr>
        <p:spPr>
          <a:xfrm>
            <a:off x="1043608" y="332656"/>
            <a:ext cx="7416824" cy="100811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18872" lvl="0" algn="ctr">
              <a:buClr>
                <a:srgbClr val="F0AD00"/>
              </a:buClr>
              <a:buSzPct val="80000"/>
            </a:pPr>
            <a:r>
              <a:rPr lang="fr-CA" sz="3200" b="1" dirty="0">
                <a:solidFill>
                  <a:prstClr val="black"/>
                </a:solidFill>
              </a:rPr>
              <a:t>L’ACCOMPAGNEMENT </a:t>
            </a:r>
            <a:endParaRPr lang="fr-CA" sz="3200" b="1" dirty="0" smtClean="0">
              <a:solidFill>
                <a:prstClr val="black"/>
              </a:solidFill>
            </a:endParaRPr>
          </a:p>
          <a:p>
            <a:pPr marL="118872" lvl="0" algn="ctr">
              <a:buClr>
                <a:srgbClr val="F0AD00"/>
              </a:buClr>
              <a:buSzPct val="80000"/>
            </a:pPr>
            <a:r>
              <a:rPr lang="fr-CA" sz="3200" b="1" dirty="0" smtClean="0">
                <a:solidFill>
                  <a:prstClr val="black"/>
                </a:solidFill>
              </a:rPr>
              <a:t>DANS </a:t>
            </a:r>
            <a:r>
              <a:rPr lang="fr-CA" sz="3200" b="1" dirty="0">
                <a:solidFill>
                  <a:prstClr val="black"/>
                </a:solidFill>
              </a:rPr>
              <a:t>L’AGONIE</a:t>
            </a:r>
          </a:p>
        </p:txBody>
      </p:sp>
    </p:spTree>
    <p:extLst>
      <p:ext uri="{BB962C8B-B14F-4D97-AF65-F5344CB8AC3E}">
        <p14:creationId xmlns:p14="http://schemas.microsoft.com/office/powerpoint/2010/main" val="385267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52304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èche vers le haut 1"/>
          <p:cNvSpPr/>
          <p:nvPr>
            <p:custDataLst>
              <p:tags r:id="rId2"/>
            </p:custDataLst>
          </p:nvPr>
        </p:nvSpPr>
        <p:spPr>
          <a:xfrm>
            <a:off x="5364088" y="3443852"/>
            <a:ext cx="628648" cy="243342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23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118872" indent="0">
              <a:buNone/>
            </a:pPr>
            <a:endParaRPr lang="fr-CA" b="1" u="sng" dirty="0"/>
          </a:p>
          <a:p>
            <a:pPr marL="118872" indent="0">
              <a:buNone/>
            </a:pPr>
            <a:endParaRPr lang="fr-CA" dirty="0"/>
          </a:p>
        </p:txBody>
      </p:sp>
      <p:sp>
        <p:nvSpPr>
          <p:cNvPr id="4" name="Rectangle à coins arrondis 3"/>
          <p:cNvSpPr/>
          <p:nvPr>
            <p:custDataLst>
              <p:tags r:id="rId3"/>
            </p:custDataLst>
          </p:nvPr>
        </p:nvSpPr>
        <p:spPr>
          <a:xfrm>
            <a:off x="1115616" y="2204864"/>
            <a:ext cx="6912768" cy="352675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5000" b="1" dirty="0" smtClean="0">
                <a:solidFill>
                  <a:schemeClr val="tx1"/>
                </a:solidFill>
              </a:rPr>
              <a:t>VOIR LE DOCUMENT</a:t>
            </a:r>
          </a:p>
          <a:p>
            <a:pPr algn="ctr"/>
            <a:r>
              <a:rPr lang="fr-CA" sz="7000" b="1" i="1" dirty="0" smtClean="0">
                <a:solidFill>
                  <a:schemeClr val="tx1"/>
                </a:solidFill>
              </a:rPr>
              <a:t>L’AGONIE</a:t>
            </a:r>
            <a:endParaRPr lang="fr-CA" sz="7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0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/>
              <a:t>Anorexie et soif </a:t>
            </a:r>
            <a:endParaRPr lang="fr-CA" dirty="0"/>
          </a:p>
        </p:txBody>
      </p:sp>
      <p:sp>
        <p:nvSpPr>
          <p:cNvPr id="3" name="ZoneTexte 2"/>
          <p:cNvSpPr txBox="1"/>
          <p:nvPr/>
        </p:nvSpPr>
        <p:spPr>
          <a:xfrm>
            <a:off x="611560" y="2708920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L’appétit diminue habituellement de façon graduelle pendant les dernières semaines. − La soif est en général causée par la </a:t>
            </a:r>
            <a:r>
              <a:rPr lang="fr-FR" sz="2800" dirty="0" smtClean="0"/>
              <a:t>déshydratation</a:t>
            </a:r>
            <a:endParaRPr lang="fr-CA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708920"/>
            <a:ext cx="2949197" cy="15121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365104"/>
            <a:ext cx="2304256" cy="129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087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/>
              <a:t>Douleur </a:t>
            </a:r>
            <a:endParaRPr lang="fr-CA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1916832"/>
            <a:ext cx="35283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douleur peut </a:t>
            </a:r>
            <a:r>
              <a:rPr lang="fr-FR" sz="2800" dirty="0"/>
              <a:t>: </a:t>
            </a:r>
            <a:endParaRPr lang="fr-FR" sz="2800" dirty="0" smtClean="0"/>
          </a:p>
          <a:p>
            <a:r>
              <a:rPr lang="fr-FR" sz="2800" dirty="0" smtClean="0"/>
              <a:t>− </a:t>
            </a:r>
            <a:r>
              <a:rPr lang="fr-FR" sz="2800" dirty="0"/>
              <a:t>augmenter ou diminuer selon les personnes </a:t>
            </a:r>
          </a:p>
          <a:p>
            <a:r>
              <a:rPr lang="fr-FR" sz="2800" dirty="0" smtClean="0"/>
              <a:t>− </a:t>
            </a:r>
            <a:r>
              <a:rPr lang="fr-FR" sz="2800" dirty="0"/>
              <a:t>être causée par la constipation, une rétention urinaire ou d’autres inconforts </a:t>
            </a:r>
          </a:p>
          <a:p>
            <a:r>
              <a:rPr lang="fr-FR" sz="2800" dirty="0" smtClean="0"/>
              <a:t>− </a:t>
            </a:r>
            <a:r>
              <a:rPr lang="fr-FR" sz="2800" dirty="0"/>
              <a:t>être augmentée par l’anxiété</a:t>
            </a:r>
            <a:endParaRPr lang="fr-CA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35214"/>
            <a:ext cx="3701628" cy="29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0471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/>
              <a:t>Dyspnée</a:t>
            </a:r>
            <a:endParaRPr lang="fr-CA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1772816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difficulté respiratoire s’installe peu à peu à l’approche de la mort. 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Elle </a:t>
            </a:r>
            <a:r>
              <a:rPr lang="fr-FR" dirty="0"/>
              <a:t>se présente sous la forme de la respiration de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Cheynes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-Stokes</a:t>
            </a:r>
            <a:r>
              <a:rPr lang="fr-FR" dirty="0"/>
              <a:t>, c’est-à-dire une alternance de périodes d’hyperpnée et d’apnée. </a:t>
            </a:r>
          </a:p>
          <a:p>
            <a:endParaRPr lang="fr-FR" dirty="0" smtClean="0"/>
          </a:p>
          <a:p>
            <a:r>
              <a:rPr lang="fr-FR" dirty="0" smtClean="0"/>
              <a:t>La </a:t>
            </a:r>
            <a:r>
              <a:rPr lang="fr-FR" dirty="0"/>
              <a:t>dyspnée est en général accompagnée d’hypersécrétions pulmonaires plus ou moins importantes, qui créent un bruit désagréable nommé </a:t>
            </a:r>
            <a:r>
              <a:rPr lang="fr-FR" b="1" dirty="0"/>
              <a:t>râle agonique</a:t>
            </a:r>
            <a:r>
              <a:rPr lang="fr-FR" dirty="0"/>
              <a:t>. </a:t>
            </a:r>
          </a:p>
          <a:p>
            <a:endParaRPr lang="fr-FR" dirty="0" smtClean="0"/>
          </a:p>
          <a:p>
            <a:r>
              <a:rPr lang="fr-FR" dirty="0" smtClean="0"/>
              <a:t>Un </a:t>
            </a:r>
            <a:r>
              <a:rPr lang="fr-FR" dirty="0"/>
              <a:t>état de détresse respiratoire aiguë peut apparaître. 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Une </a:t>
            </a:r>
            <a:r>
              <a:rPr lang="fr-FR" dirty="0"/>
              <a:t>détresse respiratoire aiguë est une dyspnée sévère et extrêmement anxiogène pour la personne et l’entourage, associée à la peur de mourir par suffocation. </a:t>
            </a:r>
            <a:endParaRPr lang="fr-FR" dirty="0" smtClean="0"/>
          </a:p>
          <a:p>
            <a:endParaRPr lang="fr-FR" dirty="0"/>
          </a:p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signes suivants y sont associés </a:t>
            </a:r>
            <a:r>
              <a:rPr lang="fr-FR" dirty="0"/>
              <a:t>: </a:t>
            </a:r>
            <a:endParaRPr lang="fr-FR" dirty="0" smtClean="0"/>
          </a:p>
          <a:p>
            <a:r>
              <a:rPr lang="fr-FR" dirty="0" smtClean="0"/>
              <a:t>− </a:t>
            </a:r>
            <a:r>
              <a:rPr lang="fr-FR" dirty="0"/>
              <a:t>anxiété sévère; − tachypnée; − agitation; − cyanose; − tirage </a:t>
            </a:r>
            <a:r>
              <a:rPr lang="fr-FR" dirty="0" err="1"/>
              <a:t>sous-costal</a:t>
            </a:r>
            <a:r>
              <a:rPr lang="fr-FR" dirty="0"/>
              <a:t>; − respiration bruyante et sécrétions abondantes. 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37" y="128508"/>
            <a:ext cx="2548613" cy="12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56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0.gstatic.com/images?q=tbn:ANd9GcRXb492130JcEcpqjzPlwQRuIiM-zmXJpvOc0NsjSHrmAjxXLzm4Q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764704"/>
            <a:ext cx="5954216" cy="5466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4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/>
              <a:t>Modification des SV</a:t>
            </a:r>
            <a:endParaRPr lang="fr-CA" dirty="0"/>
          </a:p>
        </p:txBody>
      </p:sp>
      <p:sp>
        <p:nvSpPr>
          <p:cNvPr id="3" name="ZoneTexte 2"/>
          <p:cNvSpPr txBox="1"/>
          <p:nvPr/>
        </p:nvSpPr>
        <p:spPr>
          <a:xfrm>
            <a:off x="395536" y="2492896"/>
            <a:ext cx="56166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Une hyperthermie plus ou moins importante peut s’installer. </a:t>
            </a:r>
          </a:p>
          <a:p>
            <a:endParaRPr lang="fr-FR" sz="2800" dirty="0" smtClean="0"/>
          </a:p>
          <a:p>
            <a:r>
              <a:rPr lang="fr-FR" sz="2800" dirty="0" smtClean="0"/>
              <a:t>Une </a:t>
            </a:r>
            <a:r>
              <a:rPr lang="fr-FR" sz="2800" dirty="0"/>
              <a:t>hypotension artérielle ainsi qu’une tachycardie avec un pouls faible et irrégulier s’installent </a:t>
            </a:r>
            <a:r>
              <a:rPr lang="fr-FR" sz="2800" dirty="0" smtClean="0"/>
              <a:t>graduellement</a:t>
            </a:r>
            <a:endParaRPr lang="fr-CA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6632"/>
            <a:ext cx="1905000" cy="1066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65" y="3140968"/>
            <a:ext cx="3047842" cy="20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230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/>
              <a:t>Désorientation et agitation</a:t>
            </a:r>
            <a:endParaRPr lang="fr-CA" dirty="0"/>
          </a:p>
        </p:txBody>
      </p:sp>
      <p:sp>
        <p:nvSpPr>
          <p:cNvPr id="3" name="ZoneTexte 2"/>
          <p:cNvSpPr txBox="1"/>
          <p:nvPr/>
        </p:nvSpPr>
        <p:spPr>
          <a:xfrm>
            <a:off x="107504" y="1628800"/>
            <a:ext cx="89289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Cet état peut être consécutif à : </a:t>
            </a:r>
            <a:endParaRPr lang="fr-FR" b="1" dirty="0" smtClean="0"/>
          </a:p>
          <a:p>
            <a:endParaRPr lang="fr-FR" dirty="0"/>
          </a:p>
          <a:p>
            <a:r>
              <a:rPr lang="fr-FR" dirty="0" smtClean="0"/>
              <a:t>•la </a:t>
            </a:r>
            <a:r>
              <a:rPr lang="fr-FR" dirty="0"/>
              <a:t>médication </a:t>
            </a:r>
            <a:endParaRPr lang="fr-FR" dirty="0" smtClean="0"/>
          </a:p>
          <a:p>
            <a:r>
              <a:rPr lang="fr-FR" dirty="0" smtClean="0"/>
              <a:t>• </a:t>
            </a:r>
            <a:r>
              <a:rPr lang="fr-FR" dirty="0"/>
              <a:t>la rétention urinaire </a:t>
            </a:r>
            <a:r>
              <a:rPr lang="fr-FR" dirty="0" smtClean="0"/>
              <a:t> </a:t>
            </a:r>
          </a:p>
          <a:p>
            <a:r>
              <a:rPr lang="fr-FR" dirty="0" smtClean="0"/>
              <a:t>• </a:t>
            </a:r>
            <a:r>
              <a:rPr lang="fr-FR" dirty="0"/>
              <a:t>la douleur constante ou aiguë </a:t>
            </a:r>
          </a:p>
          <a:p>
            <a:r>
              <a:rPr lang="fr-FR" dirty="0" smtClean="0"/>
              <a:t>• </a:t>
            </a:r>
            <a:r>
              <a:rPr lang="fr-FR" dirty="0"/>
              <a:t>l’anxiété et la </a:t>
            </a:r>
            <a:r>
              <a:rPr lang="fr-FR" dirty="0" smtClean="0"/>
              <a:t>peur</a:t>
            </a:r>
            <a:endParaRPr lang="fr-FR" dirty="0"/>
          </a:p>
          <a:p>
            <a:r>
              <a:rPr lang="fr-FR" dirty="0" smtClean="0"/>
              <a:t>• </a:t>
            </a:r>
            <a:r>
              <a:rPr lang="fr-FR" dirty="0"/>
              <a:t>la mobilité restreinte </a:t>
            </a:r>
          </a:p>
          <a:p>
            <a:r>
              <a:rPr lang="fr-FR" dirty="0" smtClean="0"/>
              <a:t>• </a:t>
            </a:r>
            <a:r>
              <a:rPr lang="fr-FR" dirty="0"/>
              <a:t>la maladie elle-même. </a:t>
            </a:r>
            <a:endParaRPr lang="fr-FR" dirty="0" smtClean="0"/>
          </a:p>
          <a:p>
            <a:r>
              <a:rPr lang="fr-FR" dirty="0" smtClean="0"/>
              <a:t>• </a:t>
            </a:r>
            <a:r>
              <a:rPr lang="fr-FR" dirty="0"/>
              <a:t>la constipation </a:t>
            </a:r>
          </a:p>
          <a:p>
            <a:endParaRPr lang="fr-FR" dirty="0" smtClean="0"/>
          </a:p>
          <a:p>
            <a:r>
              <a:rPr lang="fr-FR" dirty="0" smtClean="0"/>
              <a:t> </a:t>
            </a:r>
            <a:r>
              <a:rPr lang="fr-FR" b="1" dirty="0"/>
              <a:t>Cet état : </a:t>
            </a:r>
            <a:endParaRPr lang="fr-FR" b="1" dirty="0" smtClean="0"/>
          </a:p>
          <a:p>
            <a:r>
              <a:rPr lang="fr-FR" dirty="0" smtClean="0"/>
              <a:t>• </a:t>
            </a:r>
            <a:r>
              <a:rPr lang="fr-FR" dirty="0"/>
              <a:t>augmente les risques de chutes pour la personne et diminue sa qualité de vie </a:t>
            </a:r>
          </a:p>
          <a:p>
            <a:r>
              <a:rPr lang="fr-FR" dirty="0" smtClean="0"/>
              <a:t>• </a:t>
            </a:r>
            <a:r>
              <a:rPr lang="fr-FR" dirty="0"/>
              <a:t>intensifie les sentiments d’inquiétude et d’impuissance chez les proches. </a:t>
            </a:r>
            <a:endParaRPr lang="fr-FR" dirty="0" smtClean="0"/>
          </a:p>
          <a:p>
            <a:endParaRPr lang="fr-FR" dirty="0"/>
          </a:p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L’état 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désorientation conduit parfois jusqu’au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délirium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96047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Cyanose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endParaRPr lang="fr-CA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 smtClean="0"/>
              <a:t>La cyanose s’installe en général à la toute fin, d’abord aux extrémités; la peau devient froide et violacée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CA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 smtClean="0"/>
              <a:t>Un œdème s’installe peu à peu à cause du ralentissement de la circulation sanguine </a:t>
            </a:r>
            <a:endParaRPr lang="fr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93480"/>
            <a:ext cx="2026359" cy="151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37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gner un rectangle avec un coin diagonal 1"/>
          <p:cNvSpPr/>
          <p:nvPr>
            <p:custDataLst>
              <p:tags r:id="rId1"/>
            </p:custDataLst>
          </p:nvPr>
        </p:nvSpPr>
        <p:spPr>
          <a:xfrm>
            <a:off x="179512" y="764704"/>
            <a:ext cx="8424936" cy="3600400"/>
          </a:xfrm>
          <a:prstGeom prst="snip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8000" b="1" dirty="0" smtClean="0">
                <a:solidFill>
                  <a:schemeClr val="tx1"/>
                </a:solidFill>
              </a:rPr>
              <a:t>Exercice 2,3</a:t>
            </a:r>
            <a:endParaRPr lang="fr-CA" sz="8000" b="1" dirty="0">
              <a:solidFill>
                <a:schemeClr val="tx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05" y="4481265"/>
            <a:ext cx="2038747" cy="218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58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CA" dirty="0"/>
          </a:p>
          <a:p>
            <a:pPr marL="118872" indent="0">
              <a:buNone/>
            </a:pPr>
            <a:endParaRPr lang="fr-CA" dirty="0"/>
          </a:p>
          <a:p>
            <a:endParaRPr lang="fr-CA" dirty="0" smtClean="0"/>
          </a:p>
          <a:p>
            <a:r>
              <a:rPr lang="fr-CA" dirty="0" smtClean="0"/>
              <a:t>Tu peux maintenant effectuer l’exercice 2,1 , en équipe ou de façon individuelle. Tu auras </a:t>
            </a:r>
            <a:r>
              <a:rPr lang="fr-CA" b="1" u="sng" dirty="0" smtClean="0"/>
              <a:t>10 minutes </a:t>
            </a:r>
            <a:r>
              <a:rPr lang="fr-CA" dirty="0" smtClean="0"/>
              <a:t>pour le compléter.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869160"/>
            <a:ext cx="3028750" cy="17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5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Certains facteurs influent sur l’évolution du processus vers la mort :</a:t>
            </a:r>
          </a:p>
          <a:p>
            <a:endParaRPr lang="fr-CA" dirty="0"/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L’âge de la personne en fin de vie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Le type de maladie dont elle est atteinte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L’âge des personnes qui restent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La structure familiale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Le soutien de l’entourage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Le cheminement personnel et familial à l’égard de la vie et de la mort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7354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Dimension biologique</a:t>
            </a:r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0060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les-simpson.hypnoweb.net/photo/105/divers/ok/5022-spongebob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t="6030" b="6030"/>
          <a:stretch>
            <a:fillRect/>
          </a:stretch>
        </p:blipFill>
        <p:spPr bwMode="auto">
          <a:xfrm>
            <a:off x="611188" y="692150"/>
            <a:ext cx="4568825" cy="5040313"/>
          </a:xfrm>
          <a:prstGeom prst="rect">
            <a:avLst/>
          </a:prstGeom>
          <a:noFill/>
        </p:spPr>
      </p:pic>
      <p:graphicFrame>
        <p:nvGraphicFramePr>
          <p:cNvPr id="3" name="Diagramme 2"/>
          <p:cNvGraphicFramePr/>
          <p:nvPr>
            <p:custDataLst>
              <p:tags r:id="rId2"/>
            </p:custDataLst>
          </p:nvPr>
        </p:nvGraphicFramePr>
        <p:xfrm>
          <a:off x="5556732" y="548680"/>
          <a:ext cx="3053868" cy="241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" name="Diagramme 3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0249156"/>
              </p:ext>
            </p:extLst>
          </p:nvPr>
        </p:nvGraphicFramePr>
        <p:xfrm>
          <a:off x="5556734" y="2998765"/>
          <a:ext cx="3053866" cy="266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6644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BIOLOGIQUE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 lnSpcReduction="10000"/>
          </a:bodyPr>
          <a:lstStyle/>
          <a:p>
            <a:pPr marL="118872" indent="0" algn="ctr">
              <a:buNone/>
            </a:pPr>
            <a:endParaRPr lang="en-CA" b="1" u="sng" dirty="0"/>
          </a:p>
          <a:p>
            <a:r>
              <a:rPr lang="en-CA" dirty="0" smtClean="0"/>
              <a:t>Chaque </a:t>
            </a:r>
            <a:r>
              <a:rPr lang="en-CA" dirty="0" err="1"/>
              <a:t>système</a:t>
            </a:r>
            <a:r>
              <a:rPr lang="en-CA" dirty="0"/>
              <a:t> du corps </a:t>
            </a:r>
            <a:r>
              <a:rPr lang="en-CA" dirty="0" err="1"/>
              <a:t>peut</a:t>
            </a:r>
            <a:r>
              <a:rPr lang="en-CA" dirty="0"/>
              <a:t> </a:t>
            </a:r>
            <a:r>
              <a:rPr lang="en-CA" dirty="0" err="1"/>
              <a:t>être</a:t>
            </a:r>
            <a:r>
              <a:rPr lang="en-CA" dirty="0"/>
              <a:t> </a:t>
            </a:r>
            <a:r>
              <a:rPr lang="en-CA" dirty="0" err="1"/>
              <a:t>affecté</a:t>
            </a:r>
            <a:r>
              <a:rPr lang="en-CA" dirty="0"/>
              <a:t> en phase </a:t>
            </a:r>
            <a:r>
              <a:rPr lang="en-CA" dirty="0" err="1"/>
              <a:t>terminale</a:t>
            </a:r>
            <a:r>
              <a:rPr lang="en-CA" dirty="0"/>
              <a:t>; les causes </a:t>
            </a:r>
            <a:r>
              <a:rPr lang="en-CA" dirty="0" err="1"/>
              <a:t>sont</a:t>
            </a:r>
            <a:r>
              <a:rPr lang="en-CA" dirty="0"/>
              <a:t> multiples et </a:t>
            </a:r>
            <a:r>
              <a:rPr lang="en-CA" dirty="0" smtClean="0"/>
              <a:t>variables </a:t>
            </a:r>
            <a:r>
              <a:rPr lang="en-CA" dirty="0" err="1" smtClean="0"/>
              <a:t>d’une</a:t>
            </a:r>
            <a:r>
              <a:rPr lang="en-CA" dirty="0" smtClean="0"/>
              <a:t> </a:t>
            </a:r>
            <a:r>
              <a:rPr lang="en-CA" dirty="0" err="1"/>
              <a:t>personne</a:t>
            </a:r>
            <a:r>
              <a:rPr lang="en-CA" dirty="0"/>
              <a:t> à </a:t>
            </a:r>
            <a:r>
              <a:rPr lang="en-CA" dirty="0" err="1" smtClean="0"/>
              <a:t>l’autre</a:t>
            </a:r>
            <a:r>
              <a:rPr lang="en-CA" dirty="0" smtClean="0"/>
              <a:t>.</a:t>
            </a:r>
          </a:p>
          <a:p>
            <a:endParaRPr lang="en-CA" dirty="0"/>
          </a:p>
          <a:p>
            <a:r>
              <a:rPr lang="en-CA" dirty="0" err="1" smtClean="0"/>
              <a:t>Ainsi</a:t>
            </a:r>
            <a:r>
              <a:rPr lang="en-CA" dirty="0"/>
              <a:t>, les </a:t>
            </a:r>
            <a:r>
              <a:rPr lang="en-CA" dirty="0" err="1"/>
              <a:t>problèmes</a:t>
            </a:r>
            <a:r>
              <a:rPr lang="en-CA" dirty="0"/>
              <a:t> physiques </a:t>
            </a:r>
            <a:r>
              <a:rPr lang="en-CA" dirty="0" err="1"/>
              <a:t>peuvent</a:t>
            </a:r>
            <a:r>
              <a:rPr lang="en-CA" dirty="0"/>
              <a:t> </a:t>
            </a:r>
            <a:r>
              <a:rPr lang="en-CA" dirty="0" err="1"/>
              <a:t>être</a:t>
            </a:r>
            <a:r>
              <a:rPr lang="en-CA" dirty="0"/>
              <a:t> </a:t>
            </a:r>
            <a:r>
              <a:rPr lang="en-CA" dirty="0" err="1"/>
              <a:t>causés</a:t>
            </a:r>
            <a:r>
              <a:rPr lang="en-CA" dirty="0"/>
              <a:t> par </a:t>
            </a:r>
            <a:r>
              <a:rPr lang="en-CA" dirty="0" smtClean="0"/>
              <a:t>:</a:t>
            </a:r>
            <a:r>
              <a:rPr lang="en-CA" dirty="0"/>
              <a:t> </a:t>
            </a:r>
            <a:endParaRPr lang="en-CA" dirty="0" smtClean="0"/>
          </a:p>
          <a:p>
            <a:pPr algn="ctr"/>
            <a:endParaRPr lang="en-CA" sz="2100" dirty="0"/>
          </a:p>
          <a:p>
            <a:pPr>
              <a:buFont typeface="Wingdings" panose="05000000000000000000" pitchFamily="2" charset="2"/>
              <a:buChar char="ü"/>
            </a:pPr>
            <a:r>
              <a:rPr lang="en-CA" sz="2100" dirty="0" smtClean="0"/>
              <a:t>Augmentation </a:t>
            </a:r>
            <a:r>
              <a:rPr lang="en-CA" sz="2100" dirty="0"/>
              <a:t>des </a:t>
            </a:r>
            <a:r>
              <a:rPr lang="en-CA" sz="2100" dirty="0" err="1"/>
              <a:t>tumeurs</a:t>
            </a:r>
            <a:r>
              <a:rPr lang="en-CA" sz="2100" dirty="0"/>
              <a:t> </a:t>
            </a:r>
            <a:r>
              <a:rPr lang="en-CA" sz="2100" dirty="0" err="1" smtClean="0"/>
              <a:t>primaire</a:t>
            </a:r>
            <a:r>
              <a:rPr lang="en-CA" sz="2100" dirty="0" smtClean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100" dirty="0" err="1" smtClean="0"/>
              <a:t>Métastases</a:t>
            </a:r>
            <a:r>
              <a:rPr lang="en-CA" sz="2100" dirty="0" smtClean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100" dirty="0" err="1"/>
              <a:t>M</a:t>
            </a:r>
            <a:r>
              <a:rPr lang="en-CA" sz="2100" dirty="0" err="1" smtClean="0"/>
              <a:t>édication</a:t>
            </a:r>
            <a:r>
              <a:rPr lang="en-CA" sz="2100" dirty="0" smtClean="0"/>
              <a:t> </a:t>
            </a:r>
            <a:r>
              <a:rPr lang="en-CA" sz="2100" dirty="0"/>
              <a:t>(</a:t>
            </a:r>
            <a:r>
              <a:rPr lang="en-CA" sz="2100" dirty="0" err="1"/>
              <a:t>effets</a:t>
            </a:r>
            <a:r>
              <a:rPr lang="en-CA" sz="2100" dirty="0"/>
              <a:t> </a:t>
            </a:r>
            <a:r>
              <a:rPr lang="en-CA" sz="2100" dirty="0" err="1" smtClean="0"/>
              <a:t>secondaires</a:t>
            </a:r>
            <a:r>
              <a:rPr lang="en-CA" sz="2100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100" dirty="0" err="1"/>
              <a:t>T</a:t>
            </a:r>
            <a:r>
              <a:rPr lang="en-CA" sz="2100" dirty="0" err="1" smtClean="0"/>
              <a:t>raitements</a:t>
            </a:r>
            <a:r>
              <a:rPr lang="en-CA" sz="2100" dirty="0" smtClean="0"/>
              <a:t> </a:t>
            </a:r>
            <a:r>
              <a:rPr lang="en-CA" sz="2100" dirty="0"/>
              <a:t>de </a:t>
            </a:r>
            <a:r>
              <a:rPr lang="en-CA" sz="2100" dirty="0" err="1"/>
              <a:t>chimio</a:t>
            </a:r>
            <a:r>
              <a:rPr lang="en-CA" sz="2100" dirty="0"/>
              <a:t>/</a:t>
            </a:r>
            <a:r>
              <a:rPr lang="en-CA" sz="2100" dirty="0" err="1"/>
              <a:t>radiothérapie</a:t>
            </a:r>
            <a:endParaRPr lang="en-CA" sz="2100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236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 smtClean="0">
                <a:solidFill>
                  <a:schemeClr val="bg1"/>
                </a:solidFill>
              </a:rPr>
              <a:t>Cardiovasculaire et respiratoire</a:t>
            </a:r>
            <a:endParaRPr lang="fr-CA" sz="36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>
            <p:custDataLst>
              <p:tags r:id="rId2"/>
            </p:custDataLst>
          </p:nvPr>
        </p:nvSpPr>
        <p:spPr>
          <a:xfrm>
            <a:off x="251520" y="1628800"/>
            <a:ext cx="87849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CA" sz="2800" dirty="0" smtClean="0"/>
              <a:t>Déséquilibre électrolytiques</a:t>
            </a:r>
          </a:p>
          <a:p>
            <a:pPr marL="285750" indent="-285750">
              <a:buFontTx/>
              <a:buChar char="-"/>
            </a:pPr>
            <a:r>
              <a:rPr lang="fr-CA" sz="2800" dirty="0" smtClean="0"/>
              <a:t>Hypotension</a:t>
            </a:r>
          </a:p>
          <a:p>
            <a:pPr marL="285750" indent="-285750">
              <a:buFontTx/>
              <a:buChar char="-"/>
            </a:pPr>
            <a:r>
              <a:rPr lang="fr-CA" sz="2800" dirty="0" smtClean="0"/>
              <a:t>Tachycardie</a:t>
            </a:r>
          </a:p>
          <a:p>
            <a:pPr marL="285750" indent="-285750">
              <a:buFontTx/>
              <a:buChar char="-"/>
            </a:pPr>
            <a:r>
              <a:rPr lang="fr-CA" sz="2800" dirty="0" smtClean="0"/>
              <a:t>Dyspnée</a:t>
            </a:r>
          </a:p>
          <a:p>
            <a:pPr marL="285750" indent="-285750">
              <a:buFontTx/>
              <a:buChar char="-"/>
            </a:pPr>
            <a:r>
              <a:rPr lang="fr-CA" sz="2800" dirty="0" smtClean="0"/>
              <a:t>Dépression respiratoire</a:t>
            </a:r>
          </a:p>
          <a:p>
            <a:pPr marL="285750" indent="-285750">
              <a:buFontTx/>
              <a:buChar char="-"/>
            </a:pPr>
            <a:r>
              <a:rPr lang="fr-CA" sz="2800" dirty="0" smtClean="0"/>
              <a:t>Œdème pulmonaire</a:t>
            </a:r>
          </a:p>
          <a:p>
            <a:pPr marL="285750" indent="-285750">
              <a:buFontTx/>
              <a:buChar char="-"/>
            </a:pPr>
            <a:r>
              <a:rPr lang="fr-CA" sz="2800" dirty="0" smtClean="0"/>
              <a:t>Toux</a:t>
            </a:r>
          </a:p>
          <a:p>
            <a:pPr marL="285750" indent="-285750">
              <a:buFontTx/>
              <a:buChar char="-"/>
            </a:pPr>
            <a:r>
              <a:rPr lang="fr-CA" sz="2800" dirty="0" smtClean="0"/>
              <a:t>Infection respiratoire</a:t>
            </a:r>
          </a:p>
          <a:p>
            <a:pPr marL="285750" indent="-285750">
              <a:buFontTx/>
              <a:buChar char="-"/>
            </a:pPr>
            <a:r>
              <a:rPr lang="fr-CA" sz="2800" dirty="0" smtClean="0"/>
              <a:t>Hémoptysie (</a:t>
            </a:r>
            <a:r>
              <a:rPr lang="fr-FR" sz="2800" dirty="0" smtClean="0"/>
              <a:t>rejet</a:t>
            </a:r>
            <a:r>
              <a:rPr lang="fr-FR" sz="2800" dirty="0"/>
              <a:t>, à l'occasion d'effort de toux, de sang provenant des voies </a:t>
            </a:r>
            <a:r>
              <a:rPr lang="fr-FR" sz="2800" dirty="0" smtClean="0"/>
              <a:t>aériennes)</a:t>
            </a:r>
          </a:p>
          <a:p>
            <a:pPr marL="285750" indent="-285750">
              <a:buFontTx/>
              <a:buChar char="-"/>
            </a:pPr>
            <a:r>
              <a:rPr lang="fr-FR" sz="2800" dirty="0" smtClean="0"/>
              <a:t>Cyanose périphérique</a:t>
            </a: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396006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 smtClean="0">
                <a:solidFill>
                  <a:schemeClr val="bg1"/>
                </a:solidFill>
              </a:rPr>
              <a:t>Digestif</a:t>
            </a:r>
            <a:endParaRPr lang="fr-CA" sz="36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>
            <p:custDataLst>
              <p:tags r:id="rId2"/>
            </p:custDataLst>
          </p:nvPr>
        </p:nvSpPr>
        <p:spPr>
          <a:xfrm>
            <a:off x="165637" y="1628800"/>
            <a:ext cx="82089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Problèmes buccaux </a:t>
            </a:r>
            <a:r>
              <a:rPr lang="fr-FR" sz="2000" dirty="0"/>
              <a:t>:</a:t>
            </a:r>
          </a:p>
          <a:p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dirty="0" smtClean="0"/>
              <a:t>Infections </a:t>
            </a:r>
            <a:r>
              <a:rPr lang="fr-FR" sz="2000" dirty="0"/>
              <a:t>virales / </a:t>
            </a:r>
            <a:r>
              <a:rPr lang="fr-FR" sz="2000" dirty="0" smtClean="0"/>
              <a:t>Bactériennes </a:t>
            </a:r>
            <a:r>
              <a:rPr lang="fr-FR" sz="2000" dirty="0"/>
              <a:t>ou à </a:t>
            </a:r>
            <a:r>
              <a:rPr lang="fr-FR" sz="2000" dirty="0" smtClean="0"/>
              <a:t>Champignons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Ulcérations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Sécheresse </a:t>
            </a:r>
            <a:r>
              <a:rPr lang="fr-FR" sz="2000" dirty="0"/>
              <a:t>de la </a:t>
            </a:r>
            <a:r>
              <a:rPr lang="fr-FR" sz="2000" dirty="0" smtClean="0"/>
              <a:t>muqueuse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Dépôts </a:t>
            </a:r>
            <a:r>
              <a:rPr lang="fr-FR" sz="2000" dirty="0"/>
              <a:t>et croutes sur la langue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Modification </a:t>
            </a:r>
            <a:r>
              <a:rPr lang="fr-FR" sz="2000" dirty="0"/>
              <a:t>du gout </a:t>
            </a:r>
            <a:endParaRPr lang="fr-FR" sz="2000" dirty="0" smtClean="0"/>
          </a:p>
          <a:p>
            <a:pPr marL="285750" indent="-285750">
              <a:buFontTx/>
              <a:buChar char="-"/>
            </a:pPr>
            <a:endParaRPr lang="fr-FR" sz="2000" dirty="0"/>
          </a:p>
          <a:p>
            <a:pPr marL="285750" indent="-285750">
              <a:buFontTx/>
              <a:buChar char="-"/>
            </a:pPr>
            <a:endParaRPr lang="fr-FR" sz="2000" dirty="0" smtClean="0"/>
          </a:p>
          <a:p>
            <a:r>
              <a:rPr lang="fr-FR" sz="2000" b="1" dirty="0" smtClean="0"/>
              <a:t>Problèmes Gastro-intestinaux (GI) :</a:t>
            </a:r>
          </a:p>
          <a:p>
            <a:endParaRPr lang="fr-FR" sz="2000" dirty="0" smtClean="0"/>
          </a:p>
          <a:p>
            <a:pPr marL="285750" indent="-285750">
              <a:buFontTx/>
              <a:buChar char="-"/>
            </a:pPr>
            <a:r>
              <a:rPr lang="fr-FR" sz="2000" dirty="0" smtClean="0"/>
              <a:t>Dysphagie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N˚ / V˚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Anorexie / Perte de poids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Constipation / Diarrhée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Incontinence / Occlusion intestinale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2698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7920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88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 smtClean="0">
                <a:solidFill>
                  <a:schemeClr val="bg1"/>
                </a:solidFill>
              </a:rPr>
              <a:t>Urinaire et reproducteur</a:t>
            </a:r>
            <a:endParaRPr lang="fr-CA" sz="36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>
            <p:custDataLst>
              <p:tags r:id="rId2"/>
            </p:custDataLst>
          </p:nvPr>
        </p:nvSpPr>
        <p:spPr>
          <a:xfrm>
            <a:off x="539552" y="2204864"/>
            <a:ext cx="5544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CA" sz="3600" dirty="0" smtClean="0"/>
              <a:t>Incontinence</a:t>
            </a:r>
          </a:p>
          <a:p>
            <a:pPr marL="342900" indent="-342900">
              <a:buFontTx/>
              <a:buChar char="-"/>
            </a:pPr>
            <a:r>
              <a:rPr lang="fr-CA" sz="3600" dirty="0" smtClean="0"/>
              <a:t>Obstruction des voies urinaires</a:t>
            </a:r>
          </a:p>
          <a:p>
            <a:pPr marL="342900" indent="-342900">
              <a:buFontTx/>
              <a:buChar char="-"/>
            </a:pPr>
            <a:r>
              <a:rPr lang="fr-CA" sz="3600" dirty="0" smtClean="0"/>
              <a:t>Insuffisance rénale</a:t>
            </a:r>
          </a:p>
          <a:p>
            <a:pPr marL="342900" indent="-342900">
              <a:buFontTx/>
              <a:buChar char="-"/>
            </a:pPr>
            <a:r>
              <a:rPr lang="fr-CA" sz="3600" dirty="0" smtClean="0"/>
              <a:t>Trouble de la sexualité 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111669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 smtClean="0">
                <a:solidFill>
                  <a:schemeClr val="bg1"/>
                </a:solidFill>
              </a:rPr>
              <a:t>Nerveux et sensoriel</a:t>
            </a:r>
            <a:endParaRPr lang="fr-CA" sz="36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>
            <p:custDataLst>
              <p:tags r:id="rId2"/>
            </p:custDataLst>
          </p:nvPr>
        </p:nvSpPr>
        <p:spPr>
          <a:xfrm>
            <a:off x="107504" y="1556792"/>
            <a:ext cx="806489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CA" sz="2800" dirty="0" smtClean="0"/>
              <a:t>Altération des perceptions sensorielles</a:t>
            </a:r>
          </a:p>
          <a:p>
            <a:pPr marL="457200" indent="-457200">
              <a:buFontTx/>
              <a:buChar char="-"/>
            </a:pPr>
            <a:r>
              <a:rPr lang="fr-CA" sz="2800" dirty="0" smtClean="0"/>
              <a:t>Hypertension intracrânienne</a:t>
            </a:r>
          </a:p>
          <a:p>
            <a:pPr marL="457200" indent="-457200">
              <a:buFontTx/>
              <a:buChar char="-"/>
            </a:pPr>
            <a:r>
              <a:rPr lang="fr-CA" sz="2800" dirty="0" smtClean="0"/>
              <a:t>Œdème cérébral</a:t>
            </a:r>
          </a:p>
          <a:p>
            <a:pPr marL="457200" indent="-457200">
              <a:buFontTx/>
              <a:buChar char="-"/>
            </a:pPr>
            <a:r>
              <a:rPr lang="fr-CA" sz="2800" dirty="0" smtClean="0"/>
              <a:t>Altération des fonctions cognitives</a:t>
            </a:r>
          </a:p>
          <a:p>
            <a:pPr marL="457200" indent="-457200">
              <a:buFontTx/>
              <a:buChar char="-"/>
            </a:pPr>
            <a:endParaRPr lang="fr-CA" sz="2800" dirty="0"/>
          </a:p>
          <a:p>
            <a:r>
              <a:rPr lang="fr-CA" sz="2800" u="sng" dirty="0" smtClean="0"/>
              <a:t>Modification de la peau : </a:t>
            </a:r>
          </a:p>
          <a:p>
            <a:endParaRPr lang="fr-CA" sz="2800" u="sng" dirty="0" smtClean="0"/>
          </a:p>
          <a:p>
            <a:pPr marL="457200" indent="-457200">
              <a:buFontTx/>
              <a:buChar char="-"/>
            </a:pPr>
            <a:r>
              <a:rPr lang="fr-CA" sz="2800" dirty="0" smtClean="0"/>
              <a:t>Déshydratation </a:t>
            </a:r>
          </a:p>
          <a:p>
            <a:pPr marL="457200" indent="-457200">
              <a:buFontTx/>
              <a:buChar char="-"/>
            </a:pPr>
            <a:r>
              <a:rPr lang="fr-CA" sz="2800" dirty="0" smtClean="0"/>
              <a:t>Escarres de décubitus</a:t>
            </a:r>
          </a:p>
          <a:p>
            <a:pPr marL="457200" indent="-457200">
              <a:buFontTx/>
              <a:buChar char="-"/>
            </a:pPr>
            <a:r>
              <a:rPr lang="fr-CA" sz="2800" dirty="0" smtClean="0"/>
              <a:t>Plaies qui ne guérissent pas </a:t>
            </a:r>
          </a:p>
          <a:p>
            <a:pPr marL="457200" indent="-457200">
              <a:buFontTx/>
              <a:buChar char="-"/>
            </a:pPr>
            <a:r>
              <a:rPr lang="fr-CA" sz="2800" dirty="0" smtClean="0"/>
              <a:t>Érythème &amp; Prurit</a:t>
            </a:r>
          </a:p>
          <a:p>
            <a:pPr marL="457200" indent="-457200">
              <a:buFontTx/>
              <a:buChar char="-"/>
            </a:pPr>
            <a:r>
              <a:rPr lang="fr-CA" sz="2800" dirty="0" smtClean="0"/>
              <a:t>Changement de pigmentation </a:t>
            </a:r>
          </a:p>
          <a:p>
            <a:pPr marL="457200" indent="-457200">
              <a:buFontTx/>
              <a:buChar char="-"/>
            </a:pP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166181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Musculosquelettique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>
            <p:custDataLst>
              <p:tags r:id="rId2"/>
            </p:custDataLst>
          </p:nvPr>
        </p:nvSpPr>
        <p:spPr>
          <a:xfrm>
            <a:off x="1403648" y="2564904"/>
            <a:ext cx="604867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CA" sz="3200" dirty="0" smtClean="0"/>
              <a:t>Diminution de la motricité</a:t>
            </a:r>
          </a:p>
          <a:p>
            <a:pPr marL="285750" indent="-285750">
              <a:buFontTx/>
              <a:buChar char="-"/>
            </a:pPr>
            <a:r>
              <a:rPr lang="fr-CA" sz="3200" dirty="0" smtClean="0"/>
              <a:t>Faiblesse musculaire</a:t>
            </a:r>
          </a:p>
          <a:p>
            <a:pPr marL="285750" indent="-285750">
              <a:buFontTx/>
              <a:buChar char="-"/>
            </a:pPr>
            <a:r>
              <a:rPr lang="fr-CA" sz="3200" dirty="0" smtClean="0"/>
              <a:t>Douleur osseuse et musculaire</a:t>
            </a:r>
          </a:p>
          <a:p>
            <a:pPr marL="285750" indent="-285750">
              <a:buFontTx/>
              <a:buChar char="-"/>
            </a:pPr>
            <a:r>
              <a:rPr lang="fr-CA" sz="3200" dirty="0" smtClean="0"/>
              <a:t>Fonte de la masse musculaire</a:t>
            </a:r>
          </a:p>
          <a:p>
            <a:pPr marL="285750" indent="-285750">
              <a:buFontTx/>
              <a:buChar char="-"/>
            </a:pPr>
            <a:endParaRPr lang="fr-CA" dirty="0" smtClean="0"/>
          </a:p>
          <a:p>
            <a:pPr marL="285750" indent="-285750">
              <a:buFontTx/>
              <a:buChar char="-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539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sz="3200" dirty="0" smtClean="0">
                <a:solidFill>
                  <a:schemeClr val="bg1"/>
                </a:solidFill>
              </a:rPr>
              <a:t>Endocrinien / Immunitaire</a:t>
            </a:r>
            <a:endParaRPr lang="fr-CA" sz="3200" dirty="0">
              <a:solidFill>
                <a:schemeClr val="bg1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9" y="2780928"/>
            <a:ext cx="8546506" cy="75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8424936" cy="97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79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Les principaux soins d’assistance requis sont en lien avec :</a:t>
            </a:r>
          </a:p>
          <a:p>
            <a:endParaRPr lang="fr-CA" dirty="0"/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Le soulagement de la douleur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L’hygiène buccale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L’hygiène corporelle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L’alimentation et l’hydratation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La prévention des plaies de pression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Le confort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La sécurité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7251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La douleur 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llipse 2"/>
          <p:cNvSpPr/>
          <p:nvPr>
            <p:custDataLst>
              <p:tags r:id="rId2"/>
            </p:custDataLst>
          </p:nvPr>
        </p:nvSpPr>
        <p:spPr>
          <a:xfrm>
            <a:off x="611560" y="1906457"/>
            <a:ext cx="7992888" cy="424847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000" b="1" dirty="0" smtClean="0">
                <a:solidFill>
                  <a:schemeClr val="tx1"/>
                </a:solidFill>
              </a:rPr>
              <a:t>DOCUMENT</a:t>
            </a:r>
          </a:p>
          <a:p>
            <a:pPr algn="ctr"/>
            <a:endParaRPr lang="fr-CA" sz="3000" b="1" dirty="0" smtClean="0">
              <a:solidFill>
                <a:schemeClr val="tx1"/>
              </a:solidFill>
            </a:endParaRPr>
          </a:p>
          <a:p>
            <a:pPr algn="ctr"/>
            <a:r>
              <a:rPr lang="fr-CA" sz="3000" b="1" i="1" dirty="0" smtClean="0">
                <a:solidFill>
                  <a:schemeClr val="tx1"/>
                </a:solidFill>
              </a:rPr>
              <a:t>SOULAGEMENT DE LA DOULEUR</a:t>
            </a:r>
          </a:p>
          <a:p>
            <a:pPr algn="ctr"/>
            <a:r>
              <a:rPr lang="fr-CA" sz="3000" b="1" i="1" dirty="0" smtClean="0">
                <a:solidFill>
                  <a:schemeClr val="tx1"/>
                </a:solidFill>
              </a:rPr>
              <a:t>PROTOCOLE DE DÉTRESSE</a:t>
            </a:r>
            <a:endParaRPr lang="fr-CA" sz="3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6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b="1" u="sng" dirty="0"/>
              <a:t>Le soulagement de la douleur</a:t>
            </a:r>
          </a:p>
          <a:p>
            <a:endParaRPr lang="fr-CA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 smtClean="0"/>
              <a:t>La douleur est présente de façon quotidienne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CA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 smtClean="0"/>
              <a:t>L’expression de celle-ci est complexe puisqu’elle résulte d’une perception sensorielle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CA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 smtClean="0"/>
              <a:t>Vu l’aspect multidimensionnel de la douleur, on parle de </a:t>
            </a:r>
            <a:r>
              <a:rPr lang="fr-CA" b="1" u="sng" dirty="0" smtClean="0"/>
              <a:t>douleur globale ou totale</a:t>
            </a:r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930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L’ACCOMPAGNEMENT DE LA PERSONNE DANS SA GLOBALITÉ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492" y="1700808"/>
            <a:ext cx="909611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http://upload.wikimedia.org/wikipedia/en/thumb/0/02/Homer_Simpson_2006.png/212px-Homer_Simpson_2006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2204864"/>
            <a:ext cx="2115795" cy="3463117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63688" y="1526914"/>
            <a:ext cx="5962639" cy="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87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812155" cy="6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3" y="882179"/>
            <a:ext cx="7852446" cy="61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2" y="2132856"/>
            <a:ext cx="7310357" cy="398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94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812155" cy="6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2552"/>
            <a:ext cx="7852446" cy="61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67" y="1588337"/>
            <a:ext cx="6846936" cy="462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3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22361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812155" cy="6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2552"/>
            <a:ext cx="7852446" cy="61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1551553"/>
            <a:ext cx="5578475" cy="530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55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812155" cy="6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2552"/>
            <a:ext cx="7852446" cy="61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14" y="1700808"/>
            <a:ext cx="6857057" cy="454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93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llipse 2"/>
          <p:cNvSpPr/>
          <p:nvPr>
            <p:custDataLst>
              <p:tags r:id="rId2"/>
            </p:custDataLst>
          </p:nvPr>
        </p:nvSpPr>
        <p:spPr>
          <a:xfrm>
            <a:off x="416527" y="2037153"/>
            <a:ext cx="8403232" cy="4010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000" b="1" dirty="0" smtClean="0">
                <a:solidFill>
                  <a:schemeClr val="tx1"/>
                </a:solidFill>
              </a:rPr>
              <a:t>VOUS DEVEZ SAVOIR RECONNAÎTRE LES SIGNES OBJECTIFS DE DOULEUR </a:t>
            </a:r>
          </a:p>
          <a:p>
            <a:pPr algn="ctr"/>
            <a:endParaRPr lang="fr-CA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0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812155" cy="6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23347"/>
            <a:ext cx="7852446" cy="61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80188"/>
            <a:ext cx="6345634" cy="507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8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llipse 2"/>
          <p:cNvSpPr/>
          <p:nvPr>
            <p:custDataLst>
              <p:tags r:id="rId2"/>
            </p:custDataLst>
          </p:nvPr>
        </p:nvSpPr>
        <p:spPr>
          <a:xfrm>
            <a:off x="416527" y="2037153"/>
            <a:ext cx="8403232" cy="4010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000" b="1" dirty="0" smtClean="0">
                <a:solidFill>
                  <a:schemeClr val="tx1"/>
                </a:solidFill>
              </a:rPr>
              <a:t>VOUS DEVEZ FAIRE QUALIFIER  LA DOULEUR DE VOTRE PATIENT</a:t>
            </a:r>
          </a:p>
          <a:p>
            <a:pPr algn="ctr"/>
            <a:endParaRPr lang="fr-CA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2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llipse 2"/>
          <p:cNvSpPr/>
          <p:nvPr>
            <p:custDataLst>
              <p:tags r:id="rId2"/>
            </p:custDataLst>
          </p:nvPr>
        </p:nvSpPr>
        <p:spPr>
          <a:xfrm>
            <a:off x="416527" y="2037153"/>
            <a:ext cx="8403232" cy="4010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000" b="1" dirty="0" smtClean="0">
                <a:solidFill>
                  <a:schemeClr val="tx1"/>
                </a:solidFill>
              </a:rPr>
              <a:t>VOUS DEVEZ FAIRE UNE COLLECTE DE DONNÉ COMPLÈTE DE LA DOULEUR</a:t>
            </a:r>
          </a:p>
          <a:p>
            <a:pPr algn="ctr"/>
            <a:endParaRPr lang="fr-CA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8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Échelle de la douleur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30" y="1774825"/>
            <a:ext cx="6470539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35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39552" y="1775191"/>
            <a:ext cx="7632848" cy="4966177"/>
          </a:xfrm>
        </p:spPr>
        <p:txBody>
          <a:bodyPr>
            <a:normAutofit fontScale="92500" lnSpcReduction="20000"/>
          </a:bodyPr>
          <a:lstStyle/>
          <a:p>
            <a:pPr marL="118872" indent="0">
              <a:buNone/>
            </a:pPr>
            <a:r>
              <a:rPr lang="fr-CA" b="1" dirty="0"/>
              <a:t>Si personne </a:t>
            </a:r>
            <a:r>
              <a:rPr lang="fr-CA" b="1" dirty="0" smtClean="0"/>
              <a:t>est confuse </a:t>
            </a:r>
            <a:r>
              <a:rPr lang="fr-CA" b="1" dirty="0"/>
              <a:t>ou incapable de la situer </a:t>
            </a:r>
            <a:r>
              <a:rPr lang="fr-CA" b="1" dirty="0" smtClean="0"/>
              <a:t>elle-même observer : </a:t>
            </a:r>
            <a:endParaRPr lang="fr-CA" dirty="0"/>
          </a:p>
          <a:p>
            <a:endParaRPr lang="fr-CA" dirty="0"/>
          </a:p>
          <a:p>
            <a:r>
              <a:rPr lang="fr-CA" dirty="0"/>
              <a:t>Bouche </a:t>
            </a:r>
            <a:r>
              <a:rPr lang="fr-CA" dirty="0" smtClean="0"/>
              <a:t>pincée        </a:t>
            </a:r>
            <a:endParaRPr lang="fr-CA" dirty="0"/>
          </a:p>
          <a:p>
            <a:r>
              <a:rPr lang="fr-CA" dirty="0"/>
              <a:t>Sourcils </a:t>
            </a:r>
            <a:r>
              <a:rPr lang="fr-CA" dirty="0" smtClean="0"/>
              <a:t>foncés       </a:t>
            </a:r>
            <a:endParaRPr lang="fr-CA" dirty="0"/>
          </a:p>
          <a:p>
            <a:r>
              <a:rPr lang="fr-CA" dirty="0" smtClean="0"/>
              <a:t>Cris                     </a:t>
            </a:r>
          </a:p>
          <a:p>
            <a:r>
              <a:rPr lang="fr-CA" dirty="0" smtClean="0"/>
              <a:t>Agitation</a:t>
            </a:r>
            <a:endParaRPr lang="fr-CA" dirty="0"/>
          </a:p>
          <a:p>
            <a:r>
              <a:rPr lang="fr-CA" dirty="0" smtClean="0"/>
              <a:t>Gémissement</a:t>
            </a:r>
            <a:endParaRPr lang="fr-CA" dirty="0"/>
          </a:p>
          <a:p>
            <a:r>
              <a:rPr lang="fr-CA" dirty="0"/>
              <a:t>Poings </a:t>
            </a:r>
            <a:r>
              <a:rPr lang="fr-CA" dirty="0" smtClean="0"/>
              <a:t>serré;</a:t>
            </a:r>
            <a:endParaRPr lang="fr-CA" dirty="0"/>
          </a:p>
          <a:p>
            <a:r>
              <a:rPr lang="fr-CA" dirty="0" smtClean="0"/>
              <a:t>Agrippement </a:t>
            </a:r>
            <a:r>
              <a:rPr lang="fr-CA" dirty="0"/>
              <a:t>des </a:t>
            </a:r>
            <a:r>
              <a:rPr lang="fr-CA" dirty="0" smtClean="0"/>
              <a:t>draps</a:t>
            </a:r>
          </a:p>
          <a:p>
            <a:r>
              <a:rPr lang="fr-CA" dirty="0"/>
              <a:t>Opposition à la </a:t>
            </a:r>
            <a:r>
              <a:rPr lang="fr-CA" dirty="0" smtClean="0"/>
              <a:t>mobilisation</a:t>
            </a:r>
          </a:p>
          <a:p>
            <a:r>
              <a:rPr lang="fr-CA" dirty="0"/>
              <a:t>Mains </a:t>
            </a:r>
            <a:r>
              <a:rPr lang="fr-CA" dirty="0" smtClean="0"/>
              <a:t>moites</a:t>
            </a:r>
          </a:p>
          <a:p>
            <a:r>
              <a:rPr lang="fr-CA" dirty="0"/>
              <a:t>Sueurs diffuses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948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9512" y="1775191"/>
            <a:ext cx="8784976" cy="4625609"/>
          </a:xfrm>
        </p:spPr>
        <p:txBody>
          <a:bodyPr/>
          <a:lstStyle/>
          <a:p>
            <a:pPr marL="118872" indent="0">
              <a:buNone/>
            </a:pP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thérapeutique du soulagement de la douleur </a:t>
            </a:r>
            <a:endParaRPr lang="fr-CA" dirty="0" smtClean="0"/>
          </a:p>
          <a:p>
            <a:pPr marL="118872" indent="0">
              <a:buNone/>
            </a:pPr>
            <a:endParaRPr lang="fr-CA" dirty="0" smtClean="0"/>
          </a:p>
          <a:p>
            <a:pPr lvl="0" algn="ctr">
              <a:buClr>
                <a:srgbClr val="F0AD00"/>
              </a:buClr>
              <a:buFont typeface="Wingdings" panose="05000000000000000000" pitchFamily="2" charset="2"/>
              <a:buChar char="Ø"/>
            </a:pPr>
            <a:r>
              <a:rPr lang="fr-CA" dirty="0">
                <a:solidFill>
                  <a:prstClr val="black"/>
                </a:solidFill>
              </a:rPr>
              <a:t>Supprimer la perception de la douleur</a:t>
            </a:r>
          </a:p>
          <a:p>
            <a:pPr lvl="0" algn="ctr">
              <a:buClr>
                <a:srgbClr val="F0AD00"/>
              </a:buClr>
              <a:buFont typeface="Wingdings" panose="05000000000000000000" pitchFamily="2" charset="2"/>
              <a:buChar char="Ø"/>
            </a:pPr>
            <a:r>
              <a:rPr lang="fr-CA" dirty="0">
                <a:solidFill>
                  <a:prstClr val="black"/>
                </a:solidFill>
              </a:rPr>
              <a:t>Préserver la qualité de vie</a:t>
            </a:r>
          </a:p>
          <a:p>
            <a:pPr lvl="0" algn="ctr">
              <a:buClr>
                <a:srgbClr val="F0AD00"/>
              </a:buClr>
              <a:buFont typeface="Wingdings" panose="05000000000000000000" pitchFamily="2" charset="2"/>
              <a:buChar char="Ø"/>
            </a:pPr>
            <a:r>
              <a:rPr lang="fr-CA" dirty="0">
                <a:solidFill>
                  <a:prstClr val="black"/>
                </a:solidFill>
              </a:rPr>
              <a:t>Préserver la vigilance de la personne</a:t>
            </a:r>
          </a:p>
          <a:p>
            <a:pPr marL="118872" indent="0">
              <a:buNone/>
            </a:pPr>
            <a:endParaRPr lang="fr-CA" dirty="0" smtClean="0"/>
          </a:p>
          <a:p>
            <a:pPr marL="118872" indent="0">
              <a:buNone/>
            </a:pPr>
            <a:r>
              <a:rPr lang="fr-CA" dirty="0" smtClean="0"/>
              <a:t>Pour ce faire, on doit intervenir sur l’aspect </a:t>
            </a:r>
            <a:r>
              <a:rPr lang="fr-CA" b="1" u="sng" dirty="0" smtClean="0"/>
              <a:t>global</a:t>
            </a:r>
            <a:r>
              <a:rPr lang="fr-CA" dirty="0" smtClean="0"/>
              <a:t> de la douleur</a:t>
            </a:r>
          </a:p>
          <a:p>
            <a:endParaRPr lang="fr-CA" dirty="0"/>
          </a:p>
          <a:p>
            <a:pPr marL="118872" indent="0" algn="ctr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162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Suggestions de moyens d’assistance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632848" cy="322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94" y="4600188"/>
            <a:ext cx="6624736" cy="208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43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algn="ctr"/>
            <a:endParaRPr lang="fr-CA" dirty="0" smtClean="0"/>
          </a:p>
          <a:p>
            <a:r>
              <a:rPr lang="fr-CA" dirty="0" smtClean="0"/>
              <a:t>L’accompagnement de la personne dans sa globalité</a:t>
            </a:r>
          </a:p>
          <a:p>
            <a:pPr marL="118872" indent="0" algn="ctr">
              <a:buNone/>
            </a:pPr>
            <a:endParaRPr lang="fr-CA" dirty="0" smtClean="0"/>
          </a:p>
          <a:p>
            <a:r>
              <a:rPr lang="fr-CA" dirty="0" smtClean="0"/>
              <a:t>L’accompagnement des proches aidants</a:t>
            </a:r>
          </a:p>
          <a:p>
            <a:pPr marL="118872" indent="0">
              <a:buNone/>
            </a:pPr>
            <a:endParaRPr lang="fr-CA" dirty="0" smtClean="0"/>
          </a:p>
          <a:p>
            <a:r>
              <a:rPr lang="fr-CA" dirty="0" smtClean="0"/>
              <a:t>L’accompagnement dans l’agonie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5666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Le médecin traitant prescrit l’intervalle des doses en fonction de la demi-vie du médicament</a:t>
            </a:r>
          </a:p>
          <a:p>
            <a:pPr marL="118872" indent="0">
              <a:buNone/>
            </a:pPr>
            <a:endParaRPr lang="fr-CA" dirty="0" smtClean="0"/>
          </a:p>
          <a:p>
            <a:r>
              <a:rPr lang="fr-CA" dirty="0" smtClean="0"/>
              <a:t>Administrer les </a:t>
            </a:r>
            <a:r>
              <a:rPr lang="fr-CA" dirty="0" err="1" smtClean="0"/>
              <a:t>entredoses</a:t>
            </a:r>
            <a:r>
              <a:rPr lang="fr-CA" dirty="0" smtClean="0"/>
              <a:t> </a:t>
            </a:r>
            <a:r>
              <a:rPr lang="fr-CA" sz="1800" dirty="0" smtClean="0"/>
              <a:t>(PRN et selon la prescription)  </a:t>
            </a:r>
          </a:p>
          <a:p>
            <a:endParaRPr lang="fr-CA" dirty="0"/>
          </a:p>
          <a:p>
            <a:r>
              <a:rPr lang="fr-CA" dirty="0" smtClean="0"/>
              <a:t>Cela permet d’arriver à un équilibre en maintenant un taux sérique constant pour un meilleur soulagement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1697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Entredose 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endParaRPr lang="fr-CA" dirty="0"/>
          </a:p>
          <a:p>
            <a:pPr>
              <a:buFont typeface="Wingdings" panose="05000000000000000000" pitchFamily="2" charset="2"/>
              <a:buChar char="Ø"/>
            </a:pPr>
            <a:r>
              <a:rPr lang="fr-CA" u="sng" dirty="0" smtClean="0"/>
              <a:t>Dose supplémentaire </a:t>
            </a:r>
            <a:r>
              <a:rPr lang="fr-CA" dirty="0" smtClean="0"/>
              <a:t>d’analgésique qui peut être donné en cas de besoin (PRN) entre les doses régulières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fr-CA" dirty="0"/>
          </a:p>
          <a:p>
            <a:pPr>
              <a:buFont typeface="Wingdings" panose="05000000000000000000" pitchFamily="2" charset="2"/>
              <a:buChar char="Ø"/>
            </a:pPr>
            <a:r>
              <a:rPr lang="fr-CA" u="sng" dirty="0"/>
              <a:t>A</a:t>
            </a:r>
            <a:r>
              <a:rPr lang="fr-CA" u="sng" dirty="0" smtClean="0"/>
              <a:t>dministrée</a:t>
            </a:r>
            <a:r>
              <a:rPr lang="fr-CA" dirty="0" smtClean="0"/>
              <a:t> :</a:t>
            </a:r>
          </a:p>
          <a:p>
            <a:pPr marL="118872" indent="0">
              <a:buNone/>
            </a:pPr>
            <a:endParaRPr lang="fr-CA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fr-CA" dirty="0" smtClean="0"/>
              <a:t>À la demande du patient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 smtClean="0"/>
              <a:t>À l’observation de signes de douleur évidents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 smtClean="0"/>
              <a:t>Env. 30 min. avant une manœuvre douloureuse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7415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4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29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Exemple de prescription 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118872" indent="0">
              <a:buNone/>
            </a:pPr>
            <a:endParaRPr lang="fr-CA" dirty="0"/>
          </a:p>
          <a:p>
            <a:pPr marL="118872" indent="0">
              <a:buNone/>
            </a:pPr>
            <a:r>
              <a:rPr lang="fr-CA" b="1" dirty="0">
                <a:solidFill>
                  <a:srgbClr val="FF0000"/>
                </a:solidFill>
              </a:rPr>
              <a:t>Morphine 5 mg  SC  q 3 heures</a:t>
            </a:r>
          </a:p>
          <a:p>
            <a:pPr marL="118872" indent="0">
              <a:buNone/>
            </a:pPr>
            <a:r>
              <a:rPr lang="fr-CA" b="1" dirty="0">
                <a:solidFill>
                  <a:srgbClr val="00B050"/>
                </a:solidFill>
              </a:rPr>
              <a:t>Morphine 2.5 mg  SC  q heure  PRN</a:t>
            </a:r>
          </a:p>
          <a:p>
            <a:endParaRPr lang="fr-CA" dirty="0"/>
          </a:p>
          <a:p>
            <a:endParaRPr lang="fr-CA" dirty="0"/>
          </a:p>
          <a:p>
            <a:pPr marL="118872" indent="0">
              <a:buNone/>
            </a:pPr>
            <a:r>
              <a:rPr lang="fr-CA" b="1" dirty="0">
                <a:solidFill>
                  <a:srgbClr val="FF0000"/>
                </a:solidFill>
              </a:rPr>
              <a:t>8H00</a:t>
            </a:r>
            <a:r>
              <a:rPr lang="fr-CA" dirty="0"/>
              <a:t>  </a:t>
            </a:r>
            <a:r>
              <a:rPr lang="fr-CA" b="1" dirty="0">
                <a:solidFill>
                  <a:srgbClr val="00B050"/>
                </a:solidFill>
              </a:rPr>
              <a:t>9H00  10H00  </a:t>
            </a:r>
            <a:r>
              <a:rPr lang="fr-CA" b="1" dirty="0">
                <a:solidFill>
                  <a:srgbClr val="FF0000"/>
                </a:solidFill>
              </a:rPr>
              <a:t>11H00</a:t>
            </a:r>
            <a:r>
              <a:rPr lang="fr-CA" dirty="0"/>
              <a:t>  </a:t>
            </a:r>
            <a:r>
              <a:rPr lang="fr-CA" b="1" dirty="0">
                <a:solidFill>
                  <a:srgbClr val="00B050"/>
                </a:solidFill>
              </a:rPr>
              <a:t>12H00</a:t>
            </a:r>
          </a:p>
          <a:p>
            <a:pPr marL="118872" indent="0">
              <a:buNone/>
            </a:pPr>
            <a:r>
              <a:rPr lang="fr-CA" b="1" dirty="0">
                <a:solidFill>
                  <a:srgbClr val="FF0000"/>
                </a:solidFill>
              </a:rPr>
              <a:t>FIXE</a:t>
            </a:r>
            <a:r>
              <a:rPr lang="fr-CA" dirty="0"/>
              <a:t>   </a:t>
            </a:r>
            <a:r>
              <a:rPr lang="fr-CA" dirty="0" smtClean="0"/>
              <a:t>  </a:t>
            </a:r>
            <a:r>
              <a:rPr lang="fr-CA" b="1" dirty="0" smtClean="0">
                <a:solidFill>
                  <a:srgbClr val="00B050"/>
                </a:solidFill>
              </a:rPr>
              <a:t>PRN    </a:t>
            </a:r>
            <a:r>
              <a:rPr lang="fr-CA" b="1" dirty="0" err="1">
                <a:solidFill>
                  <a:srgbClr val="00B050"/>
                </a:solidFill>
              </a:rPr>
              <a:t>PRN</a:t>
            </a:r>
            <a:r>
              <a:rPr lang="fr-CA" b="1" dirty="0">
                <a:solidFill>
                  <a:srgbClr val="00B050"/>
                </a:solidFill>
              </a:rPr>
              <a:t>     </a:t>
            </a:r>
            <a:r>
              <a:rPr lang="fr-CA" b="1" dirty="0">
                <a:solidFill>
                  <a:srgbClr val="FF0000"/>
                </a:solidFill>
              </a:rPr>
              <a:t>FIXE</a:t>
            </a:r>
            <a:r>
              <a:rPr lang="fr-CA" dirty="0"/>
              <a:t>    </a:t>
            </a:r>
            <a:r>
              <a:rPr lang="fr-CA" b="1" dirty="0">
                <a:solidFill>
                  <a:srgbClr val="00B050"/>
                </a:solidFill>
              </a:rPr>
              <a:t>PRN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255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Moyens d’assistance 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863441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6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Éléments de surveillance 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>
            <p:custDataLst>
              <p:tags r:id="rId2"/>
            </p:custDataLst>
          </p:nvPr>
        </p:nvSpPr>
        <p:spPr>
          <a:xfrm>
            <a:off x="539552" y="2060848"/>
            <a:ext cx="705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CA" sz="3600" dirty="0" smtClean="0"/>
              <a:t>Surveiller les signes subjectifs de la douleur</a:t>
            </a:r>
          </a:p>
          <a:p>
            <a:pPr marL="457200" indent="-457200">
              <a:buFontTx/>
              <a:buChar char="-"/>
            </a:pPr>
            <a:r>
              <a:rPr lang="fr-CA" sz="3600" dirty="0" smtClean="0"/>
              <a:t>Assurer une évaluation adéquate de la douleur</a:t>
            </a:r>
          </a:p>
          <a:p>
            <a:pPr marL="457200" indent="-457200">
              <a:buFontTx/>
              <a:buChar char="-"/>
            </a:pPr>
            <a:r>
              <a:rPr lang="fr-CA" sz="3600" dirty="0" smtClean="0"/>
              <a:t>Assurer une évaluation adéquate du soulagement de la douleur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262889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Effet de l’endorphine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algn="ctr"/>
            <a:endParaRPr lang="fr-CA" dirty="0" smtClean="0"/>
          </a:p>
          <a:p>
            <a:r>
              <a:rPr lang="fr-CA" dirty="0" smtClean="0"/>
              <a:t>La présence de stimulus agréables provoque la libération d’endorphine</a:t>
            </a:r>
          </a:p>
          <a:p>
            <a:endParaRPr lang="fr-CA" dirty="0"/>
          </a:p>
          <a:p>
            <a:r>
              <a:rPr lang="fr-CA" dirty="0" smtClean="0"/>
              <a:t>Ce neurotransmetteur est un analgésique naturel pour le corps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7936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Soins d’assistance liés à l’hygiène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775191"/>
            <a:ext cx="8229600" cy="4966177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CA" b="1" dirty="0" smtClean="0"/>
              <a:t>Toilette partielle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A</a:t>
            </a:r>
            <a:r>
              <a:rPr lang="fr-CA" dirty="0" smtClean="0"/>
              <a:t>u </a:t>
            </a:r>
            <a:r>
              <a:rPr lang="fr-CA" dirty="0"/>
              <a:t>lit ou </a:t>
            </a:r>
            <a:r>
              <a:rPr lang="fr-CA" dirty="0" smtClean="0"/>
              <a:t>lavabo</a:t>
            </a:r>
          </a:p>
          <a:p>
            <a:pPr>
              <a:buFont typeface="Wingdings" panose="05000000000000000000" pitchFamily="2" charset="2"/>
              <a:buChar char="ü"/>
            </a:pPr>
            <a:endParaRPr lang="fr-CA" dirty="0"/>
          </a:p>
          <a:p>
            <a:pPr>
              <a:buFont typeface="Wingdings" panose="05000000000000000000" pitchFamily="2" charset="2"/>
              <a:buChar char="§"/>
            </a:pPr>
            <a:r>
              <a:rPr lang="fr-CA" b="1" dirty="0" smtClean="0"/>
              <a:t>Bain complet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A</a:t>
            </a:r>
            <a:r>
              <a:rPr lang="fr-CA" dirty="0" smtClean="0"/>
              <a:t>u </a:t>
            </a:r>
            <a:r>
              <a:rPr lang="fr-CA" dirty="0"/>
              <a:t>lit ou </a:t>
            </a:r>
            <a:r>
              <a:rPr lang="fr-CA" dirty="0" smtClean="0"/>
              <a:t>bain thérapeutique</a:t>
            </a:r>
          </a:p>
          <a:p>
            <a:pPr>
              <a:buFont typeface="Wingdings" panose="05000000000000000000" pitchFamily="2" charset="2"/>
              <a:buChar char="ü"/>
            </a:pPr>
            <a:endParaRPr lang="fr-CA" dirty="0"/>
          </a:p>
          <a:p>
            <a:pPr marL="118872" indent="0">
              <a:buNone/>
            </a:pPr>
            <a:r>
              <a:rPr lang="fr-FR" dirty="0"/>
              <a:t>L’image corporelle a un impact certain sur le bien-être</a:t>
            </a:r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r>
              <a:rPr lang="fr-FR" dirty="0"/>
              <a:t>Nous voulons tous avoir le sentiment d’être présentable devant les autres </a:t>
            </a:r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r>
              <a:rPr lang="fr-FR" dirty="0"/>
              <a:t>C’est pourquoi nous devons bien connaître les propres critères de la personne pour bien l’assister et lui permettre de se sentir plus sûre </a:t>
            </a:r>
            <a:r>
              <a:rPr lang="fr-FR" dirty="0" smtClean="0"/>
              <a:t>d’elle et le moment idéal pour vérifier l’intégrité de la peau.</a:t>
            </a:r>
            <a:endParaRPr lang="fr-FR" dirty="0"/>
          </a:p>
          <a:p>
            <a:pPr marL="118872" indent="0">
              <a:buNone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1611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07" y="188640"/>
            <a:ext cx="6037468" cy="70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58261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>
            <p:custDataLst>
              <p:tags r:id="rId3"/>
            </p:custDataLst>
          </p:nvPr>
        </p:nvSpPr>
        <p:spPr>
          <a:xfrm>
            <a:off x="1547664" y="5589240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/>
              <a:t>Vérifier l‘intensité de la douleur avant l’exécution des soins, noter toute rougeur ou points de pression, vérifier les modifications dans la capacité de se vêtir, dévêtir, le rasage, coiffure etc.</a:t>
            </a:r>
            <a:endParaRPr lang="fr-CA" sz="2000" b="1" dirty="0"/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7571">
            <a:off x="520830" y="5711270"/>
            <a:ext cx="841276" cy="74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7504" y="155448"/>
            <a:ext cx="8928992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Soins d’assistance liés à l’hygiène buccale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7504" y="1484784"/>
            <a:ext cx="8856984" cy="5184576"/>
          </a:xfrm>
        </p:spPr>
        <p:txBody>
          <a:bodyPr>
            <a:normAutofit fontScale="77500" lnSpcReduction="20000"/>
          </a:bodyPr>
          <a:lstStyle/>
          <a:p>
            <a:pPr marL="118872" indent="0">
              <a:buNone/>
            </a:pPr>
            <a:endParaRPr lang="fr-CA" dirty="0"/>
          </a:p>
          <a:p>
            <a:pPr>
              <a:buFont typeface="Wingdings" panose="05000000000000000000" pitchFamily="2" charset="2"/>
              <a:buChar char="Ø"/>
            </a:pPr>
            <a:r>
              <a:rPr lang="fr-CA" u="sng" dirty="0"/>
              <a:t>L’</a:t>
            </a:r>
            <a:r>
              <a:rPr lang="fr-CA" u="sng" dirty="0" err="1"/>
              <a:t>hypersalivation</a:t>
            </a:r>
            <a:r>
              <a:rPr lang="fr-CA" dirty="0"/>
              <a:t>  </a:t>
            </a:r>
            <a:endParaRPr lang="fr-CA" dirty="0" smtClean="0"/>
          </a:p>
          <a:p>
            <a:pPr marL="118872" indent="0">
              <a:buNone/>
            </a:pPr>
            <a:r>
              <a:rPr lang="fr-CA" dirty="0"/>
              <a:t>D</a:t>
            </a:r>
            <a:r>
              <a:rPr lang="fr-CA" sz="2100" dirty="0" smtClean="0"/>
              <a:t>ébalancement </a:t>
            </a:r>
            <a:r>
              <a:rPr lang="fr-CA" sz="2100" dirty="0"/>
              <a:t>de la flore buccale et une ↓ du pH </a:t>
            </a:r>
            <a:r>
              <a:rPr lang="fr-CA" sz="2100" dirty="0" smtClean="0"/>
              <a:t>salivaire</a:t>
            </a:r>
            <a:endParaRPr lang="fr-CA" dirty="0"/>
          </a:p>
          <a:p>
            <a:pPr marL="118872" indent="0">
              <a:buNone/>
            </a:pPr>
            <a:endParaRPr lang="fr-CA" dirty="0"/>
          </a:p>
          <a:p>
            <a:pPr>
              <a:buFontTx/>
              <a:buChar char="-"/>
            </a:pPr>
            <a:r>
              <a:rPr lang="fr-CA" dirty="0" smtClean="0"/>
              <a:t>Douleur</a:t>
            </a:r>
          </a:p>
          <a:p>
            <a:pPr>
              <a:buFontTx/>
              <a:buChar char="-"/>
            </a:pPr>
            <a:r>
              <a:rPr lang="fr-CA" dirty="0"/>
              <a:t>Bouche sèche                                </a:t>
            </a:r>
            <a:endParaRPr lang="fr-CA" dirty="0" smtClean="0"/>
          </a:p>
          <a:p>
            <a:pPr>
              <a:buFontTx/>
              <a:buChar char="-"/>
            </a:pPr>
            <a:r>
              <a:rPr lang="fr-CA" dirty="0" smtClean="0"/>
              <a:t>Mauvaise haleine / Lèvres gercées</a:t>
            </a:r>
            <a:endParaRPr lang="fr-CA" dirty="0"/>
          </a:p>
          <a:p>
            <a:pPr>
              <a:buFontTx/>
              <a:buChar char="-"/>
            </a:pPr>
            <a:r>
              <a:rPr lang="fr-CA" dirty="0" smtClean="0"/>
              <a:t>Présence </a:t>
            </a:r>
            <a:r>
              <a:rPr lang="fr-CA" dirty="0"/>
              <a:t>de croûtes / dépôts sur la </a:t>
            </a:r>
            <a:r>
              <a:rPr lang="fr-CA" dirty="0" smtClean="0"/>
              <a:t>muqueuse</a:t>
            </a:r>
          </a:p>
          <a:p>
            <a:pPr>
              <a:buFontTx/>
              <a:buChar char="-"/>
            </a:pPr>
            <a:r>
              <a:rPr lang="fr-CA" dirty="0"/>
              <a:t>Infections diverses</a:t>
            </a:r>
          </a:p>
          <a:p>
            <a:pPr marL="118872" indent="0">
              <a:buNone/>
            </a:pPr>
            <a:endParaRPr lang="fr-CA" dirty="0"/>
          </a:p>
          <a:p>
            <a:pPr>
              <a:buFont typeface="Wingdings" panose="05000000000000000000" pitchFamily="2" charset="2"/>
              <a:buChar char="Ø"/>
            </a:pPr>
            <a:r>
              <a:rPr lang="fr-CA" u="sng" dirty="0" smtClean="0"/>
              <a:t>L’amaigrissement</a:t>
            </a:r>
            <a:r>
              <a:rPr lang="fr-CA" dirty="0" smtClean="0"/>
              <a:t> (</a:t>
            </a:r>
            <a:r>
              <a:rPr lang="fr-CA" sz="2100" dirty="0" smtClean="0">
                <a:sym typeface="Wingdings"/>
              </a:rPr>
              <a:t> appétit</a:t>
            </a:r>
            <a:r>
              <a:rPr lang="fr-CA" dirty="0" smtClean="0">
                <a:sym typeface="Wingdings"/>
              </a:rPr>
              <a:t>)</a:t>
            </a:r>
          </a:p>
          <a:p>
            <a:pPr marL="118872" indent="0">
              <a:buNone/>
            </a:pPr>
            <a:r>
              <a:rPr lang="fr-FR" sz="2300" dirty="0" smtClean="0">
                <a:sym typeface="Wingdings"/>
              </a:rPr>
              <a:t>Mauvais </a:t>
            </a:r>
            <a:r>
              <a:rPr lang="fr-FR" sz="2300" dirty="0">
                <a:sym typeface="Wingdings"/>
              </a:rPr>
              <a:t>ajustement des prothèses dentaires </a:t>
            </a:r>
            <a:r>
              <a:rPr lang="fr-FR" sz="2300" dirty="0" smtClean="0">
                <a:sym typeface="Wingdings"/>
              </a:rPr>
              <a:t>. Ce </a:t>
            </a:r>
            <a:r>
              <a:rPr lang="fr-FR" sz="2300" dirty="0">
                <a:sym typeface="Wingdings"/>
              </a:rPr>
              <a:t>qui peut causer des </a:t>
            </a:r>
            <a:r>
              <a:rPr lang="fr-FR" sz="2300" dirty="0" smtClean="0">
                <a:sym typeface="Wingdings"/>
              </a:rPr>
              <a:t> blessures.</a:t>
            </a:r>
          </a:p>
          <a:p>
            <a:pPr marL="118872" indent="0">
              <a:buNone/>
            </a:pPr>
            <a:endParaRPr lang="fr-FR" sz="2300" dirty="0">
              <a:sym typeface="Wingding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3100" u="sng" dirty="0">
                <a:sym typeface="Wingdings"/>
              </a:rPr>
              <a:t>La déshydratation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3100" u="sng" dirty="0">
              <a:sym typeface="Wingding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3100" u="sng" dirty="0">
                <a:sym typeface="Wingdings"/>
              </a:rPr>
              <a:t>La prise de certains </a:t>
            </a:r>
            <a:r>
              <a:rPr lang="fr-FR" sz="3100" u="sng" dirty="0" smtClean="0">
                <a:sym typeface="Wingdings"/>
              </a:rPr>
              <a:t>médicaments</a:t>
            </a:r>
          </a:p>
          <a:p>
            <a:pPr marL="118872" indent="0">
              <a:buNone/>
            </a:pPr>
            <a:r>
              <a:rPr lang="fr-FR" sz="2300" dirty="0">
                <a:sym typeface="Wingdings"/>
              </a:rPr>
              <a:t>C</a:t>
            </a:r>
            <a:r>
              <a:rPr lang="fr-FR" sz="2300" dirty="0" smtClean="0">
                <a:sym typeface="Wingdings"/>
              </a:rPr>
              <a:t>himiothérapie </a:t>
            </a:r>
            <a:r>
              <a:rPr lang="fr-FR" sz="2300" dirty="0">
                <a:sym typeface="Wingdings"/>
              </a:rPr>
              <a:t>ou </a:t>
            </a:r>
            <a:r>
              <a:rPr lang="fr-FR" sz="2300" dirty="0" smtClean="0">
                <a:sym typeface="Wingdings"/>
              </a:rPr>
              <a:t>oxygène.</a:t>
            </a:r>
            <a:endParaRPr lang="fr-FR" sz="2300" dirty="0">
              <a:sym typeface="Wingdings"/>
            </a:endParaRPr>
          </a:p>
          <a:p>
            <a:pPr marL="118872" indent="0">
              <a:buNone/>
            </a:pPr>
            <a:endParaRPr lang="fr-CA" dirty="0" smtClean="0">
              <a:sym typeface="Wingdings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CA" dirty="0" smtClean="0">
              <a:sym typeface="Wingdings"/>
            </a:endParaRPr>
          </a:p>
          <a:p>
            <a:pPr marL="118872" indent="0">
              <a:buNone/>
            </a:pPr>
            <a:endParaRPr lang="fr-CA" dirty="0"/>
          </a:p>
          <a:p>
            <a:pPr marL="118872" indent="0" algn="ctr">
              <a:buNone/>
            </a:pPr>
            <a:endParaRPr lang="fr-CA" dirty="0"/>
          </a:p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2392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u="sng" dirty="0" smtClean="0"/>
              <a:t>La personne en phase terminale </a:t>
            </a:r>
            <a:r>
              <a:rPr lang="fr-CA" dirty="0" smtClean="0"/>
              <a:t>:</a:t>
            </a:r>
          </a:p>
          <a:p>
            <a:endParaRPr lang="fr-CA" dirty="0"/>
          </a:p>
          <a:p>
            <a:pPr lvl="1"/>
            <a:r>
              <a:rPr lang="fr-CA" dirty="0" smtClean="0"/>
              <a:t>Fera face à différents problèmes</a:t>
            </a:r>
          </a:p>
          <a:p>
            <a:pPr lvl="1"/>
            <a:r>
              <a:rPr lang="fr-CA" dirty="0" smtClean="0"/>
              <a:t>Fera face à divers deuil quotidien</a:t>
            </a:r>
          </a:p>
          <a:p>
            <a:pPr lvl="1"/>
            <a:r>
              <a:rPr lang="fr-CA" dirty="0" smtClean="0"/>
              <a:t>Fera face à différentes souffrances</a:t>
            </a:r>
          </a:p>
          <a:p>
            <a:pPr lvl="1"/>
            <a:r>
              <a:rPr lang="fr-CA" dirty="0" smtClean="0"/>
              <a:t>Aura des besoins qui se modifient tout au long de son chemin vers la mort</a:t>
            </a:r>
          </a:p>
          <a:p>
            <a:pPr marL="457200" lvl="1" indent="0">
              <a:buNone/>
            </a:pPr>
            <a:endParaRPr lang="fr-CA" dirty="0"/>
          </a:p>
          <a:p>
            <a:pPr marL="457200" lvl="1" indent="0">
              <a:buNone/>
            </a:pPr>
            <a:r>
              <a:rPr lang="fr-C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proches aidants feront face aux mêmes défis  </a:t>
            </a:r>
            <a:endParaRPr lang="fr-C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765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512" y="155448"/>
            <a:ext cx="8856984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Suggestions de moyens d’assistance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7504" y="1775191"/>
            <a:ext cx="8928992" cy="4625609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CA" dirty="0" err="1"/>
              <a:t>Tous</a:t>
            </a:r>
            <a:r>
              <a:rPr lang="en-CA" dirty="0"/>
              <a:t> </a:t>
            </a:r>
            <a:r>
              <a:rPr lang="en-CA" dirty="0" err="1"/>
              <a:t>ces</a:t>
            </a:r>
            <a:r>
              <a:rPr lang="en-CA" dirty="0"/>
              <a:t> </a:t>
            </a:r>
            <a:r>
              <a:rPr lang="en-CA" dirty="0" err="1"/>
              <a:t>problèmes</a:t>
            </a:r>
            <a:r>
              <a:rPr lang="en-CA" dirty="0"/>
              <a:t> </a:t>
            </a:r>
            <a:r>
              <a:rPr lang="en-CA" dirty="0" err="1"/>
              <a:t>peuvent</a:t>
            </a:r>
            <a:r>
              <a:rPr lang="en-CA" dirty="0"/>
              <a:t> </a:t>
            </a:r>
            <a:r>
              <a:rPr lang="en-CA" dirty="0" err="1"/>
              <a:t>altérer</a:t>
            </a:r>
            <a:r>
              <a:rPr lang="en-CA" dirty="0"/>
              <a:t> le </a:t>
            </a:r>
            <a:r>
              <a:rPr lang="en-CA" dirty="0" err="1"/>
              <a:t>goût</a:t>
            </a:r>
            <a:r>
              <a:rPr lang="en-CA" dirty="0"/>
              <a:t> de manger, et </a:t>
            </a:r>
            <a:r>
              <a:rPr lang="en-CA" dirty="0" err="1"/>
              <a:t>l’intérêt</a:t>
            </a:r>
            <a:r>
              <a:rPr lang="en-CA" dirty="0"/>
              <a:t> de </a:t>
            </a:r>
            <a:r>
              <a:rPr lang="en-CA" dirty="0" err="1"/>
              <a:t>communiquer</a:t>
            </a:r>
            <a:r>
              <a:rPr lang="en-CA" dirty="0"/>
              <a:t>.</a:t>
            </a:r>
          </a:p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r>
              <a:rPr lang="en-CA" b="1" u="sng" dirty="0" err="1" smtClean="0"/>
              <a:t>Protocole</a:t>
            </a:r>
            <a:endParaRPr lang="en-CA" b="1" u="sng" dirty="0"/>
          </a:p>
          <a:p>
            <a:pPr lvl="1">
              <a:buFontTx/>
              <a:buChar char="-"/>
            </a:pPr>
            <a:r>
              <a:rPr lang="en-CA" sz="2400" dirty="0" err="1" smtClean="0"/>
              <a:t>Gargarisme</a:t>
            </a:r>
            <a:endParaRPr lang="en-CA" sz="2400" dirty="0" smtClean="0"/>
          </a:p>
          <a:p>
            <a:pPr lvl="1">
              <a:buFontTx/>
              <a:buChar char="-"/>
            </a:pPr>
            <a:r>
              <a:rPr lang="en-CA" sz="2400" dirty="0" err="1" smtClean="0"/>
              <a:t>Hydratation</a:t>
            </a:r>
            <a:endParaRPr lang="en-CA" sz="2400" dirty="0"/>
          </a:p>
          <a:p>
            <a:pPr lvl="1">
              <a:buFontTx/>
              <a:buChar char="-"/>
            </a:pPr>
            <a:r>
              <a:rPr lang="en-CA" dirty="0" err="1"/>
              <a:t>Nettoyage</a:t>
            </a:r>
            <a:r>
              <a:rPr lang="en-CA" dirty="0"/>
              <a:t> avec </a:t>
            </a:r>
            <a:r>
              <a:rPr lang="en-CA" dirty="0" err="1"/>
              <a:t>différent</a:t>
            </a:r>
            <a:r>
              <a:rPr lang="en-CA" dirty="0"/>
              <a:t> </a:t>
            </a:r>
            <a:r>
              <a:rPr lang="en-CA" dirty="0" err="1" smtClean="0"/>
              <a:t>applicateur</a:t>
            </a:r>
            <a:r>
              <a:rPr lang="en-CA" dirty="0" smtClean="0"/>
              <a:t> (</a:t>
            </a:r>
            <a:r>
              <a:rPr lang="en-CA" dirty="0" err="1"/>
              <a:t>T</a:t>
            </a:r>
            <a:r>
              <a:rPr lang="en-CA" dirty="0" err="1" smtClean="0"/>
              <a:t>oothette</a:t>
            </a:r>
            <a:r>
              <a:rPr lang="en-CA" dirty="0" smtClean="0"/>
              <a:t>)</a:t>
            </a:r>
            <a:endParaRPr lang="en-CA" dirty="0"/>
          </a:p>
          <a:p>
            <a:pPr lvl="1">
              <a:buFontTx/>
              <a:buChar char="-"/>
            </a:pPr>
            <a:r>
              <a:rPr lang="en-CA" dirty="0" smtClean="0"/>
              <a:t>Application </a:t>
            </a:r>
            <a:r>
              <a:rPr lang="en-CA" dirty="0"/>
              <a:t>de </a:t>
            </a:r>
            <a:r>
              <a:rPr lang="en-CA" dirty="0" err="1"/>
              <a:t>liquide</a:t>
            </a:r>
            <a:r>
              <a:rPr lang="en-CA" dirty="0"/>
              <a:t> </a:t>
            </a:r>
            <a:r>
              <a:rPr lang="en-CA" dirty="0" err="1"/>
              <a:t>médicamenté</a:t>
            </a:r>
            <a:r>
              <a:rPr lang="en-CA" dirty="0"/>
              <a:t> </a:t>
            </a:r>
            <a:r>
              <a:rPr lang="en-CA" dirty="0" err="1"/>
              <a:t>ou</a:t>
            </a:r>
            <a:r>
              <a:rPr lang="en-CA" dirty="0"/>
              <a:t> de </a:t>
            </a:r>
            <a:r>
              <a:rPr lang="en-CA" dirty="0" err="1"/>
              <a:t>pommade</a:t>
            </a:r>
            <a:endParaRPr lang="en-CA" dirty="0"/>
          </a:p>
          <a:p>
            <a:pPr lvl="2">
              <a:buFontTx/>
              <a:buChar char="-"/>
            </a:pPr>
            <a:endParaRPr lang="en-CA" dirty="0"/>
          </a:p>
          <a:p>
            <a:pPr lvl="2" algn="r">
              <a:buNone/>
            </a:pPr>
            <a:r>
              <a:rPr lang="en-CA" dirty="0" smtClean="0"/>
              <a:t> </a:t>
            </a:r>
            <a:r>
              <a:rPr lang="en-CA" b="1" dirty="0"/>
              <a:t>C’EST LA RÉGULARITÉ QUI PERMET </a:t>
            </a:r>
          </a:p>
          <a:p>
            <a:pPr lvl="2" algn="r">
              <a:buNone/>
            </a:pPr>
            <a:r>
              <a:rPr lang="en-CA" b="1" dirty="0"/>
              <a:t>      D’AUGMENTER LE CONFORT.</a:t>
            </a:r>
            <a:endParaRPr lang="en-CA" dirty="0"/>
          </a:p>
          <a:p>
            <a:endParaRPr lang="fr-CA" dirty="0"/>
          </a:p>
        </p:txBody>
      </p:sp>
      <p:sp>
        <p:nvSpPr>
          <p:cNvPr id="4" name="Flèche droite 3"/>
          <p:cNvSpPr/>
          <p:nvPr>
            <p:custDataLst>
              <p:tags r:id="rId3"/>
            </p:custDataLst>
          </p:nvPr>
        </p:nvSpPr>
        <p:spPr>
          <a:xfrm>
            <a:off x="2267744" y="5301208"/>
            <a:ext cx="1554472" cy="840808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7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15" y="260648"/>
            <a:ext cx="6674817" cy="640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07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5496" y="155448"/>
            <a:ext cx="9108504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Soins d’assistance liés à l’alimentation et hydratation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CA" b="1" dirty="0" smtClean="0"/>
              <a:t>Causes :</a:t>
            </a:r>
          </a:p>
          <a:p>
            <a:pPr marL="118872" indent="0">
              <a:buNone/>
            </a:pPr>
            <a:endParaRPr lang="en-CA" b="1" dirty="0" smtClean="0"/>
          </a:p>
          <a:p>
            <a:pPr>
              <a:buFontTx/>
              <a:buChar char="-"/>
            </a:pPr>
            <a:r>
              <a:rPr lang="en-CA" sz="2600" dirty="0" smtClean="0"/>
              <a:t>Mastication </a:t>
            </a:r>
            <a:r>
              <a:rPr lang="en-CA" sz="2600" dirty="0" err="1" smtClean="0"/>
              <a:t>difficile</a:t>
            </a:r>
            <a:endParaRPr lang="en-CA" sz="2600" dirty="0" smtClean="0"/>
          </a:p>
          <a:p>
            <a:pPr>
              <a:buFontTx/>
              <a:buChar char="-"/>
            </a:pPr>
            <a:r>
              <a:rPr lang="en-CA" sz="2600" dirty="0" err="1" smtClean="0"/>
              <a:t>Baisse</a:t>
            </a:r>
            <a:r>
              <a:rPr lang="en-CA" sz="2600" dirty="0" smtClean="0"/>
              <a:t> </a:t>
            </a:r>
            <a:r>
              <a:rPr lang="en-CA" sz="2600" dirty="0" err="1" smtClean="0"/>
              <a:t>d’appétit</a:t>
            </a:r>
            <a:endParaRPr lang="en-CA" sz="2600" dirty="0" smtClean="0"/>
          </a:p>
          <a:p>
            <a:pPr>
              <a:buFontTx/>
              <a:buChar char="-"/>
            </a:pPr>
            <a:r>
              <a:rPr lang="en-CA" sz="2600" dirty="0" smtClean="0"/>
              <a:t>Modification </a:t>
            </a:r>
            <a:r>
              <a:rPr lang="en-CA" sz="2600" dirty="0"/>
              <a:t>du </a:t>
            </a:r>
            <a:r>
              <a:rPr lang="en-CA" sz="2600" dirty="0" err="1"/>
              <a:t>goût</a:t>
            </a:r>
            <a:r>
              <a:rPr lang="en-CA" sz="2600" dirty="0"/>
              <a:t> </a:t>
            </a:r>
            <a:endParaRPr lang="en-CA" sz="2600" dirty="0" smtClean="0"/>
          </a:p>
          <a:p>
            <a:pPr>
              <a:buFontTx/>
              <a:buChar char="-"/>
            </a:pPr>
            <a:r>
              <a:rPr lang="en-CA" sz="2600" dirty="0" smtClean="0"/>
              <a:t>Solitude</a:t>
            </a:r>
          </a:p>
          <a:p>
            <a:pPr>
              <a:buFontTx/>
              <a:buChar char="-"/>
            </a:pPr>
            <a:r>
              <a:rPr lang="en-CA" sz="2600" dirty="0" err="1" smtClean="0"/>
              <a:t>Dysphagie</a:t>
            </a:r>
            <a:endParaRPr lang="en-CA" sz="2600" dirty="0"/>
          </a:p>
          <a:p>
            <a:pPr>
              <a:buFontTx/>
              <a:buChar char="-"/>
            </a:pPr>
            <a:r>
              <a:rPr lang="en-CA" sz="2600" dirty="0" err="1" smtClean="0"/>
              <a:t>Dépression</a:t>
            </a:r>
            <a:endParaRPr lang="en-CA" sz="2600" dirty="0"/>
          </a:p>
          <a:p>
            <a:pPr>
              <a:buFontTx/>
              <a:buChar char="-"/>
            </a:pPr>
            <a:r>
              <a:rPr lang="en-CA" sz="2600" dirty="0" err="1" smtClean="0"/>
              <a:t>Nausées</a:t>
            </a:r>
            <a:endParaRPr lang="en-CA" sz="2600" dirty="0"/>
          </a:p>
          <a:p>
            <a:pPr>
              <a:buFontTx/>
              <a:buChar char="-"/>
            </a:pPr>
            <a:r>
              <a:rPr lang="en-CA" sz="2600" dirty="0" err="1" smtClean="0"/>
              <a:t>Effets</a:t>
            </a:r>
            <a:r>
              <a:rPr lang="en-CA" sz="2600" dirty="0" smtClean="0"/>
              <a:t> </a:t>
            </a:r>
            <a:r>
              <a:rPr lang="en-CA" sz="2600" dirty="0"/>
              <a:t>sec. </a:t>
            </a:r>
            <a:r>
              <a:rPr lang="en-CA" sz="2600" dirty="0" smtClean="0"/>
              <a:t>Rx </a:t>
            </a:r>
            <a:endParaRPr lang="en-CA" dirty="0"/>
          </a:p>
          <a:p>
            <a:pPr marL="118872" indent="0">
              <a:buNone/>
            </a:pPr>
            <a:r>
              <a:rPr lang="en-CA" sz="2100" dirty="0" err="1"/>
              <a:t>S</a:t>
            </a:r>
            <a:r>
              <a:rPr lang="en-CA" sz="2100" dirty="0" err="1" smtClean="0"/>
              <a:t>ymptômes</a:t>
            </a:r>
            <a:r>
              <a:rPr lang="en-CA" sz="2100" dirty="0" smtClean="0"/>
              <a:t> </a:t>
            </a:r>
            <a:r>
              <a:rPr lang="en-CA" sz="2100" dirty="0"/>
              <a:t>mal </a:t>
            </a:r>
            <a:r>
              <a:rPr lang="en-CA" sz="2100" dirty="0" err="1" smtClean="0"/>
              <a:t>contrôlés</a:t>
            </a:r>
            <a:r>
              <a:rPr lang="en-CA" sz="2100" dirty="0" smtClean="0"/>
              <a:t>, </a:t>
            </a:r>
            <a:r>
              <a:rPr lang="en-CA" sz="2100" dirty="0" err="1" smtClean="0"/>
              <a:t>douleur</a:t>
            </a:r>
            <a:r>
              <a:rPr lang="en-CA" sz="2100" dirty="0"/>
              <a:t>, </a:t>
            </a:r>
            <a:r>
              <a:rPr lang="en-CA" sz="2100" dirty="0" err="1"/>
              <a:t>anxiété</a:t>
            </a:r>
            <a:r>
              <a:rPr lang="en-CA" sz="2100" dirty="0"/>
              <a:t>, </a:t>
            </a:r>
            <a:r>
              <a:rPr lang="en-CA" sz="2100" dirty="0" smtClean="0"/>
              <a:t>constipation</a:t>
            </a:r>
            <a:r>
              <a:rPr lang="en-CA" sz="2000" dirty="0" smtClean="0"/>
              <a:t> etc.</a:t>
            </a:r>
            <a:endParaRPr lang="en-CA" dirty="0" smtClean="0"/>
          </a:p>
          <a:p>
            <a:pPr>
              <a:buFont typeface="Wingdings" panose="05000000000000000000" pitchFamily="2" charset="2"/>
              <a:buChar char="§"/>
            </a:pPr>
            <a:endParaRPr lang="en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7376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74" y="395070"/>
            <a:ext cx="6037468" cy="70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56" y="1381153"/>
            <a:ext cx="5520903" cy="490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67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9512" y="2204864"/>
            <a:ext cx="8784976" cy="4195936"/>
          </a:xfrm>
        </p:spPr>
        <p:txBody>
          <a:bodyPr>
            <a:normAutofit/>
          </a:bodyPr>
          <a:lstStyle/>
          <a:p>
            <a:r>
              <a:rPr lang="fr-CA" b="1" dirty="0" smtClean="0"/>
              <a:t>Les personnes en phase terminale ressentent +/- la soif et la faim</a:t>
            </a:r>
          </a:p>
          <a:p>
            <a:pPr marL="118872" indent="0">
              <a:buNone/>
            </a:pPr>
            <a:endParaRPr lang="fr-CA" b="1" dirty="0" smtClean="0"/>
          </a:p>
          <a:p>
            <a:endParaRPr lang="fr-CA" dirty="0"/>
          </a:p>
          <a:p>
            <a:r>
              <a:rPr lang="fr-CA" b="1" dirty="0" smtClean="0"/>
              <a:t>Certains ont faim, d’autre pas. La sensation de soif varie sans avoir aucun lien avec la déshydratation.</a:t>
            </a:r>
          </a:p>
          <a:p>
            <a:pPr marL="118872" indent="0">
              <a:buNone/>
            </a:pPr>
            <a:endParaRPr lang="fr-CA" b="1" dirty="0" smtClean="0"/>
          </a:p>
          <a:p>
            <a:pPr marL="118872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4807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54" y="332656"/>
            <a:ext cx="6597309" cy="6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2" y="1268760"/>
            <a:ext cx="827385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97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u="sng" dirty="0">
                <a:solidFill>
                  <a:schemeClr val="bg1"/>
                </a:solidFill>
              </a:rPr>
              <a:t>Soins d’assistance liés à la prévention des plaies de pression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7504" y="1556793"/>
            <a:ext cx="8928992" cy="4844008"/>
          </a:xfrm>
        </p:spPr>
        <p:txBody>
          <a:bodyPr>
            <a:normAutofit fontScale="77500" lnSpcReduction="20000"/>
          </a:bodyPr>
          <a:lstStyle/>
          <a:p>
            <a:pPr marL="118872" indent="0">
              <a:buNone/>
            </a:pPr>
            <a:r>
              <a:rPr lang="fr-CA" b="1" dirty="0" smtClean="0"/>
              <a:t>Les personnes en fin de vie présentent des risques élevés de souffrir de plaies de pression</a:t>
            </a:r>
          </a:p>
          <a:p>
            <a:endParaRPr lang="fr-CA" dirty="0"/>
          </a:p>
          <a:p>
            <a:r>
              <a:rPr lang="fr-CA" u="sng" dirty="0" smtClean="0"/>
              <a:t>Facteurs de risques </a:t>
            </a:r>
            <a:r>
              <a:rPr lang="fr-CA" dirty="0" smtClean="0"/>
              <a:t>:</a:t>
            </a:r>
          </a:p>
          <a:p>
            <a:pPr marL="118872" indent="0">
              <a:buNone/>
            </a:pPr>
            <a:endParaRPr lang="fr-CA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L’immobilité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L’</a:t>
            </a:r>
            <a:r>
              <a:rPr lang="fr-CA" dirty="0" err="1"/>
              <a:t>hypoprotéinémie</a:t>
            </a:r>
            <a:endParaRPr lang="fr-CA" dirty="0"/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Atteintes métaboliques (anémie, diabète)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La déshydratation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L’altération de l’état de conscience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L’asthénie et la cachexie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L’incontinence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Pression prolongée due au manque de mobilité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Les forces de cisaillement et de friction des tissus lors des déplacements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4753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Suggestions de moyens d’assistance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118872" indent="0">
              <a:buNone/>
            </a:pPr>
            <a:r>
              <a:rPr lang="fr-CA" dirty="0" smtClean="0"/>
              <a:t>Selon la position de la personne, les divers points de pressions sont :</a:t>
            </a:r>
          </a:p>
          <a:p>
            <a:pPr marL="118872" indent="0">
              <a:buNone/>
            </a:pPr>
            <a:endParaRPr lang="fr-CA" dirty="0" smtClean="0"/>
          </a:p>
          <a:p>
            <a:pPr>
              <a:buFontTx/>
              <a:buChar char="-"/>
            </a:pPr>
            <a:r>
              <a:rPr lang="fr-CA" dirty="0" smtClean="0"/>
              <a:t>Tête</a:t>
            </a:r>
          </a:p>
          <a:p>
            <a:pPr>
              <a:buFontTx/>
              <a:buChar char="-"/>
            </a:pPr>
            <a:r>
              <a:rPr lang="fr-CA" dirty="0" smtClean="0"/>
              <a:t>Tronc</a:t>
            </a:r>
          </a:p>
          <a:p>
            <a:pPr>
              <a:buFontTx/>
              <a:buChar char="-"/>
            </a:pPr>
            <a:r>
              <a:rPr lang="fr-CA" dirty="0" smtClean="0"/>
              <a:t>Membres</a:t>
            </a:r>
          </a:p>
          <a:p>
            <a:pPr>
              <a:buFontTx/>
              <a:buChar char="-"/>
            </a:pPr>
            <a:endParaRPr lang="fr-CA" dirty="0"/>
          </a:p>
          <a:p>
            <a:pPr marL="118872" indent="0">
              <a:buNone/>
            </a:pPr>
            <a:r>
              <a:rPr lang="fr-CA" dirty="0" smtClean="0"/>
              <a:t>L’objectif doit être de </a:t>
            </a:r>
            <a:r>
              <a:rPr lang="fr-CA" b="1" dirty="0" smtClean="0"/>
              <a:t>PRÉVENIR</a:t>
            </a:r>
            <a:r>
              <a:rPr lang="fr-CA" dirty="0" smtClean="0"/>
              <a:t> les plaies et la vigilance est la base de la prévention.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41" y="2905046"/>
            <a:ext cx="1546368" cy="200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u="sng" dirty="0">
                <a:solidFill>
                  <a:schemeClr val="bg1"/>
                </a:solidFill>
              </a:rPr>
              <a:t>Soins d’assistance liés au confort</a:t>
            </a:r>
            <a:r>
              <a:rPr lang="fr-CA" u="sng" dirty="0"/>
              <a:t/>
            </a:r>
            <a:br>
              <a:rPr lang="fr-CA" u="sng" dirty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pPr marL="118872" indent="0">
              <a:buNone/>
            </a:pPr>
            <a:r>
              <a:rPr lang="fr-CA" b="1" dirty="0" smtClean="0"/>
              <a:t>En plus de nombreux symptômes directement liés à la maladie, les personnes en phase terminale ressentent plusieurs malaises :</a:t>
            </a:r>
          </a:p>
          <a:p>
            <a:pPr marL="118872" indent="0">
              <a:buNone/>
            </a:pPr>
            <a:endParaRPr lang="fr-CA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Sécheresse oculaire et nasale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Prurit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L’hyperthermie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Frilosité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L’ankylose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L’œdème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La rétention urinaire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Les hémorroïdes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0676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118872" indent="0">
              <a:buNone/>
            </a:pPr>
            <a:endParaRPr lang="fr-CA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683568" y="1886744"/>
            <a:ext cx="7539136" cy="4298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5000" b="1" dirty="0" smtClean="0">
                <a:solidFill>
                  <a:schemeClr val="tx1"/>
                </a:solidFill>
              </a:rPr>
              <a:t>VOIR </a:t>
            </a:r>
            <a:r>
              <a:rPr lang="fr-CA" sz="5000" b="1" i="1" dirty="0" smtClean="0">
                <a:solidFill>
                  <a:schemeClr val="tx1"/>
                </a:solidFill>
              </a:rPr>
              <a:t>SUGGESTIONS DE MOYENS D’ASSISTANCE</a:t>
            </a:r>
          </a:p>
          <a:p>
            <a:pPr algn="ctr"/>
            <a:r>
              <a:rPr lang="fr-CA" sz="5000" b="1" i="1" dirty="0" smtClean="0">
                <a:solidFill>
                  <a:schemeClr val="tx1"/>
                </a:solidFill>
              </a:rPr>
              <a:t>p. 52</a:t>
            </a:r>
            <a:endParaRPr lang="fr-CA" sz="5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pPr algn="ctr"/>
            <a:r>
              <a:rPr lang="fr-CA" sz="4100" dirty="0">
                <a:solidFill>
                  <a:schemeClr val="bg1"/>
                </a:solidFill>
              </a:rPr>
              <a:t>L’ACCOMPAGNEMENT DE LA PERSONNE DANS SA GLOBALITÉ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775191"/>
            <a:ext cx="8229600" cy="4894169"/>
          </a:xfrm>
        </p:spPr>
        <p:txBody>
          <a:bodyPr>
            <a:normAutofit fontScale="92500" lnSpcReduction="20000"/>
          </a:bodyPr>
          <a:lstStyle/>
          <a:p>
            <a:r>
              <a:rPr lang="fr-CA" dirty="0" smtClean="0"/>
              <a:t>Le passage vers la fin de vie a inévitablement des répercussion sur les dimensions multiples de l’être humain.</a:t>
            </a:r>
          </a:p>
          <a:p>
            <a:pPr marL="118872" indent="0">
              <a:buNone/>
            </a:pPr>
            <a:endParaRPr lang="fr-CA" dirty="0"/>
          </a:p>
          <a:p>
            <a:r>
              <a:rPr lang="fr-CA" dirty="0" smtClean="0"/>
              <a:t>Dans son unicité, l’être humain partage avec ses semblables des caractéristiques associées à 5 dimensions :</a:t>
            </a:r>
          </a:p>
          <a:p>
            <a:pPr marL="118872" indent="0">
              <a:buNone/>
            </a:pPr>
            <a:endParaRPr lang="fr-FR" dirty="0" smtClean="0"/>
          </a:p>
          <a:p>
            <a:pPr algn="ctr">
              <a:buFont typeface="Wingdings" panose="05000000000000000000" pitchFamily="2" charset="2"/>
              <a:buChar char="ü"/>
            </a:pPr>
            <a:r>
              <a:rPr lang="fr-FR" sz="2400" dirty="0" smtClean="0"/>
              <a:t>Biologique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fr-FR" sz="2400" dirty="0" smtClean="0"/>
              <a:t>Sociale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fr-FR" sz="2400" dirty="0" smtClean="0"/>
              <a:t>Intellectuelle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fr-FR" sz="2400" dirty="0" smtClean="0"/>
              <a:t>Spirituelle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fr-FR" sz="2400" dirty="0" smtClean="0"/>
              <a:t>Émotive </a:t>
            </a:r>
            <a:r>
              <a:rPr lang="fr-FR" sz="2400" dirty="0"/>
              <a:t>ou psychologique</a:t>
            </a:r>
            <a:endParaRPr lang="fr-CA" sz="2400" dirty="0" smtClean="0"/>
          </a:p>
          <a:p>
            <a:endParaRPr lang="fr-CA" dirty="0"/>
          </a:p>
          <a:p>
            <a:pPr marL="118872" indent="0">
              <a:buNone/>
            </a:pPr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370877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u="sng" dirty="0" err="1">
                <a:solidFill>
                  <a:schemeClr val="bg1"/>
                </a:solidFill>
              </a:rPr>
              <a:t>Soins</a:t>
            </a:r>
            <a:r>
              <a:rPr lang="en-CA" u="sng" dirty="0">
                <a:solidFill>
                  <a:schemeClr val="bg1"/>
                </a:solidFill>
              </a:rPr>
              <a:t> </a:t>
            </a:r>
            <a:r>
              <a:rPr lang="en-CA" u="sng" dirty="0" err="1">
                <a:solidFill>
                  <a:schemeClr val="bg1"/>
                </a:solidFill>
              </a:rPr>
              <a:t>d’assistance</a:t>
            </a:r>
            <a:r>
              <a:rPr lang="en-CA" u="sng" dirty="0">
                <a:solidFill>
                  <a:schemeClr val="bg1"/>
                </a:solidFill>
              </a:rPr>
              <a:t> </a:t>
            </a:r>
            <a:r>
              <a:rPr lang="en-CA" u="sng" dirty="0" err="1">
                <a:solidFill>
                  <a:schemeClr val="bg1"/>
                </a:solidFill>
              </a:rPr>
              <a:t>liés</a:t>
            </a:r>
            <a:r>
              <a:rPr lang="en-CA" u="sng" dirty="0">
                <a:solidFill>
                  <a:schemeClr val="bg1"/>
                </a:solidFill>
              </a:rPr>
              <a:t> à la </a:t>
            </a:r>
            <a:r>
              <a:rPr lang="en-CA" u="sng" dirty="0" err="1">
                <a:solidFill>
                  <a:schemeClr val="bg1"/>
                </a:solidFill>
              </a:rPr>
              <a:t>sécurité</a:t>
            </a:r>
            <a:r>
              <a:rPr lang="en-CA" u="sng" dirty="0"/>
              <a:t/>
            </a:r>
            <a:br>
              <a:rPr lang="en-CA" u="sng" dirty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9512" y="1775191"/>
            <a:ext cx="8784976" cy="4625609"/>
          </a:xfrm>
        </p:spPr>
        <p:txBody>
          <a:bodyPr>
            <a:normAutofit fontScale="92500"/>
          </a:bodyPr>
          <a:lstStyle/>
          <a:p>
            <a:pPr marL="118872" indent="0">
              <a:buNone/>
            </a:pPr>
            <a:r>
              <a:rPr lang="en-CA" dirty="0" smtClean="0"/>
              <a:t>La </a:t>
            </a:r>
            <a:r>
              <a:rPr lang="en-CA" dirty="0" err="1" smtClean="0"/>
              <a:t>personne</a:t>
            </a:r>
            <a:r>
              <a:rPr lang="en-CA" dirty="0" smtClean="0"/>
              <a:t> en </a:t>
            </a:r>
            <a:r>
              <a:rPr lang="en-CA" dirty="0" err="1" smtClean="0"/>
              <a:t>soins</a:t>
            </a:r>
            <a:r>
              <a:rPr lang="en-CA" dirty="0" smtClean="0"/>
              <a:t> </a:t>
            </a:r>
            <a:r>
              <a:rPr lang="en-CA" dirty="0" err="1" smtClean="0"/>
              <a:t>palliatifs</a:t>
            </a:r>
            <a:r>
              <a:rPr lang="en-CA" dirty="0" smtClean="0"/>
              <a:t> </a:t>
            </a:r>
            <a:r>
              <a:rPr lang="en-CA" dirty="0" err="1" smtClean="0"/>
              <a:t>accepte</a:t>
            </a:r>
            <a:r>
              <a:rPr lang="en-CA" dirty="0" smtClean="0"/>
              <a:t> </a:t>
            </a:r>
            <a:r>
              <a:rPr lang="en-CA" dirty="0" err="1" smtClean="0"/>
              <a:t>difficilement</a:t>
            </a:r>
            <a:r>
              <a:rPr lang="en-CA" dirty="0" smtClean="0"/>
              <a:t> la </a:t>
            </a:r>
            <a:r>
              <a:rPr lang="en-CA" dirty="0" err="1" smtClean="0"/>
              <a:t>perte</a:t>
            </a:r>
            <a:r>
              <a:rPr lang="en-CA" dirty="0" smtClean="0"/>
              <a:t> </a:t>
            </a:r>
            <a:r>
              <a:rPr lang="en-CA" dirty="0" err="1" smtClean="0"/>
              <a:t>d’autonomie</a:t>
            </a:r>
            <a:r>
              <a:rPr lang="en-CA" dirty="0" smtClean="0"/>
              <a:t> dans la satisfaction des </a:t>
            </a:r>
            <a:r>
              <a:rPr lang="en-CA" dirty="0" err="1" smtClean="0"/>
              <a:t>besoins</a:t>
            </a:r>
            <a:r>
              <a:rPr lang="en-CA" dirty="0" smtClean="0"/>
              <a:t>.</a:t>
            </a:r>
          </a:p>
          <a:p>
            <a:endParaRPr lang="en-CA" dirty="0"/>
          </a:p>
          <a:p>
            <a:pPr marL="118872" indent="0">
              <a:buNone/>
            </a:pPr>
            <a:r>
              <a:rPr lang="en-CA" b="1" u="sng" dirty="0" smtClean="0"/>
              <a:t>Causes </a:t>
            </a:r>
            <a:r>
              <a:rPr lang="en-CA" dirty="0" smtClean="0"/>
              <a:t>:</a:t>
            </a:r>
            <a:endParaRPr lang="en-CA" dirty="0"/>
          </a:p>
          <a:p>
            <a:endParaRPr lang="en-CA" dirty="0"/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 err="1" smtClean="0"/>
              <a:t>Asthénie</a:t>
            </a:r>
            <a:r>
              <a:rPr lang="en-CA" sz="2400" dirty="0" smtClean="0"/>
              <a:t> (fatigue)</a:t>
            </a:r>
            <a:endParaRPr lang="en-CA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 smtClean="0"/>
              <a:t>Confusion / </a:t>
            </a:r>
            <a:r>
              <a:rPr lang="en-CA" sz="2400" dirty="0" err="1" smtClean="0"/>
              <a:t>Désorientation</a:t>
            </a:r>
            <a:endParaRPr lang="en-CA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 smtClean="0"/>
              <a:t>Hypotension</a:t>
            </a:r>
            <a:r>
              <a:rPr lang="fr-CA" sz="2400" dirty="0" smtClean="0"/>
              <a:t> orthostatique</a:t>
            </a:r>
          </a:p>
          <a:p>
            <a:pPr marL="118872" indent="0">
              <a:buNone/>
            </a:pPr>
            <a:endParaRPr lang="fr-CA" sz="2400" dirty="0"/>
          </a:p>
          <a:p>
            <a:pPr marL="118872" indent="0">
              <a:buNone/>
            </a:pPr>
            <a:r>
              <a:rPr lang="fr-CA" sz="2400" b="1" dirty="0" smtClean="0"/>
              <a:t>Vous avez donc la responsabilité de prendre certaines mesures pour éviter les dangers</a:t>
            </a:r>
            <a:r>
              <a:rPr lang="fr-CA" sz="2400" dirty="0" smtClean="0"/>
              <a:t>.</a:t>
            </a:r>
            <a:endParaRPr lang="en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586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1" y="404664"/>
            <a:ext cx="6652657" cy="77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340768"/>
            <a:ext cx="9034463" cy="530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42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5947866" cy="558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17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Dimension intellectuelle</a:t>
            </a:r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/>
              <a:t>COURS #3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7413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les-simpson.hypnoweb.net/photo/105/divers/ok/5022-spongebob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t="6030" b="6030"/>
          <a:stretch>
            <a:fillRect/>
          </a:stretch>
        </p:blipFill>
        <p:spPr bwMode="auto">
          <a:xfrm>
            <a:off x="611188" y="692150"/>
            <a:ext cx="4568825" cy="5040313"/>
          </a:xfrm>
          <a:prstGeom prst="rect">
            <a:avLst/>
          </a:prstGeom>
          <a:noFill/>
        </p:spPr>
      </p:pic>
      <p:graphicFrame>
        <p:nvGraphicFramePr>
          <p:cNvPr id="3" name="Diagramme 2"/>
          <p:cNvGraphicFramePr/>
          <p:nvPr>
            <p:custDataLst>
              <p:tags r:id="rId2"/>
            </p:custDataLst>
          </p:nvPr>
        </p:nvGraphicFramePr>
        <p:xfrm>
          <a:off x="5556732" y="548680"/>
          <a:ext cx="3053868" cy="241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" name="Diagramme 3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601589013"/>
              </p:ext>
            </p:extLst>
          </p:nvPr>
        </p:nvGraphicFramePr>
        <p:xfrm>
          <a:off x="5556734" y="2998765"/>
          <a:ext cx="3053866" cy="266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81817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dirty="0"/>
              <a:t>COMPOSANTE INTELLECTUELLE</a:t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pPr algn="ctr"/>
            <a:endParaRPr lang="en-CA" b="1" u="sng" dirty="0">
              <a:solidFill>
                <a:srgbClr val="FFFF00"/>
              </a:solidFill>
            </a:endParaRPr>
          </a:p>
          <a:p>
            <a:pPr lvl="1"/>
            <a:r>
              <a:rPr lang="en-CA" dirty="0"/>
              <a:t>Le stress</a:t>
            </a:r>
          </a:p>
          <a:p>
            <a:pPr lvl="1"/>
            <a:r>
              <a:rPr lang="en-CA" dirty="0" err="1"/>
              <a:t>Certaines</a:t>
            </a:r>
            <a:r>
              <a:rPr lang="en-CA" dirty="0"/>
              <a:t> </a:t>
            </a:r>
            <a:r>
              <a:rPr lang="en-CA" dirty="0" err="1"/>
              <a:t>atteintes</a:t>
            </a:r>
            <a:r>
              <a:rPr lang="en-CA" dirty="0"/>
              <a:t> </a:t>
            </a:r>
            <a:r>
              <a:rPr lang="en-CA" dirty="0" err="1"/>
              <a:t>neurologiques</a:t>
            </a:r>
            <a:endParaRPr lang="en-CA" dirty="0"/>
          </a:p>
          <a:p>
            <a:pPr lvl="1"/>
            <a:r>
              <a:rPr lang="en-CA" dirty="0"/>
              <a:t>La </a:t>
            </a:r>
            <a:r>
              <a:rPr lang="en-CA" dirty="0" err="1"/>
              <a:t>médication</a:t>
            </a:r>
            <a:endParaRPr lang="en-CA" dirty="0"/>
          </a:p>
          <a:p>
            <a:pPr lvl="1"/>
            <a:r>
              <a:rPr lang="en-CA" dirty="0"/>
              <a:t>La </a:t>
            </a:r>
            <a:r>
              <a:rPr lang="en-CA" dirty="0" err="1"/>
              <a:t>peur</a:t>
            </a:r>
            <a:endParaRPr lang="en-CA" dirty="0"/>
          </a:p>
          <a:p>
            <a:pPr lvl="1"/>
            <a:r>
              <a:rPr lang="en-CA" dirty="0"/>
              <a:t>La fatigue</a:t>
            </a:r>
          </a:p>
          <a:p>
            <a:pPr lvl="1"/>
            <a:endParaRPr lang="en-CA" dirty="0"/>
          </a:p>
          <a:p>
            <a:pPr lvl="2">
              <a:buFont typeface="Wingdings" pitchFamily="2" charset="2"/>
              <a:buChar char="Ø"/>
            </a:pPr>
            <a:r>
              <a:rPr lang="en-CA" dirty="0" err="1"/>
              <a:t>Sont</a:t>
            </a:r>
            <a:r>
              <a:rPr lang="en-CA" dirty="0"/>
              <a:t> </a:t>
            </a:r>
            <a:r>
              <a:rPr lang="en-CA" dirty="0" err="1"/>
              <a:t>tous</a:t>
            </a:r>
            <a:r>
              <a:rPr lang="en-CA" dirty="0"/>
              <a:t> des points qui </a:t>
            </a:r>
            <a:r>
              <a:rPr lang="en-CA" dirty="0" err="1"/>
              <a:t>peuvent</a:t>
            </a:r>
            <a:r>
              <a:rPr lang="en-CA" dirty="0"/>
              <a:t> </a:t>
            </a:r>
            <a:r>
              <a:rPr lang="en-CA" dirty="0" err="1"/>
              <a:t>altérer</a:t>
            </a:r>
            <a:r>
              <a:rPr lang="en-CA" dirty="0"/>
              <a:t> les perceptions et </a:t>
            </a:r>
            <a:r>
              <a:rPr lang="en-CA" dirty="0">
                <a:latin typeface="Arial"/>
                <a:cs typeface="Arial"/>
              </a:rPr>
              <a:t>↑ la </a:t>
            </a:r>
            <a:r>
              <a:rPr lang="en-CA" dirty="0" err="1">
                <a:latin typeface="Arial"/>
                <a:cs typeface="Arial"/>
              </a:rPr>
              <a:t>difficulté</a:t>
            </a:r>
            <a:r>
              <a:rPr lang="en-CA" dirty="0">
                <a:latin typeface="Arial"/>
                <a:cs typeface="Arial"/>
              </a:rPr>
              <a:t> à </a:t>
            </a:r>
            <a:r>
              <a:rPr lang="en-CA" dirty="0" err="1">
                <a:latin typeface="Arial"/>
                <a:cs typeface="Arial"/>
              </a:rPr>
              <a:t>s’exprimer</a:t>
            </a:r>
            <a:r>
              <a:rPr lang="en-CA" dirty="0">
                <a:latin typeface="Arial"/>
                <a:cs typeface="Arial"/>
              </a:rPr>
              <a:t> </a:t>
            </a:r>
            <a:r>
              <a:rPr lang="en-CA" dirty="0"/>
              <a:t>de la </a:t>
            </a:r>
            <a:r>
              <a:rPr lang="en-CA" dirty="0" err="1"/>
              <a:t>personne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phase </a:t>
            </a:r>
            <a:r>
              <a:rPr lang="en-CA" dirty="0" err="1"/>
              <a:t>terminale</a:t>
            </a:r>
            <a:r>
              <a:rPr lang="en-CA" dirty="0"/>
              <a:t> et </a:t>
            </a:r>
            <a:r>
              <a:rPr lang="en-CA" dirty="0" err="1"/>
              <a:t>ses</a:t>
            </a:r>
            <a:r>
              <a:rPr lang="en-CA" dirty="0"/>
              <a:t> </a:t>
            </a:r>
            <a:r>
              <a:rPr lang="en-CA" dirty="0" err="1"/>
              <a:t>proches</a:t>
            </a:r>
            <a:r>
              <a:rPr lang="en-CA" dirty="0"/>
              <a:t>. 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001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CA" b="1" dirty="0" err="1"/>
              <a:t>Donc</a:t>
            </a:r>
            <a:r>
              <a:rPr lang="en-CA" b="1" dirty="0"/>
              <a:t> de </a:t>
            </a:r>
            <a:r>
              <a:rPr lang="en-CA" b="1" dirty="0" err="1"/>
              <a:t>prendre</a:t>
            </a:r>
            <a:r>
              <a:rPr lang="en-CA" b="1" dirty="0"/>
              <a:t> </a:t>
            </a:r>
            <a:r>
              <a:rPr lang="en-CA" b="1" dirty="0" err="1"/>
              <a:t>en</a:t>
            </a:r>
            <a:r>
              <a:rPr lang="en-CA" b="1" dirty="0"/>
              <a:t> </a:t>
            </a:r>
            <a:r>
              <a:rPr lang="en-CA" b="1" dirty="0" err="1"/>
              <a:t>considération</a:t>
            </a:r>
            <a:r>
              <a:rPr lang="en-CA" b="1" dirty="0"/>
              <a:t> </a:t>
            </a:r>
            <a:r>
              <a:rPr lang="en-CA" b="1" dirty="0" err="1"/>
              <a:t>l’état</a:t>
            </a:r>
            <a:r>
              <a:rPr lang="en-CA" b="1" dirty="0"/>
              <a:t> du </a:t>
            </a:r>
            <a:r>
              <a:rPr lang="en-CA" b="1" dirty="0" err="1"/>
              <a:t>bénéficiaire</a:t>
            </a:r>
            <a:r>
              <a:rPr lang="en-CA" b="1" dirty="0"/>
              <a:t> et de </a:t>
            </a:r>
            <a:r>
              <a:rPr lang="en-CA" b="1" dirty="0" err="1"/>
              <a:t>ses</a:t>
            </a:r>
            <a:r>
              <a:rPr lang="en-CA" b="1" dirty="0"/>
              <a:t> </a:t>
            </a:r>
            <a:r>
              <a:rPr lang="en-CA" b="1" dirty="0" err="1"/>
              <a:t>proches</a:t>
            </a:r>
            <a:r>
              <a:rPr lang="en-CA" b="1" dirty="0"/>
              <a:t> fait </a:t>
            </a:r>
            <a:r>
              <a:rPr lang="en-CA" b="1" dirty="0" err="1"/>
              <a:t>partie</a:t>
            </a:r>
            <a:r>
              <a:rPr lang="en-CA" b="1" dirty="0"/>
              <a:t> des </a:t>
            </a:r>
            <a:r>
              <a:rPr lang="en-CA" b="1" dirty="0" err="1"/>
              <a:t>tâches</a:t>
            </a:r>
            <a:r>
              <a:rPr lang="en-CA" b="1" dirty="0"/>
              <a:t> des </a:t>
            </a:r>
            <a:r>
              <a:rPr lang="en-CA" b="1" dirty="0" err="1"/>
              <a:t>intervenants</a:t>
            </a:r>
            <a:r>
              <a:rPr lang="en-CA" b="1" dirty="0"/>
              <a:t>.</a:t>
            </a:r>
          </a:p>
          <a:p>
            <a:pPr>
              <a:buFont typeface="Wingdings" pitchFamily="2" charset="2"/>
              <a:buChar char="Ø"/>
            </a:pPr>
            <a:endParaRPr lang="en-CA" b="1" dirty="0"/>
          </a:p>
          <a:p>
            <a:pPr lvl="1">
              <a:buNone/>
            </a:pP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expliquant</a:t>
            </a:r>
            <a:r>
              <a:rPr lang="en-CA" dirty="0"/>
              <a:t> :</a:t>
            </a:r>
          </a:p>
          <a:p>
            <a:pPr lvl="1">
              <a:buNone/>
            </a:pPr>
            <a:endParaRPr lang="en-CA" dirty="0"/>
          </a:p>
          <a:p>
            <a:pPr lvl="2">
              <a:buFont typeface="Wingdings" pitchFamily="2" charset="2"/>
              <a:buChar char="ü"/>
            </a:pPr>
            <a:r>
              <a:rPr lang="en-CA" dirty="0"/>
              <a:t>Les </a:t>
            </a:r>
            <a:r>
              <a:rPr lang="en-CA" dirty="0" err="1"/>
              <a:t>soins</a:t>
            </a:r>
            <a:r>
              <a:rPr lang="en-CA" dirty="0"/>
              <a:t> </a:t>
            </a:r>
            <a:r>
              <a:rPr lang="en-CA" dirty="0" err="1"/>
              <a:t>exécutés</a:t>
            </a:r>
            <a:r>
              <a:rPr lang="en-CA" dirty="0"/>
              <a:t>;</a:t>
            </a:r>
          </a:p>
          <a:p>
            <a:pPr lvl="2">
              <a:buFont typeface="Wingdings" pitchFamily="2" charset="2"/>
              <a:buChar char="ü"/>
            </a:pPr>
            <a:r>
              <a:rPr lang="en-CA" dirty="0"/>
              <a:t>Les </a:t>
            </a:r>
            <a:r>
              <a:rPr lang="en-CA" dirty="0" err="1"/>
              <a:t>effets</a:t>
            </a:r>
            <a:r>
              <a:rPr lang="en-CA" dirty="0"/>
              <a:t> </a:t>
            </a:r>
            <a:r>
              <a:rPr lang="en-CA" dirty="0" err="1"/>
              <a:t>désirables</a:t>
            </a:r>
            <a:r>
              <a:rPr lang="en-CA" dirty="0"/>
              <a:t> et </a:t>
            </a:r>
            <a:r>
              <a:rPr lang="en-CA" dirty="0" err="1"/>
              <a:t>indésirables</a:t>
            </a:r>
            <a:r>
              <a:rPr lang="en-CA" dirty="0"/>
              <a:t> des Rx;</a:t>
            </a:r>
          </a:p>
          <a:p>
            <a:pPr lvl="2">
              <a:buFont typeface="Wingdings" pitchFamily="2" charset="2"/>
              <a:buChar char="ü"/>
            </a:pPr>
            <a:r>
              <a:rPr lang="en-CA" dirty="0"/>
              <a:t>Les manifestations à signaler;</a:t>
            </a:r>
          </a:p>
          <a:p>
            <a:pPr lvl="2">
              <a:buFont typeface="Wingdings" pitchFamily="2" charset="2"/>
              <a:buChar char="ü"/>
            </a:pPr>
            <a:r>
              <a:rPr lang="en-CA" dirty="0"/>
              <a:t>Les </a:t>
            </a:r>
            <a:r>
              <a:rPr lang="en-CA" dirty="0" err="1"/>
              <a:t>différents</a:t>
            </a:r>
            <a:r>
              <a:rPr lang="en-CA" dirty="0"/>
              <a:t> </a:t>
            </a:r>
            <a:r>
              <a:rPr lang="en-CA" dirty="0" err="1"/>
              <a:t>symptômes</a:t>
            </a:r>
            <a:r>
              <a:rPr lang="en-CA" dirty="0"/>
              <a:t> </a:t>
            </a:r>
            <a:r>
              <a:rPr lang="en-CA" dirty="0" err="1"/>
              <a:t>présents</a:t>
            </a:r>
            <a:r>
              <a:rPr lang="en-CA" dirty="0"/>
              <a:t>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1504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Dimension émotive ou </a:t>
            </a:r>
            <a:r>
              <a:rPr lang="el-GR" dirty="0" smtClean="0"/>
              <a:t>ψ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90622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les-simpson.hypnoweb.net/photo/105/divers/ok/5022-spongebob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t="6030" b="6030"/>
          <a:stretch>
            <a:fillRect/>
          </a:stretch>
        </p:blipFill>
        <p:spPr bwMode="auto">
          <a:xfrm>
            <a:off x="611188" y="692150"/>
            <a:ext cx="4568825" cy="5040313"/>
          </a:xfrm>
          <a:prstGeom prst="rect">
            <a:avLst/>
          </a:prstGeom>
          <a:noFill/>
        </p:spPr>
      </p:pic>
      <p:graphicFrame>
        <p:nvGraphicFramePr>
          <p:cNvPr id="3" name="Diagramme 2"/>
          <p:cNvGraphicFramePr/>
          <p:nvPr>
            <p:custDataLst>
              <p:tags r:id="rId2"/>
            </p:custDataLst>
          </p:nvPr>
        </p:nvGraphicFramePr>
        <p:xfrm>
          <a:off x="5556732" y="548680"/>
          <a:ext cx="3053868" cy="241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" name="Diagramme 3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952801672"/>
              </p:ext>
            </p:extLst>
          </p:nvPr>
        </p:nvGraphicFramePr>
        <p:xfrm>
          <a:off x="5556734" y="2998765"/>
          <a:ext cx="3053866" cy="266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79092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Colère 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fr-CA" dirty="0" smtClean="0">
              <a:sym typeface="Wingding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>
                <a:sym typeface="Wingdings"/>
              </a:rPr>
              <a:t> du stress = </a:t>
            </a:r>
            <a:r>
              <a:rPr lang="fr-CA" dirty="0">
                <a:sym typeface="Wingdings"/>
              </a:rPr>
              <a:t> </a:t>
            </a:r>
            <a:r>
              <a:rPr lang="fr-CA" dirty="0" smtClean="0">
                <a:sym typeface="Wingdings"/>
              </a:rPr>
              <a:t>de l’anxiété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>
                <a:sym typeface="Wingdings"/>
              </a:rPr>
              <a:t>On soulage cette anxiété par la colère</a:t>
            </a:r>
          </a:p>
          <a:p>
            <a:pPr marL="118872" indent="0">
              <a:buNone/>
            </a:pPr>
            <a:endParaRPr lang="fr-CA" dirty="0"/>
          </a:p>
          <a:p>
            <a:pPr lvl="1">
              <a:buNone/>
            </a:pPr>
            <a:r>
              <a:rPr lang="en-CA" dirty="0">
                <a:latin typeface="Arial"/>
                <a:cs typeface="Arial"/>
              </a:rPr>
              <a:t>→ </a:t>
            </a:r>
            <a:r>
              <a:rPr lang="en-CA" dirty="0" err="1">
                <a:latin typeface="Arial"/>
                <a:cs typeface="Arial"/>
              </a:rPr>
              <a:t>Cette</a:t>
            </a:r>
            <a:r>
              <a:rPr lang="en-CA" dirty="0">
                <a:latin typeface="Arial"/>
                <a:cs typeface="Arial"/>
              </a:rPr>
              <a:t> </a:t>
            </a:r>
            <a:r>
              <a:rPr lang="en-CA" dirty="0" err="1">
                <a:latin typeface="Arial"/>
                <a:cs typeface="Arial"/>
              </a:rPr>
              <a:t>colère</a:t>
            </a:r>
            <a:r>
              <a:rPr lang="en-CA" dirty="0">
                <a:latin typeface="Arial"/>
                <a:cs typeface="Arial"/>
              </a:rPr>
              <a:t> sera </a:t>
            </a:r>
            <a:r>
              <a:rPr lang="en-CA" dirty="0" err="1">
                <a:latin typeface="Arial"/>
                <a:cs typeface="Arial"/>
              </a:rPr>
              <a:t>dirigée</a:t>
            </a:r>
            <a:r>
              <a:rPr lang="en-CA" dirty="0">
                <a:latin typeface="Arial"/>
                <a:cs typeface="Arial"/>
              </a:rPr>
              <a:t> </a:t>
            </a:r>
            <a:r>
              <a:rPr lang="en-CA" dirty="0" err="1">
                <a:latin typeface="Arial"/>
                <a:cs typeface="Arial"/>
              </a:rPr>
              <a:t>vers</a:t>
            </a:r>
            <a:r>
              <a:rPr lang="en-CA" dirty="0">
                <a:latin typeface="Arial"/>
                <a:cs typeface="Arial"/>
              </a:rPr>
              <a:t> :</a:t>
            </a:r>
          </a:p>
          <a:p>
            <a:pPr lvl="1">
              <a:buNone/>
            </a:pPr>
            <a:r>
              <a:rPr lang="en-CA" dirty="0">
                <a:latin typeface="Arial"/>
                <a:cs typeface="Arial"/>
              </a:rPr>
              <a:t>              - </a:t>
            </a:r>
            <a:r>
              <a:rPr lang="en-CA" dirty="0" err="1">
                <a:latin typeface="Arial"/>
                <a:cs typeface="Arial"/>
              </a:rPr>
              <a:t>Vous</a:t>
            </a:r>
            <a:r>
              <a:rPr lang="en-CA" dirty="0">
                <a:latin typeface="Arial"/>
                <a:cs typeface="Arial"/>
              </a:rPr>
              <a:t>                             - </a:t>
            </a:r>
            <a:r>
              <a:rPr lang="en-CA" dirty="0" err="1">
                <a:latin typeface="Arial"/>
                <a:cs typeface="Arial"/>
              </a:rPr>
              <a:t>Lui</a:t>
            </a:r>
            <a:r>
              <a:rPr lang="en-CA" dirty="0">
                <a:latin typeface="Arial"/>
                <a:cs typeface="Arial"/>
              </a:rPr>
              <a:t> </a:t>
            </a:r>
            <a:r>
              <a:rPr lang="en-CA" dirty="0" err="1">
                <a:latin typeface="Arial"/>
                <a:cs typeface="Arial"/>
              </a:rPr>
              <a:t>même</a:t>
            </a:r>
            <a:endParaRPr lang="en-CA" dirty="0">
              <a:latin typeface="Arial"/>
              <a:cs typeface="Arial"/>
            </a:endParaRPr>
          </a:p>
          <a:p>
            <a:pPr lvl="1">
              <a:buNone/>
            </a:pPr>
            <a:r>
              <a:rPr lang="en-CA" dirty="0">
                <a:latin typeface="Arial"/>
                <a:cs typeface="Arial"/>
              </a:rPr>
              <a:t>              - </a:t>
            </a:r>
            <a:r>
              <a:rPr lang="en-CA" dirty="0" err="1">
                <a:latin typeface="Arial"/>
                <a:cs typeface="Arial"/>
              </a:rPr>
              <a:t>Aidant</a:t>
            </a:r>
            <a:r>
              <a:rPr lang="en-CA" dirty="0">
                <a:latin typeface="Arial"/>
                <a:cs typeface="Arial"/>
              </a:rPr>
              <a:t> naturel               - </a:t>
            </a:r>
            <a:r>
              <a:rPr lang="en-CA" dirty="0" err="1">
                <a:latin typeface="Arial"/>
                <a:cs typeface="Arial"/>
              </a:rPr>
              <a:t>Dieu</a:t>
            </a:r>
            <a:endParaRPr lang="en-CA" dirty="0"/>
          </a:p>
          <a:p>
            <a:pPr algn="ctr">
              <a:buFont typeface="Wingdings" panose="05000000000000000000" pitchFamily="2" charset="2"/>
              <a:buChar char="Ø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041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922"/>
            <a:ext cx="3962400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92" y="4581128"/>
            <a:ext cx="5472608" cy="206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48" y="1268760"/>
            <a:ext cx="3481387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7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548680"/>
            <a:ext cx="8229600" cy="859496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COMPOSANTES ÉMOTIVE OU PSYCHOLOGIQUE</a:t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algn="ctr"/>
            <a:endParaRPr lang="fr-CA" b="1" u="sng" dirty="0"/>
          </a:p>
          <a:p>
            <a:pPr marL="118872" indent="0">
              <a:buNone/>
            </a:pPr>
            <a:r>
              <a:rPr lang="fr-CA" dirty="0" smtClean="0"/>
              <a:t>La route de la fin de vie en est une pavée de deuil pour la personne concernée et ses proches</a:t>
            </a:r>
          </a:p>
          <a:p>
            <a:pPr marL="118872" indent="0">
              <a:buNone/>
            </a:pPr>
            <a:endParaRPr lang="fr-CA" dirty="0"/>
          </a:p>
          <a:p>
            <a:pPr marL="118872" indent="0">
              <a:buNone/>
            </a:pPr>
            <a:r>
              <a:rPr lang="fr-CA" dirty="0" smtClean="0"/>
              <a:t>Elle génère des sentiments comme la colère, l’anxiété, la tristesse et des sentiments d’inutilité et d’impuissance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3059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6400456" cy="68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1700808"/>
            <a:ext cx="9277350" cy="253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653136"/>
            <a:ext cx="4458227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89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Anxiété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118872" indent="0">
              <a:buNone/>
            </a:pPr>
            <a:endParaRPr lang="en-CA" dirty="0"/>
          </a:p>
          <a:p>
            <a:pPr lvl="1">
              <a:buNone/>
            </a:pPr>
            <a:r>
              <a:rPr lang="en-CA" dirty="0"/>
              <a:t>                 </a:t>
            </a:r>
          </a:p>
          <a:p>
            <a:pPr lvl="1" algn="ctr">
              <a:buNone/>
            </a:pPr>
            <a:r>
              <a:rPr lang="en-CA" dirty="0"/>
              <a:t>                  </a:t>
            </a:r>
            <a:r>
              <a:rPr lang="en-CA" dirty="0" smtClean="0"/>
              <a:t>  </a:t>
            </a:r>
            <a:r>
              <a:rPr lang="en-CA" dirty="0" err="1" smtClean="0"/>
              <a:t>État</a:t>
            </a:r>
            <a:r>
              <a:rPr lang="en-CA" dirty="0" smtClean="0"/>
              <a:t> </a:t>
            </a:r>
            <a:r>
              <a:rPr lang="en-CA" dirty="0"/>
              <a:t>de trouble </a:t>
            </a:r>
            <a:r>
              <a:rPr lang="en-CA" dirty="0" err="1"/>
              <a:t>psychique</a:t>
            </a:r>
            <a:r>
              <a:rPr lang="en-CA" dirty="0"/>
              <a:t> </a:t>
            </a:r>
            <a:r>
              <a:rPr lang="en-CA" dirty="0" err="1"/>
              <a:t>ou</a:t>
            </a:r>
            <a:r>
              <a:rPr lang="en-CA" dirty="0"/>
              <a:t> </a:t>
            </a:r>
          </a:p>
          <a:p>
            <a:pPr lvl="1" algn="ctr">
              <a:buNone/>
            </a:pPr>
            <a:r>
              <a:rPr lang="en-CA" dirty="0"/>
              <a:t>                  </a:t>
            </a:r>
            <a:r>
              <a:rPr lang="en-CA" dirty="0" smtClean="0"/>
              <a:t>        </a:t>
            </a:r>
            <a:r>
              <a:rPr lang="en-CA" dirty="0" err="1" smtClean="0"/>
              <a:t>d’inquiétude</a:t>
            </a:r>
            <a:r>
              <a:rPr lang="en-CA" dirty="0" smtClean="0"/>
              <a:t> </a:t>
            </a:r>
            <a:r>
              <a:rPr lang="en-CA" dirty="0" err="1"/>
              <a:t>extrême</a:t>
            </a:r>
            <a:r>
              <a:rPr lang="en-CA" dirty="0"/>
              <a:t> </a:t>
            </a:r>
            <a:r>
              <a:rPr lang="en-CA" dirty="0" err="1"/>
              <a:t>causé</a:t>
            </a:r>
            <a:r>
              <a:rPr lang="en-CA" dirty="0"/>
              <a:t> par   </a:t>
            </a:r>
          </a:p>
          <a:p>
            <a:pPr lvl="1" algn="ctr">
              <a:buNone/>
            </a:pPr>
            <a:r>
              <a:rPr lang="en-CA" dirty="0"/>
              <a:t>                  </a:t>
            </a:r>
            <a:r>
              <a:rPr lang="en-CA" dirty="0" err="1"/>
              <a:t>l’appréhension</a:t>
            </a:r>
            <a:r>
              <a:rPr lang="en-CA" dirty="0"/>
              <a:t> et les </a:t>
            </a:r>
            <a:r>
              <a:rPr lang="en-CA" dirty="0" err="1"/>
              <a:t>peurs</a:t>
            </a:r>
            <a:r>
              <a:rPr lang="en-CA" dirty="0"/>
              <a:t>.</a:t>
            </a:r>
          </a:p>
          <a:p>
            <a:pPr lvl="1">
              <a:buNone/>
            </a:pPr>
            <a:endParaRPr lang="en-CA" dirty="0"/>
          </a:p>
          <a:p>
            <a:pPr marL="118872" indent="0">
              <a:buNone/>
            </a:pPr>
            <a:endParaRPr lang="fr-CA" dirty="0"/>
          </a:p>
        </p:txBody>
      </p:sp>
      <p:sp>
        <p:nvSpPr>
          <p:cNvPr id="4" name="Flèche droite 3"/>
          <p:cNvSpPr/>
          <p:nvPr>
            <p:custDataLst>
              <p:tags r:id="rId3"/>
            </p:custDataLst>
          </p:nvPr>
        </p:nvSpPr>
        <p:spPr>
          <a:xfrm>
            <a:off x="899592" y="3429000"/>
            <a:ext cx="2022016" cy="149274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</a:rPr>
              <a:t>ANXIÉTÉ</a:t>
            </a:r>
            <a:endParaRPr lang="fr-C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9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Peur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buNone/>
            </a:pPr>
            <a:r>
              <a:rPr lang="en-CA" dirty="0"/>
              <a:t> </a:t>
            </a:r>
            <a:r>
              <a:rPr lang="en-CA" dirty="0" smtClean="0"/>
              <a:t>                           </a:t>
            </a:r>
          </a:p>
          <a:p>
            <a:pPr>
              <a:buNone/>
            </a:pPr>
            <a:r>
              <a:rPr lang="en-CA" dirty="0"/>
              <a:t> </a:t>
            </a:r>
            <a:r>
              <a:rPr lang="en-CA" dirty="0" smtClean="0"/>
              <a:t>                            - </a:t>
            </a:r>
            <a:r>
              <a:rPr lang="en-CA" dirty="0"/>
              <a:t>La mutilation</a:t>
            </a:r>
          </a:p>
          <a:p>
            <a:pPr>
              <a:buNone/>
            </a:pPr>
            <a:r>
              <a:rPr lang="en-CA" dirty="0"/>
              <a:t>                            - La </a:t>
            </a:r>
            <a:r>
              <a:rPr lang="en-CA" dirty="0" err="1"/>
              <a:t>perte</a:t>
            </a:r>
            <a:r>
              <a:rPr lang="en-CA" dirty="0"/>
              <a:t> de </a:t>
            </a:r>
            <a:r>
              <a:rPr lang="en-CA" dirty="0" err="1"/>
              <a:t>contrôle</a:t>
            </a:r>
            <a:endParaRPr lang="en-CA" dirty="0"/>
          </a:p>
          <a:p>
            <a:pPr>
              <a:buNone/>
            </a:pPr>
            <a:r>
              <a:rPr lang="en-CA" dirty="0"/>
              <a:t>                            - La </a:t>
            </a:r>
            <a:r>
              <a:rPr lang="en-CA" dirty="0" err="1"/>
              <a:t>souffrance</a:t>
            </a:r>
            <a:endParaRPr lang="en-CA" dirty="0"/>
          </a:p>
          <a:p>
            <a:pPr>
              <a:buNone/>
            </a:pPr>
            <a:r>
              <a:rPr lang="en-CA" dirty="0"/>
              <a:t>                            - La mort </a:t>
            </a:r>
            <a:r>
              <a:rPr lang="en-CA" dirty="0" err="1"/>
              <a:t>elle-même</a:t>
            </a:r>
            <a:endParaRPr lang="en-CA" dirty="0"/>
          </a:p>
          <a:p>
            <a:pPr>
              <a:buNone/>
            </a:pPr>
            <a:r>
              <a:rPr lang="en-CA" dirty="0"/>
              <a:t>                            - </a:t>
            </a:r>
            <a:r>
              <a:rPr lang="en-CA" dirty="0" err="1"/>
              <a:t>Mourir</a:t>
            </a:r>
            <a:r>
              <a:rPr lang="en-CA" dirty="0"/>
              <a:t> </a:t>
            </a:r>
            <a:r>
              <a:rPr lang="en-CA" dirty="0" err="1" smtClean="0"/>
              <a:t>seul</a:t>
            </a:r>
            <a:endParaRPr lang="en-CA" dirty="0" smtClean="0"/>
          </a:p>
          <a:p>
            <a:pPr>
              <a:buNone/>
            </a:pPr>
            <a:r>
              <a:rPr lang="en-CA" dirty="0" smtClean="0"/>
              <a:t>                            - </a:t>
            </a:r>
            <a:r>
              <a:rPr lang="en-CA" dirty="0" err="1" smtClean="0"/>
              <a:t>L’inconnu</a:t>
            </a:r>
            <a:endParaRPr lang="en-CA" dirty="0"/>
          </a:p>
          <a:p>
            <a:pPr>
              <a:buNone/>
            </a:pPr>
            <a:r>
              <a:rPr lang="en-CA" dirty="0"/>
              <a:t>                            - </a:t>
            </a:r>
            <a:r>
              <a:rPr lang="en-CA" dirty="0" err="1"/>
              <a:t>L’après</a:t>
            </a:r>
            <a:r>
              <a:rPr lang="en-CA" dirty="0"/>
              <a:t> mort</a:t>
            </a:r>
            <a:endParaRPr lang="fr-C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28829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44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Ce que l’anxiété cause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CA" dirty="0" smtClean="0"/>
              <a:t>                                       - </a:t>
            </a:r>
            <a:r>
              <a:rPr lang="en-CA" dirty="0"/>
              <a:t>Manipulation</a:t>
            </a:r>
          </a:p>
          <a:p>
            <a:pPr>
              <a:buNone/>
            </a:pPr>
            <a:r>
              <a:rPr lang="en-CA" dirty="0"/>
              <a:t>                                      - </a:t>
            </a:r>
            <a:r>
              <a:rPr lang="en-CA" dirty="0" err="1"/>
              <a:t>Surdépendance</a:t>
            </a:r>
            <a:endParaRPr lang="en-CA" dirty="0"/>
          </a:p>
          <a:p>
            <a:pPr>
              <a:buNone/>
            </a:pPr>
            <a:endParaRPr lang="en-CA" dirty="0"/>
          </a:p>
          <a:p>
            <a:pPr>
              <a:buNone/>
            </a:pPr>
            <a:r>
              <a:rPr lang="en-CA" dirty="0"/>
              <a:t>                                      - </a:t>
            </a:r>
            <a:r>
              <a:rPr lang="en-CA" dirty="0" err="1"/>
              <a:t>Exigences</a:t>
            </a:r>
            <a:r>
              <a:rPr lang="en-CA" dirty="0"/>
              <a:t> </a:t>
            </a:r>
            <a:r>
              <a:rPr lang="en-CA" dirty="0" err="1"/>
              <a:t>exagérées</a:t>
            </a:r>
            <a:endParaRPr lang="en-CA" dirty="0"/>
          </a:p>
          <a:p>
            <a:pPr>
              <a:buNone/>
            </a:pPr>
            <a:r>
              <a:rPr lang="en-CA" dirty="0"/>
              <a:t>                                      - Menaces</a:t>
            </a:r>
          </a:p>
          <a:p>
            <a:pPr>
              <a:buNone/>
            </a:pPr>
            <a:r>
              <a:rPr lang="en-CA" dirty="0"/>
              <a:t>                                      - </a:t>
            </a:r>
            <a:r>
              <a:rPr lang="en-CA" dirty="0" err="1"/>
              <a:t>Chantage</a:t>
            </a:r>
            <a:endParaRPr lang="en-CA" dirty="0"/>
          </a:p>
          <a:p>
            <a:pPr>
              <a:buNone/>
            </a:pPr>
            <a:endParaRPr lang="en-CA" dirty="0"/>
          </a:p>
          <a:p>
            <a:pPr>
              <a:buNone/>
            </a:pPr>
            <a:r>
              <a:rPr lang="en-CA" dirty="0"/>
              <a:t>    Important de </a:t>
            </a:r>
            <a:r>
              <a:rPr lang="en-CA" dirty="0" err="1"/>
              <a:t>demeurer</a:t>
            </a:r>
            <a:r>
              <a:rPr lang="en-CA" dirty="0"/>
              <a:t> vigilant pour faire la par des choses et de </a:t>
            </a:r>
            <a:r>
              <a:rPr lang="en-CA" dirty="0" err="1"/>
              <a:t>bien</a:t>
            </a:r>
            <a:r>
              <a:rPr lang="en-CA" dirty="0"/>
              <a:t> </a:t>
            </a:r>
            <a:r>
              <a:rPr lang="en-CA" b="1" dirty="0">
                <a:solidFill>
                  <a:srgbClr val="FF0000"/>
                </a:solidFill>
              </a:rPr>
              <a:t>identifier le </a:t>
            </a:r>
            <a:r>
              <a:rPr lang="en-CA" b="1" dirty="0" err="1">
                <a:solidFill>
                  <a:srgbClr val="FF0000"/>
                </a:solidFill>
              </a:rPr>
              <a:t>vrai</a:t>
            </a:r>
            <a:r>
              <a:rPr lang="en-CA" b="1" dirty="0">
                <a:solidFill>
                  <a:srgbClr val="FF0000"/>
                </a:solidFill>
              </a:rPr>
              <a:t> </a:t>
            </a:r>
            <a:r>
              <a:rPr lang="en-CA" b="1" dirty="0" err="1">
                <a:solidFill>
                  <a:srgbClr val="FF0000"/>
                </a:solidFill>
              </a:rPr>
              <a:t>besoin</a:t>
            </a:r>
            <a:r>
              <a:rPr lang="en-CA" b="1" dirty="0">
                <a:solidFill>
                  <a:srgbClr val="FF0000"/>
                </a:solidFill>
              </a:rPr>
              <a:t> </a:t>
            </a:r>
            <a:r>
              <a:rPr lang="en-CA" dirty="0"/>
              <a:t>du </a:t>
            </a:r>
            <a:r>
              <a:rPr lang="en-CA" dirty="0" err="1"/>
              <a:t>bénéficiaire</a:t>
            </a:r>
            <a:endParaRPr lang="fr-CA" dirty="0"/>
          </a:p>
          <a:p>
            <a:endParaRPr lang="fr-C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7305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70" y="3434339"/>
            <a:ext cx="15113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92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7071409" cy="64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193"/>
            <a:ext cx="9022085" cy="281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01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804330" cy="261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25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7071409" cy="64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002043" cy="3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62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141377" cy="292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2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Tristesse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marL="118872" indent="0">
              <a:buNone/>
            </a:pPr>
            <a:endParaRPr lang="en-CA" b="1" u="sng" dirty="0"/>
          </a:p>
          <a:p>
            <a:pPr marL="118872" indent="0">
              <a:buNone/>
            </a:pPr>
            <a:r>
              <a:rPr lang="en-CA" b="1" dirty="0" smtClean="0"/>
              <a:t>				Patient</a:t>
            </a:r>
            <a:endParaRPr lang="en-CA" b="1" dirty="0"/>
          </a:p>
          <a:p>
            <a:pPr>
              <a:buNone/>
            </a:pPr>
            <a:endParaRPr lang="en-CA" dirty="0"/>
          </a:p>
          <a:p>
            <a:pPr lvl="1">
              <a:buFontTx/>
              <a:buChar char="-"/>
            </a:pPr>
            <a:r>
              <a:rPr lang="en-CA" dirty="0"/>
              <a:t>La </a:t>
            </a:r>
            <a:r>
              <a:rPr lang="en-CA" dirty="0" err="1"/>
              <a:t>tritesse</a:t>
            </a:r>
            <a:r>
              <a:rPr lang="en-CA" dirty="0"/>
              <a:t> </a:t>
            </a:r>
            <a:r>
              <a:rPr lang="en-CA" dirty="0" err="1"/>
              <a:t>est</a:t>
            </a:r>
            <a:r>
              <a:rPr lang="en-CA" dirty="0"/>
              <a:t> </a:t>
            </a:r>
            <a:r>
              <a:rPr lang="en-CA" dirty="0" err="1"/>
              <a:t>normale</a:t>
            </a:r>
            <a:r>
              <a:rPr lang="en-CA" dirty="0"/>
              <a:t> et </a:t>
            </a:r>
            <a:r>
              <a:rPr lang="en-CA" dirty="0" err="1"/>
              <a:t>habituellement</a:t>
            </a:r>
            <a:r>
              <a:rPr lang="en-CA" dirty="0"/>
              <a:t>, </a:t>
            </a:r>
            <a:r>
              <a:rPr lang="en-CA" dirty="0" err="1"/>
              <a:t>elle</a:t>
            </a:r>
            <a:r>
              <a:rPr lang="en-CA" dirty="0"/>
              <a:t> </a:t>
            </a:r>
            <a:r>
              <a:rPr lang="en-CA" dirty="0" err="1"/>
              <a:t>répond</a:t>
            </a:r>
            <a:r>
              <a:rPr lang="en-CA" dirty="0"/>
              <a:t> </a:t>
            </a:r>
            <a:r>
              <a:rPr lang="en-CA" dirty="0" err="1"/>
              <a:t>bien</a:t>
            </a:r>
            <a:r>
              <a:rPr lang="en-CA" dirty="0"/>
              <a:t> aux interventions de </a:t>
            </a:r>
            <a:r>
              <a:rPr lang="en-CA" dirty="0" err="1"/>
              <a:t>soutien</a:t>
            </a:r>
            <a:r>
              <a:rPr lang="en-CA" dirty="0"/>
              <a:t>.</a:t>
            </a:r>
          </a:p>
          <a:p>
            <a:pPr lvl="1">
              <a:buFontTx/>
              <a:buChar char="-"/>
            </a:pPr>
            <a:endParaRPr lang="en-CA" dirty="0"/>
          </a:p>
          <a:p>
            <a:pPr lvl="1">
              <a:buFontTx/>
              <a:buChar char="-"/>
            </a:pPr>
            <a:r>
              <a:rPr lang="en-CA" dirty="0"/>
              <a:t>La </a:t>
            </a:r>
            <a:r>
              <a:rPr lang="en-CA" dirty="0" err="1"/>
              <a:t>dépression</a:t>
            </a:r>
            <a:r>
              <a:rPr lang="en-CA" dirty="0"/>
              <a:t> </a:t>
            </a:r>
            <a:r>
              <a:rPr lang="en-CA" dirty="0" err="1"/>
              <a:t>est</a:t>
            </a:r>
            <a:r>
              <a:rPr lang="en-CA" dirty="0"/>
              <a:t> un </a:t>
            </a:r>
            <a:r>
              <a:rPr lang="en-CA" dirty="0" err="1"/>
              <a:t>état</a:t>
            </a:r>
            <a:r>
              <a:rPr lang="en-CA" dirty="0"/>
              <a:t> </a:t>
            </a:r>
            <a:r>
              <a:rPr lang="en-CA" dirty="0" err="1"/>
              <a:t>pathologique</a:t>
            </a:r>
            <a:r>
              <a:rPr lang="en-CA" dirty="0"/>
              <a:t> et </a:t>
            </a:r>
            <a:r>
              <a:rPr lang="en-CA" dirty="0" err="1"/>
              <a:t>elle</a:t>
            </a:r>
            <a:r>
              <a:rPr lang="en-CA" dirty="0"/>
              <a:t> ne </a:t>
            </a:r>
            <a:r>
              <a:rPr lang="en-CA" dirty="0" err="1"/>
              <a:t>répond</a:t>
            </a:r>
            <a:r>
              <a:rPr lang="en-CA" dirty="0"/>
              <a:t> pas </a:t>
            </a:r>
            <a:r>
              <a:rPr lang="en-CA" dirty="0" err="1"/>
              <a:t>bien</a:t>
            </a:r>
            <a:r>
              <a:rPr lang="en-CA" dirty="0"/>
              <a:t> aux interventions. Elle </a:t>
            </a:r>
            <a:r>
              <a:rPr lang="en-CA" dirty="0" err="1"/>
              <a:t>peut</a:t>
            </a:r>
            <a:r>
              <a:rPr lang="en-CA" dirty="0"/>
              <a:t> </a:t>
            </a:r>
            <a:r>
              <a:rPr lang="en-CA" dirty="0" err="1"/>
              <a:t>mener</a:t>
            </a:r>
            <a:r>
              <a:rPr lang="en-CA" dirty="0"/>
              <a:t> au </a:t>
            </a:r>
            <a:r>
              <a:rPr lang="en-CA" dirty="0" err="1"/>
              <a:t>désespoir</a:t>
            </a:r>
            <a:r>
              <a:rPr lang="en-CA" dirty="0"/>
              <a:t> et au suicide. 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3836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760"/>
            <a:ext cx="4035425" cy="66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èche droite 3"/>
          <p:cNvSpPr/>
          <p:nvPr>
            <p:custDataLst>
              <p:tags r:id="rId2"/>
            </p:custDataLst>
          </p:nvPr>
        </p:nvSpPr>
        <p:spPr>
          <a:xfrm rot="10413938">
            <a:off x="2207911" y="2538611"/>
            <a:ext cx="4851884" cy="484632"/>
          </a:xfrm>
          <a:prstGeom prst="rightArrow">
            <a:avLst/>
          </a:prstGeom>
          <a:gradFill rotWithShape="1">
            <a:gsLst>
              <a:gs pos="0">
                <a:srgbClr val="748560">
                  <a:tint val="73000"/>
                  <a:satMod val="150000"/>
                </a:srgbClr>
              </a:gs>
              <a:gs pos="25000">
                <a:srgbClr val="748560">
                  <a:tint val="96000"/>
                  <a:shade val="80000"/>
                  <a:satMod val="105000"/>
                </a:srgbClr>
              </a:gs>
              <a:gs pos="38000">
                <a:srgbClr val="748560">
                  <a:tint val="96000"/>
                  <a:shade val="59000"/>
                  <a:satMod val="120000"/>
                </a:srgbClr>
              </a:gs>
              <a:gs pos="55000">
                <a:srgbClr val="748560">
                  <a:shade val="57000"/>
                  <a:satMod val="120000"/>
                </a:srgbClr>
              </a:gs>
              <a:gs pos="80000">
                <a:srgbClr val="748560">
                  <a:shade val="56000"/>
                  <a:satMod val="145000"/>
                </a:srgbClr>
              </a:gs>
              <a:gs pos="88000">
                <a:srgbClr val="748560">
                  <a:shade val="63000"/>
                  <a:satMod val="160000"/>
                </a:srgbClr>
              </a:gs>
              <a:gs pos="100000">
                <a:srgbClr val="748560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748560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748560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937" y="3212976"/>
            <a:ext cx="4392488" cy="320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00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dirty="0"/>
              <a:t>L’ACCOMPAGNEMENT DE LA PERSONNE DANS SA GLOBALITÉ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buNone/>
            </a:pPr>
            <a:r>
              <a:rPr lang="en-CA" b="1" dirty="0" smtClean="0"/>
              <a:t>			</a:t>
            </a:r>
            <a:r>
              <a:rPr lang="en-CA" b="1" dirty="0" err="1" smtClean="0"/>
              <a:t>Membres</a:t>
            </a:r>
            <a:r>
              <a:rPr lang="en-CA" b="1" dirty="0" smtClean="0"/>
              <a:t> </a:t>
            </a:r>
            <a:r>
              <a:rPr lang="en-CA" b="1" dirty="0"/>
              <a:t>de la </a:t>
            </a:r>
            <a:r>
              <a:rPr lang="en-CA" b="1" dirty="0" err="1"/>
              <a:t>famille</a:t>
            </a:r>
            <a:endParaRPr lang="en-CA" b="1" dirty="0"/>
          </a:p>
          <a:p>
            <a:pPr>
              <a:buNone/>
            </a:pPr>
            <a:endParaRPr lang="en-CA" u="sng" dirty="0"/>
          </a:p>
          <a:p>
            <a:pPr>
              <a:buNone/>
            </a:pPr>
            <a:r>
              <a:rPr lang="en-CA" dirty="0"/>
              <a:t>     - </a:t>
            </a:r>
            <a:r>
              <a:rPr lang="en-CA" dirty="0" err="1"/>
              <a:t>L’absence</a:t>
            </a:r>
            <a:r>
              <a:rPr lang="en-CA" dirty="0"/>
              <a:t> de </a:t>
            </a:r>
            <a:r>
              <a:rPr lang="en-CA" dirty="0" err="1"/>
              <a:t>tristesse</a:t>
            </a:r>
            <a:r>
              <a:rPr lang="en-CA" dirty="0"/>
              <a:t> </a:t>
            </a:r>
            <a:r>
              <a:rPr lang="en-CA" dirty="0" err="1"/>
              <a:t>peut</a:t>
            </a:r>
            <a:r>
              <a:rPr lang="en-CA" dirty="0"/>
              <a:t> </a:t>
            </a:r>
            <a:r>
              <a:rPr lang="en-CA" dirty="0" err="1"/>
              <a:t>être</a:t>
            </a:r>
            <a:r>
              <a:rPr lang="en-CA" dirty="0"/>
              <a:t> plus </a:t>
            </a:r>
            <a:r>
              <a:rPr lang="en-CA" dirty="0" err="1"/>
              <a:t>problématique</a:t>
            </a:r>
            <a:r>
              <a:rPr lang="en-CA" dirty="0"/>
              <a:t> </a:t>
            </a:r>
            <a:r>
              <a:rPr lang="en-CA" dirty="0" err="1"/>
              <a:t>que</a:t>
            </a:r>
            <a:r>
              <a:rPr lang="en-CA" dirty="0"/>
              <a:t> </a:t>
            </a:r>
            <a:r>
              <a:rPr lang="en-CA" dirty="0" err="1"/>
              <a:t>sa</a:t>
            </a:r>
            <a:r>
              <a:rPr lang="en-CA" dirty="0"/>
              <a:t> </a:t>
            </a:r>
            <a:r>
              <a:rPr lang="en-CA" dirty="0" err="1"/>
              <a:t>présence</a:t>
            </a:r>
            <a:r>
              <a:rPr lang="en-CA" dirty="0"/>
              <a:t>.</a:t>
            </a:r>
          </a:p>
          <a:p>
            <a:pPr>
              <a:buNone/>
            </a:pPr>
            <a:endParaRPr lang="en-CA" dirty="0"/>
          </a:p>
          <a:p>
            <a:pPr>
              <a:buNone/>
            </a:pPr>
            <a:r>
              <a:rPr lang="en-CA" dirty="0"/>
              <a:t>     - La </a:t>
            </a:r>
            <a:r>
              <a:rPr lang="en-CA" dirty="0" err="1"/>
              <a:t>dépression</a:t>
            </a:r>
            <a:r>
              <a:rPr lang="en-CA" dirty="0"/>
              <a:t> </a:t>
            </a:r>
            <a:r>
              <a:rPr lang="en-CA" dirty="0" err="1"/>
              <a:t>peut</a:t>
            </a:r>
            <a:r>
              <a:rPr lang="en-CA" dirty="0"/>
              <a:t> </a:t>
            </a:r>
            <a:r>
              <a:rPr lang="en-CA" dirty="0" err="1"/>
              <a:t>être</a:t>
            </a:r>
            <a:r>
              <a:rPr lang="en-CA" dirty="0"/>
              <a:t> </a:t>
            </a:r>
            <a:r>
              <a:rPr lang="en-CA" dirty="0" err="1"/>
              <a:t>présente</a:t>
            </a:r>
            <a:r>
              <a:rPr lang="en-CA" dirty="0"/>
              <a:t> et les chances </a:t>
            </a:r>
            <a:r>
              <a:rPr lang="en-CA" dirty="0" err="1"/>
              <a:t>qu’elle</a:t>
            </a:r>
            <a:r>
              <a:rPr lang="en-CA" dirty="0"/>
              <a:t> le </a:t>
            </a:r>
            <a:r>
              <a:rPr lang="en-CA" dirty="0" err="1"/>
              <a:t>soit</a:t>
            </a:r>
            <a:r>
              <a:rPr lang="en-CA" dirty="0"/>
              <a:t> </a:t>
            </a:r>
            <a:r>
              <a:rPr lang="en-CA" dirty="0" err="1"/>
              <a:t>augmente</a:t>
            </a:r>
            <a:r>
              <a:rPr lang="en-CA" dirty="0"/>
              <a:t> </a:t>
            </a:r>
            <a:r>
              <a:rPr lang="en-CA" dirty="0" err="1"/>
              <a:t>s’il</a:t>
            </a:r>
            <a:r>
              <a:rPr lang="en-CA" dirty="0"/>
              <a:t> y a </a:t>
            </a:r>
            <a:r>
              <a:rPr lang="en-CA" dirty="0" err="1"/>
              <a:t>antécédent</a:t>
            </a:r>
            <a:r>
              <a:rPr lang="en-CA" dirty="0"/>
              <a:t> </a:t>
            </a:r>
            <a:r>
              <a:rPr lang="en-CA" dirty="0" err="1"/>
              <a:t>d’épisode</a:t>
            </a:r>
            <a:r>
              <a:rPr lang="en-CA" dirty="0"/>
              <a:t> </a:t>
            </a:r>
            <a:r>
              <a:rPr lang="en-CA" dirty="0" err="1"/>
              <a:t>dépressif</a:t>
            </a:r>
            <a:r>
              <a:rPr lang="en-CA" dirty="0"/>
              <a:t> </a:t>
            </a:r>
            <a:r>
              <a:rPr lang="en-CA" dirty="0" err="1"/>
              <a:t>ou</a:t>
            </a:r>
            <a:r>
              <a:rPr lang="en-CA" dirty="0"/>
              <a:t> </a:t>
            </a:r>
            <a:r>
              <a:rPr lang="en-CA" dirty="0" err="1"/>
              <a:t>si</a:t>
            </a:r>
            <a:r>
              <a:rPr lang="en-CA" dirty="0"/>
              <a:t> la </a:t>
            </a:r>
            <a:r>
              <a:rPr lang="en-CA" dirty="0" err="1"/>
              <a:t>personne</a:t>
            </a:r>
            <a:r>
              <a:rPr lang="en-CA" dirty="0"/>
              <a:t> </a:t>
            </a:r>
            <a:r>
              <a:rPr lang="en-CA" dirty="0" err="1"/>
              <a:t>est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surcharge </a:t>
            </a:r>
            <a:r>
              <a:rPr lang="en-CA" dirty="0" err="1"/>
              <a:t>émotive</a:t>
            </a:r>
            <a:r>
              <a:rPr lang="en-CA" dirty="0"/>
              <a:t>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450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6781286" cy="7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8" y="1836828"/>
            <a:ext cx="8987160" cy="396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72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716922" cy="34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58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548680"/>
            <a:ext cx="8229600" cy="859496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Sentiments d’inutilité et d’impuissance</a:t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en-CA" dirty="0"/>
          </a:p>
          <a:p>
            <a:pPr>
              <a:buNone/>
            </a:pPr>
            <a:r>
              <a:rPr lang="en-CA" dirty="0"/>
              <a:t>     - Le </a:t>
            </a:r>
            <a:r>
              <a:rPr lang="en-CA" dirty="0" err="1"/>
              <a:t>bénéficiaire</a:t>
            </a:r>
            <a:r>
              <a:rPr lang="en-CA" dirty="0"/>
              <a:t> </a:t>
            </a:r>
            <a:r>
              <a:rPr lang="en-CA" dirty="0" err="1"/>
              <a:t>perd</a:t>
            </a:r>
            <a:r>
              <a:rPr lang="en-CA" dirty="0"/>
              <a:t> </a:t>
            </a:r>
            <a:r>
              <a:rPr lang="en-CA" dirty="0" err="1"/>
              <a:t>peu</a:t>
            </a:r>
            <a:r>
              <a:rPr lang="en-CA" dirty="0"/>
              <a:t> à </a:t>
            </a:r>
            <a:r>
              <a:rPr lang="en-CA" dirty="0" err="1"/>
              <a:t>peu</a:t>
            </a:r>
            <a:r>
              <a:rPr lang="en-CA" dirty="0"/>
              <a:t> </a:t>
            </a:r>
            <a:r>
              <a:rPr lang="en-CA" dirty="0" err="1"/>
              <a:t>ses</a:t>
            </a:r>
            <a:r>
              <a:rPr lang="en-CA" dirty="0"/>
              <a:t> </a:t>
            </a:r>
            <a:r>
              <a:rPr lang="en-CA" dirty="0" err="1"/>
              <a:t>capacités</a:t>
            </a:r>
            <a:r>
              <a:rPr lang="en-CA" dirty="0"/>
              <a:t> physiques et </a:t>
            </a:r>
            <a:r>
              <a:rPr lang="en-CA" dirty="0" err="1"/>
              <a:t>sa</a:t>
            </a:r>
            <a:r>
              <a:rPr lang="en-CA" dirty="0"/>
              <a:t> </a:t>
            </a:r>
            <a:r>
              <a:rPr lang="en-CA" dirty="0" err="1"/>
              <a:t>déterioration</a:t>
            </a:r>
            <a:r>
              <a:rPr lang="en-CA" dirty="0"/>
              <a:t> </a:t>
            </a:r>
            <a:r>
              <a:rPr lang="en-CA" dirty="0" err="1"/>
              <a:t>est</a:t>
            </a:r>
            <a:r>
              <a:rPr lang="en-CA" dirty="0"/>
              <a:t>  </a:t>
            </a:r>
            <a:r>
              <a:rPr lang="en-CA" dirty="0" err="1"/>
              <a:t>constante</a:t>
            </a:r>
            <a:r>
              <a:rPr lang="en-CA" dirty="0"/>
              <a:t>.</a:t>
            </a:r>
          </a:p>
          <a:p>
            <a:pPr>
              <a:buNone/>
            </a:pPr>
            <a:endParaRPr lang="en-CA" dirty="0"/>
          </a:p>
          <a:p>
            <a:pPr>
              <a:buNone/>
            </a:pPr>
            <a:r>
              <a:rPr lang="en-CA" dirty="0"/>
              <a:t>     - Pour les </a:t>
            </a:r>
            <a:r>
              <a:rPr lang="en-CA" dirty="0" err="1"/>
              <a:t>aidants</a:t>
            </a:r>
            <a:r>
              <a:rPr lang="en-CA" dirty="0"/>
              <a:t>, </a:t>
            </a:r>
            <a:r>
              <a:rPr lang="en-CA" dirty="0" err="1"/>
              <a:t>ils</a:t>
            </a:r>
            <a:r>
              <a:rPr lang="en-CA" dirty="0"/>
              <a:t> </a:t>
            </a:r>
            <a:r>
              <a:rPr lang="en-CA" dirty="0" err="1"/>
              <a:t>prennent</a:t>
            </a:r>
            <a:r>
              <a:rPr lang="en-CA" dirty="0"/>
              <a:t> conscience </a:t>
            </a:r>
            <a:r>
              <a:rPr lang="en-CA" dirty="0" err="1"/>
              <a:t>que</a:t>
            </a:r>
            <a:r>
              <a:rPr lang="en-CA" dirty="0"/>
              <a:t> </a:t>
            </a:r>
            <a:r>
              <a:rPr lang="en-CA" dirty="0" err="1"/>
              <a:t>malgré</a:t>
            </a:r>
            <a:r>
              <a:rPr lang="en-CA" dirty="0"/>
              <a:t> tout </a:t>
            </a:r>
            <a:r>
              <a:rPr lang="en-CA" dirty="0" err="1"/>
              <a:t>leurs</a:t>
            </a:r>
            <a:r>
              <a:rPr lang="en-CA" dirty="0"/>
              <a:t> efforts </a:t>
            </a:r>
            <a:r>
              <a:rPr lang="en-CA" dirty="0" err="1"/>
              <a:t>l’agonie</a:t>
            </a:r>
            <a:r>
              <a:rPr lang="en-CA" dirty="0"/>
              <a:t> se continue. 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3303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7305192" cy="75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21" y="2204864"/>
            <a:ext cx="9351218" cy="267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86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6913498" cy="310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3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Dimension sociale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90886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les-simpson.hypnoweb.net/photo/105/divers/ok/5022-spongebob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t="6030" b="6030"/>
          <a:stretch>
            <a:fillRect/>
          </a:stretch>
        </p:blipFill>
        <p:spPr bwMode="auto">
          <a:xfrm>
            <a:off x="611188" y="692150"/>
            <a:ext cx="4568825" cy="5040313"/>
          </a:xfrm>
          <a:prstGeom prst="rect">
            <a:avLst/>
          </a:prstGeom>
          <a:noFill/>
        </p:spPr>
      </p:pic>
      <p:graphicFrame>
        <p:nvGraphicFramePr>
          <p:cNvPr id="3" name="Diagramme 2"/>
          <p:cNvGraphicFramePr/>
          <p:nvPr>
            <p:custDataLst>
              <p:tags r:id="rId2"/>
            </p:custDataLst>
          </p:nvPr>
        </p:nvGraphicFramePr>
        <p:xfrm>
          <a:off x="5556732" y="548680"/>
          <a:ext cx="3053868" cy="241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" name="Diagramme 3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24074283"/>
              </p:ext>
            </p:extLst>
          </p:nvPr>
        </p:nvGraphicFramePr>
        <p:xfrm>
          <a:off x="5556734" y="2998765"/>
          <a:ext cx="3053866" cy="266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8736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Composante sociale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420624" lvl="1" indent="-384048">
              <a:buSzPct val="80000"/>
              <a:buFont typeface="Wingdings 2"/>
              <a:buChar char=""/>
            </a:pPr>
            <a:endParaRPr lang="en-CA" b="1" u="sng" dirty="0">
              <a:solidFill>
                <a:srgbClr val="FFFF00"/>
              </a:solidFill>
            </a:endParaRPr>
          </a:p>
          <a:p>
            <a:pPr marL="420624" lvl="1" indent="-384048">
              <a:buSzPct val="80000"/>
              <a:buFont typeface="Wingdings 2"/>
              <a:buChar char=""/>
            </a:pPr>
            <a:r>
              <a:rPr lang="en-CA" dirty="0" err="1"/>
              <a:t>Perte</a:t>
            </a:r>
            <a:r>
              <a:rPr lang="en-CA" dirty="0"/>
              <a:t> </a:t>
            </a:r>
            <a:r>
              <a:rPr lang="en-CA" dirty="0" err="1"/>
              <a:t>d’intimité</a:t>
            </a:r>
            <a:r>
              <a:rPr lang="en-CA" dirty="0"/>
              <a:t> </a:t>
            </a:r>
            <a:r>
              <a:rPr lang="en-CA" dirty="0" err="1"/>
              <a:t>familiale</a:t>
            </a:r>
            <a:endParaRPr lang="en-CA" dirty="0"/>
          </a:p>
          <a:p>
            <a:pPr lvl="1">
              <a:buNone/>
            </a:pPr>
            <a:endParaRPr lang="en-CA" dirty="0"/>
          </a:p>
          <a:p>
            <a:pPr lvl="2" algn="ctr">
              <a:buNone/>
            </a:pPr>
            <a:r>
              <a:rPr lang="en-CA" dirty="0"/>
              <a:t>   Beaucoup </a:t>
            </a:r>
            <a:r>
              <a:rPr lang="en-CA" dirty="0" err="1"/>
              <a:t>d’intervenants</a:t>
            </a:r>
            <a:r>
              <a:rPr lang="en-CA" dirty="0"/>
              <a:t> </a:t>
            </a:r>
            <a:r>
              <a:rPr lang="en-CA" dirty="0" err="1"/>
              <a:t>sont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</a:t>
            </a:r>
            <a:r>
              <a:rPr lang="en-CA" dirty="0" err="1"/>
              <a:t>l’entourage</a:t>
            </a:r>
            <a:r>
              <a:rPr lang="en-CA" dirty="0"/>
              <a:t> de la </a:t>
            </a:r>
            <a:r>
              <a:rPr lang="en-CA" dirty="0" err="1"/>
              <a:t>personne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phase </a:t>
            </a:r>
            <a:r>
              <a:rPr lang="en-CA" dirty="0" err="1"/>
              <a:t>terminale</a:t>
            </a:r>
            <a:r>
              <a:rPr lang="en-CA" dirty="0"/>
              <a:t> </a:t>
            </a:r>
            <a:r>
              <a:rPr lang="en-CA" dirty="0" err="1"/>
              <a:t>ce</a:t>
            </a:r>
            <a:r>
              <a:rPr lang="en-CA" dirty="0"/>
              <a:t> qui a pour </a:t>
            </a:r>
            <a:r>
              <a:rPr lang="en-CA" dirty="0" err="1"/>
              <a:t>effet</a:t>
            </a:r>
            <a:r>
              <a:rPr lang="en-CA" dirty="0"/>
              <a:t> de </a:t>
            </a:r>
            <a:r>
              <a:rPr lang="en-CA" dirty="0" err="1"/>
              <a:t>diminuer</a:t>
            </a:r>
            <a:r>
              <a:rPr lang="en-CA" dirty="0"/>
              <a:t> </a:t>
            </a:r>
            <a:r>
              <a:rPr lang="en-CA" dirty="0" err="1"/>
              <a:t>l’intimité</a:t>
            </a:r>
            <a:r>
              <a:rPr lang="en-CA" dirty="0"/>
              <a:t> </a:t>
            </a:r>
            <a:r>
              <a:rPr lang="en-CA" dirty="0" err="1"/>
              <a:t>familiale</a:t>
            </a:r>
            <a:r>
              <a:rPr lang="en-CA" dirty="0"/>
              <a:t> et </a:t>
            </a:r>
            <a:r>
              <a:rPr lang="en-CA" dirty="0" err="1"/>
              <a:t>donne</a:t>
            </a:r>
            <a:r>
              <a:rPr lang="en-CA" dirty="0"/>
              <a:t> </a:t>
            </a:r>
            <a:r>
              <a:rPr lang="en-CA" dirty="0" err="1"/>
              <a:t>l’impression</a:t>
            </a:r>
            <a:r>
              <a:rPr lang="en-CA" dirty="0"/>
              <a:t> d’être </a:t>
            </a:r>
            <a:r>
              <a:rPr lang="en-CA" dirty="0" err="1"/>
              <a:t>dépendant</a:t>
            </a:r>
            <a:r>
              <a:rPr lang="en-CA" dirty="0"/>
              <a:t> de </a:t>
            </a:r>
            <a:r>
              <a:rPr lang="en-CA" dirty="0" err="1"/>
              <a:t>leurs</a:t>
            </a:r>
            <a:r>
              <a:rPr lang="en-CA" dirty="0"/>
              <a:t> opinions.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268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dirty="0"/>
              <a:t>Principaux soins d’assistances :</a:t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1"/>
            <a:endParaRPr lang="en-CA" dirty="0"/>
          </a:p>
          <a:p>
            <a:pPr lvl="2"/>
            <a:r>
              <a:rPr lang="en-CA" dirty="0" err="1"/>
              <a:t>Permettre</a:t>
            </a:r>
            <a:r>
              <a:rPr lang="en-CA" dirty="0"/>
              <a:t> aux </a:t>
            </a:r>
            <a:r>
              <a:rPr lang="en-CA" dirty="0" err="1"/>
              <a:t>aidants</a:t>
            </a:r>
            <a:r>
              <a:rPr lang="en-CA" dirty="0"/>
              <a:t> </a:t>
            </a:r>
            <a:r>
              <a:rPr lang="en-CA" dirty="0" err="1"/>
              <a:t>naturels</a:t>
            </a:r>
            <a:r>
              <a:rPr lang="en-CA" dirty="0"/>
              <a:t> de </a:t>
            </a:r>
            <a:r>
              <a:rPr lang="en-CA" dirty="0" err="1"/>
              <a:t>participer</a:t>
            </a:r>
            <a:r>
              <a:rPr lang="en-CA" dirty="0"/>
              <a:t> à </a:t>
            </a:r>
            <a:r>
              <a:rPr lang="en-CA" dirty="0" err="1"/>
              <a:t>certains</a:t>
            </a:r>
            <a:r>
              <a:rPr lang="en-CA" dirty="0"/>
              <a:t> </a:t>
            </a:r>
            <a:r>
              <a:rPr lang="en-CA" dirty="0" err="1"/>
              <a:t>soins</a:t>
            </a:r>
            <a:r>
              <a:rPr lang="en-CA" dirty="0"/>
              <a:t> </a:t>
            </a:r>
            <a:r>
              <a:rPr lang="en-CA" dirty="0" err="1"/>
              <a:t>s’ils</a:t>
            </a:r>
            <a:r>
              <a:rPr lang="en-CA" dirty="0"/>
              <a:t> le </a:t>
            </a:r>
            <a:r>
              <a:rPr lang="en-CA" dirty="0" err="1"/>
              <a:t>souhaitent</a:t>
            </a:r>
            <a:r>
              <a:rPr lang="en-CA" dirty="0"/>
              <a:t>.</a:t>
            </a:r>
          </a:p>
          <a:p>
            <a:pPr lvl="2"/>
            <a:endParaRPr lang="en-CA" dirty="0"/>
          </a:p>
          <a:p>
            <a:pPr lvl="2"/>
            <a:r>
              <a:rPr lang="en-CA" dirty="0" err="1"/>
              <a:t>Regrouper</a:t>
            </a:r>
            <a:r>
              <a:rPr lang="en-CA" dirty="0"/>
              <a:t> les </a:t>
            </a:r>
            <a:r>
              <a:rPr lang="en-CA" dirty="0" err="1"/>
              <a:t>soins</a:t>
            </a:r>
            <a:r>
              <a:rPr lang="en-CA" dirty="0"/>
              <a:t> pour ne faire </a:t>
            </a:r>
            <a:r>
              <a:rPr lang="en-CA" dirty="0" err="1"/>
              <a:t>que</a:t>
            </a:r>
            <a:r>
              <a:rPr lang="en-CA" dirty="0"/>
              <a:t> les </a:t>
            </a:r>
            <a:r>
              <a:rPr lang="en-CA" dirty="0" err="1"/>
              <a:t>visites</a:t>
            </a:r>
            <a:r>
              <a:rPr lang="en-CA" dirty="0"/>
              <a:t> </a:t>
            </a:r>
            <a:r>
              <a:rPr lang="en-CA" dirty="0" err="1"/>
              <a:t>nécessaires</a:t>
            </a:r>
            <a:r>
              <a:rPr lang="en-CA" dirty="0"/>
              <a:t> au </a:t>
            </a:r>
            <a:r>
              <a:rPr lang="en-CA" dirty="0" err="1"/>
              <a:t>confort</a:t>
            </a:r>
            <a:r>
              <a:rPr lang="en-CA" dirty="0"/>
              <a:t> du </a:t>
            </a:r>
            <a:r>
              <a:rPr lang="en-CA" dirty="0" err="1"/>
              <a:t>bénéficiaire</a:t>
            </a:r>
            <a:r>
              <a:rPr lang="en-CA" dirty="0"/>
              <a:t> et à </a:t>
            </a:r>
            <a:r>
              <a:rPr lang="en-CA" dirty="0" err="1"/>
              <a:t>l’accompagnement</a:t>
            </a:r>
            <a:r>
              <a:rPr lang="en-CA" dirty="0"/>
              <a:t>.</a:t>
            </a:r>
          </a:p>
          <a:p>
            <a:pPr lvl="2">
              <a:buNone/>
            </a:pPr>
            <a:endParaRPr lang="en-CA" dirty="0"/>
          </a:p>
          <a:p>
            <a:pPr lvl="2"/>
            <a:r>
              <a:rPr lang="en-CA" dirty="0"/>
              <a:t>Respecter </a:t>
            </a:r>
            <a:r>
              <a:rPr lang="en-CA" dirty="0" err="1"/>
              <a:t>l’intimité</a:t>
            </a:r>
            <a:r>
              <a:rPr lang="en-CA" dirty="0"/>
              <a:t> </a:t>
            </a:r>
            <a:r>
              <a:rPr lang="en-CA" dirty="0" err="1"/>
              <a:t>familiale</a:t>
            </a:r>
            <a:r>
              <a:rPr lang="en-CA" dirty="0"/>
              <a:t> et ne pas </a:t>
            </a:r>
            <a:r>
              <a:rPr lang="en-CA" dirty="0" err="1"/>
              <a:t>s’imposer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9189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upload.wikimedia.org/wikipedia/en/thumb/0/02/Homer_Simpson_2006.png/212px-Homer_Simpson_2006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3963516" cy="6487453"/>
          </a:xfrm>
          <a:prstGeom prst="rect">
            <a:avLst/>
          </a:prstGeom>
          <a:noFill/>
        </p:spPr>
      </p:pic>
      <p:sp>
        <p:nvSpPr>
          <p:cNvPr id="3" name="Flèche gauche 2"/>
          <p:cNvSpPr/>
          <p:nvPr>
            <p:custDataLst>
              <p:tags r:id="rId2"/>
            </p:custDataLst>
          </p:nvPr>
        </p:nvSpPr>
        <p:spPr>
          <a:xfrm>
            <a:off x="3059832" y="4077072"/>
            <a:ext cx="4392488" cy="484632"/>
          </a:xfrm>
          <a:prstGeom prst="leftArrow">
            <a:avLst/>
          </a:prstGeom>
          <a:solidFill>
            <a:srgbClr val="748560"/>
          </a:solidFill>
          <a:ln w="19050" cap="flat" cmpd="sng" algn="ctr">
            <a:solidFill>
              <a:srgbClr val="7485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8011" y="620688"/>
            <a:ext cx="541647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496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Solitude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marL="118872" indent="0">
              <a:buNone/>
            </a:pPr>
            <a:endParaRPr lang="en-CA" sz="1700" dirty="0"/>
          </a:p>
          <a:p>
            <a:pPr lvl="1"/>
            <a:r>
              <a:rPr lang="en-CA" dirty="0"/>
              <a:t>Causes / </a:t>
            </a:r>
            <a:r>
              <a:rPr lang="en-CA" dirty="0" err="1"/>
              <a:t>Facteurs</a:t>
            </a:r>
            <a:r>
              <a:rPr lang="en-CA" dirty="0"/>
              <a:t> :</a:t>
            </a:r>
          </a:p>
          <a:p>
            <a:pPr lvl="1">
              <a:buNone/>
            </a:pPr>
            <a:endParaRPr lang="en-CA" sz="1700" dirty="0"/>
          </a:p>
          <a:p>
            <a:pPr lvl="2"/>
            <a:r>
              <a:rPr lang="en-CA" dirty="0" err="1"/>
              <a:t>Peut</a:t>
            </a:r>
            <a:r>
              <a:rPr lang="en-CA" dirty="0"/>
              <a:t> de </a:t>
            </a:r>
            <a:r>
              <a:rPr lang="en-CA" dirty="0" err="1"/>
              <a:t>présence</a:t>
            </a:r>
            <a:r>
              <a:rPr lang="en-CA" dirty="0"/>
              <a:t> </a:t>
            </a:r>
            <a:r>
              <a:rPr lang="en-CA" dirty="0" err="1"/>
              <a:t>familiale</a:t>
            </a:r>
            <a:r>
              <a:rPr lang="en-CA" dirty="0"/>
              <a:t> </a:t>
            </a:r>
            <a:r>
              <a:rPr lang="en-CA" dirty="0" err="1"/>
              <a:t>soit</a:t>
            </a:r>
            <a:r>
              <a:rPr lang="en-CA" dirty="0"/>
              <a:t> par ignorance </a:t>
            </a:r>
            <a:r>
              <a:rPr lang="en-CA" dirty="0" err="1"/>
              <a:t>ou</a:t>
            </a:r>
            <a:r>
              <a:rPr lang="en-CA" dirty="0"/>
              <a:t> par </a:t>
            </a:r>
            <a:r>
              <a:rPr lang="en-CA" dirty="0" err="1"/>
              <a:t>peur</a:t>
            </a:r>
            <a:r>
              <a:rPr lang="en-CA" dirty="0"/>
              <a:t>;</a:t>
            </a:r>
          </a:p>
          <a:p>
            <a:pPr lvl="2"/>
            <a:r>
              <a:rPr lang="en-CA" dirty="0" err="1"/>
              <a:t>Réseau</a:t>
            </a:r>
            <a:r>
              <a:rPr lang="en-CA" dirty="0"/>
              <a:t> social </a:t>
            </a:r>
            <a:r>
              <a:rPr lang="en-CA" dirty="0" err="1"/>
              <a:t>restreint</a:t>
            </a:r>
            <a:r>
              <a:rPr lang="en-CA" dirty="0"/>
              <a:t>;</a:t>
            </a:r>
          </a:p>
          <a:p>
            <a:pPr lvl="2"/>
            <a:r>
              <a:rPr lang="en-CA" dirty="0" smtClean="0"/>
              <a:t>Le </a:t>
            </a:r>
            <a:r>
              <a:rPr lang="en-CA" dirty="0" err="1" smtClean="0"/>
              <a:t>refus</a:t>
            </a:r>
            <a:r>
              <a:rPr lang="en-CA" dirty="0" smtClean="0"/>
              <a:t> </a:t>
            </a:r>
            <a:r>
              <a:rPr lang="en-CA" dirty="0" err="1"/>
              <a:t>d’accepter</a:t>
            </a:r>
            <a:r>
              <a:rPr lang="en-CA" dirty="0"/>
              <a:t> de </a:t>
            </a:r>
            <a:r>
              <a:rPr lang="en-CA" dirty="0" err="1"/>
              <a:t>l’aide</a:t>
            </a:r>
            <a:r>
              <a:rPr lang="en-CA" dirty="0"/>
              <a:t>;</a:t>
            </a:r>
          </a:p>
          <a:p>
            <a:pPr lvl="2"/>
            <a:r>
              <a:rPr lang="en-CA" dirty="0" err="1" smtClean="0"/>
              <a:t>L’hésitation</a:t>
            </a:r>
            <a:r>
              <a:rPr lang="en-CA" dirty="0" smtClean="0"/>
              <a:t> </a:t>
            </a:r>
            <a:r>
              <a:rPr lang="en-CA" dirty="0"/>
              <a:t>à </a:t>
            </a:r>
            <a:r>
              <a:rPr lang="en-CA" dirty="0" err="1"/>
              <a:t>offrir</a:t>
            </a:r>
            <a:r>
              <a:rPr lang="en-CA" dirty="0"/>
              <a:t> de </a:t>
            </a:r>
            <a:r>
              <a:rPr lang="en-CA" dirty="0" err="1"/>
              <a:t>l’aide</a:t>
            </a:r>
            <a:r>
              <a:rPr lang="en-CA" dirty="0"/>
              <a:t>;</a:t>
            </a:r>
          </a:p>
          <a:p>
            <a:pPr lvl="2"/>
            <a:r>
              <a:rPr lang="en-CA" dirty="0"/>
              <a:t>Le </a:t>
            </a:r>
            <a:r>
              <a:rPr lang="en-CA" dirty="0" err="1"/>
              <a:t>manque</a:t>
            </a:r>
            <a:r>
              <a:rPr lang="en-CA" dirty="0"/>
              <a:t> </a:t>
            </a:r>
            <a:r>
              <a:rPr lang="en-CA" dirty="0" err="1"/>
              <a:t>d’organisation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</a:t>
            </a:r>
            <a:r>
              <a:rPr lang="en-CA" dirty="0" err="1"/>
              <a:t>l’offre</a:t>
            </a:r>
            <a:r>
              <a:rPr lang="en-CA" dirty="0"/>
              <a:t> </a:t>
            </a:r>
            <a:r>
              <a:rPr lang="en-CA" dirty="0" err="1"/>
              <a:t>ou</a:t>
            </a:r>
            <a:r>
              <a:rPr lang="en-CA" dirty="0"/>
              <a:t> la </a:t>
            </a:r>
            <a:r>
              <a:rPr lang="en-CA" dirty="0" err="1"/>
              <a:t>demande</a:t>
            </a:r>
            <a:r>
              <a:rPr lang="en-CA" dirty="0"/>
              <a:t> </a:t>
            </a:r>
            <a:r>
              <a:rPr lang="en-CA" dirty="0" err="1"/>
              <a:t>d’aide</a:t>
            </a:r>
            <a:r>
              <a:rPr lang="en-CA" dirty="0" smtClean="0"/>
              <a:t>.</a:t>
            </a:r>
          </a:p>
          <a:p>
            <a:pPr lvl="2"/>
            <a:r>
              <a:rPr lang="en-CA" dirty="0" smtClean="0"/>
              <a:t>La </a:t>
            </a:r>
            <a:r>
              <a:rPr lang="en-CA" dirty="0" err="1" smtClean="0"/>
              <a:t>gêne</a:t>
            </a:r>
            <a:r>
              <a:rPr lang="en-CA" dirty="0" smtClean="0"/>
              <a:t> et </a:t>
            </a:r>
            <a:r>
              <a:rPr lang="en-CA" dirty="0" err="1" smtClean="0"/>
              <a:t>parfois</a:t>
            </a:r>
            <a:r>
              <a:rPr lang="en-CA" dirty="0" smtClean="0"/>
              <a:t>  la </a:t>
            </a:r>
            <a:r>
              <a:rPr lang="en-CA" dirty="0" err="1" smtClean="0"/>
              <a:t>honte</a:t>
            </a:r>
            <a:r>
              <a:rPr lang="en-CA" dirty="0" smtClean="0"/>
              <a:t> d’être </a:t>
            </a:r>
            <a:r>
              <a:rPr lang="en-CA" dirty="0" err="1" smtClean="0"/>
              <a:t>malade</a:t>
            </a:r>
            <a:r>
              <a:rPr lang="en-CA" dirty="0" smtClean="0"/>
              <a:t> </a:t>
            </a:r>
            <a:r>
              <a:rPr lang="en-CA" dirty="0" err="1" smtClean="0"/>
              <a:t>ou</a:t>
            </a:r>
            <a:r>
              <a:rPr lang="en-CA" dirty="0" smtClean="0"/>
              <a:t> </a:t>
            </a:r>
            <a:r>
              <a:rPr lang="en-CA" dirty="0" err="1" smtClean="0"/>
              <a:t>dépendant</a:t>
            </a:r>
            <a:endParaRPr lang="en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551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Perte d’intimité sexuelle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CA" dirty="0" smtClean="0"/>
              <a:t>    </a:t>
            </a:r>
            <a:r>
              <a:rPr lang="en-C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(lire les 2 </a:t>
            </a:r>
            <a:r>
              <a:rPr lang="en-CA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paragraphes</a:t>
            </a:r>
            <a:r>
              <a:rPr lang="en-C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57 et 58)</a:t>
            </a:r>
            <a:endParaRPr lang="en-CA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CA" sz="2000" dirty="0"/>
          </a:p>
          <a:p>
            <a:pPr lvl="1"/>
            <a:r>
              <a:rPr lang="en-CA" dirty="0" err="1"/>
              <a:t>Pr</a:t>
            </a:r>
            <a:r>
              <a:rPr lang="en-CA" u="sng" dirty="0" err="1"/>
              <a:t>incipaux</a:t>
            </a:r>
            <a:r>
              <a:rPr lang="en-CA" u="sng" dirty="0"/>
              <a:t> </a:t>
            </a:r>
            <a:r>
              <a:rPr lang="en-CA" u="sng" dirty="0" err="1"/>
              <a:t>soins</a:t>
            </a:r>
            <a:r>
              <a:rPr lang="en-CA" u="sng" dirty="0"/>
              <a:t> </a:t>
            </a:r>
            <a:r>
              <a:rPr lang="en-CA" u="sng" dirty="0" err="1"/>
              <a:t>d’assistances</a:t>
            </a:r>
            <a:r>
              <a:rPr lang="en-CA" u="sng" dirty="0"/>
              <a:t> </a:t>
            </a:r>
            <a:r>
              <a:rPr lang="en-CA" dirty="0"/>
              <a:t>:</a:t>
            </a:r>
          </a:p>
          <a:p>
            <a:pPr lvl="1"/>
            <a:endParaRPr lang="en-CA" dirty="0"/>
          </a:p>
          <a:p>
            <a:pPr lvl="2"/>
            <a:r>
              <a:rPr lang="en-CA" dirty="0" err="1"/>
              <a:t>Favoriser</a:t>
            </a:r>
            <a:r>
              <a:rPr lang="en-CA" dirty="0"/>
              <a:t> le dialogue entre les </a:t>
            </a:r>
            <a:r>
              <a:rPr lang="en-CA" dirty="0" err="1"/>
              <a:t>partenaires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aidant</a:t>
            </a:r>
            <a:r>
              <a:rPr lang="en-CA" dirty="0"/>
              <a:t> à </a:t>
            </a:r>
            <a:r>
              <a:rPr lang="en-CA" dirty="0" err="1"/>
              <a:t>mettre</a:t>
            </a:r>
            <a:r>
              <a:rPr lang="en-CA" dirty="0"/>
              <a:t> des mots </a:t>
            </a:r>
            <a:r>
              <a:rPr lang="en-CA" dirty="0" err="1"/>
              <a:t>sur</a:t>
            </a:r>
            <a:r>
              <a:rPr lang="en-CA" dirty="0"/>
              <a:t> </a:t>
            </a:r>
            <a:r>
              <a:rPr lang="en-CA" dirty="0" err="1"/>
              <a:t>leurs</a:t>
            </a:r>
            <a:r>
              <a:rPr lang="en-CA" dirty="0"/>
              <a:t> </a:t>
            </a:r>
            <a:r>
              <a:rPr lang="en-CA" dirty="0" err="1"/>
              <a:t>difficultés</a:t>
            </a:r>
            <a:r>
              <a:rPr lang="en-CA" dirty="0"/>
              <a:t>.</a:t>
            </a:r>
          </a:p>
          <a:p>
            <a:pPr lvl="2"/>
            <a:endParaRPr lang="en-CA" dirty="0"/>
          </a:p>
          <a:p>
            <a:pPr lvl="2"/>
            <a:r>
              <a:rPr lang="en-CA" dirty="0" err="1"/>
              <a:t>Reconnaître</a:t>
            </a:r>
            <a:r>
              <a:rPr lang="en-CA" dirty="0"/>
              <a:t> et les aider à </a:t>
            </a:r>
            <a:r>
              <a:rPr lang="en-CA" dirty="0" err="1"/>
              <a:t>reconnaître</a:t>
            </a:r>
            <a:r>
              <a:rPr lang="en-CA" dirty="0"/>
              <a:t> </a:t>
            </a:r>
            <a:r>
              <a:rPr lang="en-CA" dirty="0" err="1"/>
              <a:t>que</a:t>
            </a:r>
            <a:r>
              <a:rPr lang="en-CA" dirty="0"/>
              <a:t> les </a:t>
            </a:r>
            <a:r>
              <a:rPr lang="en-CA" dirty="0" err="1"/>
              <a:t>désirs</a:t>
            </a:r>
            <a:r>
              <a:rPr lang="en-CA" dirty="0"/>
              <a:t> existent et </a:t>
            </a:r>
            <a:r>
              <a:rPr lang="en-CA" dirty="0" err="1"/>
              <a:t>qu’ils</a:t>
            </a:r>
            <a:r>
              <a:rPr lang="en-CA" dirty="0"/>
              <a:t> </a:t>
            </a:r>
            <a:r>
              <a:rPr lang="en-CA" dirty="0" err="1"/>
              <a:t>sont</a:t>
            </a:r>
            <a:r>
              <a:rPr lang="en-CA" dirty="0"/>
              <a:t> </a:t>
            </a:r>
            <a:r>
              <a:rPr lang="en-CA" dirty="0" err="1"/>
              <a:t>normaux</a:t>
            </a:r>
            <a:r>
              <a:rPr lang="en-CA" dirty="0"/>
              <a:t>.</a:t>
            </a:r>
          </a:p>
          <a:p>
            <a:pPr lvl="2"/>
            <a:endParaRPr lang="en-CA" dirty="0"/>
          </a:p>
          <a:p>
            <a:pPr lvl="2"/>
            <a:r>
              <a:rPr lang="en-CA" dirty="0"/>
              <a:t>Proposer des solutions de </a:t>
            </a:r>
            <a:r>
              <a:rPr lang="en-CA" dirty="0" err="1"/>
              <a:t>rechange</a:t>
            </a:r>
            <a:r>
              <a:rPr lang="en-CA" dirty="0"/>
              <a:t> qui </a:t>
            </a:r>
            <a:r>
              <a:rPr lang="en-CA" dirty="0" err="1"/>
              <a:t>laissent</a:t>
            </a:r>
            <a:r>
              <a:rPr lang="en-CA" dirty="0"/>
              <a:t> place à des manifestations de </a:t>
            </a:r>
            <a:r>
              <a:rPr lang="en-CA" dirty="0" err="1"/>
              <a:t>tendresse</a:t>
            </a:r>
            <a:r>
              <a:rPr lang="en-CA" dirty="0"/>
              <a:t> et </a:t>
            </a:r>
            <a:r>
              <a:rPr lang="en-CA" dirty="0" err="1"/>
              <a:t>d’affection</a:t>
            </a:r>
            <a:r>
              <a:rPr lang="en-CA" dirty="0"/>
              <a:t>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0032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Soins d’assistances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CA" dirty="0"/>
          </a:p>
          <a:p>
            <a:pPr lvl="2"/>
            <a:r>
              <a:rPr lang="en-CA" dirty="0"/>
              <a:t>Aider à </a:t>
            </a:r>
            <a:r>
              <a:rPr lang="en-CA" dirty="0" err="1"/>
              <a:t>préciser</a:t>
            </a:r>
            <a:r>
              <a:rPr lang="en-CA" dirty="0"/>
              <a:t> </a:t>
            </a:r>
            <a:r>
              <a:rPr lang="en-CA" dirty="0" err="1"/>
              <a:t>leurs</a:t>
            </a:r>
            <a:r>
              <a:rPr lang="en-CA" dirty="0"/>
              <a:t> </a:t>
            </a:r>
            <a:r>
              <a:rPr lang="en-CA" dirty="0" err="1"/>
              <a:t>besoins</a:t>
            </a:r>
            <a:r>
              <a:rPr lang="en-CA" dirty="0"/>
              <a:t> et à </a:t>
            </a:r>
            <a:r>
              <a:rPr lang="en-CA" dirty="0" err="1"/>
              <a:t>nommer</a:t>
            </a:r>
            <a:r>
              <a:rPr lang="en-CA" dirty="0"/>
              <a:t> les </a:t>
            </a:r>
            <a:r>
              <a:rPr lang="en-CA" dirty="0" err="1"/>
              <a:t>personnes</a:t>
            </a:r>
            <a:r>
              <a:rPr lang="en-CA" dirty="0"/>
              <a:t> qui </a:t>
            </a:r>
            <a:r>
              <a:rPr lang="en-CA" dirty="0" err="1"/>
              <a:t>peuvent</a:t>
            </a:r>
            <a:r>
              <a:rPr lang="en-CA" dirty="0"/>
              <a:t> les aider</a:t>
            </a:r>
          </a:p>
          <a:p>
            <a:pPr lvl="2"/>
            <a:endParaRPr lang="en-CA" dirty="0"/>
          </a:p>
          <a:p>
            <a:pPr lvl="2"/>
            <a:r>
              <a:rPr lang="en-CA" dirty="0"/>
              <a:t>Aider à faire </a:t>
            </a:r>
            <a:r>
              <a:rPr lang="en-CA" dirty="0" err="1"/>
              <a:t>confiance</a:t>
            </a:r>
            <a:r>
              <a:rPr lang="en-CA" dirty="0"/>
              <a:t> aux </a:t>
            </a:r>
            <a:r>
              <a:rPr lang="en-CA" dirty="0" err="1"/>
              <a:t>autres</a:t>
            </a:r>
            <a:endParaRPr lang="en-CA" dirty="0"/>
          </a:p>
          <a:p>
            <a:pPr lvl="2"/>
            <a:endParaRPr lang="en-CA" dirty="0"/>
          </a:p>
          <a:p>
            <a:pPr lvl="2"/>
            <a:r>
              <a:rPr lang="en-CA" dirty="0"/>
              <a:t>Aider à accepter </a:t>
            </a:r>
            <a:r>
              <a:rPr lang="en-CA" dirty="0" err="1"/>
              <a:t>que</a:t>
            </a:r>
            <a:r>
              <a:rPr lang="en-CA" dirty="0"/>
              <a:t> les choses </a:t>
            </a:r>
            <a:r>
              <a:rPr lang="en-CA" dirty="0" err="1"/>
              <a:t>soient</a:t>
            </a:r>
            <a:r>
              <a:rPr lang="en-CA" dirty="0"/>
              <a:t> </a:t>
            </a:r>
            <a:r>
              <a:rPr lang="en-CA" dirty="0" err="1"/>
              <a:t>faites</a:t>
            </a:r>
            <a:r>
              <a:rPr lang="en-CA" dirty="0"/>
              <a:t> </a:t>
            </a:r>
            <a:r>
              <a:rPr lang="en-CA" dirty="0" err="1"/>
              <a:t>différemment</a:t>
            </a:r>
            <a:r>
              <a:rPr lang="en-CA" dirty="0" smtClean="0"/>
              <a:t>.</a:t>
            </a:r>
            <a:endParaRPr lang="en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2551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Soins (suite)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/>
              <a:t>Suite…</a:t>
            </a:r>
            <a:endParaRPr lang="fr-CA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CA" dirty="0"/>
              <a:t>Lui proposer d’effectuer certaines de ses activités </a:t>
            </a:r>
            <a:r>
              <a:rPr lang="fr-CA" dirty="0" smtClean="0"/>
              <a:t>préférées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CA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CA" dirty="0" smtClean="0"/>
              <a:t>Suggérer de consulter un professionnel de la psychothérapie qui peut :</a:t>
            </a:r>
          </a:p>
          <a:p>
            <a:pPr marL="457200" lvl="1" indent="0">
              <a:buNone/>
            </a:pPr>
            <a:endParaRPr lang="fr-CA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fr-CA" dirty="0" smtClean="0"/>
              <a:t>L’écouter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fr-CA" dirty="0" smtClean="0"/>
              <a:t>L’aider à accroître sa confiance envers les autres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fr-CA" dirty="0" smtClean="0"/>
              <a:t>L’amener à demander et à accepter de l’aide </a:t>
            </a:r>
            <a:endParaRPr lang="fr-CA" dirty="0"/>
          </a:p>
          <a:p>
            <a:pPr lvl="1">
              <a:buFont typeface="Wingdings" panose="05000000000000000000" pitchFamily="2" charset="2"/>
              <a:buChar char="§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0728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Dimension spirituelle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/>
              <a:t>CÉMEQ p.59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767188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les-simpson.hypnoweb.net/photo/105/divers/ok/5022-spongebob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t="6030" b="6030"/>
          <a:stretch>
            <a:fillRect/>
          </a:stretch>
        </p:blipFill>
        <p:spPr bwMode="auto">
          <a:xfrm>
            <a:off x="611188" y="692150"/>
            <a:ext cx="4568825" cy="5040313"/>
          </a:xfrm>
          <a:prstGeom prst="rect">
            <a:avLst/>
          </a:prstGeom>
          <a:noFill/>
        </p:spPr>
      </p:pic>
      <p:graphicFrame>
        <p:nvGraphicFramePr>
          <p:cNvPr id="3" name="Diagramme 2"/>
          <p:cNvGraphicFramePr/>
          <p:nvPr>
            <p:custDataLst>
              <p:tags r:id="rId2"/>
            </p:custDataLst>
          </p:nvPr>
        </p:nvGraphicFramePr>
        <p:xfrm>
          <a:off x="5556732" y="548680"/>
          <a:ext cx="3053868" cy="241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" name="Diagramme 3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65766937"/>
              </p:ext>
            </p:extLst>
          </p:nvPr>
        </p:nvGraphicFramePr>
        <p:xfrm>
          <a:off x="5556734" y="2998765"/>
          <a:ext cx="3053866" cy="266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92653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Dimension spirituelle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endParaRPr lang="fr-CA" u="sng" dirty="0"/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C’est le moment de se poser les grandes questions philosophiques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Besoin de trouver un sens à la souffrance humaine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C’est une forme d’espoir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C’est la possibilité d’une vie meilleure après la mort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 smtClean="0"/>
              <a:t>C’est la recherche d’un pardon pour échapper aux sentiments de culpabilités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7264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Soins d’assistances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/>
          </a:bodyPr>
          <a:lstStyle/>
          <a:p>
            <a:pPr marL="457200" lvl="1" indent="0">
              <a:buNone/>
            </a:pPr>
            <a:endParaRPr lang="en-CA" dirty="0"/>
          </a:p>
          <a:p>
            <a:pPr lvl="2"/>
            <a:r>
              <a:rPr lang="en-CA" dirty="0"/>
              <a:t>Se souvenir </a:t>
            </a:r>
            <a:r>
              <a:rPr lang="en-CA" dirty="0" err="1"/>
              <a:t>qu’un</a:t>
            </a:r>
            <a:r>
              <a:rPr lang="en-CA" dirty="0"/>
              <a:t> </a:t>
            </a:r>
            <a:r>
              <a:rPr lang="en-CA" dirty="0" err="1"/>
              <a:t>accompagnement</a:t>
            </a:r>
            <a:r>
              <a:rPr lang="en-CA" dirty="0"/>
              <a:t> </a:t>
            </a:r>
            <a:r>
              <a:rPr lang="en-CA" dirty="0" err="1"/>
              <a:t>spirituel</a:t>
            </a:r>
            <a:r>
              <a:rPr lang="en-CA" dirty="0"/>
              <a:t> </a:t>
            </a:r>
            <a:r>
              <a:rPr lang="en-CA" dirty="0" err="1"/>
              <a:t>va</a:t>
            </a:r>
            <a:r>
              <a:rPr lang="en-CA" dirty="0"/>
              <a:t> au-</a:t>
            </a:r>
            <a:r>
              <a:rPr lang="en-CA" dirty="0" err="1"/>
              <a:t>delà</a:t>
            </a:r>
            <a:r>
              <a:rPr lang="en-CA" dirty="0"/>
              <a:t> d’un </a:t>
            </a:r>
            <a:r>
              <a:rPr lang="en-CA" dirty="0" err="1"/>
              <a:t>accompagnement</a:t>
            </a:r>
            <a:r>
              <a:rPr lang="en-CA" dirty="0"/>
              <a:t> religieux</a:t>
            </a:r>
          </a:p>
          <a:p>
            <a:pPr lvl="2"/>
            <a:endParaRPr lang="en-CA" dirty="0"/>
          </a:p>
          <a:p>
            <a:pPr lvl="2"/>
            <a:r>
              <a:rPr lang="en-CA" dirty="0"/>
              <a:t>Explorer pour </a:t>
            </a:r>
            <a:r>
              <a:rPr lang="en-CA" dirty="0" err="1"/>
              <a:t>eux-même</a:t>
            </a:r>
            <a:r>
              <a:rPr lang="en-CA" dirty="0"/>
              <a:t> </a:t>
            </a:r>
            <a:r>
              <a:rPr lang="en-CA" dirty="0" err="1"/>
              <a:t>leurs</a:t>
            </a:r>
            <a:r>
              <a:rPr lang="en-CA" dirty="0"/>
              <a:t> </a:t>
            </a:r>
            <a:r>
              <a:rPr lang="en-CA" dirty="0" err="1"/>
              <a:t>propres</a:t>
            </a:r>
            <a:r>
              <a:rPr lang="en-CA" dirty="0"/>
              <a:t> </a:t>
            </a:r>
            <a:r>
              <a:rPr lang="en-CA" dirty="0" err="1"/>
              <a:t>ressources</a:t>
            </a:r>
            <a:r>
              <a:rPr lang="en-CA" dirty="0"/>
              <a:t> </a:t>
            </a:r>
            <a:r>
              <a:rPr lang="en-CA" dirty="0" err="1"/>
              <a:t>spirituelles</a:t>
            </a:r>
            <a:endParaRPr lang="en-CA" dirty="0"/>
          </a:p>
          <a:p>
            <a:pPr lvl="2"/>
            <a:endParaRPr lang="en-CA" dirty="0"/>
          </a:p>
          <a:p>
            <a:pPr lvl="2"/>
            <a:r>
              <a:rPr lang="en-CA" dirty="0" err="1"/>
              <a:t>Accompagner</a:t>
            </a:r>
            <a:r>
              <a:rPr lang="en-CA" dirty="0"/>
              <a:t> la </a:t>
            </a:r>
            <a:r>
              <a:rPr lang="en-CA" dirty="0" err="1"/>
              <a:t>personne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</a:t>
            </a:r>
            <a:r>
              <a:rPr lang="en-CA" dirty="0" err="1"/>
              <a:t>sa</a:t>
            </a:r>
            <a:r>
              <a:rPr lang="en-CA" dirty="0"/>
              <a:t> </a:t>
            </a:r>
            <a:r>
              <a:rPr lang="en-CA" dirty="0" err="1"/>
              <a:t>propre</a:t>
            </a:r>
            <a:r>
              <a:rPr lang="en-CA" dirty="0"/>
              <a:t> </a:t>
            </a:r>
            <a:r>
              <a:rPr lang="en-CA" dirty="0" err="1"/>
              <a:t>voie</a:t>
            </a:r>
            <a:r>
              <a:rPr lang="en-CA" dirty="0"/>
              <a:t> sans </a:t>
            </a:r>
            <a:r>
              <a:rPr lang="en-CA" dirty="0" err="1"/>
              <a:t>chercher</a:t>
            </a:r>
            <a:r>
              <a:rPr lang="en-CA" dirty="0"/>
              <a:t> à imposer </a:t>
            </a:r>
            <a:r>
              <a:rPr lang="en-CA" dirty="0" err="1"/>
              <a:t>vos</a:t>
            </a:r>
            <a:r>
              <a:rPr lang="en-CA" dirty="0"/>
              <a:t> </a:t>
            </a:r>
            <a:r>
              <a:rPr lang="en-CA" dirty="0" err="1"/>
              <a:t>croyances</a:t>
            </a:r>
            <a:r>
              <a:rPr lang="en-CA" dirty="0"/>
              <a:t> et </a:t>
            </a:r>
            <a:r>
              <a:rPr lang="en-CA" dirty="0" err="1"/>
              <a:t>vos</a:t>
            </a:r>
            <a:r>
              <a:rPr lang="en-CA" dirty="0"/>
              <a:t> convictions</a:t>
            </a:r>
          </a:p>
          <a:p>
            <a:pPr lvl="2"/>
            <a:endParaRPr lang="en-CA" dirty="0"/>
          </a:p>
          <a:p>
            <a:pPr lvl="2"/>
            <a:r>
              <a:rPr lang="en-CA" dirty="0" err="1"/>
              <a:t>Éviter</a:t>
            </a:r>
            <a:r>
              <a:rPr lang="en-CA" dirty="0"/>
              <a:t> de </a:t>
            </a:r>
            <a:r>
              <a:rPr lang="en-CA" dirty="0" err="1"/>
              <a:t>trouver</a:t>
            </a:r>
            <a:r>
              <a:rPr lang="en-CA" dirty="0"/>
              <a:t> </a:t>
            </a:r>
            <a:r>
              <a:rPr lang="en-CA" dirty="0" err="1"/>
              <a:t>toute</a:t>
            </a:r>
            <a:r>
              <a:rPr lang="en-CA" dirty="0"/>
              <a:t> les </a:t>
            </a:r>
            <a:r>
              <a:rPr lang="en-CA" dirty="0" err="1"/>
              <a:t>réponses</a:t>
            </a:r>
            <a:r>
              <a:rPr lang="en-CA" dirty="0"/>
              <a:t> pour la </a:t>
            </a:r>
            <a:r>
              <a:rPr lang="en-CA" dirty="0" err="1"/>
              <a:t>personne</a:t>
            </a:r>
            <a:r>
              <a:rPr lang="en-CA" dirty="0"/>
              <a:t> et se souvenir </a:t>
            </a:r>
            <a:r>
              <a:rPr lang="en-CA" dirty="0" err="1"/>
              <a:t>qu’il</a:t>
            </a:r>
            <a:r>
              <a:rPr lang="en-CA" dirty="0"/>
              <a:t> </a:t>
            </a:r>
            <a:r>
              <a:rPr lang="en-CA" dirty="0" err="1"/>
              <a:t>est</a:t>
            </a:r>
            <a:r>
              <a:rPr lang="en-CA" dirty="0"/>
              <a:t> naturel </a:t>
            </a:r>
            <a:r>
              <a:rPr lang="en-CA" dirty="0" err="1"/>
              <a:t>d’avoir</a:t>
            </a:r>
            <a:r>
              <a:rPr lang="en-CA" dirty="0"/>
              <a:t> des </a:t>
            </a:r>
            <a:r>
              <a:rPr lang="en-CA" dirty="0" err="1"/>
              <a:t>doutes</a:t>
            </a:r>
            <a:r>
              <a:rPr lang="en-CA" dirty="0"/>
              <a:t> et des </a:t>
            </a:r>
            <a:r>
              <a:rPr lang="en-CA" dirty="0" err="1"/>
              <a:t>peurs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4528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/>
              <a:t>Soins d’assistance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1"/>
            <a:r>
              <a:rPr lang="en-CA" dirty="0"/>
              <a:t>Suite...</a:t>
            </a:r>
          </a:p>
          <a:p>
            <a:pPr lvl="1"/>
            <a:endParaRPr lang="en-CA" dirty="0"/>
          </a:p>
          <a:p>
            <a:pPr lvl="2"/>
            <a:r>
              <a:rPr lang="en-CA" dirty="0" err="1"/>
              <a:t>Éviter</a:t>
            </a:r>
            <a:r>
              <a:rPr lang="en-CA" dirty="0"/>
              <a:t> </a:t>
            </a:r>
            <a:r>
              <a:rPr lang="en-CA" dirty="0" err="1"/>
              <a:t>d’alimenter</a:t>
            </a:r>
            <a:r>
              <a:rPr lang="en-CA" dirty="0"/>
              <a:t> les sentiments de </a:t>
            </a:r>
            <a:r>
              <a:rPr lang="en-CA" dirty="0" err="1"/>
              <a:t>culpabilité</a:t>
            </a:r>
            <a:r>
              <a:rPr lang="en-CA" dirty="0"/>
              <a:t> par des attitudes de non-</a:t>
            </a:r>
            <a:r>
              <a:rPr lang="en-CA" dirty="0" err="1"/>
              <a:t>compréhension</a:t>
            </a:r>
            <a:endParaRPr lang="en-CA" dirty="0"/>
          </a:p>
          <a:p>
            <a:pPr lvl="2"/>
            <a:endParaRPr lang="en-CA" dirty="0"/>
          </a:p>
          <a:p>
            <a:pPr lvl="2"/>
            <a:r>
              <a:rPr lang="en-CA" dirty="0" err="1"/>
              <a:t>Manifester</a:t>
            </a:r>
            <a:r>
              <a:rPr lang="en-CA" dirty="0"/>
              <a:t> de </a:t>
            </a:r>
            <a:r>
              <a:rPr lang="en-CA" dirty="0" err="1"/>
              <a:t>façon</a:t>
            </a:r>
            <a:r>
              <a:rPr lang="en-CA" dirty="0"/>
              <a:t> continue de </a:t>
            </a:r>
            <a:r>
              <a:rPr lang="en-CA" dirty="0" err="1"/>
              <a:t>l’attention</a:t>
            </a:r>
            <a:r>
              <a:rPr lang="en-CA" dirty="0"/>
              <a:t> et du respect </a:t>
            </a:r>
            <a:r>
              <a:rPr lang="en-CA" dirty="0" err="1"/>
              <a:t>peu</a:t>
            </a:r>
            <a:r>
              <a:rPr lang="en-CA" dirty="0"/>
              <a:t> </a:t>
            </a:r>
            <a:r>
              <a:rPr lang="en-CA" dirty="0" err="1"/>
              <a:t>importe</a:t>
            </a:r>
            <a:r>
              <a:rPr lang="en-CA" dirty="0"/>
              <a:t> la </a:t>
            </a:r>
            <a:r>
              <a:rPr lang="en-CA" dirty="0" err="1"/>
              <a:t>croyance</a:t>
            </a:r>
            <a:r>
              <a:rPr lang="en-CA" dirty="0"/>
              <a:t> </a:t>
            </a:r>
            <a:r>
              <a:rPr lang="en-CA" dirty="0" err="1"/>
              <a:t>spirituelle</a:t>
            </a:r>
            <a:r>
              <a:rPr lang="en-CA" dirty="0"/>
              <a:t> de </a:t>
            </a:r>
            <a:r>
              <a:rPr lang="en-CA" dirty="0" err="1"/>
              <a:t>l’autre</a:t>
            </a:r>
            <a:endParaRPr lang="en-CA" dirty="0"/>
          </a:p>
          <a:p>
            <a:pPr lvl="2"/>
            <a:endParaRPr lang="en-CA" dirty="0"/>
          </a:p>
          <a:p>
            <a:pPr lvl="2"/>
            <a:r>
              <a:rPr lang="en-CA" dirty="0" err="1"/>
              <a:t>Écouter</a:t>
            </a:r>
            <a:r>
              <a:rPr lang="en-CA" dirty="0"/>
              <a:t> de </a:t>
            </a:r>
            <a:r>
              <a:rPr lang="en-CA" dirty="0" err="1"/>
              <a:t>façon</a:t>
            </a:r>
            <a:r>
              <a:rPr lang="en-CA" dirty="0"/>
              <a:t> active et </a:t>
            </a:r>
            <a:r>
              <a:rPr lang="en-CA" dirty="0" err="1"/>
              <a:t>authentique</a:t>
            </a:r>
            <a:r>
              <a:rPr lang="en-CA" dirty="0"/>
              <a:t> les </a:t>
            </a:r>
            <a:r>
              <a:rPr lang="en-CA" dirty="0" err="1"/>
              <a:t>réflexions</a:t>
            </a:r>
            <a:r>
              <a:rPr lang="en-CA" dirty="0"/>
              <a:t> de </a:t>
            </a:r>
            <a:r>
              <a:rPr lang="en-CA" dirty="0" err="1"/>
              <a:t>l’autre</a:t>
            </a:r>
            <a:r>
              <a:rPr lang="en-CA" dirty="0"/>
              <a:t>.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8138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496" y="3355848"/>
            <a:ext cx="9073008" cy="1673352"/>
          </a:xfrm>
        </p:spPr>
        <p:txBody>
          <a:bodyPr>
            <a:normAutofit/>
          </a:bodyPr>
          <a:lstStyle/>
          <a:p>
            <a:r>
              <a:rPr lang="fr-CA" sz="4000" dirty="0" smtClean="0"/>
              <a:t>Accompagnement des proches aidants</a:t>
            </a:r>
            <a:endParaRPr lang="fr-CA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875349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4851</TotalTime>
  <Words>2745</Words>
  <Application>Microsoft Office PowerPoint</Application>
  <PresentationFormat>Affichage à l'écran (4:3)</PresentationFormat>
  <Paragraphs>604</Paragraphs>
  <Slides>123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123</vt:i4>
      </vt:variant>
    </vt:vector>
  </HeadingPairs>
  <TitlesOfParts>
    <vt:vector size="124" baseType="lpstr">
      <vt:lpstr>Module</vt:lpstr>
      <vt:lpstr>L’ACCOMPAGNEMENT  EN FIN DE VIE </vt:lpstr>
      <vt:lpstr>Présentation PowerPoint</vt:lpstr>
      <vt:lpstr>Présentation PowerPoint</vt:lpstr>
      <vt:lpstr>Présentation PowerPoint</vt:lpstr>
      <vt:lpstr>Présentation PowerPoint</vt:lpstr>
      <vt:lpstr>L’ACCOMPAGNEMENT DE LA PERSONNE DANS SA GLOBALITÉ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Dimension biologique</vt:lpstr>
      <vt:lpstr>Présentation PowerPoint</vt:lpstr>
      <vt:lpstr>BIOLOGIQUE</vt:lpstr>
      <vt:lpstr>Cardiovasculaire et respiratoire</vt:lpstr>
      <vt:lpstr>Digestif</vt:lpstr>
      <vt:lpstr>Urinaire et reproducteur</vt:lpstr>
      <vt:lpstr>Nerveux et sensoriel</vt:lpstr>
      <vt:lpstr>Musculosquelettique</vt:lpstr>
      <vt:lpstr>Endocrinien / Immunitaire</vt:lpstr>
      <vt:lpstr>Présentation PowerPoint</vt:lpstr>
      <vt:lpstr>La douleur </vt:lpstr>
      <vt:lpstr>Présentation PowerPoint</vt:lpstr>
      <vt:lpstr>L’ACCOMPAGNEMENT DE LA PERSONNE DANS SA GLOBALITÉ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Échelle de la douleur</vt:lpstr>
      <vt:lpstr>Présentation PowerPoint</vt:lpstr>
      <vt:lpstr>Présentation PowerPoint</vt:lpstr>
      <vt:lpstr>Suggestions de moyens d’assistance</vt:lpstr>
      <vt:lpstr>Présentation PowerPoint</vt:lpstr>
      <vt:lpstr>Entredose </vt:lpstr>
      <vt:lpstr>Présentation PowerPoint</vt:lpstr>
      <vt:lpstr>Exemple de prescription </vt:lpstr>
      <vt:lpstr>Moyens d’assistance </vt:lpstr>
      <vt:lpstr>Éléments de surveillance </vt:lpstr>
      <vt:lpstr>Effet de l’endorphine</vt:lpstr>
      <vt:lpstr>Soins d’assistance liés à l’hygiène</vt:lpstr>
      <vt:lpstr>Présentation PowerPoint</vt:lpstr>
      <vt:lpstr>Soins d’assistance liés à l’hygiène buccale</vt:lpstr>
      <vt:lpstr>Suggestions de moyens d’assistance</vt:lpstr>
      <vt:lpstr>Présentation PowerPoint</vt:lpstr>
      <vt:lpstr>Soins d’assistance liés à l’alimentation et hydratation</vt:lpstr>
      <vt:lpstr>Présentation PowerPoint</vt:lpstr>
      <vt:lpstr>Présentation PowerPoint</vt:lpstr>
      <vt:lpstr>Présentation PowerPoint</vt:lpstr>
      <vt:lpstr>Soins d’assistance liés à la prévention des plaies de pression</vt:lpstr>
      <vt:lpstr>Suggestions de moyens d’assistance</vt:lpstr>
      <vt:lpstr>Soins d’assistance liés au confort </vt:lpstr>
      <vt:lpstr>Présentation PowerPoint</vt:lpstr>
      <vt:lpstr>Soins d’assistance liés à la sécurité </vt:lpstr>
      <vt:lpstr>Présentation PowerPoint</vt:lpstr>
      <vt:lpstr>Présentation PowerPoint</vt:lpstr>
      <vt:lpstr>Dimension intellectuelle</vt:lpstr>
      <vt:lpstr>Présentation PowerPoint</vt:lpstr>
      <vt:lpstr>COMPOSANTE INTELLECTUELLE </vt:lpstr>
      <vt:lpstr>Présentation PowerPoint</vt:lpstr>
      <vt:lpstr>Dimension émotive ou ψ</vt:lpstr>
      <vt:lpstr>Présentation PowerPoint</vt:lpstr>
      <vt:lpstr>Colère </vt:lpstr>
      <vt:lpstr>COMPOSANTES ÉMOTIVE OU PSYCHOLOGIQUE </vt:lpstr>
      <vt:lpstr>Présentation PowerPoint</vt:lpstr>
      <vt:lpstr>Anxiété</vt:lpstr>
      <vt:lpstr>Peur</vt:lpstr>
      <vt:lpstr>Ce que l’anxiété cause</vt:lpstr>
      <vt:lpstr>Présentation PowerPoint</vt:lpstr>
      <vt:lpstr>Présentation PowerPoint</vt:lpstr>
      <vt:lpstr>Présentation PowerPoint</vt:lpstr>
      <vt:lpstr>Présentation PowerPoint</vt:lpstr>
      <vt:lpstr>Tristesse</vt:lpstr>
      <vt:lpstr>L’ACCOMPAGNEMENT DE LA PERSONNE DANS SA GLOBALITÉ</vt:lpstr>
      <vt:lpstr>Présentation PowerPoint</vt:lpstr>
      <vt:lpstr>Présentation PowerPoint</vt:lpstr>
      <vt:lpstr>Sentiments d’inutilité et d’impuissance </vt:lpstr>
      <vt:lpstr>Présentation PowerPoint</vt:lpstr>
      <vt:lpstr>Présentation PowerPoint</vt:lpstr>
      <vt:lpstr>Dimension sociale</vt:lpstr>
      <vt:lpstr>Présentation PowerPoint</vt:lpstr>
      <vt:lpstr>Composante sociale</vt:lpstr>
      <vt:lpstr>Principaux soins d’assistances : </vt:lpstr>
      <vt:lpstr>Solitude</vt:lpstr>
      <vt:lpstr>Perte d’intimité sexuelle</vt:lpstr>
      <vt:lpstr>Soins d’assistances</vt:lpstr>
      <vt:lpstr>Soins (suite)</vt:lpstr>
      <vt:lpstr>Dimension spirituelle</vt:lpstr>
      <vt:lpstr>Présentation PowerPoint</vt:lpstr>
      <vt:lpstr>Dimension spirituelle</vt:lpstr>
      <vt:lpstr>Soins d’assistances</vt:lpstr>
      <vt:lpstr>Soins d’assistance</vt:lpstr>
      <vt:lpstr>Accompagnement des proches aidants</vt:lpstr>
      <vt:lpstr>Présentation PowerPoint</vt:lpstr>
      <vt:lpstr>Fatigue</vt:lpstr>
      <vt:lpstr>Présentation PowerPoint</vt:lpstr>
      <vt:lpstr>Facteurs</vt:lpstr>
      <vt:lpstr>Présentation PowerPoint</vt:lpstr>
      <vt:lpstr>Besoins</vt:lpstr>
      <vt:lpstr>Votre rôle</vt:lpstr>
      <vt:lpstr>Participation</vt:lpstr>
      <vt:lpstr>Votre rôle</vt:lpstr>
      <vt:lpstr>Organisation </vt:lpstr>
      <vt:lpstr>Organision </vt:lpstr>
      <vt:lpstr>Accompagnement</vt:lpstr>
      <vt:lpstr>Votre rôle</vt:lpstr>
      <vt:lpstr>Accompagnement dans l’agonie</vt:lpstr>
      <vt:lpstr>Présentation PowerPoint</vt:lpstr>
      <vt:lpstr>Présentation PowerPoint</vt:lpstr>
      <vt:lpstr>Présentation PowerPoint</vt:lpstr>
      <vt:lpstr>Anorexie et soif </vt:lpstr>
      <vt:lpstr>Douleur </vt:lpstr>
      <vt:lpstr>Dyspnée</vt:lpstr>
      <vt:lpstr>Modification des SV</vt:lpstr>
      <vt:lpstr>Désorientation et agitation</vt:lpstr>
      <vt:lpstr>Cyanose</vt:lpstr>
      <vt:lpstr>Présentation PowerPoint</vt:lpstr>
    </vt:vector>
  </TitlesOfParts>
  <Company>CSRDN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L’ACCOMPAGNEMENT  EN FIN DE VIE</dc:title>
  <dc:creator>Beaulieu, Daniel</dc:creator>
  <cp:lastModifiedBy>Stéphanie Di Mattia</cp:lastModifiedBy>
  <cp:revision>91</cp:revision>
  <cp:lastPrinted>2015-09-22T13:26:55Z</cp:lastPrinted>
  <dcterms:created xsi:type="dcterms:W3CDTF">2015-07-14T18:14:07Z</dcterms:created>
  <dcterms:modified xsi:type="dcterms:W3CDTF">2021-02-04T20:07:59Z</dcterms:modified>
</cp:coreProperties>
</file>