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Exo 2"/>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Exo2-regular.fntdata"/><Relationship Id="rId21" Type="http://schemas.openxmlformats.org/officeDocument/2006/relationships/slide" Target="slides/slide16.xml"/><Relationship Id="rId24" Type="http://schemas.openxmlformats.org/officeDocument/2006/relationships/font" Target="fonts/Exo2-italic.fntdata"/><Relationship Id="rId23" Type="http://schemas.openxmlformats.org/officeDocument/2006/relationships/font" Target="fonts/Exo2-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Exo2-boldItalic.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ransports.gouv.qc.ca/fr/entreprises-partenaires/ent-camionnage/transport-international/Pages/soutien-programmes-securite.aspx" TargetMode="External"/><Relationship Id="rId3" Type="http://schemas.openxmlformats.org/officeDocument/2006/relationships/hyperlink" Target="https://www.canada.ca/fr/immigration-refugies-citoyennete/services/passeports-canadiens.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5febc002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5febc002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This is a privilege that very large companies (shippers) have acquired when they trade internationally very regularly and in very large quantities. Example: Automotive Parts.</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In order for you to benefit from this privilege and use the FAST lane at the border, the shipper, carrier and driver must be FAST </a:t>
            </a:r>
            <a:r>
              <a:rPr lang="fr" sz="1200">
                <a:solidFill>
                  <a:srgbClr val="222222"/>
                </a:solidFill>
                <a:highlight>
                  <a:srgbClr val="FFFFFF"/>
                </a:highlight>
              </a:rPr>
              <a:t>APPROVED</a:t>
            </a:r>
            <a:r>
              <a:rPr lang="fr" sz="1200">
                <a:solidFill>
                  <a:srgbClr val="222222"/>
                </a:solidFill>
                <a:highlight>
                  <a:srgbClr val="FFFFFF"/>
                </a:highlight>
              </a:rPr>
              <a:t>. Carrier </a:t>
            </a:r>
            <a:r>
              <a:rPr lang="fr" sz="1200">
                <a:solidFill>
                  <a:srgbClr val="222222"/>
                </a:solidFill>
                <a:highlight>
                  <a:srgbClr val="FFFFFF"/>
                </a:highlight>
              </a:rPr>
              <a:t>accreditation</a:t>
            </a:r>
            <a:r>
              <a:rPr lang="fr" sz="1200">
                <a:solidFill>
                  <a:srgbClr val="222222"/>
                </a:solidFill>
                <a:highlight>
                  <a:srgbClr val="FFFFFF"/>
                </a:highlight>
              </a:rPr>
              <a:t> will not work if the shipper is not also.</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All these actors must have taken all the steps of the program and meet all the requirements of the authorities for this system to be operational. This is complex and costly for small or medium-sized companies which do not carry on international trade very regularly. You will therefore understand that this does not represent the majority of all cross-border crossings.</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You as a driver will still be able to take the process to obtain your accreditation. This will not automatically grant you the privilege of </a:t>
            </a:r>
            <a:r>
              <a:rPr lang="fr" sz="1200">
                <a:solidFill>
                  <a:srgbClr val="222222"/>
                </a:solidFill>
                <a:highlight>
                  <a:srgbClr val="FFFFFF"/>
                </a:highlight>
              </a:rPr>
              <a:t>entering</a:t>
            </a:r>
            <a:r>
              <a:rPr lang="fr" sz="1200">
                <a:solidFill>
                  <a:srgbClr val="222222"/>
                </a:solidFill>
                <a:highlight>
                  <a:srgbClr val="FFFFFF"/>
                </a:highlight>
              </a:rPr>
              <a:t> through the FAST lane but facilitate your </a:t>
            </a:r>
            <a:r>
              <a:rPr lang="fr" sz="1200">
                <a:solidFill>
                  <a:srgbClr val="222222"/>
                </a:solidFill>
                <a:highlight>
                  <a:srgbClr val="FFFFFF"/>
                </a:highlight>
              </a:rPr>
              <a:t>regular</a:t>
            </a:r>
            <a:r>
              <a:rPr lang="fr" sz="1200">
                <a:solidFill>
                  <a:srgbClr val="222222"/>
                </a:solidFill>
                <a:highlight>
                  <a:srgbClr val="FFFFFF"/>
                </a:highlight>
              </a:rPr>
              <a:t> passage.</a:t>
            </a:r>
            <a:endParaRPr sz="1200">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5febc002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5febc002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5febc002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5febc002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1100"/>
              <a:buFont typeface="Arial"/>
              <a:buNone/>
            </a:pPr>
            <a:r>
              <a:rPr lang="fr" sz="1200">
                <a:solidFill>
                  <a:schemeClr val="dk1"/>
                </a:solidFill>
              </a:rPr>
              <a:t>This document may be part of the documents that your Dispatch gives you. Sometimes the Dispatch will need to fax it to you, at a Truck Stop when your on the way to the border. Make sure you have this document before arriving at Customs. A “PAPS” (Pre-Arrival-  Processing-System) barcode appears on this document.</a:t>
            </a:r>
            <a:endParaRPr sz="1200">
              <a:solidFill>
                <a:schemeClr val="dk1"/>
              </a:solidFill>
            </a:endParaRPr>
          </a:p>
          <a:p>
            <a:pPr indent="0" lvl="0" marL="0" marR="0" rtl="0" algn="just">
              <a:spcBef>
                <a:spcPts val="0"/>
              </a:spcBef>
              <a:spcAft>
                <a:spcPts val="0"/>
              </a:spcAft>
              <a:buClr>
                <a:schemeClr val="dk1"/>
              </a:buClr>
              <a:buSzPts val="1100"/>
              <a:buFont typeface="Arial"/>
              <a:buNone/>
            </a:pPr>
            <a:r>
              <a:t/>
            </a:r>
            <a:endParaRPr sz="1200">
              <a:solidFill>
                <a:schemeClr val="dk1"/>
              </a:solidFill>
            </a:endParaRPr>
          </a:p>
          <a:p>
            <a:pPr indent="0" lvl="0" marL="0" marR="0" rtl="0" algn="just">
              <a:spcBef>
                <a:spcPts val="0"/>
              </a:spcBef>
              <a:spcAft>
                <a:spcPts val="0"/>
              </a:spcAft>
              <a:buClr>
                <a:schemeClr val="dk1"/>
              </a:buClr>
              <a:buSzPts val="1100"/>
              <a:buFont typeface="Arial"/>
              <a:buNone/>
            </a:pPr>
            <a:r>
              <a:rPr lang="fr" sz="1200">
                <a:solidFill>
                  <a:schemeClr val="dk1"/>
                </a:solidFill>
              </a:rPr>
              <a:t>An Entry Number will also to be </a:t>
            </a:r>
            <a:r>
              <a:rPr lang="fr" sz="1200">
                <a:solidFill>
                  <a:schemeClr val="dk1"/>
                </a:solidFill>
              </a:rPr>
              <a:t>entered</a:t>
            </a:r>
            <a:r>
              <a:rPr lang="fr" sz="1200">
                <a:solidFill>
                  <a:schemeClr val="dk1"/>
                </a:solidFill>
              </a:rPr>
              <a:t> before arriving at the border. If you don’t have it, ask your Dispatch.</a:t>
            </a:r>
            <a:endParaRPr sz="1200">
              <a:solidFill>
                <a:schemeClr val="dk1"/>
              </a:solidFill>
            </a:endParaRPr>
          </a:p>
          <a:p>
            <a:pPr indent="0" lvl="0" marL="0" marR="0" rtl="0" algn="just">
              <a:spcBef>
                <a:spcPts val="0"/>
              </a:spcBef>
              <a:spcAft>
                <a:spcPts val="0"/>
              </a:spcAft>
              <a:buClr>
                <a:schemeClr val="dk1"/>
              </a:buClr>
              <a:buSzPts val="1100"/>
              <a:buFont typeface="Arial"/>
              <a:buNone/>
            </a:pPr>
            <a:r>
              <a:t/>
            </a:r>
            <a:endParaRPr sz="1200">
              <a:solidFill>
                <a:schemeClr val="dk1"/>
              </a:solidFill>
            </a:endParaRPr>
          </a:p>
          <a:p>
            <a:pPr indent="0" lvl="0" marL="0" marR="0" rtl="0" algn="just">
              <a:spcBef>
                <a:spcPts val="0"/>
              </a:spcBef>
              <a:spcAft>
                <a:spcPts val="0"/>
              </a:spcAft>
              <a:buClr>
                <a:schemeClr val="dk1"/>
              </a:buClr>
              <a:buSzPts val="1100"/>
              <a:buFont typeface="Arial"/>
              <a:buNone/>
            </a:pPr>
            <a:r>
              <a:rPr lang="fr" sz="1200">
                <a:solidFill>
                  <a:schemeClr val="dk1"/>
                </a:solidFill>
              </a:rPr>
              <a:t>N.B.: You may have the task of sending your Dispatch or directly to the Customs Broker (by fax or email) the customs invoice and the PAPS barcode associated with the load that you picked up at the shipper. Note:The shipper might do this process for you.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75febc002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5febc002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1100"/>
              <a:buFont typeface="Arial"/>
              <a:buNone/>
            </a:pPr>
            <a:r>
              <a:rPr lang="fr" sz="1200">
                <a:solidFill>
                  <a:schemeClr val="dk1"/>
                </a:solidFill>
              </a:rPr>
              <a:t>Generally you will have to pick it up at a place designated (often a Truck Stop), faxed by your Dispatch when you are on your way to the border. A</a:t>
            </a:r>
            <a:r>
              <a:rPr lang="fr">
                <a:solidFill>
                  <a:schemeClr val="dk1"/>
                </a:solidFill>
              </a:rPr>
              <a:t> “PARS”  (Pre-Arrival-Review-System) bar code appears on this document.</a:t>
            </a:r>
            <a:endParaRPr>
              <a:solidFill>
                <a:schemeClr val="dk1"/>
              </a:solidFill>
            </a:endParaRPr>
          </a:p>
          <a:p>
            <a:pPr indent="0" lvl="0" marL="0" marR="0" rtl="0" algn="just">
              <a:spcBef>
                <a:spcPts val="0"/>
              </a:spcBef>
              <a:spcAft>
                <a:spcPts val="0"/>
              </a:spcAft>
              <a:buClr>
                <a:schemeClr val="dk1"/>
              </a:buClr>
              <a:buSzPts val="1100"/>
              <a:buFont typeface="Arial"/>
              <a:buNone/>
            </a:pPr>
            <a:r>
              <a:t/>
            </a:r>
            <a:endParaRPr sz="1200">
              <a:solidFill>
                <a:schemeClr val="dk1"/>
              </a:solidFill>
            </a:endParaRPr>
          </a:p>
          <a:p>
            <a:pPr indent="0" lvl="0" marL="0" marR="0" rtl="0" algn="just">
              <a:spcBef>
                <a:spcPts val="0"/>
              </a:spcBef>
              <a:spcAft>
                <a:spcPts val="0"/>
              </a:spcAft>
              <a:buClr>
                <a:schemeClr val="dk1"/>
              </a:buClr>
              <a:buSzPts val="1100"/>
              <a:buFont typeface="Arial"/>
              <a:buNone/>
            </a:pPr>
            <a:r>
              <a:rPr lang="fr" sz="1200">
                <a:solidFill>
                  <a:schemeClr val="dk1"/>
                </a:solidFill>
              </a:rPr>
              <a:t>An Entry Number will also need to be entered before arriving at the border. If you don’t have it, ask your Dispatch.</a:t>
            </a:r>
            <a:endParaRPr sz="1200">
              <a:solidFill>
                <a:schemeClr val="dk1"/>
              </a:solidFill>
            </a:endParaRPr>
          </a:p>
          <a:p>
            <a:pPr indent="0" lvl="0" marL="0" marR="0" rtl="0" algn="just">
              <a:spcBef>
                <a:spcPts val="0"/>
              </a:spcBef>
              <a:spcAft>
                <a:spcPts val="0"/>
              </a:spcAft>
              <a:buClr>
                <a:schemeClr val="dk1"/>
              </a:buClr>
              <a:buSzPts val="1100"/>
              <a:buFont typeface="Arial"/>
              <a:buNone/>
            </a:pPr>
            <a:r>
              <a:t/>
            </a:r>
            <a:endParaRPr sz="1200">
              <a:solidFill>
                <a:schemeClr val="dk1"/>
              </a:solidFill>
            </a:endParaRPr>
          </a:p>
          <a:p>
            <a:pPr indent="0" lvl="0" marL="0" marR="0" rtl="0" algn="just">
              <a:spcBef>
                <a:spcPts val="0"/>
              </a:spcBef>
              <a:spcAft>
                <a:spcPts val="0"/>
              </a:spcAft>
              <a:buClr>
                <a:schemeClr val="dk1"/>
              </a:buClr>
              <a:buSzPts val="1100"/>
              <a:buFont typeface="Arial"/>
              <a:buNone/>
            </a:pPr>
            <a:r>
              <a:rPr lang="fr" sz="1200">
                <a:solidFill>
                  <a:schemeClr val="dk1"/>
                </a:solidFill>
              </a:rPr>
              <a:t>N.B.</a:t>
            </a:r>
            <a:r>
              <a:rPr lang="fr" sz="1200">
                <a:solidFill>
                  <a:schemeClr val="dk1"/>
                </a:solidFill>
              </a:rPr>
              <a:t>.: You may have the task of sending your Dispatch or directly to the Customs Broker (by fax or email) the customs invoice and the PARS barcode associated with the load that you picked up at the shipper. The shipper might do this process for you.</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75febc002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5febc002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1100"/>
              <a:buFont typeface="Arial"/>
              <a:buNone/>
            </a:pPr>
            <a:r>
              <a:rPr b="1" lang="fr" sz="1200">
                <a:solidFill>
                  <a:schemeClr val="dk1"/>
                </a:solidFill>
              </a:rPr>
              <a:t>Fast/Express Card </a:t>
            </a:r>
            <a:r>
              <a:rPr b="1" lang="fr">
                <a:solidFill>
                  <a:schemeClr val="dk1"/>
                </a:solidFill>
              </a:rPr>
              <a:t>(Free And Secure Trade)</a:t>
            </a:r>
            <a:endParaRPr b="1">
              <a:solidFill>
                <a:schemeClr val="dk1"/>
              </a:solidFill>
            </a:endParaRPr>
          </a:p>
          <a:p>
            <a:pPr indent="0" lvl="0" marL="0" marR="0" rtl="0" algn="just">
              <a:spcBef>
                <a:spcPts val="0"/>
              </a:spcBef>
              <a:spcAft>
                <a:spcPts val="0"/>
              </a:spcAft>
              <a:buClr>
                <a:schemeClr val="dk1"/>
              </a:buClr>
              <a:buSzPts val="1100"/>
              <a:buFont typeface="Arial"/>
              <a:buNone/>
            </a:pPr>
            <a:r>
              <a:rPr lang="fr">
                <a:solidFill>
                  <a:schemeClr val="dk1"/>
                </a:solidFill>
              </a:rPr>
              <a:t>The aim of this program is to secure the logistics chain. You can register and follow the procedures to obtain this accreditation at the following Internet address: </a:t>
            </a:r>
            <a:r>
              <a:rPr lang="fr" u="sng">
                <a:solidFill>
                  <a:srgbClr val="1155CC"/>
                </a:solidFill>
                <a:hlinkClick r:id="rId2">
                  <a:extLst>
                    <a:ext uri="{A12FA001-AC4F-418D-AE19-62706E023703}">
                      <ahyp:hlinkClr val="tx"/>
                    </a:ext>
                  </a:extLst>
                </a:hlinkClick>
              </a:rPr>
              <a:t>Click on this link.</a:t>
            </a:r>
            <a:r>
              <a:rPr lang="fr">
                <a:solidFill>
                  <a:schemeClr val="dk1"/>
                </a:solidFill>
              </a:rPr>
              <a:t> or access by the following QR code. The process may take a few months.</a:t>
            </a:r>
            <a:endParaRPr>
              <a:solidFill>
                <a:schemeClr val="dk1"/>
              </a:solidFill>
            </a:endParaRPr>
          </a:p>
          <a:p>
            <a:pPr indent="0" lvl="0" marL="0" marR="0" rtl="0" algn="just">
              <a:spcBef>
                <a:spcPts val="0"/>
              </a:spcBef>
              <a:spcAft>
                <a:spcPts val="0"/>
              </a:spcAft>
              <a:buNone/>
            </a:pPr>
            <a:r>
              <a:t/>
            </a:r>
            <a:endParaRPr>
              <a:solidFill>
                <a:schemeClr val="dk1"/>
              </a:solidFill>
            </a:endParaRPr>
          </a:p>
          <a:p>
            <a:pPr indent="0" lvl="0" marL="0" marR="0" rtl="0" algn="just">
              <a:spcBef>
                <a:spcPts val="0"/>
              </a:spcBef>
              <a:spcAft>
                <a:spcPts val="0"/>
              </a:spcAft>
              <a:buNone/>
            </a:pPr>
            <a:r>
              <a:rPr b="1" lang="fr">
                <a:solidFill>
                  <a:schemeClr val="dk1"/>
                </a:solidFill>
              </a:rPr>
              <a:t>Passport</a:t>
            </a:r>
            <a:endParaRPr b="1">
              <a:solidFill>
                <a:schemeClr val="dk1"/>
              </a:solidFill>
            </a:endParaRPr>
          </a:p>
          <a:p>
            <a:pPr indent="0" lvl="0" marL="0" marR="0" rtl="0" algn="just">
              <a:spcBef>
                <a:spcPts val="0"/>
              </a:spcBef>
              <a:spcAft>
                <a:spcPts val="0"/>
              </a:spcAft>
              <a:buNone/>
            </a:pPr>
            <a:r>
              <a:rPr lang="fr" sz="1200">
                <a:solidFill>
                  <a:schemeClr val="dk1"/>
                </a:solidFill>
              </a:rPr>
              <a:t>The passport is also a means of crossing the border. On the other hand, customs officers are likely to ask you more questions during your entry. You can access the information and apply for a passport by </a:t>
            </a:r>
            <a:r>
              <a:rPr lang="fr" sz="1200">
                <a:solidFill>
                  <a:schemeClr val="dk1"/>
                </a:solidFill>
              </a:rPr>
              <a:t> </a:t>
            </a:r>
            <a:r>
              <a:rPr lang="fr" sz="1200" u="sng">
                <a:solidFill>
                  <a:srgbClr val="1155CC"/>
                </a:solidFill>
                <a:hlinkClick r:id="rId3">
                  <a:extLst>
                    <a:ext uri="{A12FA001-AC4F-418D-AE19-62706E023703}">
                      <ahyp:hlinkClr val="tx"/>
                    </a:ext>
                  </a:extLst>
                </a:hlinkClick>
              </a:rPr>
              <a:t>clicking on the following link </a:t>
            </a:r>
            <a:r>
              <a:rPr lang="fr" sz="1200">
                <a:solidFill>
                  <a:schemeClr val="dk1"/>
                </a:solidFill>
              </a:rPr>
              <a:t> or access with the QR code too.</a:t>
            </a:r>
            <a:endParaRPr sz="1200">
              <a:solidFill>
                <a:schemeClr val="dk1"/>
              </a:solidFill>
            </a:endParaRPr>
          </a:p>
          <a:p>
            <a:pPr indent="0" lvl="0" marL="0" marR="0" rtl="0" algn="just">
              <a:spcBef>
                <a:spcPts val="0"/>
              </a:spcBef>
              <a:spcAft>
                <a:spcPts val="0"/>
              </a:spcAft>
              <a:buNone/>
            </a:pPr>
            <a:r>
              <a:rPr lang="fr" sz="1200">
                <a:solidFill>
                  <a:schemeClr val="dk1"/>
                </a:solidFill>
              </a:rPr>
              <a:t>The process may take a few weeks.</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006623b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006623b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just">
              <a:spcBef>
                <a:spcPts val="0"/>
              </a:spcBef>
              <a:spcAft>
                <a:spcPts val="0"/>
              </a:spcAft>
              <a:buClr>
                <a:schemeClr val="dk1"/>
              </a:buClr>
              <a:buSzPts val="1100"/>
              <a:buFont typeface="Arial"/>
              <a:buNone/>
            </a:pPr>
            <a:r>
              <a:rPr lang="fr" sz="1400">
                <a:solidFill>
                  <a:schemeClr val="dk1"/>
                </a:solidFill>
              </a:rPr>
              <a:t>A local truck driver may also have to deal with customs </a:t>
            </a:r>
            <a:r>
              <a:rPr lang="fr" sz="1400">
                <a:solidFill>
                  <a:schemeClr val="dk1"/>
                </a:solidFill>
              </a:rPr>
              <a:t>clearance</a:t>
            </a:r>
            <a:r>
              <a:rPr lang="fr" sz="1400">
                <a:solidFill>
                  <a:schemeClr val="dk1"/>
                </a:solidFill>
              </a:rPr>
              <a:t> before making certain deliveries. Of course, he won’t cross a border, so the procedures will be less complicated but different.</a:t>
            </a:r>
            <a:endParaRPr sz="1400">
              <a:solidFill>
                <a:schemeClr val="dk1"/>
              </a:solidFill>
            </a:endParaRPr>
          </a:p>
          <a:p>
            <a:pPr indent="0" lvl="0" marL="0" marR="0" rtl="0" algn="just">
              <a:spcBef>
                <a:spcPts val="0"/>
              </a:spcBef>
              <a:spcAft>
                <a:spcPts val="0"/>
              </a:spcAft>
              <a:buClr>
                <a:schemeClr val="dk1"/>
              </a:buClr>
              <a:buSzPts val="1100"/>
              <a:buFont typeface="Arial"/>
              <a:buNone/>
            </a:pPr>
            <a:r>
              <a:t/>
            </a:r>
            <a:endParaRPr sz="1400">
              <a:solidFill>
                <a:schemeClr val="dk1"/>
              </a:solidFill>
            </a:endParaRPr>
          </a:p>
          <a:p>
            <a:pPr indent="0" lvl="0" marL="0" marR="0" rtl="0" algn="just">
              <a:spcBef>
                <a:spcPts val="0"/>
              </a:spcBef>
              <a:spcAft>
                <a:spcPts val="0"/>
              </a:spcAft>
              <a:buClr>
                <a:schemeClr val="dk1"/>
              </a:buClr>
              <a:buSzPts val="1100"/>
              <a:buFont typeface="Arial"/>
              <a:buNone/>
            </a:pPr>
            <a:r>
              <a:rPr lang="fr" sz="1400">
                <a:solidFill>
                  <a:schemeClr val="dk1"/>
                </a:solidFill>
              </a:rPr>
              <a:t>In fact this procedure will be the same with regard to the merchandise. That is, the driver will have to go to a designated place within the country where there will be Customs Officers. (Bonded Warehouse) Ex. CDL # 398</a:t>
            </a:r>
            <a:endParaRPr sz="1400">
              <a:solidFill>
                <a:schemeClr val="dk1"/>
              </a:solidFill>
            </a:endParaRPr>
          </a:p>
          <a:p>
            <a:pPr indent="0" lvl="0" marL="0" marR="0" rtl="0" algn="just">
              <a:spcBef>
                <a:spcPts val="0"/>
              </a:spcBef>
              <a:spcAft>
                <a:spcPts val="0"/>
              </a:spcAft>
              <a:buClr>
                <a:schemeClr val="dk1"/>
              </a:buClr>
              <a:buSzPts val="1100"/>
              <a:buFont typeface="Arial"/>
              <a:buNone/>
            </a:pPr>
            <a:r>
              <a:t/>
            </a:r>
            <a:endParaRPr sz="1400">
              <a:solidFill>
                <a:schemeClr val="dk1"/>
              </a:solidFill>
            </a:endParaRPr>
          </a:p>
          <a:p>
            <a:pPr indent="0" lvl="0" marL="0" marR="0" rtl="0" algn="just">
              <a:spcBef>
                <a:spcPts val="0"/>
              </a:spcBef>
              <a:spcAft>
                <a:spcPts val="0"/>
              </a:spcAft>
              <a:buClr>
                <a:schemeClr val="dk1"/>
              </a:buClr>
              <a:buSzPts val="1100"/>
              <a:buFont typeface="Arial"/>
              <a:buNone/>
            </a:pPr>
            <a:r>
              <a:rPr lang="fr" sz="1400">
                <a:solidFill>
                  <a:schemeClr val="dk1"/>
                </a:solidFill>
              </a:rPr>
              <a:t>At this place, the driver will have to present to the customs officers documents which will be used for customs clearance of the merchandise. </a:t>
            </a:r>
            <a:endParaRPr sz="1400">
              <a:solidFill>
                <a:schemeClr val="dk1"/>
              </a:solidFill>
            </a:endParaRPr>
          </a:p>
          <a:p>
            <a:pPr indent="0" lvl="0" marL="0" marR="0" rtl="0" algn="just">
              <a:spcBef>
                <a:spcPts val="0"/>
              </a:spcBef>
              <a:spcAft>
                <a:spcPts val="0"/>
              </a:spcAft>
              <a:buClr>
                <a:schemeClr val="dk1"/>
              </a:buClr>
              <a:buSzPts val="1100"/>
              <a:buFont typeface="Arial"/>
              <a:buNone/>
            </a:pPr>
            <a:r>
              <a:t/>
            </a:r>
            <a:endParaRPr sz="1400">
              <a:solidFill>
                <a:schemeClr val="dk1"/>
              </a:solidFill>
            </a:endParaRPr>
          </a:p>
          <a:p>
            <a:pPr indent="0" lvl="0" marL="0" marR="0" rtl="0" algn="just">
              <a:spcBef>
                <a:spcPts val="0"/>
              </a:spcBef>
              <a:spcAft>
                <a:spcPts val="0"/>
              </a:spcAft>
              <a:buClr>
                <a:schemeClr val="dk1"/>
              </a:buClr>
              <a:buSzPts val="1100"/>
              <a:buFont typeface="Arial"/>
              <a:buNone/>
            </a:pPr>
            <a:r>
              <a:rPr lang="fr" sz="1400">
                <a:solidFill>
                  <a:schemeClr val="dk1"/>
                </a:solidFill>
              </a:rPr>
              <a:t>Once the custom officer gives the clearance release form to the driver,  he can deliver to the </a:t>
            </a:r>
            <a:r>
              <a:rPr lang="fr" sz="1400">
                <a:solidFill>
                  <a:schemeClr val="dk1"/>
                </a:solidFill>
              </a:rPr>
              <a:t>customer</a:t>
            </a:r>
            <a:r>
              <a:rPr lang="fr" sz="1400">
                <a:solidFill>
                  <a:schemeClr val="dk1"/>
                </a:solidFill>
              </a:rPr>
              <a:t>. </a:t>
            </a:r>
            <a:endParaRPr sz="1400">
              <a:solidFill>
                <a:schemeClr val="dk1"/>
              </a:solidFill>
            </a:endParaRPr>
          </a:p>
          <a:p>
            <a:pPr indent="0" lvl="0" marL="0" marR="0" rtl="0" algn="just">
              <a:spcBef>
                <a:spcPts val="0"/>
              </a:spcBef>
              <a:spcAft>
                <a:spcPts val="0"/>
              </a:spcAft>
              <a:buClr>
                <a:schemeClr val="dk1"/>
              </a:buClr>
              <a:buSzPts val="1100"/>
              <a:buFont typeface="Arial"/>
              <a:buNone/>
            </a:pPr>
            <a:r>
              <a:t/>
            </a:r>
            <a:endParaRPr sz="1400">
              <a:solidFill>
                <a:schemeClr val="dk1"/>
              </a:solidFill>
            </a:endParaRPr>
          </a:p>
          <a:p>
            <a:pPr indent="0" lvl="0" marL="0" marR="0" rtl="0" algn="just">
              <a:spcBef>
                <a:spcPts val="0"/>
              </a:spcBef>
              <a:spcAft>
                <a:spcPts val="0"/>
              </a:spcAft>
              <a:buClr>
                <a:schemeClr val="dk1"/>
              </a:buClr>
              <a:buSzPts val="1100"/>
              <a:buFont typeface="Arial"/>
              <a:buNone/>
            </a:pPr>
            <a:r>
              <a:rPr lang="fr" sz="1400">
                <a:solidFill>
                  <a:schemeClr val="dk1"/>
                </a:solidFill>
              </a:rPr>
              <a:t>Therefore, the driver will have to be very attentive to the instructions of his Dispatch, in order to do this correctly.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A custom broker is a private firm that represents the importer who brings cargo into a country.</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This ensures that import or export taxes as well as GST and QST are paid.The broker will collect the money from the importer for a fee. It is the importer who chooses the broker.</a:t>
            </a:r>
            <a:endParaRPr>
              <a:solidFill>
                <a:schemeClr val="dk1"/>
              </a:solidFill>
              <a:highlight>
                <a:srgbClr val="00FFFF"/>
              </a:highlight>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The customs broker then opens a file with Canadian or </a:t>
            </a:r>
            <a:r>
              <a:rPr lang="fr">
                <a:solidFill>
                  <a:schemeClr val="dk1"/>
                </a:solidFill>
              </a:rPr>
              <a:t>American</a:t>
            </a:r>
            <a:r>
              <a:rPr lang="fr">
                <a:solidFill>
                  <a:schemeClr val="dk1"/>
                </a:solidFill>
              </a:rPr>
              <a:t> Customs to accept the entry of the cargo into the desired territory.</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The truck driver rarely needs to be in contact with the customs broker. On the other hand, it is the latter who organizes the documentation for the passage through customs based on the information which is transmitted to him, (after you are loaded at the shipper).</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This information is often transmitted to the broker by you (the driver), sometimes also by the shipper himself or by your transport company, after you have transmitted it to your Dispatch. It all depends on the agreement between the parties. As a driver, you will have to adapt to the mode of operation of the company you will be working for regarding the transfer of documents to the customs broker.</a:t>
            </a:r>
            <a:endParaRPr>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a:solidFill>
                  <a:schemeClr val="dk1"/>
                </a:solidFill>
              </a:rPr>
              <a:t>The customs broker is the intermediary between the carrier, shipper and consignee.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These people are the ones responsible for enforcing the process of moving goods and people across the border. These are the first responders with whom you will have contact when you arrive at the border.</a:t>
            </a:r>
            <a:endParaRPr sz="12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This is the person that you will have to present the documents to prove the </a:t>
            </a:r>
            <a:r>
              <a:rPr lang="fr" sz="1200">
                <a:solidFill>
                  <a:schemeClr val="dk1"/>
                </a:solidFill>
              </a:rPr>
              <a:t>clearance</a:t>
            </a:r>
            <a:r>
              <a:rPr lang="fr" sz="1200">
                <a:solidFill>
                  <a:schemeClr val="dk1"/>
                </a:solidFill>
              </a:rPr>
              <a:t> of the goods as well as the personal document(s) </a:t>
            </a:r>
            <a:r>
              <a:rPr lang="fr" sz="1200">
                <a:solidFill>
                  <a:schemeClr val="dk1"/>
                </a:solidFill>
              </a:rPr>
              <a:t>required</a:t>
            </a:r>
            <a:r>
              <a:rPr lang="fr" sz="1200">
                <a:solidFill>
                  <a:schemeClr val="dk1"/>
                </a:solidFill>
              </a:rPr>
              <a:t> for you to cross the border.</a:t>
            </a:r>
            <a:endParaRPr sz="12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It is necessary to obey their commands and answer their questions with assurance.</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5febc00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5febc00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These people are responsible for verifying the nationality of people who wish to enter a country and approve their entry or not.</a:t>
            </a:r>
            <a:endParaRPr sz="12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Usually, the customs officer takes the first step with you and you shouldn’t have to meet with immigration if all your personal documents are in order.</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5febc002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5febc00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These officers are responsible for verifying the origin as well as the </a:t>
            </a:r>
            <a:r>
              <a:rPr lang="fr" sz="1200">
                <a:solidFill>
                  <a:schemeClr val="dk1"/>
                </a:solidFill>
              </a:rPr>
              <a:t>quality</a:t>
            </a:r>
            <a:r>
              <a:rPr lang="fr" sz="1200">
                <a:solidFill>
                  <a:schemeClr val="dk1"/>
                </a:solidFill>
              </a:rPr>
              <a:t> of the food as well as the quality and  conformity of the drugs entering the US. If you transport these types of goods, you will regularly have to present your documents to the FDA, which is located in the same building as the customs officers.</a:t>
            </a:r>
            <a:endParaRPr sz="12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fr" sz="1200">
                <a:solidFill>
                  <a:schemeClr val="dk1"/>
                </a:solidFill>
              </a:rPr>
              <a:t>If in doubt, ask your Dispatch if you should take this step.</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5febc002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5febc002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just">
              <a:lnSpc>
                <a:spcPct val="115000"/>
              </a:lnSpc>
              <a:spcBef>
                <a:spcPts val="1200"/>
              </a:spcBef>
              <a:spcAft>
                <a:spcPts val="0"/>
              </a:spcAft>
              <a:buClr>
                <a:schemeClr val="dk1"/>
              </a:buClr>
              <a:buSzPts val="1100"/>
              <a:buAutoNum type="arabicPeriod"/>
            </a:pPr>
            <a:r>
              <a:rPr lang="fr">
                <a:solidFill>
                  <a:schemeClr val="dk1"/>
                </a:solidFill>
              </a:rPr>
              <a:t>When arriving at the border with your truck, you will usually pass the border post facilities of the country that you just came from (without stopping).</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fr">
                <a:solidFill>
                  <a:schemeClr val="dk1"/>
                </a:solidFill>
              </a:rPr>
              <a:t>Then it is important to follow the signs to get to the place reserved for commercial trucks at the border post facilities of the country you want to enter.</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fr">
                <a:solidFill>
                  <a:schemeClr val="dk1"/>
                </a:solidFill>
              </a:rPr>
              <a:t>Once you have entered the lane for commercial trucks, you will have to stop at the Customs Booth in which an officer is waiting for you for a primary inspection. You will need to immobilize your vehicle in front of the Customs Booth’s window without applying your vehicle’s parking brake. You will also need to turn off your engine.</a:t>
            </a:r>
            <a:endParaRPr u="sng">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fr">
                <a:solidFill>
                  <a:schemeClr val="dk1"/>
                </a:solidFill>
              </a:rPr>
              <a:t>At this place, you will have to present your documents for the </a:t>
            </a:r>
            <a:r>
              <a:rPr lang="fr">
                <a:solidFill>
                  <a:schemeClr val="dk1"/>
                </a:solidFill>
              </a:rPr>
              <a:t>merchandise</a:t>
            </a:r>
            <a:r>
              <a:rPr lang="fr">
                <a:solidFill>
                  <a:schemeClr val="dk1"/>
                </a:solidFill>
              </a:rPr>
              <a:t> and as well as your personal documents. (Passport, FAST/EXPRESS Card, etc.)</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5febc002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5febc002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200" u="sng">
                <a:solidFill>
                  <a:schemeClr val="dk1"/>
                </a:solidFill>
              </a:rPr>
              <a:t>Merchandise: </a:t>
            </a:r>
            <a:r>
              <a:rPr lang="fr" sz="1200">
                <a:solidFill>
                  <a:schemeClr val="dk1"/>
                </a:solidFill>
              </a:rPr>
              <a:t> ACE (</a:t>
            </a:r>
            <a:r>
              <a:rPr lang="fr" sz="1200">
                <a:solidFill>
                  <a:srgbClr val="222222"/>
                </a:solidFill>
                <a:highlight>
                  <a:srgbClr val="FFFFFF"/>
                </a:highlight>
              </a:rPr>
              <a:t>Automated Commercial Environment) eM</a:t>
            </a:r>
            <a:r>
              <a:rPr lang="fr" sz="1200">
                <a:solidFill>
                  <a:srgbClr val="222222"/>
                </a:solidFill>
                <a:highlight>
                  <a:srgbClr val="FFFFFF"/>
                </a:highlight>
              </a:rPr>
              <a:t>anifest</a:t>
            </a:r>
            <a:r>
              <a:rPr lang="fr" sz="1200">
                <a:solidFill>
                  <a:srgbClr val="222222"/>
                </a:solidFill>
                <a:highlight>
                  <a:srgbClr val="FFFFFF"/>
                </a:highlight>
              </a:rPr>
              <a:t> with an Entry Number written on it.</a:t>
            </a:r>
            <a:endParaRPr sz="1200">
              <a:solidFill>
                <a:srgbClr val="222222"/>
              </a:solidFill>
              <a:highlight>
                <a:srgbClr val="FFFFFF"/>
              </a:highlight>
            </a:endParaRPr>
          </a:p>
          <a:p>
            <a:pPr indent="0" lvl="0" marL="0" rtl="0" algn="just">
              <a:lnSpc>
                <a:spcPct val="115000"/>
              </a:lnSpc>
              <a:spcBef>
                <a:spcPts val="0"/>
              </a:spcBef>
              <a:spcAft>
                <a:spcPts val="0"/>
              </a:spcAft>
              <a:buNone/>
            </a:pPr>
            <a:r>
              <a:rPr b="1" lang="fr" sz="1200" u="sng">
                <a:solidFill>
                  <a:srgbClr val="222222"/>
                </a:solidFill>
                <a:highlight>
                  <a:srgbClr val="FFFFFF"/>
                </a:highlight>
              </a:rPr>
              <a:t>Personal Documents: </a:t>
            </a:r>
            <a:r>
              <a:rPr lang="fr" sz="1200">
                <a:solidFill>
                  <a:srgbClr val="222222"/>
                </a:solidFill>
                <a:highlight>
                  <a:srgbClr val="FFFFFF"/>
                </a:highlight>
              </a:rPr>
              <a:t> FAST/EXPRESS Card or Passport. For the FAST/EXPRESS Card (Free And Secure Trade), you have to place it in the bottom left corner of your windshield when you approach the guard shack with your vehicle. A device in the customs booth will pick up remote information about you in advance.</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rgbClr val="FFFFFF"/>
                </a:highlight>
              </a:rPr>
              <a:t>The customs officer will check all the information and maybe ask a few questions. Respond confidently.</a:t>
            </a:r>
            <a:endParaRPr sz="1200">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5febc002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5febc002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sz="1200" u="sng">
                <a:solidFill>
                  <a:schemeClr val="dk1"/>
                </a:solidFill>
              </a:rPr>
              <a:t>Merchandise: </a:t>
            </a:r>
            <a:r>
              <a:rPr lang="fr" sz="1200">
                <a:solidFill>
                  <a:schemeClr val="dk1"/>
                </a:solidFill>
              </a:rPr>
              <a:t> ACI eManifest (Advance commercial information</a:t>
            </a:r>
            <a:r>
              <a:rPr lang="fr" sz="1200">
                <a:solidFill>
                  <a:srgbClr val="222222"/>
                </a:solidFill>
                <a:highlight>
                  <a:srgbClr val="FFFFFF"/>
                </a:highlight>
              </a:rPr>
              <a:t>)  with an Entry Number written on it.</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b="1" lang="fr" sz="1200" u="sng">
                <a:solidFill>
                  <a:srgbClr val="222222"/>
                </a:solidFill>
                <a:highlight>
                  <a:srgbClr val="FFFFFF"/>
                </a:highlight>
              </a:rPr>
              <a:t>Personal Documents: </a:t>
            </a:r>
            <a:r>
              <a:rPr lang="fr" sz="1200">
                <a:solidFill>
                  <a:srgbClr val="222222"/>
                </a:solidFill>
                <a:highlight>
                  <a:srgbClr val="FFFFFF"/>
                </a:highlight>
              </a:rPr>
              <a:t>FAST/EXPRESS Card or passport</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200">
                <a:solidFill>
                  <a:srgbClr val="222222"/>
                </a:solidFill>
                <a:highlight>
                  <a:schemeClr val="lt1"/>
                </a:highlight>
              </a:rPr>
              <a:t>The customs officer will check all the information and maybe ask a few questions. Respond confidently.</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5febc002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5febc002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rgbClr val="222222"/>
              </a:buClr>
              <a:buSzPts val="1200"/>
              <a:buAutoNum type="arabicPeriod"/>
            </a:pPr>
            <a:r>
              <a:rPr lang="fr" sz="1200">
                <a:solidFill>
                  <a:srgbClr val="222222"/>
                </a:solidFill>
                <a:highlight>
                  <a:srgbClr val="FFFFFF"/>
                </a:highlight>
              </a:rPr>
              <a:t>The custom agent will give you back your documents and confirm that you can leave. It is rare, but if there is a problem, he will tell you to go and park in the prescribed location so that you can go to the customs broker or other agent.</a:t>
            </a:r>
            <a:endParaRPr sz="1200">
              <a:solidFill>
                <a:srgbClr val="222222"/>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304800" lvl="0" marL="457200" rtl="0" algn="just">
              <a:lnSpc>
                <a:spcPct val="115000"/>
              </a:lnSpc>
              <a:spcBef>
                <a:spcPts val="0"/>
              </a:spcBef>
              <a:spcAft>
                <a:spcPts val="0"/>
              </a:spcAft>
              <a:buClr>
                <a:srgbClr val="222222"/>
              </a:buClr>
              <a:buSzPts val="1200"/>
              <a:buAutoNum type="arabicPeriod"/>
            </a:pPr>
            <a:r>
              <a:rPr lang="fr" sz="1200">
                <a:solidFill>
                  <a:srgbClr val="222222"/>
                </a:solidFill>
                <a:highlight>
                  <a:srgbClr val="FFFFFF"/>
                </a:highlight>
              </a:rPr>
              <a:t>The customs officer may also ask you to go for an X-RAY, commonly known as a “VACIS” (Vehicle And Cargo Inspection System). Follow the appropriate directions to the X-RAY. Once there, follow the orders of the other customs officers. The exercise involves doing a full gamma-ray scan of your entire vehicle to verify its interior contents. Usually this only takes a few minutes. Once finished, you must have a verbal </a:t>
            </a:r>
            <a:r>
              <a:rPr lang="fr" sz="1200">
                <a:solidFill>
                  <a:srgbClr val="222222"/>
                </a:solidFill>
                <a:highlight>
                  <a:srgbClr val="FFFFFF"/>
                </a:highlight>
              </a:rPr>
              <a:t>confirmation</a:t>
            </a:r>
            <a:r>
              <a:rPr lang="fr" sz="1200">
                <a:solidFill>
                  <a:srgbClr val="222222"/>
                </a:solidFill>
                <a:highlight>
                  <a:srgbClr val="FFFFFF"/>
                </a:highlight>
              </a:rPr>
              <a:t> from the customs officer that is ok to leave and he will return your </a:t>
            </a:r>
            <a:r>
              <a:rPr lang="fr" sz="1200">
                <a:solidFill>
                  <a:srgbClr val="222222"/>
                </a:solidFill>
                <a:highlight>
                  <a:srgbClr val="FFFFFF"/>
                </a:highlight>
              </a:rPr>
              <a:t>release</a:t>
            </a:r>
            <a:r>
              <a:rPr lang="fr" sz="1200">
                <a:solidFill>
                  <a:srgbClr val="222222"/>
                </a:solidFill>
                <a:highlight>
                  <a:srgbClr val="FFFFFF"/>
                </a:highlight>
              </a:rPr>
              <a:t> form.</a:t>
            </a:r>
            <a:endParaRPr sz="1200">
              <a:solidFill>
                <a:srgbClr val="222222"/>
              </a:solidFill>
              <a:highlight>
                <a:srgbClr val="FFFFFF"/>
              </a:highlight>
            </a:endParaRPr>
          </a:p>
          <a:p>
            <a:pPr indent="0" lvl="0" marL="0" rtl="0" algn="just">
              <a:lnSpc>
                <a:spcPct val="115000"/>
              </a:lnSpc>
              <a:spcBef>
                <a:spcPts val="0"/>
              </a:spcBef>
              <a:spcAft>
                <a:spcPts val="0"/>
              </a:spcAft>
              <a:buNone/>
            </a:pPr>
            <a:r>
              <a:t/>
            </a:r>
            <a:endParaRPr sz="1200">
              <a:solidFill>
                <a:srgbClr val="222222"/>
              </a:solidFill>
              <a:highlight>
                <a:srgbClr val="FFFFFF"/>
              </a:highlight>
            </a:endParaRPr>
          </a:p>
          <a:p>
            <a:pPr indent="0" lvl="0" marL="0" rtl="0" algn="l">
              <a:lnSpc>
                <a:spcPct val="115000"/>
              </a:lnSpc>
              <a:spcBef>
                <a:spcPts val="0"/>
              </a:spcBef>
              <a:spcAft>
                <a:spcPts val="0"/>
              </a:spcAft>
              <a:buNone/>
            </a:pPr>
            <a:r>
              <a:rPr lang="fr" sz="1200">
                <a:solidFill>
                  <a:srgbClr val="222222"/>
                </a:solidFill>
                <a:highlight>
                  <a:srgbClr val="FFFFFF"/>
                </a:highlight>
              </a:rPr>
              <a:t>Usually, a normal border crossing will take an average of 15 to 20 minutes, sometimes less. On the other hand, it can happen that this is prolonged due to the fact of congestion. </a:t>
            </a:r>
            <a:endParaRPr sz="1200">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37"/>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802600" y="11"/>
            <a:ext cx="1266624" cy="542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754525" y="4464636"/>
            <a:ext cx="1266624" cy="5428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transports.gouv.qc.ca/fr/entreprises-partenaires/ent-camionnage/transport-international/Pages/soutien-programmes-securite.aspx" TargetMode="External"/><Relationship Id="rId4" Type="http://schemas.openxmlformats.org/officeDocument/2006/relationships/hyperlink" Target="https://www.transports.gouv.qc.ca/fr/entreprises-partenaires/ent-camionnage/transport-international/Pages/soutien-programmes-securite.aspx" TargetMode="External"/><Relationship Id="rId5" Type="http://schemas.openxmlformats.org/officeDocument/2006/relationships/hyperlink" Target="https://www.canada.ca/fr/immigration-refugies-citoyennete/services/passeports-canadiens.html" TargetMode="External"/><Relationship Id="rId6" Type="http://schemas.openxmlformats.org/officeDocument/2006/relationships/image" Target="../media/image10.png"/><Relationship Id="rId7"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0"/>
          <p:cNvPicPr preferRelativeResize="0"/>
          <p:nvPr/>
        </p:nvPicPr>
        <p:blipFill rotWithShape="1">
          <a:blip r:embed="rId3">
            <a:alphaModFix/>
          </a:blip>
          <a:srcRect b="0" l="20645" r="20651" t="0"/>
          <a:stretch/>
        </p:blipFill>
        <p:spPr>
          <a:xfrm>
            <a:off x="82450" y="1239725"/>
            <a:ext cx="1555950" cy="1555950"/>
          </a:xfrm>
          <a:prstGeom prst="rect">
            <a:avLst/>
          </a:prstGeom>
          <a:noFill/>
          <a:ln>
            <a:noFill/>
          </a:ln>
        </p:spPr>
      </p:pic>
      <p:sp>
        <p:nvSpPr>
          <p:cNvPr id="78" name="Google Shape;78;p10"/>
          <p:cNvSpPr txBox="1"/>
          <p:nvPr/>
        </p:nvSpPr>
        <p:spPr>
          <a:xfrm>
            <a:off x="4834625" y="1239725"/>
            <a:ext cx="35856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2800"/>
              <a:t>Competency 6</a:t>
            </a:r>
            <a:endParaRPr b="1" sz="2800"/>
          </a:p>
          <a:p>
            <a:pPr indent="0" lvl="0" marL="0" rtl="0" algn="ctr">
              <a:spcBef>
                <a:spcPts val="0"/>
              </a:spcBef>
              <a:spcAft>
                <a:spcPts val="0"/>
              </a:spcAft>
              <a:buNone/>
            </a:pPr>
            <a:r>
              <a:rPr b="1" lang="fr" sz="2800"/>
              <a:t>Lesson 6.17</a:t>
            </a:r>
            <a:endParaRPr b="1" sz="2800"/>
          </a:p>
          <a:p>
            <a:pPr indent="0" lvl="0" marL="0" rtl="0" algn="ctr">
              <a:spcBef>
                <a:spcPts val="0"/>
              </a:spcBef>
              <a:spcAft>
                <a:spcPts val="0"/>
              </a:spcAft>
              <a:buNone/>
            </a:pPr>
            <a:r>
              <a:rPr b="1" lang="fr" sz="2800"/>
              <a:t>Border Crossing</a:t>
            </a:r>
            <a:endParaRPr b="1"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0" y="1059200"/>
            <a:ext cx="9144000" cy="26520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3000">
                <a:solidFill>
                  <a:srgbClr val="0000FF"/>
                </a:solidFill>
                <a:highlight>
                  <a:srgbClr val="FFFFFF"/>
                </a:highlight>
              </a:rPr>
              <a:t>A small parenthesis concerning an irregular crossing at a Port Of Entry. A crossing with the </a:t>
            </a:r>
            <a:r>
              <a:rPr b="1" lang="fr" sz="3000">
                <a:solidFill>
                  <a:srgbClr val="FF0000"/>
                </a:solidFill>
                <a:highlight>
                  <a:srgbClr val="FFFFFF"/>
                </a:highlight>
              </a:rPr>
              <a:t>FAST/EXPRESS</a:t>
            </a:r>
            <a:r>
              <a:rPr b="1" lang="fr" sz="3000">
                <a:solidFill>
                  <a:srgbClr val="0000FF"/>
                </a:solidFill>
                <a:highlight>
                  <a:srgbClr val="FFFFFF"/>
                </a:highlight>
              </a:rPr>
              <a:t> </a:t>
            </a:r>
            <a:r>
              <a:rPr b="1" lang="fr" sz="3000">
                <a:solidFill>
                  <a:srgbClr val="FF0000"/>
                </a:solidFill>
                <a:highlight>
                  <a:srgbClr val="FFFFFF"/>
                </a:highlight>
              </a:rPr>
              <a:t>Program.</a:t>
            </a:r>
            <a:endParaRPr b="1" sz="3000">
              <a:solidFill>
                <a:srgbClr val="FF0000"/>
              </a:solidFill>
              <a:highlight>
                <a:srgbClr val="FFFFFF"/>
              </a:highlight>
            </a:endParaRPr>
          </a:p>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0"/>
          <p:cNvPicPr preferRelativeResize="0"/>
          <p:nvPr/>
        </p:nvPicPr>
        <p:blipFill>
          <a:blip r:embed="rId3">
            <a:alphaModFix/>
          </a:blip>
          <a:stretch>
            <a:fillRect/>
          </a:stretch>
        </p:blipFill>
        <p:spPr>
          <a:xfrm>
            <a:off x="2484575" y="152400"/>
            <a:ext cx="4174854" cy="4838700"/>
          </a:xfrm>
          <a:prstGeom prst="rect">
            <a:avLst/>
          </a:prstGeom>
          <a:noFill/>
          <a:ln cap="flat" cmpd="sng" w="25400">
            <a:solidFill>
              <a:srgbClr val="000000"/>
            </a:solidFill>
            <a:prstDash val="solid"/>
            <a:miter lim="8000"/>
            <a:headEnd len="sm" w="sm" type="none"/>
            <a:tailEnd len="sm" w="sm" type="none"/>
          </a:ln>
        </p:spPr>
      </p:pic>
      <p:sp>
        <p:nvSpPr>
          <p:cNvPr id="137" name="Google Shape;137;p20"/>
          <p:cNvSpPr txBox="1"/>
          <p:nvPr/>
        </p:nvSpPr>
        <p:spPr>
          <a:xfrm>
            <a:off x="6659425" y="241725"/>
            <a:ext cx="1572900" cy="2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0000FF"/>
                </a:solidFill>
              </a:rPr>
              <a:t>Itineraries to Follow</a:t>
            </a:r>
            <a:endParaRPr b="1" sz="1000">
              <a:solidFill>
                <a:srgbClr val="0000FF"/>
              </a:solidFill>
            </a:endParaRPr>
          </a:p>
          <a:p>
            <a:pPr indent="0" lvl="0" marL="0" rtl="0" algn="l">
              <a:spcBef>
                <a:spcPts val="0"/>
              </a:spcBef>
              <a:spcAft>
                <a:spcPts val="0"/>
              </a:spcAft>
              <a:buNone/>
            </a:pPr>
            <a:r>
              <a:t/>
            </a:r>
            <a:endParaRPr b="1" sz="1000">
              <a:solidFill>
                <a:srgbClr val="FF0000"/>
              </a:solidFill>
            </a:endParaRPr>
          </a:p>
        </p:txBody>
      </p:sp>
      <p:sp>
        <p:nvSpPr>
          <p:cNvPr id="138" name="Google Shape;138;p20"/>
          <p:cNvSpPr txBox="1"/>
          <p:nvPr/>
        </p:nvSpPr>
        <p:spPr>
          <a:xfrm>
            <a:off x="6659275" y="470025"/>
            <a:ext cx="13446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FF0000"/>
                </a:solidFill>
              </a:rPr>
              <a:t>Trucks</a:t>
            </a:r>
            <a:endParaRPr b="1" sz="1000">
              <a:solidFill>
                <a:srgbClr val="FF0000"/>
              </a:solidFill>
            </a:endParaRPr>
          </a:p>
        </p:txBody>
      </p:sp>
      <p:sp>
        <p:nvSpPr>
          <p:cNvPr id="139" name="Google Shape;139;p20"/>
          <p:cNvSpPr txBox="1"/>
          <p:nvPr/>
        </p:nvSpPr>
        <p:spPr>
          <a:xfrm>
            <a:off x="6659425" y="698325"/>
            <a:ext cx="17205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FF0000"/>
                </a:solidFill>
              </a:rPr>
              <a:t>Accredited Trucks</a:t>
            </a:r>
            <a:endParaRPr b="1" sz="1000">
              <a:solidFill>
                <a:srgbClr val="FF0000"/>
              </a:solidFill>
            </a:endParaRPr>
          </a:p>
        </p:txBody>
      </p:sp>
      <p:sp>
        <p:nvSpPr>
          <p:cNvPr id="140" name="Google Shape;140;p20"/>
          <p:cNvSpPr txBox="1"/>
          <p:nvPr/>
        </p:nvSpPr>
        <p:spPr>
          <a:xfrm>
            <a:off x="6659425" y="926625"/>
            <a:ext cx="1922100" cy="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FF0000"/>
                </a:solidFill>
              </a:rPr>
              <a:t>Export Control</a:t>
            </a:r>
            <a:endParaRPr b="1" sz="1000">
              <a:solidFill>
                <a:srgbClr val="FF0000"/>
              </a:solidFill>
            </a:endParaRPr>
          </a:p>
          <a:p>
            <a:pPr indent="0" lvl="0" marL="0" rtl="0" algn="l">
              <a:spcBef>
                <a:spcPts val="0"/>
              </a:spcBef>
              <a:spcAft>
                <a:spcPts val="0"/>
              </a:spcAft>
              <a:buNone/>
            </a:pPr>
            <a:r>
              <a:rPr b="1" lang="fr" sz="1000">
                <a:solidFill>
                  <a:srgbClr val="FF0000"/>
                </a:solidFill>
              </a:rPr>
              <a:t>Duty Free</a:t>
            </a:r>
            <a:endParaRPr b="1" sz="1000">
              <a:solidFill>
                <a:srgbClr val="FF0000"/>
              </a:solidFill>
            </a:endParaRPr>
          </a:p>
        </p:txBody>
      </p:sp>
      <p:sp>
        <p:nvSpPr>
          <p:cNvPr id="141" name="Google Shape;141;p20"/>
          <p:cNvSpPr txBox="1"/>
          <p:nvPr/>
        </p:nvSpPr>
        <p:spPr>
          <a:xfrm>
            <a:off x="6659425" y="1262350"/>
            <a:ext cx="1774200" cy="2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FF0000"/>
                </a:solidFill>
              </a:rPr>
              <a:t>Cars/Buses</a:t>
            </a:r>
            <a:endParaRPr b="1" sz="1000">
              <a:solidFill>
                <a:srgbClr val="FF0000"/>
              </a:solidFill>
            </a:endParaRPr>
          </a:p>
        </p:txBody>
      </p:sp>
      <p:sp>
        <p:nvSpPr>
          <p:cNvPr id="142" name="Google Shape;142;p20"/>
          <p:cNvSpPr txBox="1"/>
          <p:nvPr/>
        </p:nvSpPr>
        <p:spPr>
          <a:xfrm>
            <a:off x="6632575" y="1477125"/>
            <a:ext cx="17742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FF0000"/>
                </a:solidFill>
              </a:rPr>
              <a:t>Oversize Vehicles</a:t>
            </a:r>
            <a:endParaRPr b="1" sz="1000">
              <a:solidFill>
                <a:srgbClr val="FF0000"/>
              </a:solidFill>
            </a:endParaRPr>
          </a:p>
        </p:txBody>
      </p:sp>
      <p:sp>
        <p:nvSpPr>
          <p:cNvPr id="143" name="Google Shape;143;p20"/>
          <p:cNvSpPr txBox="1"/>
          <p:nvPr/>
        </p:nvSpPr>
        <p:spPr>
          <a:xfrm>
            <a:off x="5490975" y="2484225"/>
            <a:ext cx="17205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0000FF"/>
                </a:solidFill>
              </a:rPr>
              <a:t>United States</a:t>
            </a:r>
            <a:endParaRPr b="1" sz="900">
              <a:solidFill>
                <a:srgbClr val="0000FF"/>
              </a:solidFill>
            </a:endParaRPr>
          </a:p>
        </p:txBody>
      </p:sp>
      <p:sp>
        <p:nvSpPr>
          <p:cNvPr id="144" name="Google Shape;144;p20"/>
          <p:cNvSpPr txBox="1"/>
          <p:nvPr/>
        </p:nvSpPr>
        <p:spPr>
          <a:xfrm>
            <a:off x="6659275" y="3773300"/>
            <a:ext cx="2070000" cy="1276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fr" sz="1000"/>
              <a:t>It is prohibited to turn right at the southern end of Ridge Road. Users wishing to travel to the United </a:t>
            </a:r>
            <a:r>
              <a:rPr b="1" lang="fr" sz="1000"/>
              <a:t>States</a:t>
            </a:r>
            <a:r>
              <a:rPr b="1" lang="fr" sz="1000"/>
              <a:t> from Ridge Road must use the access ramps from (</a:t>
            </a:r>
            <a:r>
              <a:rPr b="1" lang="fr" sz="1000"/>
              <a:t>Montée</a:t>
            </a:r>
            <a:r>
              <a:rPr b="1" lang="fr" sz="1000"/>
              <a:t> Guay/Montée Glass)</a:t>
            </a:r>
            <a:endParaRPr b="1" sz="1000"/>
          </a:p>
        </p:txBody>
      </p:sp>
      <p:sp>
        <p:nvSpPr>
          <p:cNvPr id="145" name="Google Shape;145;p20"/>
          <p:cNvSpPr txBox="1"/>
          <p:nvPr/>
        </p:nvSpPr>
        <p:spPr>
          <a:xfrm>
            <a:off x="5344950" y="1853275"/>
            <a:ext cx="1181700" cy="53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900">
                <a:solidFill>
                  <a:srgbClr val="FF0000"/>
                </a:solidFill>
              </a:rPr>
              <a:t>Canadian Customs</a:t>
            </a:r>
            <a:endParaRPr b="1" sz="900">
              <a:solidFill>
                <a:srgbClr val="FF0000"/>
              </a:solidFill>
            </a:endParaRPr>
          </a:p>
        </p:txBody>
      </p:sp>
      <p:sp>
        <p:nvSpPr>
          <p:cNvPr id="146" name="Google Shape;146;p20"/>
          <p:cNvSpPr txBox="1"/>
          <p:nvPr/>
        </p:nvSpPr>
        <p:spPr>
          <a:xfrm>
            <a:off x="2390450" y="3115650"/>
            <a:ext cx="846000" cy="53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900">
                <a:solidFill>
                  <a:srgbClr val="FF0000"/>
                </a:solidFill>
              </a:rPr>
              <a:t>US Customs</a:t>
            </a:r>
            <a:endParaRPr b="1" sz="900">
              <a:solidFill>
                <a:srgbClr val="FF0000"/>
              </a:solidFill>
            </a:endParaRPr>
          </a:p>
        </p:txBody>
      </p:sp>
      <p:sp>
        <p:nvSpPr>
          <p:cNvPr id="147" name="Google Shape;147;p20"/>
          <p:cNvSpPr txBox="1"/>
          <p:nvPr/>
        </p:nvSpPr>
        <p:spPr>
          <a:xfrm>
            <a:off x="846075" y="4284000"/>
            <a:ext cx="1638600" cy="7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000">
                <a:solidFill>
                  <a:srgbClr val="0000FF"/>
                </a:solidFill>
              </a:rPr>
              <a:t>Legend</a:t>
            </a:r>
            <a:endParaRPr b="1" sz="1000">
              <a:solidFill>
                <a:srgbClr val="0000FF"/>
              </a:solidFill>
            </a:endParaRPr>
          </a:p>
          <a:p>
            <a:pPr indent="0" lvl="0" marL="0" rtl="0" algn="l">
              <a:spcBef>
                <a:spcPts val="0"/>
              </a:spcBef>
              <a:spcAft>
                <a:spcPts val="0"/>
              </a:spcAft>
              <a:buNone/>
            </a:pPr>
            <a:r>
              <a:rPr b="1" lang="fr" sz="1000">
                <a:solidFill>
                  <a:srgbClr val="FF0000"/>
                </a:solidFill>
              </a:rPr>
              <a:t>Export Control Parking</a:t>
            </a:r>
            <a:endParaRPr b="1" sz="1000">
              <a:solidFill>
                <a:srgbClr val="FF0000"/>
              </a:solidFill>
            </a:endParaRPr>
          </a:p>
          <a:p>
            <a:pPr indent="0" lvl="0" marL="0" rtl="0" algn="l">
              <a:spcBef>
                <a:spcPts val="0"/>
              </a:spcBef>
              <a:spcAft>
                <a:spcPts val="0"/>
              </a:spcAft>
              <a:buNone/>
            </a:pPr>
            <a:r>
              <a:rPr b="1" lang="fr" sz="1000">
                <a:solidFill>
                  <a:srgbClr val="FF0000"/>
                </a:solidFill>
              </a:rPr>
              <a:t>Custom Booths</a:t>
            </a:r>
            <a:endParaRPr b="1" sz="1000">
              <a:solidFill>
                <a:srgbClr val="FF0000"/>
              </a:solidFill>
            </a:endParaRPr>
          </a:p>
        </p:txBody>
      </p:sp>
      <p:sp>
        <p:nvSpPr>
          <p:cNvPr id="148" name="Google Shape;148;p20"/>
          <p:cNvSpPr txBox="1"/>
          <p:nvPr/>
        </p:nvSpPr>
        <p:spPr>
          <a:xfrm>
            <a:off x="3506700" y="2041275"/>
            <a:ext cx="1181700" cy="4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000">
                <a:solidFill>
                  <a:srgbClr val="FF0000"/>
                </a:solidFill>
              </a:rPr>
              <a:t>Duty Free</a:t>
            </a:r>
            <a:endParaRPr b="1" sz="1000">
              <a:solidFill>
                <a:srgbClr val="FF0000"/>
              </a:solidFill>
            </a:endParaRPr>
          </a:p>
        </p:txBody>
      </p:sp>
      <p:sp>
        <p:nvSpPr>
          <p:cNvPr id="149" name="Google Shape;149;p20"/>
          <p:cNvSpPr txBox="1"/>
          <p:nvPr/>
        </p:nvSpPr>
        <p:spPr>
          <a:xfrm>
            <a:off x="241725" y="470025"/>
            <a:ext cx="1866600" cy="6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a:t>Lacolle/Champlain</a:t>
            </a:r>
            <a:endParaRPr b="1"/>
          </a:p>
          <a:p>
            <a:pPr indent="0" lvl="0" marL="0" rtl="0" algn="ctr">
              <a:spcBef>
                <a:spcPts val="0"/>
              </a:spcBef>
              <a:spcAft>
                <a:spcPts val="0"/>
              </a:spcAft>
              <a:buNone/>
            </a:pPr>
            <a:r>
              <a:rPr b="1" lang="fr"/>
              <a:t>Port Of Entry</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txBox="1"/>
          <p:nvPr/>
        </p:nvSpPr>
        <p:spPr>
          <a:xfrm>
            <a:off x="827850" y="-61625"/>
            <a:ext cx="74883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fr" sz="3000">
                <a:solidFill>
                  <a:srgbClr val="0000FF"/>
                </a:solidFill>
              </a:rPr>
              <a:t>Required Documents</a:t>
            </a:r>
            <a:endParaRPr b="1" sz="3000">
              <a:solidFill>
                <a:srgbClr val="0000FF"/>
              </a:solidFill>
            </a:endParaRPr>
          </a:p>
        </p:txBody>
      </p:sp>
      <p:sp>
        <p:nvSpPr>
          <p:cNvPr id="155" name="Google Shape;155;p21"/>
          <p:cNvSpPr txBox="1"/>
          <p:nvPr/>
        </p:nvSpPr>
        <p:spPr>
          <a:xfrm>
            <a:off x="2041275" y="548250"/>
            <a:ext cx="5197200" cy="524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fr" sz="1800">
                <a:solidFill>
                  <a:schemeClr val="dk1"/>
                </a:solidFill>
              </a:rPr>
              <a:t>   </a:t>
            </a:r>
            <a:r>
              <a:rPr b="1" lang="fr" sz="1800">
                <a:solidFill>
                  <a:schemeClr val="dk1"/>
                </a:solidFill>
              </a:rPr>
              <a:t>ACE eManifest (To Enter Into The United) States)</a:t>
            </a:r>
            <a:endParaRPr sz="1800"/>
          </a:p>
        </p:txBody>
      </p:sp>
      <p:pic>
        <p:nvPicPr>
          <p:cNvPr id="156" name="Google Shape;156;p21"/>
          <p:cNvPicPr preferRelativeResize="0"/>
          <p:nvPr/>
        </p:nvPicPr>
        <p:blipFill rotWithShape="1">
          <a:blip r:embed="rId3">
            <a:alphaModFix/>
          </a:blip>
          <a:srcRect b="149" l="0" r="0" t="149"/>
          <a:stretch/>
        </p:blipFill>
        <p:spPr>
          <a:xfrm>
            <a:off x="540073" y="1458388"/>
            <a:ext cx="3979100" cy="2784575"/>
          </a:xfrm>
          <a:prstGeom prst="rect">
            <a:avLst/>
          </a:prstGeom>
          <a:noFill/>
          <a:ln cap="flat" cmpd="sng" w="12700">
            <a:solidFill>
              <a:srgbClr val="000000"/>
            </a:solidFill>
            <a:prstDash val="solid"/>
            <a:miter lim="8000"/>
            <a:headEnd len="sm" w="sm" type="none"/>
            <a:tailEnd len="sm" w="sm" type="none"/>
          </a:ln>
        </p:spPr>
      </p:pic>
      <p:pic>
        <p:nvPicPr>
          <p:cNvPr id="157" name="Google Shape;157;p21"/>
          <p:cNvPicPr preferRelativeResize="0"/>
          <p:nvPr/>
        </p:nvPicPr>
        <p:blipFill>
          <a:blip r:embed="rId4">
            <a:alphaModFix/>
          </a:blip>
          <a:stretch>
            <a:fillRect/>
          </a:stretch>
        </p:blipFill>
        <p:spPr>
          <a:xfrm>
            <a:off x="4952675" y="949663"/>
            <a:ext cx="2626225" cy="3397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nvSpPr>
        <p:spPr>
          <a:xfrm>
            <a:off x="827850" y="-61625"/>
            <a:ext cx="74883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3000">
                <a:solidFill>
                  <a:srgbClr val="0000FF"/>
                </a:solidFill>
              </a:rPr>
              <a:t>Required Documents</a:t>
            </a:r>
            <a:endParaRPr b="1" sz="3000">
              <a:solidFill>
                <a:schemeClr val="dk1"/>
              </a:solidFill>
            </a:endParaRPr>
          </a:p>
        </p:txBody>
      </p:sp>
      <p:sp>
        <p:nvSpPr>
          <p:cNvPr id="163" name="Google Shape;163;p22"/>
          <p:cNvSpPr txBox="1"/>
          <p:nvPr/>
        </p:nvSpPr>
        <p:spPr>
          <a:xfrm>
            <a:off x="2198250" y="397775"/>
            <a:ext cx="4747500" cy="6243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fr" sz="1800">
                <a:solidFill>
                  <a:schemeClr val="dk1"/>
                </a:solidFill>
              </a:rPr>
              <a:t>    </a:t>
            </a:r>
            <a:r>
              <a:rPr b="1" lang="fr" sz="1800">
                <a:solidFill>
                  <a:schemeClr val="dk1"/>
                </a:solidFill>
              </a:rPr>
              <a:t>ACI eManifest (To Enter Into Canada)</a:t>
            </a:r>
            <a:endParaRPr sz="1800"/>
          </a:p>
        </p:txBody>
      </p:sp>
      <p:pic>
        <p:nvPicPr>
          <p:cNvPr id="164" name="Google Shape;164;p22"/>
          <p:cNvPicPr preferRelativeResize="0"/>
          <p:nvPr/>
        </p:nvPicPr>
        <p:blipFill>
          <a:blip r:embed="rId3">
            <a:alphaModFix/>
          </a:blip>
          <a:stretch>
            <a:fillRect/>
          </a:stretch>
        </p:blipFill>
        <p:spPr>
          <a:xfrm>
            <a:off x="285775" y="1102724"/>
            <a:ext cx="4200425" cy="3137575"/>
          </a:xfrm>
          <a:prstGeom prst="rect">
            <a:avLst/>
          </a:prstGeom>
          <a:noFill/>
          <a:ln cap="flat" cmpd="sng" w="12700">
            <a:solidFill>
              <a:srgbClr val="000000"/>
            </a:solidFill>
            <a:prstDash val="solid"/>
            <a:miter lim="8000"/>
            <a:headEnd len="sm" w="sm" type="none"/>
            <a:tailEnd len="sm" w="sm" type="none"/>
          </a:ln>
        </p:spPr>
      </p:pic>
      <p:pic>
        <p:nvPicPr>
          <p:cNvPr id="165" name="Google Shape;165;p22"/>
          <p:cNvPicPr preferRelativeResize="0"/>
          <p:nvPr/>
        </p:nvPicPr>
        <p:blipFill rotWithShape="1">
          <a:blip r:embed="rId4">
            <a:alphaModFix/>
          </a:blip>
          <a:srcRect b="9237" l="0" r="0" t="18"/>
          <a:stretch/>
        </p:blipFill>
        <p:spPr>
          <a:xfrm>
            <a:off x="4974175" y="882763"/>
            <a:ext cx="2870826" cy="3377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nvSpPr>
        <p:spPr>
          <a:xfrm>
            <a:off x="827850" y="184175"/>
            <a:ext cx="7488300" cy="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3000">
                <a:solidFill>
                  <a:srgbClr val="0000FF"/>
                </a:solidFill>
              </a:rPr>
              <a:t>Required Documents</a:t>
            </a:r>
            <a:endParaRPr b="1" sz="3000">
              <a:solidFill>
                <a:schemeClr val="dk1"/>
              </a:solidFill>
            </a:endParaRPr>
          </a:p>
        </p:txBody>
      </p:sp>
      <p:sp>
        <p:nvSpPr>
          <p:cNvPr id="171" name="Google Shape;171;p23"/>
          <p:cNvSpPr txBox="1"/>
          <p:nvPr/>
        </p:nvSpPr>
        <p:spPr>
          <a:xfrm>
            <a:off x="839938" y="955775"/>
            <a:ext cx="2810700" cy="6888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fr" sz="1800">
                <a:uFill>
                  <a:noFill/>
                </a:uFill>
                <a:hlinkClick r:id="rId3"/>
              </a:rPr>
              <a:t> Fast/Express </a:t>
            </a:r>
            <a:r>
              <a:rPr b="1" lang="fr" sz="1800"/>
              <a:t>Card</a:t>
            </a:r>
            <a:endParaRPr b="1" sz="1800"/>
          </a:p>
          <a:p>
            <a:pPr indent="0" lvl="0" marL="0" marR="0" rtl="0" algn="ctr">
              <a:spcBef>
                <a:spcPts val="0"/>
              </a:spcBef>
              <a:spcAft>
                <a:spcPts val="0"/>
              </a:spcAft>
              <a:buNone/>
            </a:pPr>
            <a:r>
              <a:rPr b="1" lang="fr" sz="1800">
                <a:uFill>
                  <a:noFill/>
                </a:uFill>
                <a:hlinkClick r:id="rId4"/>
              </a:rPr>
              <a:t>(Free And Secure Trade)</a:t>
            </a:r>
            <a:endParaRPr b="1" sz="1800"/>
          </a:p>
        </p:txBody>
      </p:sp>
      <p:sp>
        <p:nvSpPr>
          <p:cNvPr id="172" name="Google Shape;172;p23"/>
          <p:cNvSpPr txBox="1"/>
          <p:nvPr/>
        </p:nvSpPr>
        <p:spPr>
          <a:xfrm>
            <a:off x="5973188" y="1169075"/>
            <a:ext cx="1416000" cy="475500"/>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b="1" lang="fr" sz="1800">
                <a:uFill>
                  <a:noFill/>
                </a:uFill>
                <a:hlinkClick r:id="rId5"/>
              </a:rPr>
              <a:t>Passport</a:t>
            </a:r>
            <a:endParaRPr sz="1800"/>
          </a:p>
        </p:txBody>
      </p:sp>
      <p:pic>
        <p:nvPicPr>
          <p:cNvPr id="173" name="Google Shape;173;p23"/>
          <p:cNvPicPr preferRelativeResize="0"/>
          <p:nvPr/>
        </p:nvPicPr>
        <p:blipFill>
          <a:blip r:embed="rId6">
            <a:alphaModFix/>
          </a:blip>
          <a:stretch>
            <a:fillRect/>
          </a:stretch>
        </p:blipFill>
        <p:spPr>
          <a:xfrm>
            <a:off x="285125" y="1720775"/>
            <a:ext cx="3920325" cy="2482875"/>
          </a:xfrm>
          <a:prstGeom prst="rect">
            <a:avLst/>
          </a:prstGeom>
          <a:noFill/>
          <a:ln>
            <a:noFill/>
          </a:ln>
        </p:spPr>
      </p:pic>
      <p:pic>
        <p:nvPicPr>
          <p:cNvPr id="174" name="Google Shape;174;p23"/>
          <p:cNvPicPr preferRelativeResize="0"/>
          <p:nvPr/>
        </p:nvPicPr>
        <p:blipFill>
          <a:blip r:embed="rId7">
            <a:alphaModFix/>
          </a:blip>
          <a:stretch>
            <a:fillRect/>
          </a:stretch>
        </p:blipFill>
        <p:spPr>
          <a:xfrm>
            <a:off x="4476396" y="1720775"/>
            <a:ext cx="4409586" cy="2482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nvSpPr>
        <p:spPr>
          <a:xfrm>
            <a:off x="0" y="2843550"/>
            <a:ext cx="9144000" cy="9669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fr" sz="2200">
                <a:solidFill>
                  <a:schemeClr val="dk1"/>
                </a:solidFill>
              </a:rPr>
              <a:t>Knowing the procedures of customs </a:t>
            </a:r>
            <a:r>
              <a:rPr b="1" lang="fr" sz="2200">
                <a:solidFill>
                  <a:schemeClr val="dk1"/>
                </a:solidFill>
              </a:rPr>
              <a:t>clearance</a:t>
            </a:r>
            <a:r>
              <a:rPr b="1" lang="fr" sz="2200">
                <a:solidFill>
                  <a:schemeClr val="dk1"/>
                </a:solidFill>
              </a:rPr>
              <a:t> within the country.</a:t>
            </a:r>
            <a:endParaRPr b="1" sz="2200">
              <a:solidFill>
                <a:schemeClr val="dk1"/>
              </a:solidFill>
            </a:endParaRPr>
          </a:p>
          <a:p>
            <a:pPr indent="0" lvl="0" marL="0" marR="0" rtl="0" algn="ctr">
              <a:spcBef>
                <a:spcPts val="0"/>
              </a:spcBef>
              <a:spcAft>
                <a:spcPts val="0"/>
              </a:spcAft>
              <a:buNone/>
            </a:pPr>
            <a:r>
              <a:rPr b="1" lang="fr" sz="2200">
                <a:solidFill>
                  <a:schemeClr val="dk1"/>
                </a:solidFill>
              </a:rPr>
              <a:t>“In Bond”</a:t>
            </a:r>
            <a:endParaRPr b="1" sz="2200">
              <a:solidFill>
                <a:schemeClr val="dk1"/>
              </a:solidFill>
            </a:endParaRPr>
          </a:p>
        </p:txBody>
      </p:sp>
      <p:sp>
        <p:nvSpPr>
          <p:cNvPr id="180" name="Google Shape;180;p24"/>
          <p:cNvSpPr txBox="1"/>
          <p:nvPr/>
        </p:nvSpPr>
        <p:spPr>
          <a:xfrm>
            <a:off x="725200" y="308875"/>
            <a:ext cx="8138400" cy="194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2700">
                <a:solidFill>
                  <a:srgbClr val="0000FF"/>
                </a:solidFill>
              </a:rPr>
              <a:t>Last Thing</a:t>
            </a:r>
            <a:r>
              <a:rPr b="1" lang="fr" sz="2700">
                <a:solidFill>
                  <a:srgbClr val="0000FF"/>
                </a:solidFill>
              </a:rPr>
              <a:t>!</a:t>
            </a:r>
            <a:endParaRPr b="1" sz="2700">
              <a:solidFill>
                <a:srgbClr val="0000FF"/>
              </a:solidFill>
            </a:endParaRPr>
          </a:p>
          <a:p>
            <a:pPr indent="0" lvl="0" marL="0" rtl="0" algn="ctr">
              <a:spcBef>
                <a:spcPts val="0"/>
              </a:spcBef>
              <a:spcAft>
                <a:spcPts val="0"/>
              </a:spcAft>
              <a:buNone/>
            </a:pPr>
            <a:r>
              <a:t/>
            </a:r>
            <a:endParaRPr b="1" sz="2400"/>
          </a:p>
          <a:p>
            <a:pPr indent="0" lvl="0" marL="0" rtl="0" algn="l">
              <a:spcBef>
                <a:spcPts val="0"/>
              </a:spcBef>
              <a:spcAft>
                <a:spcPts val="0"/>
              </a:spcAft>
              <a:buNone/>
            </a:pPr>
            <a:r>
              <a:rPr b="1" lang="fr" sz="2400"/>
              <a:t>When </a:t>
            </a:r>
            <a:r>
              <a:rPr b="1" lang="fr" sz="2400"/>
              <a:t>carrying</a:t>
            </a:r>
            <a:r>
              <a:rPr b="1" lang="fr" sz="2400"/>
              <a:t> out local transport, do you think that it is possible to have to interact with a Customs Officer? </a:t>
            </a:r>
            <a:endParaRPr b="1" sz="24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Good Crossing!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txBox="1"/>
          <p:nvPr>
            <p:ph type="title"/>
          </p:nvPr>
        </p:nvSpPr>
        <p:spPr>
          <a:xfrm>
            <a:off x="311700" y="829225"/>
            <a:ext cx="8520600" cy="572700"/>
          </a:xfrm>
          <a:prstGeom prst="rect">
            <a:avLst/>
          </a:prstGeom>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fr" sz="3400">
                <a:solidFill>
                  <a:srgbClr val="0000FF"/>
                </a:solidFill>
              </a:rPr>
              <a:t>The Actors Involved</a:t>
            </a:r>
            <a:endParaRPr b="1" sz="3400">
              <a:solidFill>
                <a:srgbClr val="0000FF"/>
              </a:solidFill>
            </a:endParaRPr>
          </a:p>
        </p:txBody>
      </p:sp>
      <p:sp>
        <p:nvSpPr>
          <p:cNvPr id="84" name="Google Shape;84;p11"/>
          <p:cNvSpPr txBox="1"/>
          <p:nvPr>
            <p:ph idx="1" type="body"/>
          </p:nvPr>
        </p:nvSpPr>
        <p:spPr>
          <a:xfrm>
            <a:off x="365425" y="1490675"/>
            <a:ext cx="8520600" cy="2675100"/>
          </a:xfrm>
          <a:prstGeom prst="rect">
            <a:avLst/>
          </a:prstGeom>
        </p:spPr>
        <p:txBody>
          <a:bodyPr anchorCtr="0" anchor="ctr" bIns="91425" lIns="91425" spcFirstLastPara="1" rIns="91425" wrap="square" tIns="91425">
            <a:noAutofit/>
          </a:bodyPr>
          <a:lstStyle/>
          <a:p>
            <a:pPr indent="0" lvl="0" marL="0" rtl="0" algn="ctr">
              <a:spcBef>
                <a:spcPts val="1200"/>
              </a:spcBef>
              <a:spcAft>
                <a:spcPts val="1200"/>
              </a:spcAft>
              <a:buClr>
                <a:schemeClr val="dk1"/>
              </a:buClr>
              <a:buSzPts val="1100"/>
              <a:buFont typeface="Arial"/>
              <a:buNone/>
            </a:pPr>
            <a:r>
              <a:rPr b="1" lang="fr" sz="2400">
                <a:solidFill>
                  <a:schemeClr val="dk1"/>
                </a:solidFill>
              </a:rPr>
              <a:t>CUSTOM BROKER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type="title"/>
          </p:nvPr>
        </p:nvSpPr>
        <p:spPr>
          <a:xfrm>
            <a:off x="922625" y="1102850"/>
            <a:ext cx="7594200" cy="1927200"/>
          </a:xfrm>
          <a:prstGeom prst="rect">
            <a:avLst/>
          </a:prstGeom>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fr" sz="2000"/>
              <a:t> </a:t>
            </a:r>
            <a:r>
              <a:rPr b="1" lang="fr" sz="2800"/>
              <a:t>CUSTOM BORDER PROTECTION </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title"/>
          </p:nvPr>
        </p:nvSpPr>
        <p:spPr>
          <a:xfrm>
            <a:off x="1097700" y="903400"/>
            <a:ext cx="7079100" cy="1927200"/>
          </a:xfrm>
          <a:prstGeom prst="rect">
            <a:avLst/>
          </a:prstGeom>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fr" sz="1800"/>
              <a:t> </a:t>
            </a:r>
            <a:r>
              <a:rPr b="1" lang="fr" sz="3200"/>
              <a:t>IMMIGRATION OFFICER </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ph type="title"/>
          </p:nvPr>
        </p:nvSpPr>
        <p:spPr>
          <a:xfrm>
            <a:off x="924125" y="1274650"/>
            <a:ext cx="7494000" cy="1927200"/>
          </a:xfrm>
          <a:prstGeom prst="rect">
            <a:avLst/>
          </a:prstGeom>
        </p:spPr>
        <p:txBody>
          <a:bodyPr anchorCtr="0" anchor="ctr"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b="1" i="1" lang="fr" sz="2400"/>
              <a:t> </a:t>
            </a:r>
            <a:endParaRPr b="1" i="1" sz="2400"/>
          </a:p>
          <a:p>
            <a:pPr indent="0" lvl="0" marL="0" rtl="0" algn="ctr">
              <a:lnSpc>
                <a:spcPct val="115000"/>
              </a:lnSpc>
              <a:spcBef>
                <a:spcPts val="1200"/>
              </a:spcBef>
              <a:spcAft>
                <a:spcPts val="0"/>
              </a:spcAft>
              <a:buClr>
                <a:schemeClr val="dk1"/>
              </a:buClr>
              <a:buSzPts val="1100"/>
              <a:buFont typeface="Arial"/>
              <a:buNone/>
            </a:pPr>
            <a:r>
              <a:rPr b="1" lang="fr" sz="3000"/>
              <a:t> F.D.A. </a:t>
            </a:r>
            <a:endParaRPr b="1" sz="3000"/>
          </a:p>
          <a:p>
            <a:pPr indent="0" lvl="0" marL="0" rtl="0" algn="ctr">
              <a:lnSpc>
                <a:spcPct val="115000"/>
              </a:lnSpc>
              <a:spcBef>
                <a:spcPts val="1200"/>
              </a:spcBef>
              <a:spcAft>
                <a:spcPts val="0"/>
              </a:spcAft>
              <a:buClr>
                <a:schemeClr val="dk1"/>
              </a:buClr>
              <a:buSzPts val="1100"/>
              <a:buFont typeface="Arial"/>
              <a:buNone/>
            </a:pPr>
            <a:r>
              <a:rPr b="1" lang="fr" sz="3000"/>
              <a:t>FOOD AND DRUG ADMINISTRATION</a:t>
            </a:r>
            <a:endParaRPr b="1" sz="3000"/>
          </a:p>
          <a:p>
            <a:pPr indent="0" lvl="0" marL="0" rtl="0" algn="ctr">
              <a:spcBef>
                <a:spcPts val="12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0" y="896675"/>
            <a:ext cx="9144000" cy="1927200"/>
          </a:xfrm>
          <a:prstGeom prst="rect">
            <a:avLst/>
          </a:prstGeom>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fr" sz="3000">
                <a:solidFill>
                  <a:srgbClr val="0000FF"/>
                </a:solidFill>
              </a:rPr>
              <a:t>EXAMPLE OF NORMAL PROCEDURE WHEN ARRIVING AT A PORT OF ENTRY (CUSTOMS)</a:t>
            </a:r>
            <a:r>
              <a:rPr b="1" lang="fr" sz="3000"/>
              <a:t> </a:t>
            </a:r>
            <a:endParaRPr sz="3000">
              <a:highlight>
                <a:srgbClr val="00FFFF"/>
              </a:highlight>
            </a:endParaRPr>
          </a:p>
          <a:p>
            <a:pPr indent="0" lvl="0" marL="0" rtl="0" algn="ctr">
              <a:spcBef>
                <a:spcPts val="0"/>
              </a:spcBef>
              <a:spcAft>
                <a:spcPts val="0"/>
              </a:spcAft>
              <a:buNone/>
            </a:pPr>
            <a:r>
              <a:t/>
            </a:r>
            <a:endParaRPr/>
          </a:p>
        </p:txBody>
      </p:sp>
      <p:sp>
        <p:nvSpPr>
          <p:cNvPr id="105" name="Google Shape;105;p15"/>
          <p:cNvSpPr txBox="1"/>
          <p:nvPr/>
        </p:nvSpPr>
        <p:spPr>
          <a:xfrm>
            <a:off x="1662925" y="2247675"/>
            <a:ext cx="5817900" cy="103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t>4</a:t>
            </a:r>
            <a:r>
              <a:rPr b="1" lang="fr" sz="3000"/>
              <a:t> FIRST ELEMENTS</a:t>
            </a:r>
            <a:endParaRPr b="1"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nvSpPr>
        <p:spPr>
          <a:xfrm>
            <a:off x="1423525" y="93175"/>
            <a:ext cx="5063100" cy="1265700"/>
          </a:xfrm>
          <a:prstGeom prst="rect">
            <a:avLst/>
          </a:prstGeom>
          <a:noFill/>
          <a:ln>
            <a:noFill/>
          </a:ln>
        </p:spPr>
        <p:txBody>
          <a:bodyPr anchorCtr="0" anchor="ctr" bIns="91425" lIns="91425" spcFirstLastPara="1" rIns="91425" wrap="square" tIns="91425">
            <a:noAutofit/>
          </a:bodyPr>
          <a:lstStyle/>
          <a:p>
            <a:pPr indent="0" lvl="0" marL="1371600" rtl="0" algn="ctr">
              <a:lnSpc>
                <a:spcPct val="115000"/>
              </a:lnSpc>
              <a:spcBef>
                <a:spcPts val="0"/>
              </a:spcBef>
              <a:spcAft>
                <a:spcPts val="0"/>
              </a:spcAft>
              <a:buNone/>
            </a:pPr>
            <a:r>
              <a:rPr b="1" lang="fr" sz="3000">
                <a:solidFill>
                  <a:schemeClr val="dk1"/>
                </a:solidFill>
              </a:rPr>
              <a:t>THE DOCUMENTS</a:t>
            </a:r>
            <a:endParaRPr sz="3000"/>
          </a:p>
        </p:txBody>
      </p:sp>
      <p:pic>
        <p:nvPicPr>
          <p:cNvPr id="111" name="Google Shape;111;p16"/>
          <p:cNvPicPr preferRelativeResize="0"/>
          <p:nvPr/>
        </p:nvPicPr>
        <p:blipFill>
          <a:blip r:embed="rId3">
            <a:alphaModFix/>
          </a:blip>
          <a:stretch>
            <a:fillRect/>
          </a:stretch>
        </p:blipFill>
        <p:spPr>
          <a:xfrm>
            <a:off x="158125" y="1265700"/>
            <a:ext cx="3639275" cy="2451275"/>
          </a:xfrm>
          <a:prstGeom prst="rect">
            <a:avLst/>
          </a:prstGeom>
          <a:noFill/>
          <a:ln>
            <a:noFill/>
          </a:ln>
        </p:spPr>
      </p:pic>
      <p:pic>
        <p:nvPicPr>
          <p:cNvPr id="112" name="Google Shape;112;p16"/>
          <p:cNvPicPr preferRelativeResize="0"/>
          <p:nvPr/>
        </p:nvPicPr>
        <p:blipFill>
          <a:blip r:embed="rId4">
            <a:alphaModFix/>
          </a:blip>
          <a:stretch>
            <a:fillRect/>
          </a:stretch>
        </p:blipFill>
        <p:spPr>
          <a:xfrm>
            <a:off x="5390449" y="1265700"/>
            <a:ext cx="3639275" cy="2451275"/>
          </a:xfrm>
          <a:prstGeom prst="rect">
            <a:avLst/>
          </a:prstGeom>
          <a:noFill/>
          <a:ln>
            <a:noFill/>
          </a:ln>
        </p:spPr>
      </p:pic>
      <p:cxnSp>
        <p:nvCxnSpPr>
          <p:cNvPr id="113" name="Google Shape;113;p16"/>
          <p:cNvCxnSpPr/>
          <p:nvPr/>
        </p:nvCxnSpPr>
        <p:spPr>
          <a:xfrm>
            <a:off x="3978763" y="2571745"/>
            <a:ext cx="1230300" cy="0"/>
          </a:xfrm>
          <a:prstGeom prst="straightConnector1">
            <a:avLst/>
          </a:prstGeom>
          <a:noFill/>
          <a:ln cap="flat" cmpd="sng" w="76200">
            <a:solidFill>
              <a:schemeClr val="dk2"/>
            </a:solidFill>
            <a:prstDash val="solid"/>
            <a:round/>
            <a:headEnd len="med" w="med"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cxnSp>
        <p:nvCxnSpPr>
          <p:cNvPr id="118" name="Google Shape;118;p17"/>
          <p:cNvCxnSpPr/>
          <p:nvPr/>
        </p:nvCxnSpPr>
        <p:spPr>
          <a:xfrm>
            <a:off x="3831688" y="2210095"/>
            <a:ext cx="1230300" cy="0"/>
          </a:xfrm>
          <a:prstGeom prst="straightConnector1">
            <a:avLst/>
          </a:prstGeom>
          <a:noFill/>
          <a:ln cap="flat" cmpd="sng" w="76200">
            <a:solidFill>
              <a:schemeClr val="dk2"/>
            </a:solidFill>
            <a:prstDash val="solid"/>
            <a:round/>
            <a:headEnd len="med" w="med" type="none"/>
            <a:tailEnd len="med" w="med" type="stealth"/>
          </a:ln>
        </p:spPr>
      </p:cxnSp>
      <p:pic>
        <p:nvPicPr>
          <p:cNvPr id="119" name="Google Shape;119;p17"/>
          <p:cNvPicPr preferRelativeResize="0"/>
          <p:nvPr/>
        </p:nvPicPr>
        <p:blipFill>
          <a:blip r:embed="rId3">
            <a:alphaModFix/>
          </a:blip>
          <a:stretch>
            <a:fillRect/>
          </a:stretch>
        </p:blipFill>
        <p:spPr>
          <a:xfrm>
            <a:off x="97874" y="1105050"/>
            <a:ext cx="3639275" cy="2451275"/>
          </a:xfrm>
          <a:prstGeom prst="rect">
            <a:avLst/>
          </a:prstGeom>
          <a:noFill/>
          <a:ln>
            <a:noFill/>
          </a:ln>
        </p:spPr>
      </p:pic>
      <p:pic>
        <p:nvPicPr>
          <p:cNvPr id="120" name="Google Shape;120;p17"/>
          <p:cNvPicPr preferRelativeResize="0"/>
          <p:nvPr/>
        </p:nvPicPr>
        <p:blipFill>
          <a:blip r:embed="rId4">
            <a:alphaModFix/>
          </a:blip>
          <a:stretch>
            <a:fillRect/>
          </a:stretch>
        </p:blipFill>
        <p:spPr>
          <a:xfrm>
            <a:off x="5156550" y="1105050"/>
            <a:ext cx="3732750" cy="2451275"/>
          </a:xfrm>
          <a:prstGeom prst="rect">
            <a:avLst/>
          </a:prstGeom>
          <a:noFill/>
          <a:ln>
            <a:noFill/>
          </a:ln>
        </p:spPr>
      </p:pic>
      <p:sp>
        <p:nvSpPr>
          <p:cNvPr id="121" name="Google Shape;121;p17"/>
          <p:cNvSpPr txBox="1"/>
          <p:nvPr/>
        </p:nvSpPr>
        <p:spPr>
          <a:xfrm>
            <a:off x="97875" y="389450"/>
            <a:ext cx="8690400" cy="1044300"/>
          </a:xfrm>
          <a:prstGeom prst="rect">
            <a:avLst/>
          </a:prstGeom>
          <a:noFill/>
          <a:ln>
            <a:noFill/>
          </a:ln>
        </p:spPr>
        <p:txBody>
          <a:bodyPr anchorCtr="0" anchor="t" bIns="91425" lIns="91425" spcFirstLastPara="1" rIns="91425" wrap="square" tIns="91425">
            <a:noAutofit/>
          </a:bodyPr>
          <a:lstStyle/>
          <a:p>
            <a:pPr indent="0" lvl="0" marL="1371600" rtl="0" algn="l">
              <a:lnSpc>
                <a:spcPct val="115000"/>
              </a:lnSpc>
              <a:spcBef>
                <a:spcPts val="0"/>
              </a:spcBef>
              <a:spcAft>
                <a:spcPts val="0"/>
              </a:spcAft>
              <a:buClr>
                <a:schemeClr val="dk1"/>
              </a:buClr>
              <a:buSzPts val="1100"/>
              <a:buFont typeface="Arial"/>
              <a:buNone/>
            </a:pPr>
            <a:r>
              <a:rPr b="1" lang="fr" sz="3000">
                <a:solidFill>
                  <a:schemeClr val="dk1"/>
                </a:solidFill>
              </a:rPr>
              <a:t>           </a:t>
            </a:r>
            <a:r>
              <a:rPr b="1" lang="fr" sz="3000">
                <a:solidFill>
                  <a:schemeClr val="dk1"/>
                </a:solidFill>
              </a:rPr>
              <a:t>THE DOCUMENTS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0" y="389450"/>
            <a:ext cx="9144000" cy="2902200"/>
          </a:xfrm>
          <a:prstGeom prst="rect">
            <a:avLst/>
          </a:prstGeom>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3000">
              <a:highlight>
                <a:srgbClr val="00FFFF"/>
              </a:highlight>
            </a:endParaRPr>
          </a:p>
          <a:p>
            <a:pPr indent="0" lvl="0" marL="0" marR="0" rtl="0" algn="ctr">
              <a:spcBef>
                <a:spcPts val="0"/>
              </a:spcBef>
              <a:spcAft>
                <a:spcPts val="0"/>
              </a:spcAft>
              <a:buNone/>
            </a:pPr>
            <a:r>
              <a:rPr b="1" lang="fr" sz="3000">
                <a:solidFill>
                  <a:srgbClr val="0000FF"/>
                </a:solidFill>
              </a:rPr>
              <a:t>EXAMPLE OF NORMAL PROCEDURE WHEN ARRIVING AT A PORT OF ENTRY (CUSTOMS)</a:t>
            </a:r>
            <a:endParaRPr b="1" sz="3000">
              <a:solidFill>
                <a:srgbClr val="0000FF"/>
              </a:solidFill>
            </a:endParaRPr>
          </a:p>
          <a:p>
            <a:pPr indent="0" lvl="0" marL="0" marR="0" rtl="0" algn="ctr">
              <a:spcBef>
                <a:spcPts val="0"/>
              </a:spcBef>
              <a:spcAft>
                <a:spcPts val="0"/>
              </a:spcAft>
              <a:buClr>
                <a:schemeClr val="dk1"/>
              </a:buClr>
              <a:buSzPts val="1100"/>
              <a:buFont typeface="Arial"/>
              <a:buNone/>
            </a:pPr>
            <a:r>
              <a:rPr b="1" lang="fr" sz="3000">
                <a:solidFill>
                  <a:srgbClr val="0000FF"/>
                </a:solidFill>
              </a:rPr>
              <a:t>“CONT’D”</a:t>
            </a:r>
            <a:endParaRPr b="1" sz="3000">
              <a:solidFill>
                <a:srgbClr val="0000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