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459" r:id="rId3"/>
    <p:sldId id="460" r:id="rId4"/>
    <p:sldId id="463" r:id="rId5"/>
    <p:sldId id="421" r:id="rId6"/>
    <p:sldId id="259" r:id="rId7"/>
    <p:sldId id="258" r:id="rId8"/>
    <p:sldId id="260" r:id="rId9"/>
    <p:sldId id="261" r:id="rId10"/>
    <p:sldId id="465" r:id="rId11"/>
    <p:sldId id="263" r:id="rId12"/>
    <p:sldId id="264" r:id="rId13"/>
    <p:sldId id="266" r:id="rId14"/>
    <p:sldId id="268" r:id="rId15"/>
    <p:sldId id="272" r:id="rId16"/>
    <p:sldId id="423" r:id="rId17"/>
    <p:sldId id="273" r:id="rId18"/>
    <p:sldId id="271" r:id="rId19"/>
    <p:sldId id="467"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D375FC-384D-4718-8770-FE9C2597C2E6}" v="1" dt="2024-04-30T17:36:26.60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4671" autoAdjust="0"/>
  </p:normalViewPr>
  <p:slideViewPr>
    <p:cSldViewPr>
      <p:cViewPr varScale="1">
        <p:scale>
          <a:sx n="68" d="100"/>
          <a:sy n="68" d="100"/>
        </p:scale>
        <p:origin x="1458" y="60"/>
      </p:cViewPr>
      <p:guideLst>
        <p:guide orient="horz" pos="2160"/>
        <p:guide pos="2880"/>
      </p:guideLst>
    </p:cSldViewPr>
  </p:slideViewPr>
  <p:outlineViewPr>
    <p:cViewPr>
      <p:scale>
        <a:sx n="33" d="100"/>
        <a:sy n="33" d="100"/>
      </p:scale>
      <p:origin x="0" y="17406"/>
    </p:cViewPr>
  </p:outlin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ulieu, France" userId="775102f9-63db-4f93-bf4c-ffd10f7f1482" providerId="ADAL" clId="{85D375FC-384D-4718-8770-FE9C2597C2E6}"/>
    <pc:docChg chg="undo custSel delSld modSld">
      <pc:chgData name="Beaulieu, France" userId="775102f9-63db-4f93-bf4c-ffd10f7f1482" providerId="ADAL" clId="{85D375FC-384D-4718-8770-FE9C2597C2E6}" dt="2024-04-30T17:43:44.836" v="1170" actId="2696"/>
      <pc:docMkLst>
        <pc:docMk/>
      </pc:docMkLst>
      <pc:sldChg chg="modSp mod">
        <pc:chgData name="Beaulieu, France" userId="775102f9-63db-4f93-bf4c-ffd10f7f1482" providerId="ADAL" clId="{85D375FC-384D-4718-8770-FE9C2597C2E6}" dt="2024-04-30T17:35:28.873" v="653" actId="33524"/>
        <pc:sldMkLst>
          <pc:docMk/>
          <pc:sldMk cId="2041959789" sldId="258"/>
        </pc:sldMkLst>
        <pc:spChg chg="mod">
          <ac:chgData name="Beaulieu, France" userId="775102f9-63db-4f93-bf4c-ffd10f7f1482" providerId="ADAL" clId="{85D375FC-384D-4718-8770-FE9C2597C2E6}" dt="2024-04-30T17:35:28.873" v="653" actId="33524"/>
          <ac:spMkLst>
            <pc:docMk/>
            <pc:sldMk cId="2041959789" sldId="258"/>
            <ac:spMk id="4" creationId="{339300FD-9681-399B-D652-93401E16175C}"/>
          </ac:spMkLst>
        </pc:spChg>
      </pc:sldChg>
      <pc:sldChg chg="addSp modSp mod">
        <pc:chgData name="Beaulieu, France" userId="775102f9-63db-4f93-bf4c-ffd10f7f1482" providerId="ADAL" clId="{85D375FC-384D-4718-8770-FE9C2597C2E6}" dt="2024-04-30T17:38:44.198" v="993" actId="20577"/>
        <pc:sldMkLst>
          <pc:docMk/>
          <pc:sldMk cId="1306951641" sldId="261"/>
        </pc:sldMkLst>
        <pc:spChg chg="add mod">
          <ac:chgData name="Beaulieu, France" userId="775102f9-63db-4f93-bf4c-ffd10f7f1482" providerId="ADAL" clId="{85D375FC-384D-4718-8770-FE9C2597C2E6}" dt="2024-04-30T17:38:44.198" v="993" actId="20577"/>
          <ac:spMkLst>
            <pc:docMk/>
            <pc:sldMk cId="1306951641" sldId="261"/>
            <ac:spMk id="3" creationId="{5905949C-D460-7D5F-9FFE-81E4B979D1FB}"/>
          </ac:spMkLst>
        </pc:spChg>
      </pc:sldChg>
      <pc:sldChg chg="del">
        <pc:chgData name="Beaulieu, France" userId="775102f9-63db-4f93-bf4c-ffd10f7f1482" providerId="ADAL" clId="{85D375FC-384D-4718-8770-FE9C2597C2E6}" dt="2024-04-30T17:39:00.116" v="994" actId="2696"/>
        <pc:sldMkLst>
          <pc:docMk/>
          <pc:sldMk cId="3105922417" sldId="265"/>
        </pc:sldMkLst>
      </pc:sldChg>
      <pc:sldChg chg="del">
        <pc:chgData name="Beaulieu, France" userId="775102f9-63db-4f93-bf4c-ffd10f7f1482" providerId="ADAL" clId="{85D375FC-384D-4718-8770-FE9C2597C2E6}" dt="2024-04-30T17:39:10.409" v="995" actId="2696"/>
        <pc:sldMkLst>
          <pc:docMk/>
          <pc:sldMk cId="3262238142" sldId="267"/>
        </pc:sldMkLst>
      </pc:sldChg>
      <pc:sldChg chg="del">
        <pc:chgData name="Beaulieu, France" userId="775102f9-63db-4f93-bf4c-ffd10f7f1482" providerId="ADAL" clId="{85D375FC-384D-4718-8770-FE9C2597C2E6}" dt="2024-04-30T17:39:24.954" v="996" actId="2696"/>
        <pc:sldMkLst>
          <pc:docMk/>
          <pc:sldMk cId="1182879310" sldId="269"/>
        </pc:sldMkLst>
      </pc:sldChg>
      <pc:sldChg chg="addSp delSp modSp mod">
        <pc:chgData name="Beaulieu, France" userId="775102f9-63db-4f93-bf4c-ffd10f7f1482" providerId="ADAL" clId="{85D375FC-384D-4718-8770-FE9C2597C2E6}" dt="2024-04-30T17:43:36.176" v="1169" actId="121"/>
        <pc:sldMkLst>
          <pc:docMk/>
          <pc:sldMk cId="2187564612" sldId="271"/>
        </pc:sldMkLst>
        <pc:spChg chg="add mod">
          <ac:chgData name="Beaulieu, France" userId="775102f9-63db-4f93-bf4c-ffd10f7f1482" providerId="ADAL" clId="{85D375FC-384D-4718-8770-FE9C2597C2E6}" dt="2024-04-30T17:43:36.176" v="1169" actId="121"/>
          <ac:spMkLst>
            <pc:docMk/>
            <pc:sldMk cId="2187564612" sldId="271"/>
            <ac:spMk id="5" creationId="{25FE5737-9CF6-1A92-9F9F-2E90ED2E38C7}"/>
          </ac:spMkLst>
        </pc:spChg>
        <pc:picChg chg="del">
          <ac:chgData name="Beaulieu, France" userId="775102f9-63db-4f93-bf4c-ffd10f7f1482" providerId="ADAL" clId="{85D375FC-384D-4718-8770-FE9C2597C2E6}" dt="2024-04-30T17:40:48.861" v="997" actId="478"/>
          <ac:picMkLst>
            <pc:docMk/>
            <pc:sldMk cId="2187564612" sldId="271"/>
            <ac:picMk id="4" creationId="{00000000-0000-0000-0000-000000000000}"/>
          </ac:picMkLst>
        </pc:picChg>
      </pc:sldChg>
      <pc:sldChg chg="del">
        <pc:chgData name="Beaulieu, France" userId="775102f9-63db-4f93-bf4c-ffd10f7f1482" providerId="ADAL" clId="{85D375FC-384D-4718-8770-FE9C2597C2E6}" dt="2024-04-30T17:43:44.836" v="1170" actId="2696"/>
        <pc:sldMkLst>
          <pc:docMk/>
          <pc:sldMk cId="72263241" sldId="274"/>
        </pc:sldMkLst>
      </pc:sldChg>
      <pc:sldChg chg="addSp delSp modSp mod">
        <pc:chgData name="Beaulieu, France" userId="775102f9-63db-4f93-bf4c-ffd10f7f1482" providerId="ADAL" clId="{85D375FC-384D-4718-8770-FE9C2597C2E6}" dt="2024-04-30T17:07:33.726" v="44" actId="20577"/>
        <pc:sldMkLst>
          <pc:docMk/>
          <pc:sldMk cId="2657441629" sldId="421"/>
        </pc:sldMkLst>
        <pc:spChg chg="del mod">
          <ac:chgData name="Beaulieu, France" userId="775102f9-63db-4f93-bf4c-ffd10f7f1482" providerId="ADAL" clId="{85D375FC-384D-4718-8770-FE9C2597C2E6}" dt="2024-04-30T17:07:02.420" v="11" actId="478"/>
          <ac:spMkLst>
            <pc:docMk/>
            <pc:sldMk cId="2657441629" sldId="421"/>
            <ac:spMk id="2" creationId="{00000000-0000-0000-0000-000000000000}"/>
          </ac:spMkLst>
        </pc:spChg>
        <pc:spChg chg="mod">
          <ac:chgData name="Beaulieu, France" userId="775102f9-63db-4f93-bf4c-ffd10f7f1482" providerId="ADAL" clId="{85D375FC-384D-4718-8770-FE9C2597C2E6}" dt="2024-04-30T17:07:22.469" v="28" actId="255"/>
          <ac:spMkLst>
            <pc:docMk/>
            <pc:sldMk cId="2657441629" sldId="421"/>
            <ac:spMk id="3" creationId="{00000000-0000-0000-0000-000000000000}"/>
          </ac:spMkLst>
        </pc:spChg>
        <pc:spChg chg="add mod">
          <ac:chgData name="Beaulieu, France" userId="775102f9-63db-4f93-bf4c-ffd10f7f1482" providerId="ADAL" clId="{85D375FC-384D-4718-8770-FE9C2597C2E6}" dt="2024-04-30T17:07:33.726" v="44" actId="20577"/>
          <ac:spMkLst>
            <pc:docMk/>
            <pc:sldMk cId="2657441629" sldId="421"/>
            <ac:spMk id="5" creationId="{B93E03DF-098A-A3A5-81D9-F39294926B81}"/>
          </ac:spMkLst>
        </pc:spChg>
      </pc:sldChg>
      <pc:sldChg chg="modSp mod">
        <pc:chgData name="Beaulieu, France" userId="775102f9-63db-4f93-bf4c-ffd10f7f1482" providerId="ADAL" clId="{85D375FC-384D-4718-8770-FE9C2597C2E6}" dt="2024-04-30T17:16:23.080" v="68" actId="20577"/>
        <pc:sldMkLst>
          <pc:docMk/>
          <pc:sldMk cId="2455055170" sldId="463"/>
        </pc:sldMkLst>
        <pc:spChg chg="mod">
          <ac:chgData name="Beaulieu, France" userId="775102f9-63db-4f93-bf4c-ffd10f7f1482" providerId="ADAL" clId="{85D375FC-384D-4718-8770-FE9C2597C2E6}" dt="2024-04-30T17:16:23.080" v="68" actId="20577"/>
          <ac:spMkLst>
            <pc:docMk/>
            <pc:sldMk cId="2455055170" sldId="463"/>
            <ac:spMk id="3" creationId="{4035F6C5-FE79-5393-95DC-3F96F05F72FC}"/>
          </ac:spMkLst>
        </pc:spChg>
      </pc:sldChg>
      <pc:sldChg chg="del">
        <pc:chgData name="Beaulieu, France" userId="775102f9-63db-4f93-bf4c-ffd10f7f1482" providerId="ADAL" clId="{85D375FC-384D-4718-8770-FE9C2597C2E6}" dt="2024-04-30T17:35:40.472" v="654" actId="2696"/>
        <pc:sldMkLst>
          <pc:docMk/>
          <pc:sldMk cId="2116200251" sldId="4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E37DB-7C6A-4A63-838E-3EE9B4A124BD}" type="datetimeFigureOut">
              <a:rPr lang="fr-CA" smtClean="0"/>
              <a:t>2024-04-25</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A95D35-6DD0-4B34-B3EA-4925B624FB85}" type="slidenum">
              <a:rPr lang="fr-CA" smtClean="0"/>
              <a:t>‹N°›</a:t>
            </a:fld>
            <a:endParaRPr lang="fr-CA"/>
          </a:p>
        </p:txBody>
      </p:sp>
    </p:spTree>
    <p:extLst>
      <p:ext uri="{BB962C8B-B14F-4D97-AF65-F5344CB8AC3E}">
        <p14:creationId xmlns:p14="http://schemas.microsoft.com/office/powerpoint/2010/main" val="3300797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271858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3172943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5428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1566583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7239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2593981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1803342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3213546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565017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8BCCFE-71DA-4C3F-B5C2-25EBA87D87A0}" type="datetimeFigureOut">
              <a:rPr lang="fr-CA" smtClean="0"/>
              <a:t>2024-04-25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2194656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8BCCFE-71DA-4C3F-B5C2-25EBA87D87A0}" type="datetimeFigureOut">
              <a:rPr lang="fr-CA" smtClean="0"/>
              <a:t>2024-04-25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100227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8BCCFE-71DA-4C3F-B5C2-25EBA87D87A0}" type="datetimeFigureOut">
              <a:rPr lang="fr-CA" smtClean="0"/>
              <a:t>2024-04-25</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1493752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8BCCFE-71DA-4C3F-B5C2-25EBA87D87A0}" type="datetimeFigureOut">
              <a:rPr lang="fr-CA" smtClean="0"/>
              <a:t>2024-04-25</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80799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8BCCFE-71DA-4C3F-B5C2-25EBA87D87A0}" type="datetimeFigureOut">
              <a:rPr lang="fr-CA" smtClean="0"/>
              <a:t>2024-04-25</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406127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08BCCFE-71DA-4C3F-B5C2-25EBA87D87A0}" type="datetimeFigureOut">
              <a:rPr lang="fr-CA" smtClean="0"/>
              <a:t>2024-04-25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1542838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08BCCFE-71DA-4C3F-B5C2-25EBA87D87A0}" type="datetimeFigureOut">
              <a:rPr lang="fr-CA" smtClean="0"/>
              <a:t>2024-04-25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F86CA4E2-24E7-4344-8DAF-DB22BC305A0A}" type="slidenum">
              <a:rPr lang="fr-CA" smtClean="0"/>
              <a:t>‹N°›</a:t>
            </a:fld>
            <a:endParaRPr lang="fr-CA"/>
          </a:p>
        </p:txBody>
      </p:sp>
    </p:spTree>
    <p:extLst>
      <p:ext uri="{BB962C8B-B14F-4D97-AF65-F5344CB8AC3E}">
        <p14:creationId xmlns:p14="http://schemas.microsoft.com/office/powerpoint/2010/main" val="886288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8BCCFE-71DA-4C3F-B5C2-25EBA87D87A0}" type="datetimeFigureOut">
              <a:rPr lang="fr-CA" smtClean="0"/>
              <a:t>2024-04-25</a:t>
            </a:fld>
            <a:endParaRPr lang="fr-C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86CA4E2-24E7-4344-8DAF-DB22BC305A0A}" type="slidenum">
              <a:rPr lang="fr-CA" smtClean="0"/>
              <a:t>‹N°›</a:t>
            </a:fld>
            <a:endParaRPr lang="fr-CA"/>
          </a:p>
        </p:txBody>
      </p:sp>
    </p:spTree>
    <p:extLst>
      <p:ext uri="{BB962C8B-B14F-4D97-AF65-F5344CB8AC3E}">
        <p14:creationId xmlns:p14="http://schemas.microsoft.com/office/powerpoint/2010/main" val="13326468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ailymotion.com/video/xxl6z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0831" r="3206" b="-1"/>
          <a:stretch/>
        </p:blipFill>
        <p:spPr bwMode="auto">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re 1"/>
          <p:cNvSpPr>
            <a:spLocks noGrp="1"/>
          </p:cNvSpPr>
          <p:nvPr>
            <p:ph type="ctrTitle"/>
          </p:nvPr>
        </p:nvSpPr>
        <p:spPr>
          <a:xfrm>
            <a:off x="4035422" y="1678665"/>
            <a:ext cx="2915879" cy="2372168"/>
          </a:xfrm>
        </p:spPr>
        <p:txBody>
          <a:bodyPr>
            <a:normAutofit/>
          </a:bodyPr>
          <a:lstStyle/>
          <a:p>
            <a:r>
              <a:rPr lang="fr-CA"/>
              <a:t>SYSTÈME DIGESTIF</a:t>
            </a:r>
          </a:p>
        </p:txBody>
      </p:sp>
    </p:spTree>
    <p:extLst>
      <p:ext uri="{BB962C8B-B14F-4D97-AF65-F5344CB8AC3E}">
        <p14:creationId xmlns:p14="http://schemas.microsoft.com/office/powerpoint/2010/main" val="133771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1000"/>
                                        <p:tgtEl>
                                          <p:spTgt spid="1027"/>
                                        </p:tgtEl>
                                      </p:cBhvr>
                                    </p:animEffect>
                                    <p:anim calcmode="lin" valueType="num">
                                      <p:cBhvr>
                                        <p:cTn id="8" dur="1000" fill="hold"/>
                                        <p:tgtEl>
                                          <p:spTgt spid="1027"/>
                                        </p:tgtEl>
                                        <p:attrNameLst>
                                          <p:attrName>ppt_x</p:attrName>
                                        </p:attrNameLst>
                                      </p:cBhvr>
                                      <p:tavLst>
                                        <p:tav tm="0">
                                          <p:val>
                                            <p:strVal val="#ppt_x"/>
                                          </p:val>
                                        </p:tav>
                                        <p:tav tm="100000">
                                          <p:val>
                                            <p:strVal val="#ppt_x"/>
                                          </p:val>
                                        </p:tav>
                                      </p:tavLst>
                                    </p:anim>
                                    <p:anim calcmode="lin" valueType="num">
                                      <p:cBhvr>
                                        <p:cTn id="9"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820472" cy="836712"/>
          </a:xfrm>
        </p:spPr>
        <p:txBody>
          <a:bodyPr/>
          <a:lstStyle/>
          <a:p>
            <a:pPr algn="ctr"/>
            <a:r>
              <a:rPr lang="fr-CA" u="sng" dirty="0"/>
              <a:t>TUNIQUE MUQUEUSE p.</a:t>
            </a:r>
            <a:r>
              <a:rPr lang="fr-CA" dirty="0"/>
              <a:t>13 du </a:t>
            </a:r>
            <a:r>
              <a:rPr lang="fr-CA" dirty="0" err="1"/>
              <a:t>Cémeq</a:t>
            </a:r>
            <a:endParaRPr lang="fr-CA" dirty="0"/>
          </a:p>
        </p:txBody>
      </p:sp>
      <p:sp>
        <p:nvSpPr>
          <p:cNvPr id="3" name="Espace réservé du contenu 2"/>
          <p:cNvSpPr>
            <a:spLocks noGrp="1"/>
          </p:cNvSpPr>
          <p:nvPr>
            <p:ph idx="1"/>
          </p:nvPr>
        </p:nvSpPr>
        <p:spPr>
          <a:xfrm>
            <a:off x="395536" y="836712"/>
            <a:ext cx="8748464" cy="5518848"/>
          </a:xfrm>
        </p:spPr>
        <p:txBody>
          <a:bodyPr/>
          <a:lstStyle/>
          <a:p>
            <a:r>
              <a:rPr lang="fr-CA" dirty="0"/>
              <a:t>La couche la plus interne du tube digestif.</a:t>
            </a:r>
          </a:p>
          <a:p>
            <a:r>
              <a:rPr lang="fr-CA" dirty="0"/>
              <a:t>Entre en contact avec les aliments.</a:t>
            </a:r>
          </a:p>
          <a:p>
            <a:r>
              <a:rPr lang="fr-CA" dirty="0"/>
              <a:t>Mince et humidifiée par la sécrétion de mucus.</a:t>
            </a:r>
          </a:p>
          <a:p>
            <a:r>
              <a:rPr lang="fr-CA" dirty="0"/>
              <a:t>Assure la protection des tissus.</a:t>
            </a:r>
          </a:p>
          <a:p>
            <a:r>
              <a:rPr lang="fr-CA" dirty="0"/>
              <a:t>Facilite l’absorption des aliments.</a:t>
            </a:r>
          </a:p>
          <a:p>
            <a:r>
              <a:rPr lang="fr-CA" dirty="0"/>
              <a:t>Est divisée en 3 couches.</a:t>
            </a:r>
          </a:p>
          <a:p>
            <a:pPr lvl="1"/>
            <a:r>
              <a:rPr lang="fr-CA" sz="3200" u="sng" dirty="0"/>
              <a:t>Épithélium (recouvrement)</a:t>
            </a:r>
          </a:p>
          <a:p>
            <a:pPr lvl="2"/>
            <a:r>
              <a:rPr lang="fr-CA" dirty="0"/>
              <a:t>Protège la muqueuse de la bouche à l’anus</a:t>
            </a:r>
            <a:endParaRPr lang="fr-CA" sz="1600" dirty="0"/>
          </a:p>
          <a:p>
            <a:pPr marL="768096" lvl="2" indent="0">
              <a:buNone/>
            </a:pPr>
            <a:endParaRPr lang="fr-CA" dirty="0"/>
          </a:p>
          <a:p>
            <a:endParaRPr lang="fr-CA" dirty="0"/>
          </a:p>
        </p:txBody>
      </p:sp>
    </p:spTree>
    <p:extLst>
      <p:ext uri="{BB962C8B-B14F-4D97-AF65-F5344CB8AC3E}">
        <p14:creationId xmlns:p14="http://schemas.microsoft.com/office/powerpoint/2010/main" val="251803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83568" y="0"/>
            <a:ext cx="8003232" cy="1052736"/>
          </a:xfrm>
        </p:spPr>
        <p:txBody>
          <a:bodyPr/>
          <a:lstStyle/>
          <a:p>
            <a:r>
              <a:rPr lang="fr-CA" dirty="0"/>
              <a:t>SUITE… P.13 du </a:t>
            </a:r>
            <a:r>
              <a:rPr lang="fr-CA" dirty="0" err="1"/>
              <a:t>Cémeq</a:t>
            </a:r>
            <a:endParaRPr lang="fr-CA" dirty="0"/>
          </a:p>
        </p:txBody>
      </p:sp>
      <p:sp>
        <p:nvSpPr>
          <p:cNvPr id="5" name="Espace réservé du contenu 4"/>
          <p:cNvSpPr>
            <a:spLocks noGrp="1"/>
          </p:cNvSpPr>
          <p:nvPr>
            <p:ph idx="1"/>
          </p:nvPr>
        </p:nvSpPr>
        <p:spPr>
          <a:xfrm>
            <a:off x="323528" y="620688"/>
            <a:ext cx="8820472" cy="5734872"/>
          </a:xfrm>
        </p:spPr>
        <p:txBody>
          <a:bodyPr>
            <a:normAutofit fontScale="92500" lnSpcReduction="10000"/>
          </a:bodyPr>
          <a:lstStyle/>
          <a:p>
            <a:pPr marL="454914" lvl="1" indent="0">
              <a:buNone/>
            </a:pPr>
            <a:endParaRPr lang="fr-CA" dirty="0"/>
          </a:p>
          <a:p>
            <a:pPr lvl="1"/>
            <a:r>
              <a:rPr lang="fr-CA" sz="3600" u="sng" dirty="0"/>
              <a:t>CHORION</a:t>
            </a:r>
          </a:p>
          <a:p>
            <a:pPr lvl="2"/>
            <a:r>
              <a:rPr lang="fr-CA" sz="3600" dirty="0"/>
              <a:t>Vaisseaux sanguins</a:t>
            </a:r>
          </a:p>
          <a:p>
            <a:pPr lvl="2"/>
            <a:r>
              <a:rPr lang="fr-CA" sz="3600" dirty="0"/>
              <a:t>Glandes</a:t>
            </a:r>
          </a:p>
          <a:p>
            <a:pPr lvl="2"/>
            <a:r>
              <a:rPr lang="fr-CA" sz="3600" dirty="0"/>
              <a:t>Tissus lymphatiques </a:t>
            </a:r>
            <a:r>
              <a:rPr lang="fr-CA" sz="2600" dirty="0"/>
              <a:t>( contribue à l’évacuation des déchets, bactéries et les cellules endommagées par la lymphe) Lymphe recueille certains déchets, bactéries et les cellules endommagées provenant de l’intérieur du corps afin qu’il puisse être évacués du corps. La lymphe s’écoule des vaisseaux lymphatiques qui la font circuler jusqu’aux ganglions.</a:t>
            </a:r>
          </a:p>
          <a:p>
            <a:pPr lvl="1"/>
            <a:r>
              <a:rPr lang="fr-CA" sz="3600" u="sng" dirty="0"/>
              <a:t>MUQUEUSE MUSCULEUSE</a:t>
            </a:r>
          </a:p>
          <a:p>
            <a:pPr lvl="2"/>
            <a:r>
              <a:rPr lang="fr-CA" sz="2600" dirty="0"/>
              <a:t>Formes les plis qui augmente la surface d’absorption</a:t>
            </a:r>
          </a:p>
        </p:txBody>
      </p:sp>
    </p:spTree>
    <p:extLst>
      <p:ext uri="{BB962C8B-B14F-4D97-AF65-F5344CB8AC3E}">
        <p14:creationId xmlns:p14="http://schemas.microsoft.com/office/powerpoint/2010/main" val="61107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820472" cy="1426464"/>
          </a:xfrm>
        </p:spPr>
        <p:txBody>
          <a:bodyPr>
            <a:normAutofit fontScale="90000"/>
          </a:bodyPr>
          <a:lstStyle/>
          <a:p>
            <a:pPr algn="ctr"/>
            <a:r>
              <a:rPr lang="fr-CA" sz="4800" b="1" dirty="0"/>
              <a:t>SOUS-MUQUEUSE p.14 du </a:t>
            </a:r>
            <a:r>
              <a:rPr lang="fr-CA" sz="4800" b="1" dirty="0" err="1"/>
              <a:t>Cémeq</a:t>
            </a:r>
            <a:r>
              <a:rPr lang="fr-CA" dirty="0"/>
              <a:t> </a:t>
            </a:r>
            <a:endParaRPr lang="fr-CA" sz="2800" dirty="0"/>
          </a:p>
        </p:txBody>
      </p:sp>
      <p:sp>
        <p:nvSpPr>
          <p:cNvPr id="3" name="Espace réservé du contenu 2"/>
          <p:cNvSpPr>
            <a:spLocks noGrp="1"/>
          </p:cNvSpPr>
          <p:nvPr>
            <p:ph idx="1"/>
          </p:nvPr>
        </p:nvSpPr>
        <p:spPr>
          <a:xfrm>
            <a:off x="395536" y="1196752"/>
            <a:ext cx="8748464" cy="5661248"/>
          </a:xfrm>
        </p:spPr>
        <p:txBody>
          <a:bodyPr>
            <a:normAutofit/>
          </a:bodyPr>
          <a:lstStyle/>
          <a:p>
            <a:endParaRPr lang="fr-CA" dirty="0"/>
          </a:p>
          <a:p>
            <a:r>
              <a:rPr lang="fr-CA" dirty="0"/>
              <a:t>Composée de tissus conjonctif</a:t>
            </a:r>
          </a:p>
          <a:p>
            <a:endParaRPr lang="fr-CA" dirty="0"/>
          </a:p>
          <a:p>
            <a:r>
              <a:rPr lang="fr-CA" dirty="0"/>
              <a:t>Contient les vaisseaux sanguins et les nerfs ( système nerveux autonome: péristaltisme, Vomissement, </a:t>
            </a:r>
            <a:r>
              <a:rPr lang="fr-CA" dirty="0" err="1"/>
              <a:t>etc</a:t>
            </a:r>
            <a:r>
              <a:rPr lang="fr-CA" dirty="0"/>
              <a:t>)</a:t>
            </a:r>
          </a:p>
          <a:p>
            <a:endParaRPr lang="fr-CA" dirty="0"/>
          </a:p>
          <a:p>
            <a:r>
              <a:rPr lang="fr-CA" dirty="0"/>
              <a:t>Comprend le plexus entérique (Meissner)</a:t>
            </a:r>
          </a:p>
          <a:p>
            <a:endParaRPr lang="fr-CA" sz="3000" dirty="0"/>
          </a:p>
          <a:p>
            <a:pPr lvl="0">
              <a:buClr>
                <a:srgbClr val="90C226"/>
              </a:buClr>
            </a:pPr>
            <a:r>
              <a:rPr lang="fr-CA" sz="3000" dirty="0"/>
              <a:t>Règles l’activité motrice et sécrétoire </a:t>
            </a:r>
            <a:r>
              <a:rPr lang="fr-CA" dirty="0">
                <a:solidFill>
                  <a:prstClr val="black">
                    <a:lumMod val="75000"/>
                    <a:lumOff val="25000"/>
                  </a:prstClr>
                </a:solidFill>
              </a:rPr>
              <a:t>) ( Contrôle les sécrétions: muqueuse intestinale) L’intestin est notre deuxième cerveau</a:t>
            </a:r>
          </a:p>
          <a:p>
            <a:endParaRPr lang="fr-CA" sz="3000" dirty="0"/>
          </a:p>
        </p:txBody>
      </p:sp>
    </p:spTree>
    <p:extLst>
      <p:ext uri="{BB962C8B-B14F-4D97-AF65-F5344CB8AC3E}">
        <p14:creationId xmlns:p14="http://schemas.microsoft.com/office/powerpoint/2010/main" val="140145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748464" cy="1152128"/>
          </a:xfrm>
        </p:spPr>
        <p:txBody>
          <a:bodyPr/>
          <a:lstStyle/>
          <a:p>
            <a:pPr algn="ctr"/>
            <a:r>
              <a:rPr lang="fr-CA" sz="4800" b="1" dirty="0"/>
              <a:t>MUSCULEUSE</a:t>
            </a:r>
          </a:p>
        </p:txBody>
      </p:sp>
      <p:sp>
        <p:nvSpPr>
          <p:cNvPr id="3" name="Espace réservé du contenu 2"/>
          <p:cNvSpPr>
            <a:spLocks noGrp="1"/>
          </p:cNvSpPr>
          <p:nvPr>
            <p:ph idx="1"/>
          </p:nvPr>
        </p:nvSpPr>
        <p:spPr>
          <a:xfrm>
            <a:off x="503040" y="908720"/>
            <a:ext cx="8640960" cy="4248472"/>
          </a:xfrm>
        </p:spPr>
        <p:txBody>
          <a:bodyPr/>
          <a:lstStyle/>
          <a:p>
            <a:endParaRPr lang="fr-CA" dirty="0"/>
          </a:p>
          <a:p>
            <a:r>
              <a:rPr lang="fr-CA" dirty="0"/>
              <a:t>Fibres musculaires qui forment les sphincters</a:t>
            </a:r>
          </a:p>
          <a:p>
            <a:pPr lvl="1"/>
            <a:r>
              <a:rPr lang="fr-CA" dirty="0"/>
              <a:t>Anus</a:t>
            </a:r>
          </a:p>
          <a:p>
            <a:pPr marL="454914" lvl="1" indent="0">
              <a:buNone/>
            </a:pPr>
            <a:endParaRPr lang="fr-CA" dirty="0"/>
          </a:p>
          <a:p>
            <a:r>
              <a:rPr lang="fr-CA" dirty="0"/>
              <a:t>Comprend le plexus </a:t>
            </a:r>
            <a:r>
              <a:rPr lang="fr-CA" dirty="0" err="1"/>
              <a:t>myentérique</a:t>
            </a:r>
            <a:r>
              <a:rPr lang="fr-CA" dirty="0"/>
              <a:t> </a:t>
            </a:r>
            <a:r>
              <a:rPr lang="fr-CA" sz="2800" dirty="0"/>
              <a:t>(d’</a:t>
            </a:r>
            <a:r>
              <a:rPr lang="fr-CA" sz="2800" dirty="0" err="1"/>
              <a:t>Auerback</a:t>
            </a:r>
            <a:r>
              <a:rPr lang="fr-CA" sz="2800" dirty="0"/>
              <a:t>)</a:t>
            </a:r>
          </a:p>
          <a:p>
            <a:endParaRPr lang="fr-CA" dirty="0"/>
          </a:p>
          <a:p>
            <a:pPr lvl="1"/>
            <a:r>
              <a:rPr lang="fr-CA" dirty="0"/>
              <a:t>Responsable  du </a:t>
            </a:r>
            <a:r>
              <a:rPr lang="fr-CA" sz="3200" b="1" u="sng" dirty="0">
                <a:solidFill>
                  <a:srgbClr val="FFFF00"/>
                </a:solidFill>
              </a:rPr>
              <a:t>péristaltisme</a:t>
            </a:r>
            <a:r>
              <a:rPr lang="fr-CA" dirty="0"/>
              <a:t> (mouvement mécanique de l’intestin)</a:t>
            </a:r>
          </a:p>
          <a:p>
            <a:pPr lvl="1"/>
            <a:r>
              <a:rPr lang="fr-CA" dirty="0"/>
              <a:t>Responsable de la vigueur des contractions du tube digestif.</a:t>
            </a:r>
          </a:p>
          <a:p>
            <a:pPr lvl="1"/>
            <a:r>
              <a:rPr lang="fr-CA" dirty="0"/>
              <a:t>Qui contrôle la motricité.</a:t>
            </a:r>
          </a:p>
        </p:txBody>
      </p:sp>
      <p:sp>
        <p:nvSpPr>
          <p:cNvPr id="6" name="ZoneTexte 5">
            <a:extLst>
              <a:ext uri="{FF2B5EF4-FFF2-40B4-BE49-F238E27FC236}">
                <a16:creationId xmlns:a16="http://schemas.microsoft.com/office/drawing/2014/main" id="{996D4507-3D1F-1DF5-BED7-B3A5134F8D91}"/>
              </a:ext>
            </a:extLst>
          </p:cNvPr>
          <p:cNvSpPr txBox="1"/>
          <p:nvPr/>
        </p:nvSpPr>
        <p:spPr>
          <a:xfrm>
            <a:off x="6228184" y="6093296"/>
            <a:ext cx="2448272" cy="369332"/>
          </a:xfrm>
          <a:prstGeom prst="rect">
            <a:avLst/>
          </a:prstGeom>
          <a:noFill/>
        </p:spPr>
        <p:txBody>
          <a:bodyPr wrap="square" rtlCol="0">
            <a:spAutoFit/>
          </a:bodyPr>
          <a:lstStyle/>
          <a:p>
            <a:r>
              <a:rPr lang="fr-CA" dirty="0"/>
              <a:t>P.14 du </a:t>
            </a:r>
            <a:r>
              <a:rPr lang="fr-CA" dirty="0" err="1"/>
              <a:t>cémeq</a:t>
            </a:r>
            <a:endParaRPr lang="fr-CA" dirty="0"/>
          </a:p>
        </p:txBody>
      </p:sp>
    </p:spTree>
    <p:extLst>
      <p:ext uri="{BB962C8B-B14F-4D97-AF65-F5344CB8AC3E}">
        <p14:creationId xmlns:p14="http://schemas.microsoft.com/office/powerpoint/2010/main" val="377691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568952" cy="1008112"/>
          </a:xfrm>
        </p:spPr>
        <p:txBody>
          <a:bodyPr/>
          <a:lstStyle/>
          <a:p>
            <a:pPr algn="ctr"/>
            <a:r>
              <a:rPr lang="fr-CA" b="1" dirty="0"/>
              <a:t>TUNIQUE EXTERNE p. 14 du </a:t>
            </a:r>
            <a:r>
              <a:rPr lang="fr-CA" b="1" dirty="0" err="1"/>
              <a:t>Cémeq</a:t>
            </a:r>
            <a:endParaRPr lang="fr-CA" b="1" dirty="0"/>
          </a:p>
        </p:txBody>
      </p:sp>
      <p:sp>
        <p:nvSpPr>
          <p:cNvPr id="3" name="Espace réservé du contenu 2"/>
          <p:cNvSpPr>
            <a:spLocks noGrp="1"/>
          </p:cNvSpPr>
          <p:nvPr>
            <p:ph idx="1"/>
          </p:nvPr>
        </p:nvSpPr>
        <p:spPr>
          <a:xfrm>
            <a:off x="395536" y="980728"/>
            <a:ext cx="8568952" cy="5374832"/>
          </a:xfrm>
        </p:spPr>
        <p:txBody>
          <a:bodyPr/>
          <a:lstStyle/>
          <a:p>
            <a:endParaRPr lang="fr-CA" dirty="0"/>
          </a:p>
          <a:p>
            <a:r>
              <a:rPr lang="fr-CA" dirty="0"/>
              <a:t>La couche la plus externe du tube digestif</a:t>
            </a:r>
          </a:p>
          <a:p>
            <a:r>
              <a:rPr lang="fr-CA" dirty="0"/>
              <a:t>Possède des caractéristiques spécifiques selon sa zone,</a:t>
            </a:r>
          </a:p>
          <a:p>
            <a:endParaRPr lang="fr-CA" dirty="0"/>
          </a:p>
          <a:p>
            <a:pPr lvl="1"/>
            <a:r>
              <a:rPr lang="fr-CA" sz="3200" u="sng" dirty="0"/>
              <a:t>L’adventice</a:t>
            </a:r>
            <a:r>
              <a:rPr lang="fr-CA" dirty="0"/>
              <a:t>; mince couche qui recouvre l’œsophage.</a:t>
            </a:r>
          </a:p>
          <a:p>
            <a:pPr lvl="1"/>
            <a:endParaRPr lang="fr-CA" dirty="0"/>
          </a:p>
          <a:p>
            <a:pPr lvl="1"/>
            <a:r>
              <a:rPr lang="fr-CA" sz="4000" b="1" u="sng" dirty="0">
                <a:solidFill>
                  <a:srgbClr val="FFFF00"/>
                </a:solidFill>
              </a:rPr>
              <a:t>Péritoine</a:t>
            </a:r>
            <a:r>
              <a:rPr lang="fr-CA" dirty="0"/>
              <a:t>; tunique séreuse qui maintien en place les organes situés sous le diaphragme dans la cavité abdomino-pelvienne.</a:t>
            </a:r>
          </a:p>
        </p:txBody>
      </p:sp>
    </p:spTree>
    <p:extLst>
      <p:ext uri="{BB962C8B-B14F-4D97-AF65-F5344CB8AC3E}">
        <p14:creationId xmlns:p14="http://schemas.microsoft.com/office/powerpoint/2010/main" val="104207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291264" cy="864096"/>
          </a:xfrm>
        </p:spPr>
        <p:txBody>
          <a:bodyPr/>
          <a:lstStyle/>
          <a:p>
            <a:pPr algn="ctr"/>
            <a:r>
              <a:rPr lang="fr-CA" b="1" dirty="0"/>
              <a:t>PÉRITOINE p. 14 du </a:t>
            </a:r>
            <a:r>
              <a:rPr lang="fr-CA" b="1" dirty="0" err="1"/>
              <a:t>Cémeq</a:t>
            </a:r>
            <a:endParaRPr lang="fr-CA" b="1" dirty="0"/>
          </a:p>
        </p:txBody>
      </p:sp>
      <p:sp>
        <p:nvSpPr>
          <p:cNvPr id="3" name="Espace réservé du contenu 2"/>
          <p:cNvSpPr>
            <a:spLocks noGrp="1"/>
          </p:cNvSpPr>
          <p:nvPr>
            <p:ph idx="1"/>
          </p:nvPr>
        </p:nvSpPr>
        <p:spPr>
          <a:xfrm>
            <a:off x="395536" y="908720"/>
            <a:ext cx="8640960" cy="5949280"/>
          </a:xfrm>
        </p:spPr>
        <p:txBody>
          <a:bodyPr>
            <a:normAutofit fontScale="92500" lnSpcReduction="10000"/>
          </a:bodyPr>
          <a:lstStyle/>
          <a:p>
            <a:endParaRPr lang="fr-CA" dirty="0"/>
          </a:p>
          <a:p>
            <a:r>
              <a:rPr lang="fr-CA" dirty="0"/>
              <a:t>Comprend 2 feuillets</a:t>
            </a:r>
          </a:p>
          <a:p>
            <a:pPr marL="68580" indent="0">
              <a:buNone/>
            </a:pPr>
            <a:endParaRPr lang="fr-CA" dirty="0"/>
          </a:p>
          <a:p>
            <a:pPr marL="969264" lvl="1" indent="-514350">
              <a:buFont typeface="+mj-lt"/>
              <a:buAutoNum type="arabicPeriod"/>
            </a:pPr>
            <a:r>
              <a:rPr lang="fr-CA" sz="3000" b="1" dirty="0"/>
              <a:t>Péritoine pariétal </a:t>
            </a:r>
          </a:p>
          <a:p>
            <a:pPr marL="454914" lvl="1" indent="0">
              <a:buNone/>
            </a:pPr>
            <a:r>
              <a:rPr lang="fr-CA" sz="3000" dirty="0"/>
              <a:t>(qui tapisse la cavité abdomino-pelvienne)</a:t>
            </a:r>
          </a:p>
          <a:p>
            <a:pPr marL="454914" lvl="1" indent="0">
              <a:buNone/>
            </a:pPr>
            <a:endParaRPr lang="fr-CA" sz="3000" dirty="0"/>
          </a:p>
          <a:p>
            <a:pPr marL="969264" lvl="1" indent="-514350">
              <a:buFont typeface="+mj-lt"/>
              <a:buAutoNum type="arabicPeriod" startAt="2"/>
            </a:pPr>
            <a:r>
              <a:rPr lang="fr-CA" sz="3000" b="1" dirty="0"/>
              <a:t>Péritoine viscéral </a:t>
            </a:r>
          </a:p>
          <a:p>
            <a:pPr marL="454914" lvl="1" indent="0">
              <a:buNone/>
            </a:pPr>
            <a:r>
              <a:rPr lang="fr-CA" sz="3000" dirty="0"/>
              <a:t>(recouvre la plupart des organes)</a:t>
            </a:r>
          </a:p>
          <a:p>
            <a:pPr lvl="1"/>
            <a:endParaRPr lang="fr-CA" sz="3000" dirty="0"/>
          </a:p>
          <a:p>
            <a:pPr lvl="1"/>
            <a:r>
              <a:rPr lang="fr-CA" sz="3000" b="1" dirty="0"/>
              <a:t>Cavité péritonéale </a:t>
            </a:r>
          </a:p>
          <a:p>
            <a:pPr marL="454914" lvl="1" indent="0">
              <a:buNone/>
            </a:pPr>
            <a:r>
              <a:rPr lang="fr-CA" sz="3000" dirty="0"/>
              <a:t>(qui sécrète </a:t>
            </a:r>
            <a:r>
              <a:rPr lang="fr-CA" sz="3000" dirty="0">
                <a:solidFill>
                  <a:srgbClr val="FFFF00"/>
                </a:solidFill>
              </a:rPr>
              <a:t>un </a:t>
            </a:r>
            <a:r>
              <a:rPr lang="fr-CA" sz="3000" b="1" i="1" u="sng" dirty="0">
                <a:solidFill>
                  <a:srgbClr val="FFFF00"/>
                </a:solidFill>
              </a:rPr>
              <a:t>liquide</a:t>
            </a:r>
            <a:r>
              <a:rPr lang="fr-CA" sz="3000" dirty="0">
                <a:solidFill>
                  <a:srgbClr val="FFFF00"/>
                </a:solidFill>
              </a:rPr>
              <a:t> péritonéal </a:t>
            </a:r>
            <a:r>
              <a:rPr lang="fr-CA" sz="3000" dirty="0"/>
              <a:t>qui </a:t>
            </a:r>
            <a:r>
              <a:rPr lang="fr-CA" sz="3000" dirty="0">
                <a:solidFill>
                  <a:srgbClr val="FFFF00"/>
                </a:solidFill>
              </a:rPr>
              <a:t>permet aux organes de glisser les uns sur les autres.)</a:t>
            </a:r>
          </a:p>
          <a:p>
            <a:pPr marL="454914" lvl="1" indent="0">
              <a:buNone/>
            </a:pPr>
            <a:r>
              <a:rPr lang="fr-CA" dirty="0"/>
              <a:t>                        </a:t>
            </a:r>
          </a:p>
        </p:txBody>
      </p:sp>
    </p:spTree>
    <p:extLst>
      <p:ext uri="{BB962C8B-B14F-4D97-AF65-F5344CB8AC3E}">
        <p14:creationId xmlns:p14="http://schemas.microsoft.com/office/powerpoint/2010/main" val="4012180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wipe(down)">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ipe(down)">
                                      <p:cBhvr>
                                        <p:cTn id="37" dur="500"/>
                                        <p:tgtEl>
                                          <p:spTgt spid="3">
                                            <p:txEl>
                                              <p:pRg st="10" end="10"/>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wipe(down)">
                                      <p:cBhvr>
                                        <p:cTn id="4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CA" b="1" dirty="0"/>
              <a:t>PÉRITOINE</a:t>
            </a:r>
            <a:endParaRPr lang="fr-CA" dirty="0"/>
          </a:p>
        </p:txBody>
      </p:sp>
      <p:sp>
        <p:nvSpPr>
          <p:cNvPr id="3" name="Espace réservé du contenu 2"/>
          <p:cNvSpPr>
            <a:spLocks noGrp="1"/>
          </p:cNvSpPr>
          <p:nvPr>
            <p:ph idx="1"/>
          </p:nvPr>
        </p:nvSpPr>
        <p:spPr/>
        <p:txBody>
          <a:bodyPr>
            <a:normAutofit lnSpcReduction="10000"/>
          </a:bodyPr>
          <a:lstStyle/>
          <a:p>
            <a:pPr marL="68580" lvl="1" indent="0">
              <a:spcBef>
                <a:spcPts val="700"/>
              </a:spcBef>
              <a:buClr>
                <a:schemeClr val="tx2"/>
              </a:buClr>
              <a:buSzPct val="95000"/>
              <a:buNone/>
            </a:pPr>
            <a:endParaRPr lang="fr-CA" dirty="0"/>
          </a:p>
          <a:p>
            <a:pPr marL="68580" lvl="1" indent="0">
              <a:spcBef>
                <a:spcPts val="700"/>
              </a:spcBef>
              <a:buClr>
                <a:schemeClr val="tx2"/>
              </a:buClr>
              <a:buSzPct val="95000"/>
              <a:buNone/>
            </a:pPr>
            <a:endParaRPr lang="fr-CA" dirty="0"/>
          </a:p>
          <a:p>
            <a:pPr marL="68580" lvl="1" indent="0">
              <a:spcBef>
                <a:spcPts val="700"/>
              </a:spcBef>
              <a:buClr>
                <a:schemeClr val="tx2"/>
              </a:buClr>
              <a:buSzPct val="95000"/>
              <a:buNone/>
            </a:pPr>
            <a:endParaRPr lang="fr-CA" dirty="0"/>
          </a:p>
          <a:p>
            <a:pPr marL="68580" lvl="1" indent="0" algn="ctr">
              <a:spcBef>
                <a:spcPts val="700"/>
              </a:spcBef>
              <a:buClr>
                <a:schemeClr val="tx2"/>
              </a:buClr>
              <a:buSzPct val="95000"/>
              <a:buNone/>
            </a:pPr>
            <a:r>
              <a:rPr lang="fr-CA" sz="4000" dirty="0"/>
              <a:t>UNE </a:t>
            </a:r>
            <a:r>
              <a:rPr lang="fr-CA" sz="4000" dirty="0">
                <a:sym typeface="Wingdings"/>
              </a:rPr>
              <a:t> DE CE LIQUIDE DANS LA CAVITÉ EST POSSIBLE AU COURS DE CERTAINES PATHO.  ON PARLE DONC </a:t>
            </a:r>
            <a:r>
              <a:rPr lang="fr-CA" sz="4000" u="sng" dirty="0">
                <a:solidFill>
                  <a:srgbClr val="FFFF00"/>
                </a:solidFill>
                <a:sym typeface="Wingdings"/>
              </a:rPr>
              <a:t>D’ASCITE</a:t>
            </a:r>
            <a:endParaRPr lang="fr-CA" sz="4000" u="sng" dirty="0">
              <a:solidFill>
                <a:srgbClr val="FFFF00"/>
              </a:solidFill>
            </a:endParaRPr>
          </a:p>
          <a:p>
            <a:pPr marL="68580" indent="0">
              <a:buNone/>
            </a:pPr>
            <a:endParaRPr lang="fr-CA" dirty="0"/>
          </a:p>
        </p:txBody>
      </p:sp>
      <p:sp>
        <p:nvSpPr>
          <p:cNvPr id="4" name="Étoile à 5 branches 3"/>
          <p:cNvSpPr/>
          <p:nvPr/>
        </p:nvSpPr>
        <p:spPr>
          <a:xfrm>
            <a:off x="4283968" y="1916832"/>
            <a:ext cx="1008112" cy="936104"/>
          </a:xfrm>
          <a:prstGeom prst="star5">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328623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95536" y="116632"/>
            <a:ext cx="8568952" cy="1080120"/>
          </a:xfrm>
        </p:spPr>
        <p:txBody>
          <a:bodyPr/>
          <a:lstStyle/>
          <a:p>
            <a:pPr algn="ctr"/>
            <a:r>
              <a:rPr lang="fr-CA" b="1" dirty="0"/>
              <a:t>REPLIS DU PÉRITOINE </a:t>
            </a:r>
            <a:r>
              <a:rPr lang="fr-CA" sz="2400" b="1" dirty="0"/>
              <a:t>p.14-15 du </a:t>
            </a:r>
            <a:r>
              <a:rPr lang="fr-CA" sz="2400" b="1" dirty="0" err="1"/>
              <a:t>Cémeq</a:t>
            </a:r>
            <a:endParaRPr lang="fr-CA" sz="2400" b="1" dirty="0"/>
          </a:p>
        </p:txBody>
      </p:sp>
      <p:sp>
        <p:nvSpPr>
          <p:cNvPr id="5" name="Espace réservé du contenu 4"/>
          <p:cNvSpPr>
            <a:spLocks noGrp="1"/>
          </p:cNvSpPr>
          <p:nvPr>
            <p:ph idx="1"/>
          </p:nvPr>
        </p:nvSpPr>
        <p:spPr>
          <a:xfrm>
            <a:off x="467544" y="908720"/>
            <a:ext cx="8496944" cy="5832648"/>
          </a:xfrm>
        </p:spPr>
        <p:txBody>
          <a:bodyPr/>
          <a:lstStyle/>
          <a:p>
            <a:pPr algn="ctr"/>
            <a:endParaRPr lang="fr-CA" dirty="0"/>
          </a:p>
          <a:p>
            <a:pPr algn="ctr"/>
            <a:r>
              <a:rPr lang="fr-CA" dirty="0"/>
              <a:t>Petit épiploon </a:t>
            </a:r>
          </a:p>
          <a:p>
            <a:pPr algn="ctr"/>
            <a:r>
              <a:rPr lang="fr-CA" dirty="0" err="1"/>
              <a:t>Mésocôlon</a:t>
            </a:r>
            <a:endParaRPr lang="fr-CA" dirty="0"/>
          </a:p>
          <a:p>
            <a:pPr algn="ctr"/>
            <a:r>
              <a:rPr lang="fr-CA" dirty="0"/>
              <a:t>Mésentère</a:t>
            </a:r>
          </a:p>
          <a:p>
            <a:pPr algn="ctr"/>
            <a:r>
              <a:rPr lang="fr-CA" dirty="0"/>
              <a:t>Grand épiploon</a:t>
            </a:r>
          </a:p>
          <a:p>
            <a:pPr algn="ctr"/>
            <a:r>
              <a:rPr lang="fr-CA" dirty="0"/>
              <a:t>Ligament  falciforme du foie</a:t>
            </a:r>
          </a:p>
        </p:txBody>
      </p:sp>
      <p:sp>
        <p:nvSpPr>
          <p:cNvPr id="6" name="Accolade fermante 5"/>
          <p:cNvSpPr/>
          <p:nvPr/>
        </p:nvSpPr>
        <p:spPr>
          <a:xfrm rot="5400000">
            <a:off x="3743908" y="197768"/>
            <a:ext cx="1296144" cy="71287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A"/>
          </a:p>
        </p:txBody>
      </p:sp>
      <p:graphicFrame>
        <p:nvGraphicFramePr>
          <p:cNvPr id="7" name="Tableau 6"/>
          <p:cNvGraphicFramePr>
            <a:graphicFrameLocks noGrp="1"/>
          </p:cNvGraphicFramePr>
          <p:nvPr>
            <p:extLst>
              <p:ext uri="{D42A27DB-BD31-4B8C-83A1-F6EECF244321}">
                <p14:modId xmlns:p14="http://schemas.microsoft.com/office/powerpoint/2010/main" val="2280522218"/>
              </p:ext>
            </p:extLst>
          </p:nvPr>
        </p:nvGraphicFramePr>
        <p:xfrm>
          <a:off x="1043608" y="4485242"/>
          <a:ext cx="7056784" cy="2286000"/>
        </p:xfrm>
        <a:graphic>
          <a:graphicData uri="http://schemas.openxmlformats.org/drawingml/2006/table">
            <a:tbl>
              <a:tblPr firstRow="1" bandRow="1">
                <a:tableStyleId>{073A0DAA-6AF3-43AB-8588-CEC1D06C72B9}</a:tableStyleId>
              </a:tblPr>
              <a:tblGrid>
                <a:gridCol w="7056784">
                  <a:extLst>
                    <a:ext uri="{9D8B030D-6E8A-4147-A177-3AD203B41FA5}">
                      <a16:colId xmlns:a16="http://schemas.microsoft.com/office/drawing/2014/main" val="20000"/>
                    </a:ext>
                  </a:extLst>
                </a:gridCol>
              </a:tblGrid>
              <a:tr h="928112">
                <a:tc>
                  <a:txBody>
                    <a:bodyPr/>
                    <a:lstStyle/>
                    <a:p>
                      <a:pPr marL="285750" indent="-285750">
                        <a:buFont typeface="Arial" charset="0"/>
                        <a:buChar char="•"/>
                      </a:pPr>
                      <a:r>
                        <a:rPr lang="fr-CA" sz="2400" b="0" dirty="0"/>
                        <a:t>Rattachent les organes à la paroi </a:t>
                      </a:r>
                      <a:r>
                        <a:rPr lang="fr-CA" sz="2400" b="0" dirty="0" err="1"/>
                        <a:t>abdo</a:t>
                      </a:r>
                      <a:r>
                        <a:rPr lang="fr-CA" sz="2400" b="0" dirty="0"/>
                        <a:t> ou entre eux</a:t>
                      </a:r>
                    </a:p>
                    <a:p>
                      <a:pPr marL="285750" indent="-285750">
                        <a:buFont typeface="Arial" charset="0"/>
                        <a:buChar char="•"/>
                      </a:pPr>
                      <a:r>
                        <a:rPr lang="fr-CA" sz="2400" b="0" dirty="0"/>
                        <a:t>Contiennent les vaisseaux sanguins, lymphatiques, nerfs</a:t>
                      </a:r>
                    </a:p>
                    <a:p>
                      <a:pPr marL="285750" indent="-285750">
                        <a:buFont typeface="Arial" charset="0"/>
                        <a:buChar char="•"/>
                      </a:pPr>
                      <a:r>
                        <a:rPr lang="fr-CA" sz="2400" b="0" dirty="0"/>
                        <a:t>Sans eux impossible de tenir les organes à leurs places</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91949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down)">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dow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down)">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748464" cy="1309832"/>
          </a:xfrm>
        </p:spPr>
        <p:txBody>
          <a:bodyPr/>
          <a:lstStyle/>
          <a:p>
            <a:pPr algn="ctr"/>
            <a:r>
              <a:rPr lang="fr-CA" b="1" dirty="0"/>
              <a:t>PÉRITOINE p. 15 du </a:t>
            </a:r>
            <a:r>
              <a:rPr lang="fr-CA" b="1" dirty="0" err="1"/>
              <a:t>Cémeq</a:t>
            </a:r>
            <a:endParaRPr lang="fr-CA" b="1" dirty="0"/>
          </a:p>
        </p:txBody>
      </p:sp>
      <p:sp>
        <p:nvSpPr>
          <p:cNvPr id="5" name="Espace réservé du contenu 4">
            <a:extLst>
              <a:ext uri="{FF2B5EF4-FFF2-40B4-BE49-F238E27FC236}">
                <a16:creationId xmlns:a16="http://schemas.microsoft.com/office/drawing/2014/main" id="{25FE5737-9CF6-1A92-9F9F-2E90ED2E38C7}"/>
              </a:ext>
            </a:extLst>
          </p:cNvPr>
          <p:cNvSpPr>
            <a:spLocks noGrp="1"/>
          </p:cNvSpPr>
          <p:nvPr>
            <p:ph idx="1"/>
          </p:nvPr>
        </p:nvSpPr>
        <p:spPr>
          <a:xfrm>
            <a:off x="1115616" y="1124744"/>
            <a:ext cx="6347714" cy="3880773"/>
          </a:xfrm>
        </p:spPr>
        <p:txBody>
          <a:bodyPr>
            <a:normAutofit fontScale="62500" lnSpcReduction="20000"/>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Vous pouvez regarder dans votre </a:t>
            </a:r>
            <a:r>
              <a:rPr kumimoji="0" lang="fr-CA" sz="29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Cémeq</a:t>
            </a: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à la page 15. Il est important de prendre connaissance de l’emplacement de chaque organe. Donc, prenez le temps de bien lire.</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Sinon rendez-vous sur la médiathèque plus du </a:t>
            </a:r>
            <a:r>
              <a:rPr kumimoji="0" lang="fr-CA" sz="29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Cémeq</a:t>
            </a: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 dessous de votre visionneuse il y a l’onglet ressource. Cliquez dessus.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Ensuite, choisir procédés de soins et système digestif.</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Il y a un onglet Exercices, cliquez dessus. Et après choisir procédés de soins et système digestif. C’est un bonhomme avec association.</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Faites l’exercice du système digestif qui est à votre droite. Troisième image, il sera inscrit péritoine. Lorsqu’il sera terminé valider-le en bas </a:t>
            </a:r>
            <a:r>
              <a:rPr kumimoji="0" lang="fr-CA" sz="29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bas</a:t>
            </a:r>
            <a:r>
              <a:rPr kumimoji="0" lang="fr-CA" sz="29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à droite.</a:t>
            </a:r>
          </a:p>
          <a:p>
            <a:endParaRPr lang="fr-CA" dirty="0"/>
          </a:p>
        </p:txBody>
      </p:sp>
    </p:spTree>
    <p:extLst>
      <p:ext uri="{BB962C8B-B14F-4D97-AF65-F5344CB8AC3E}">
        <p14:creationId xmlns:p14="http://schemas.microsoft.com/office/powerpoint/2010/main" val="2187564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4EE3EC-2A75-3B29-8A02-ADECCD91FAFF}"/>
              </a:ext>
            </a:extLst>
          </p:cNvPr>
          <p:cNvSpPr>
            <a:spLocks noGrp="1"/>
          </p:cNvSpPr>
          <p:nvPr>
            <p:ph type="title"/>
          </p:nvPr>
        </p:nvSpPr>
        <p:spPr/>
        <p:txBody>
          <a:bodyPr/>
          <a:lstStyle/>
          <a:p>
            <a:r>
              <a:rPr lang="fr-CA" dirty="0"/>
              <a:t>Activité #1</a:t>
            </a:r>
          </a:p>
        </p:txBody>
      </p:sp>
      <p:sp>
        <p:nvSpPr>
          <p:cNvPr id="3" name="Espace réservé du contenu 2">
            <a:extLst>
              <a:ext uri="{FF2B5EF4-FFF2-40B4-BE49-F238E27FC236}">
                <a16:creationId xmlns:a16="http://schemas.microsoft.com/office/drawing/2014/main" id="{495B0659-A9BD-70FD-CB37-F5B4ED8B9C3E}"/>
              </a:ext>
            </a:extLst>
          </p:cNvPr>
          <p:cNvSpPr>
            <a:spLocks noGrp="1"/>
          </p:cNvSpPr>
          <p:nvPr>
            <p:ph idx="1"/>
          </p:nvPr>
        </p:nvSpPr>
        <p:spPr/>
        <p:txBody>
          <a:bodyPr>
            <a:normAutofit/>
          </a:bodyPr>
          <a:lstStyle/>
          <a:p>
            <a:r>
              <a:rPr lang="fr-CA" sz="2400" dirty="0"/>
              <a:t>Compléter l’activité #1 dans votre guide d’apprentissage.</a:t>
            </a:r>
          </a:p>
          <a:p>
            <a:r>
              <a:rPr lang="fr-CA" sz="2400" dirty="0"/>
              <a:t>Ensuite corrigez-le.</a:t>
            </a:r>
          </a:p>
          <a:p>
            <a:r>
              <a:rPr lang="fr-CA" sz="2400" dirty="0"/>
              <a:t>Si vous n’avez pas terminé vous aurez du temps à votre prochain cours pour le terminer.</a:t>
            </a:r>
          </a:p>
        </p:txBody>
      </p:sp>
    </p:spTree>
    <p:extLst>
      <p:ext uri="{BB962C8B-B14F-4D97-AF65-F5344CB8AC3E}">
        <p14:creationId xmlns:p14="http://schemas.microsoft.com/office/powerpoint/2010/main" val="2719189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dirty="0"/>
              <a:t>COURS #1</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59832" y="1844824"/>
            <a:ext cx="3456384" cy="46741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0622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dirty="0"/>
              <a:t>DÉBUTONS!!!</a:t>
            </a:r>
          </a:p>
        </p:txBody>
      </p:sp>
      <p:sp>
        <p:nvSpPr>
          <p:cNvPr id="3" name="Espace réservé du contenu 2"/>
          <p:cNvSpPr>
            <a:spLocks noGrp="1"/>
          </p:cNvSpPr>
          <p:nvPr>
            <p:ph idx="1"/>
          </p:nvPr>
        </p:nvSpPr>
        <p:spPr/>
        <p:txBody>
          <a:bodyPr/>
          <a:lstStyle/>
          <a:p>
            <a:endParaRPr lang="fr-CA" dirty="0"/>
          </a:p>
          <a:p>
            <a:endParaRPr lang="fr-CA" dirty="0"/>
          </a:p>
          <a:p>
            <a:r>
              <a:rPr lang="fr-CA" dirty="0"/>
              <a:t>Présentation de la compétence </a:t>
            </a:r>
          </a:p>
          <a:p>
            <a:r>
              <a:rPr lang="fr-CA" dirty="0"/>
              <a:t>Remise plan de cours et CÉMEQ</a:t>
            </a:r>
          </a:p>
          <a:p>
            <a:pPr marL="0" indent="0">
              <a:buNone/>
            </a:pPr>
            <a:endParaRPr lang="fr-CA" dirty="0"/>
          </a:p>
        </p:txBody>
      </p:sp>
    </p:spTree>
    <p:extLst>
      <p:ext uri="{BB962C8B-B14F-4D97-AF65-F5344CB8AC3E}">
        <p14:creationId xmlns:p14="http://schemas.microsoft.com/office/powerpoint/2010/main" val="302024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1C03AB-96A9-532D-A596-9E20C2193D81}"/>
              </a:ext>
            </a:extLst>
          </p:cNvPr>
          <p:cNvSpPr>
            <a:spLocks noGrp="1"/>
          </p:cNvSpPr>
          <p:nvPr>
            <p:ph type="title"/>
          </p:nvPr>
        </p:nvSpPr>
        <p:spPr/>
        <p:txBody>
          <a:bodyPr/>
          <a:lstStyle/>
          <a:p>
            <a:r>
              <a:rPr lang="fr-CA" dirty="0"/>
              <a:t>LEXIQUE</a:t>
            </a:r>
          </a:p>
        </p:txBody>
      </p:sp>
      <p:sp>
        <p:nvSpPr>
          <p:cNvPr id="3" name="Espace réservé du contenu 2">
            <a:extLst>
              <a:ext uri="{FF2B5EF4-FFF2-40B4-BE49-F238E27FC236}">
                <a16:creationId xmlns:a16="http://schemas.microsoft.com/office/drawing/2014/main" id="{4035F6C5-FE79-5393-95DC-3F96F05F72FC}"/>
              </a:ext>
            </a:extLst>
          </p:cNvPr>
          <p:cNvSpPr>
            <a:spLocks noGrp="1"/>
          </p:cNvSpPr>
          <p:nvPr>
            <p:ph idx="1"/>
          </p:nvPr>
        </p:nvSpPr>
        <p:spPr/>
        <p:txBody>
          <a:bodyPr/>
          <a:lstStyle/>
          <a:p>
            <a:r>
              <a:rPr lang="fr-CA" dirty="0"/>
              <a:t>REMISE DU CAHIER ET EXPLICATIONS.</a:t>
            </a:r>
          </a:p>
          <a:p>
            <a:r>
              <a:rPr lang="fr-CA" dirty="0"/>
              <a:t>FAIRE EXERCICE DE LEXIQUE C1.2</a:t>
            </a:r>
          </a:p>
          <a:p>
            <a:r>
              <a:rPr lang="fr-CA" dirty="0"/>
              <a:t>FILM : VIDÉO Von </a:t>
            </a:r>
            <a:r>
              <a:rPr lang="fr-CA" dirty="0" err="1"/>
              <a:t>haggen</a:t>
            </a:r>
            <a:r>
              <a:rPr lang="fr-CA" dirty="0"/>
              <a:t>  C1.3</a:t>
            </a:r>
          </a:p>
          <a:p>
            <a:r>
              <a:rPr lang="fr-CA" dirty="0"/>
              <a:t>ORGANISATION DU SYSTÈME DIGESTIF ET SES RÔLES. CÉMEQ P. 9à 15</a:t>
            </a:r>
          </a:p>
          <a:p>
            <a:r>
              <a:rPr lang="fr-CA" dirty="0"/>
              <a:t>EXERCICE #1 + CORRECTION</a:t>
            </a:r>
          </a:p>
        </p:txBody>
      </p:sp>
    </p:spTree>
    <p:extLst>
      <p:ext uri="{BB962C8B-B14F-4D97-AF65-F5344CB8AC3E}">
        <p14:creationId xmlns:p14="http://schemas.microsoft.com/office/powerpoint/2010/main" val="245505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0292" y="1556792"/>
            <a:ext cx="6347714" cy="4384829"/>
          </a:xfrm>
        </p:spPr>
        <p:txBody>
          <a:bodyPr/>
          <a:lstStyle/>
          <a:p>
            <a:pPr marL="68580" indent="0">
              <a:buNone/>
            </a:pPr>
            <a:endParaRPr lang="fr-CA" dirty="0"/>
          </a:p>
          <a:p>
            <a:pPr marL="68580" indent="0">
              <a:buNone/>
            </a:pPr>
            <a:endParaRPr lang="fr-CA" dirty="0">
              <a:hlinkClick r:id="rId2"/>
            </a:endParaRPr>
          </a:p>
          <a:p>
            <a:pPr marL="68580" indent="0">
              <a:buNone/>
            </a:pPr>
            <a:endParaRPr lang="fr-CA" dirty="0">
              <a:hlinkClick r:id="rId2"/>
            </a:endParaRPr>
          </a:p>
          <a:p>
            <a:pPr marL="68580" indent="0">
              <a:buNone/>
            </a:pPr>
            <a:r>
              <a:rPr lang="fr-CA" sz="2000" dirty="0">
                <a:hlinkClick r:id="rId2"/>
              </a:rPr>
              <a:t>Vidéo Von </a:t>
            </a:r>
            <a:r>
              <a:rPr lang="fr-CA" sz="2000" dirty="0" err="1">
                <a:hlinkClick r:id="rId2"/>
              </a:rPr>
              <a:t>Haggen</a:t>
            </a:r>
            <a:endParaRPr lang="fr-CA" sz="2000" dirty="0">
              <a:hlinkClick r:id="rId2"/>
            </a:endParaRPr>
          </a:p>
          <a:p>
            <a:pPr marL="68580" indent="0">
              <a:buNone/>
            </a:pPr>
            <a:r>
              <a:rPr lang="fr-CA" dirty="0">
                <a:hlinkClick r:id="rId2"/>
              </a:rPr>
              <a:t>https://www.dailymotion.com/video/xxl6zr</a:t>
            </a:r>
            <a:r>
              <a:rPr lang="fr-CA" dirty="0"/>
              <a:t> </a:t>
            </a:r>
          </a:p>
          <a:p>
            <a:pPr marL="68580" indent="0" algn="ctr">
              <a:buNone/>
            </a:pPr>
            <a:endParaRPr lang="fr-CA" sz="4000" b="1" spc="-100" dirty="0">
              <a:solidFill>
                <a:srgbClr val="C8C8B1">
                  <a:satMod val="200000"/>
                </a:srgbClr>
              </a:solidFill>
              <a:latin typeface="Consolas"/>
              <a:ea typeface="+mj-ea"/>
              <a:cs typeface="+mj-cs"/>
            </a:endParaRPr>
          </a:p>
          <a:p>
            <a:pPr marL="68580" indent="0" algn="ctr">
              <a:buNone/>
            </a:pPr>
            <a:endParaRPr lang="fr-CA" dirty="0"/>
          </a:p>
        </p:txBody>
      </p:sp>
      <p:sp>
        <p:nvSpPr>
          <p:cNvPr id="5" name="Titre 4">
            <a:extLst>
              <a:ext uri="{FF2B5EF4-FFF2-40B4-BE49-F238E27FC236}">
                <a16:creationId xmlns:a16="http://schemas.microsoft.com/office/drawing/2014/main" id="{B93E03DF-098A-A3A5-81D9-F39294926B81}"/>
              </a:ext>
            </a:extLst>
          </p:cNvPr>
          <p:cNvSpPr>
            <a:spLocks noGrp="1"/>
          </p:cNvSpPr>
          <p:nvPr>
            <p:ph type="title"/>
          </p:nvPr>
        </p:nvSpPr>
        <p:spPr/>
        <p:txBody>
          <a:bodyPr/>
          <a:lstStyle/>
          <a:p>
            <a:r>
              <a:rPr lang="fr-CA" dirty="0"/>
              <a:t>Activité C15.2</a:t>
            </a:r>
          </a:p>
        </p:txBody>
      </p:sp>
    </p:spTree>
    <p:extLst>
      <p:ext uri="{BB962C8B-B14F-4D97-AF65-F5344CB8AC3E}">
        <p14:creationId xmlns:p14="http://schemas.microsoft.com/office/powerpoint/2010/main" val="265744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0"/>
            <a:ext cx="8363272" cy="1426464"/>
          </a:xfrm>
        </p:spPr>
        <p:txBody>
          <a:bodyPr/>
          <a:lstStyle/>
          <a:p>
            <a:pPr algn="ctr"/>
            <a:r>
              <a:rPr lang="fr-CA" b="1" dirty="0"/>
              <a:t>L’ORGANISATION DU SYSTÈME DIGESTIF P.12</a:t>
            </a:r>
          </a:p>
        </p:txBody>
      </p:sp>
      <p:sp>
        <p:nvSpPr>
          <p:cNvPr id="3" name="Espace réservé du contenu 2"/>
          <p:cNvSpPr>
            <a:spLocks noGrp="1"/>
          </p:cNvSpPr>
          <p:nvPr>
            <p:ph idx="1"/>
          </p:nvPr>
        </p:nvSpPr>
        <p:spPr>
          <a:xfrm>
            <a:off x="395536" y="1268760"/>
            <a:ext cx="8748464" cy="5589240"/>
          </a:xfrm>
        </p:spPr>
        <p:txBody>
          <a:bodyPr/>
          <a:lstStyle/>
          <a:p>
            <a:r>
              <a:rPr lang="fr-CA" dirty="0"/>
              <a:t>Le système digestif est composé du tube digestif.</a:t>
            </a:r>
          </a:p>
          <a:p>
            <a:r>
              <a:rPr lang="fr-CA" dirty="0"/>
              <a:t>Qui commence à l’ouverture de la bouche et se termine à l’anus.</a:t>
            </a:r>
          </a:p>
          <a:p>
            <a:r>
              <a:rPr lang="fr-CA" dirty="0"/>
              <a:t>À ce tube s’annexe d’autres structures comme ;</a:t>
            </a:r>
          </a:p>
          <a:p>
            <a:pPr lvl="1" algn="ctr"/>
            <a:r>
              <a:rPr lang="fr-CA" dirty="0"/>
              <a:t>Les dents</a:t>
            </a:r>
          </a:p>
          <a:p>
            <a:pPr lvl="1" algn="ctr"/>
            <a:r>
              <a:rPr lang="fr-CA" dirty="0"/>
              <a:t>La langue</a:t>
            </a:r>
          </a:p>
          <a:p>
            <a:pPr lvl="1" algn="ctr"/>
            <a:r>
              <a:rPr lang="fr-CA" dirty="0"/>
              <a:t>Les glandes salivaires</a:t>
            </a:r>
          </a:p>
          <a:p>
            <a:pPr lvl="1" algn="ctr"/>
            <a:r>
              <a:rPr lang="fr-CA" dirty="0"/>
              <a:t>Le pancréas</a:t>
            </a:r>
          </a:p>
          <a:p>
            <a:pPr lvl="1" algn="ctr"/>
            <a:r>
              <a:rPr lang="fr-CA" dirty="0"/>
              <a:t>Le foie </a:t>
            </a:r>
          </a:p>
          <a:p>
            <a:pPr lvl="1" algn="ctr"/>
            <a:r>
              <a:rPr lang="fr-CA" dirty="0"/>
              <a:t>La vésicule biliaire</a:t>
            </a:r>
          </a:p>
          <a:p>
            <a:pPr lvl="1"/>
            <a:endParaRPr lang="fr-CA" dirty="0"/>
          </a:p>
        </p:txBody>
      </p:sp>
    </p:spTree>
    <p:extLst>
      <p:ext uri="{BB962C8B-B14F-4D97-AF65-F5344CB8AC3E}">
        <p14:creationId xmlns:p14="http://schemas.microsoft.com/office/powerpoint/2010/main" val="98256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circle(in)">
                                      <p:cBhvr>
                                        <p:cTn id="35" dur="20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circle(in)">
                                      <p:cBhvr>
                                        <p:cTn id="40" dur="2000"/>
                                        <p:tgtEl>
                                          <p:spTgt spid="3">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circle(in)">
                                      <p:cBhvr>
                                        <p:cTn id="4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676456" cy="1368152"/>
          </a:xfrm>
        </p:spPr>
        <p:txBody>
          <a:bodyPr/>
          <a:lstStyle/>
          <a:p>
            <a:pPr algn="ctr"/>
            <a:r>
              <a:rPr lang="fr-CA" b="1" dirty="0"/>
              <a:t>L’ORGANISATION DU SYSTÈME DIGESTIF p. 12 du </a:t>
            </a:r>
            <a:r>
              <a:rPr lang="fr-CA" b="1" dirty="0" err="1"/>
              <a:t>Cémeq</a:t>
            </a:r>
            <a:r>
              <a:rPr lang="fr-CA" b="1" dirty="0"/>
              <a:t> </a:t>
            </a:r>
          </a:p>
        </p:txBody>
      </p:sp>
      <p:sp>
        <p:nvSpPr>
          <p:cNvPr id="4" name="Espace réservé du contenu 3">
            <a:extLst>
              <a:ext uri="{FF2B5EF4-FFF2-40B4-BE49-F238E27FC236}">
                <a16:creationId xmlns:a16="http://schemas.microsoft.com/office/drawing/2014/main" id="{339300FD-9681-399B-D652-93401E16175C}"/>
              </a:ext>
            </a:extLst>
          </p:cNvPr>
          <p:cNvSpPr>
            <a:spLocks noGrp="1"/>
          </p:cNvSpPr>
          <p:nvPr>
            <p:ph idx="1"/>
          </p:nvPr>
        </p:nvSpPr>
        <p:spPr/>
        <p:txBody>
          <a:bodyPr/>
          <a:lstStyle/>
          <a:p>
            <a:r>
              <a:rPr lang="fr-CA" dirty="0"/>
              <a:t>Vous pouvez regarder dans votre </a:t>
            </a:r>
            <a:r>
              <a:rPr lang="fr-CA" dirty="0" err="1"/>
              <a:t>Cémeq</a:t>
            </a:r>
            <a:r>
              <a:rPr lang="fr-CA" dirty="0"/>
              <a:t> à la page 12.</a:t>
            </a:r>
          </a:p>
          <a:p>
            <a:r>
              <a:rPr lang="fr-CA" dirty="0"/>
              <a:t>Sinon rendez-vous sur la médiathèque plus du </a:t>
            </a:r>
            <a:r>
              <a:rPr lang="fr-CA" dirty="0" err="1"/>
              <a:t>Cémeq</a:t>
            </a:r>
            <a:r>
              <a:rPr lang="fr-CA" dirty="0"/>
              <a:t>.</a:t>
            </a:r>
          </a:p>
          <a:p>
            <a:r>
              <a:rPr lang="fr-CA" dirty="0"/>
              <a:t>En dessous de votre visionneuse il y a l’onglet ressource. Cliquez dessus.</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Ensuite, choisir procédés de soins et système digestif.</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fr-CA" dirty="0">
                <a:solidFill>
                  <a:prstClr val="black">
                    <a:lumMod val="75000"/>
                    <a:lumOff val="25000"/>
                  </a:prstClr>
                </a:solidFill>
                <a:latin typeface="Trebuchet MS" panose="020B0603020202020204"/>
              </a:rPr>
              <a:t>Il y a un onglet Exercices, cliquez dessus. Et après choisir procédés de soins et système digestif. C’est un bonhomme avec association.</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CA"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Faites l’exercice du système d</a:t>
            </a:r>
            <a:r>
              <a:rPr lang="fr-CA" dirty="0" err="1">
                <a:solidFill>
                  <a:prstClr val="black">
                    <a:lumMod val="75000"/>
                    <a:lumOff val="25000"/>
                  </a:prstClr>
                </a:solidFill>
                <a:latin typeface="Trebuchet MS" panose="020B0603020202020204"/>
              </a:rPr>
              <a:t>igestif</a:t>
            </a:r>
            <a:r>
              <a:rPr lang="fr-CA" dirty="0">
                <a:solidFill>
                  <a:prstClr val="black">
                    <a:lumMod val="75000"/>
                    <a:lumOff val="25000"/>
                  </a:prstClr>
                </a:solidFill>
                <a:latin typeface="Trebuchet MS" panose="020B0603020202020204"/>
              </a:rPr>
              <a:t> qui est à votre droite. Première image. Lorsqu’il sera terminé valider-le en bas </a:t>
            </a:r>
            <a:r>
              <a:rPr lang="fr-CA" dirty="0" err="1">
                <a:solidFill>
                  <a:prstClr val="black">
                    <a:lumMod val="75000"/>
                    <a:lumOff val="25000"/>
                  </a:prstClr>
                </a:solidFill>
                <a:latin typeface="Trebuchet MS" panose="020B0603020202020204"/>
              </a:rPr>
              <a:t>bas</a:t>
            </a:r>
            <a:r>
              <a:rPr lang="fr-CA" dirty="0">
                <a:solidFill>
                  <a:prstClr val="black">
                    <a:lumMod val="75000"/>
                    <a:lumOff val="25000"/>
                  </a:prstClr>
                </a:solidFill>
                <a:latin typeface="Trebuchet MS" panose="020B0603020202020204"/>
              </a:rPr>
              <a:t> à droite.</a:t>
            </a:r>
            <a:endParaRPr kumimoji="0" lang="fr-CA" sz="18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endParaRPr lang="fr-CA" dirty="0"/>
          </a:p>
        </p:txBody>
      </p:sp>
    </p:spTree>
    <p:extLst>
      <p:ext uri="{BB962C8B-B14F-4D97-AF65-F5344CB8AC3E}">
        <p14:creationId xmlns:p14="http://schemas.microsoft.com/office/powerpoint/2010/main" val="2041959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748464" cy="1426464"/>
          </a:xfrm>
        </p:spPr>
        <p:txBody>
          <a:bodyPr/>
          <a:lstStyle/>
          <a:p>
            <a:pPr algn="ctr"/>
            <a:r>
              <a:rPr lang="fr-CA" dirty="0"/>
              <a:t>LE TUBE DIGESTIF p. 13 du </a:t>
            </a:r>
            <a:r>
              <a:rPr lang="fr-CA" dirty="0" err="1"/>
              <a:t>Cémeq</a:t>
            </a:r>
            <a:endParaRPr lang="fr-CA" dirty="0"/>
          </a:p>
        </p:txBody>
      </p:sp>
      <p:sp>
        <p:nvSpPr>
          <p:cNvPr id="3" name="Espace réservé du contenu 2"/>
          <p:cNvSpPr>
            <a:spLocks noGrp="1"/>
          </p:cNvSpPr>
          <p:nvPr>
            <p:ph idx="1"/>
          </p:nvPr>
        </p:nvSpPr>
        <p:spPr>
          <a:xfrm>
            <a:off x="395536" y="1268760"/>
            <a:ext cx="8748464" cy="5086800"/>
          </a:xfrm>
        </p:spPr>
        <p:txBody>
          <a:bodyPr>
            <a:normAutofit/>
          </a:bodyPr>
          <a:lstStyle/>
          <a:p>
            <a:r>
              <a:rPr lang="fr-CA" dirty="0"/>
              <a:t>Organisé à : </a:t>
            </a:r>
          </a:p>
          <a:p>
            <a:pPr algn="ctr">
              <a:buFontTx/>
              <a:buChar char="-"/>
            </a:pPr>
            <a:r>
              <a:rPr lang="fr-CA" b="1" dirty="0"/>
              <a:t>RECEVOIR</a:t>
            </a:r>
          </a:p>
          <a:p>
            <a:pPr algn="ctr">
              <a:buFontTx/>
              <a:buChar char="-"/>
            </a:pPr>
            <a:r>
              <a:rPr lang="fr-CA" b="1" dirty="0"/>
              <a:t>TRANSFORMER </a:t>
            </a:r>
          </a:p>
          <a:p>
            <a:pPr algn="ctr">
              <a:buFontTx/>
              <a:buChar char="-"/>
            </a:pPr>
            <a:r>
              <a:rPr lang="fr-CA" b="1" dirty="0"/>
              <a:t>ABSORBER les repas</a:t>
            </a:r>
          </a:p>
          <a:p>
            <a:pPr algn="ctr">
              <a:buFontTx/>
              <a:buChar char="-"/>
            </a:pPr>
            <a:endParaRPr lang="fr-CA" dirty="0"/>
          </a:p>
          <a:p>
            <a:r>
              <a:rPr lang="fr-CA" dirty="0"/>
              <a:t>Organisé à éliminer les déchets non absorbés.</a:t>
            </a:r>
          </a:p>
          <a:p>
            <a:endParaRPr lang="fr-CA" dirty="0"/>
          </a:p>
          <a:p>
            <a:r>
              <a:rPr lang="fr-CA" dirty="0"/>
              <a:t>Le tube est formé de 4 couches ou tuniques superposées remplissant différents rôles</a:t>
            </a:r>
          </a:p>
          <a:p>
            <a:pPr lvl="1" algn="ctr"/>
            <a:r>
              <a:rPr lang="fr-CA" dirty="0"/>
              <a:t>Muqueuse (interne)</a:t>
            </a:r>
          </a:p>
          <a:p>
            <a:pPr lvl="1" algn="ctr"/>
            <a:r>
              <a:rPr lang="fr-CA" dirty="0"/>
              <a:t>Sous-muqueuse</a:t>
            </a:r>
          </a:p>
          <a:p>
            <a:pPr lvl="1" algn="ctr"/>
            <a:r>
              <a:rPr lang="fr-CA" dirty="0"/>
              <a:t>Musculeuse</a:t>
            </a:r>
          </a:p>
          <a:p>
            <a:pPr lvl="1" algn="ctr"/>
            <a:r>
              <a:rPr lang="fr-CA" dirty="0"/>
              <a:t>externe</a:t>
            </a:r>
          </a:p>
          <a:p>
            <a:endParaRPr lang="fr-CA" dirty="0"/>
          </a:p>
        </p:txBody>
      </p:sp>
    </p:spTree>
    <p:extLst>
      <p:ext uri="{BB962C8B-B14F-4D97-AF65-F5344CB8AC3E}">
        <p14:creationId xmlns:p14="http://schemas.microsoft.com/office/powerpoint/2010/main" val="229764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wipe(down)">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wipe(down)">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down)">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wipe(down)">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ipe(down)">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wipe(down)">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0D58AF0-63FD-ECBA-59B1-3BD1B5C5C128}"/>
              </a:ext>
            </a:extLst>
          </p:cNvPr>
          <p:cNvSpPr txBox="1"/>
          <p:nvPr/>
        </p:nvSpPr>
        <p:spPr>
          <a:xfrm>
            <a:off x="323528" y="5949280"/>
            <a:ext cx="4248472" cy="369332"/>
          </a:xfrm>
          <a:prstGeom prst="rect">
            <a:avLst/>
          </a:prstGeom>
          <a:noFill/>
        </p:spPr>
        <p:txBody>
          <a:bodyPr wrap="square" rtlCol="0">
            <a:spAutoFit/>
          </a:bodyPr>
          <a:lstStyle/>
          <a:p>
            <a:r>
              <a:rPr lang="fr-CA" dirty="0"/>
              <a:t>p. 13 du </a:t>
            </a:r>
            <a:r>
              <a:rPr lang="fr-CA" dirty="0" err="1"/>
              <a:t>Cémeq</a:t>
            </a:r>
            <a:endParaRPr lang="fr-CA" dirty="0"/>
          </a:p>
        </p:txBody>
      </p:sp>
      <p:sp>
        <p:nvSpPr>
          <p:cNvPr id="3" name="ZoneTexte 2">
            <a:extLst>
              <a:ext uri="{FF2B5EF4-FFF2-40B4-BE49-F238E27FC236}">
                <a16:creationId xmlns:a16="http://schemas.microsoft.com/office/drawing/2014/main" id="{5905949C-D460-7D5F-9FFE-81E4B979D1FB}"/>
              </a:ext>
            </a:extLst>
          </p:cNvPr>
          <p:cNvSpPr txBox="1"/>
          <p:nvPr/>
        </p:nvSpPr>
        <p:spPr>
          <a:xfrm>
            <a:off x="899592" y="1196752"/>
            <a:ext cx="7272808" cy="3416320"/>
          </a:xfrm>
          <a:prstGeom prst="rect">
            <a:avLst/>
          </a:prstGeom>
          <a:noFill/>
        </p:spPr>
        <p:txBody>
          <a:bodyPr wrap="square" rtlCol="0">
            <a:spAutoFit/>
          </a:bodyPr>
          <a:lstStyle/>
          <a:p>
            <a:pPr marL="285750" indent="-285750">
              <a:buFont typeface="Arial" panose="020B0604020202020204" pitchFamily="34" charset="0"/>
              <a:buChar char="•"/>
            </a:pPr>
            <a:r>
              <a:rPr lang="fr-CA" sz="2400" dirty="0"/>
              <a:t>Prenez le temps de bien regarder le schéma, il est important de connaître les structure de votre tube digestif.</a:t>
            </a:r>
          </a:p>
          <a:p>
            <a:pPr marL="285750" indent="-285750">
              <a:buFont typeface="Arial" panose="020B0604020202020204" pitchFamily="34" charset="0"/>
              <a:buChar char="•"/>
            </a:pPr>
            <a:endParaRPr lang="fr-CA" sz="2400" dirty="0"/>
          </a:p>
          <a:p>
            <a:pPr marL="285750" indent="-285750">
              <a:buFont typeface="Arial" panose="020B0604020202020204" pitchFamily="34" charset="0"/>
              <a:buChar char="•"/>
            </a:pPr>
            <a:r>
              <a:rPr lang="fr-CA" sz="2400" dirty="0"/>
              <a:t>Lorsque vous aurez terminé de lire, retourner dans votre médiathèque et faites l’exercice qui est à votre droite: tube digestif (tuniques).</a:t>
            </a:r>
          </a:p>
          <a:p>
            <a:pPr marL="285750" indent="-285750">
              <a:buFont typeface="Arial" panose="020B0604020202020204" pitchFamily="34" charset="0"/>
              <a:buChar char="•"/>
            </a:pPr>
            <a:endParaRPr lang="fr-CA" sz="2400" dirty="0"/>
          </a:p>
          <a:p>
            <a:pPr marL="285750" indent="-285750">
              <a:buFont typeface="Arial" panose="020B0604020202020204" pitchFamily="34" charset="0"/>
              <a:buChar char="•"/>
            </a:pPr>
            <a:r>
              <a:rPr lang="fr-CA" sz="2400" dirty="0"/>
              <a:t>Ensuite en bas, allez valider votre exercice.</a:t>
            </a:r>
          </a:p>
        </p:txBody>
      </p:sp>
    </p:spTree>
    <p:extLst>
      <p:ext uri="{BB962C8B-B14F-4D97-AF65-F5344CB8AC3E}">
        <p14:creationId xmlns:p14="http://schemas.microsoft.com/office/powerpoint/2010/main" val="1306951641"/>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34860</TotalTime>
  <Words>884</Words>
  <Application>Microsoft Office PowerPoint</Application>
  <PresentationFormat>Affichage à l'écran (4:3)</PresentationFormat>
  <Paragraphs>139</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Consolas</vt:lpstr>
      <vt:lpstr>Trebuchet MS</vt:lpstr>
      <vt:lpstr>Wingdings 3</vt:lpstr>
      <vt:lpstr>Facette</vt:lpstr>
      <vt:lpstr>SYSTÈME DIGESTIF</vt:lpstr>
      <vt:lpstr>COURS #1</vt:lpstr>
      <vt:lpstr>DÉBUTONS!!!</vt:lpstr>
      <vt:lpstr>LEXIQUE</vt:lpstr>
      <vt:lpstr>Activité C15.2</vt:lpstr>
      <vt:lpstr>L’ORGANISATION DU SYSTÈME DIGESTIF P.12</vt:lpstr>
      <vt:lpstr>L’ORGANISATION DU SYSTÈME DIGESTIF p. 12 du Cémeq </vt:lpstr>
      <vt:lpstr>LE TUBE DIGESTIF p. 13 du Cémeq</vt:lpstr>
      <vt:lpstr>Présentation PowerPoint</vt:lpstr>
      <vt:lpstr>TUNIQUE MUQUEUSE p.13 du Cémeq</vt:lpstr>
      <vt:lpstr>SUITE… P.13 du Cémeq</vt:lpstr>
      <vt:lpstr>SOUS-MUQUEUSE p.14 du Cémeq </vt:lpstr>
      <vt:lpstr>MUSCULEUSE</vt:lpstr>
      <vt:lpstr>TUNIQUE EXTERNE p. 14 du Cémeq</vt:lpstr>
      <vt:lpstr>PÉRITOINE p. 14 du Cémeq</vt:lpstr>
      <vt:lpstr>PÉRITOINE</vt:lpstr>
      <vt:lpstr>REPLIS DU PÉRITOINE p.14-15 du Cémeq</vt:lpstr>
      <vt:lpstr>PÉRITOINE p. 15 du Cémeq</vt:lpstr>
      <vt:lpstr>Activité #1</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 DIGESTIF</dc:title>
  <dc:creator>Mireille</dc:creator>
  <cp:lastModifiedBy>Beaulieu, France</cp:lastModifiedBy>
  <cp:revision>216</cp:revision>
  <dcterms:created xsi:type="dcterms:W3CDTF">2013-02-19T00:45:12Z</dcterms:created>
  <dcterms:modified xsi:type="dcterms:W3CDTF">2024-04-30T17:43:53Z</dcterms:modified>
</cp:coreProperties>
</file>