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</p:sldIdLst>
  <p:sldSz cy="5143500" cx="9144000"/>
  <p:notesSz cx="6858000" cy="9144000"/>
  <p:embeddedFontLst>
    <p:embeddedFont>
      <p:font typeface="Exo 2 SemiBold"/>
      <p:regular r:id="rId93"/>
      <p:bold r:id="rId94"/>
      <p:italic r:id="rId95"/>
      <p:boldItalic r:id="rId96"/>
    </p:embeddedFont>
    <p:embeddedFont>
      <p:font typeface="Exo 2"/>
      <p:regular r:id="rId97"/>
      <p:bold r:id="rId98"/>
      <p:italic r:id="rId99"/>
      <p:boldItalic r:id="rId100"/>
    </p:embeddedFont>
    <p:embeddedFont>
      <p:font typeface="Oswald"/>
      <p:regular r:id="rId101"/>
      <p:bold r:id="rId10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2" Type="http://schemas.openxmlformats.org/officeDocument/2006/relationships/font" Target="fonts/Oswald-bold.fntdata"/><Relationship Id="rId101" Type="http://schemas.openxmlformats.org/officeDocument/2006/relationships/font" Target="fonts/Oswald-regular.fntdata"/><Relationship Id="rId100" Type="http://schemas.openxmlformats.org/officeDocument/2006/relationships/font" Target="fonts/Exo2-boldItalic.fntdata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95" Type="http://schemas.openxmlformats.org/officeDocument/2006/relationships/font" Target="fonts/Exo2SemiBold-italic.fntdata"/><Relationship Id="rId94" Type="http://schemas.openxmlformats.org/officeDocument/2006/relationships/font" Target="fonts/Exo2SemiBold-bold.fntdata"/><Relationship Id="rId97" Type="http://schemas.openxmlformats.org/officeDocument/2006/relationships/font" Target="fonts/Exo2-regular.fntdata"/><Relationship Id="rId96" Type="http://schemas.openxmlformats.org/officeDocument/2006/relationships/font" Target="fonts/Exo2SemiBold-boldItalic.fntdata"/><Relationship Id="rId11" Type="http://schemas.openxmlformats.org/officeDocument/2006/relationships/slide" Target="slides/slide6.xml"/><Relationship Id="rId99" Type="http://schemas.openxmlformats.org/officeDocument/2006/relationships/font" Target="fonts/Exo2-italic.fntdata"/><Relationship Id="rId10" Type="http://schemas.openxmlformats.org/officeDocument/2006/relationships/slide" Target="slides/slide5.xml"/><Relationship Id="rId98" Type="http://schemas.openxmlformats.org/officeDocument/2006/relationships/font" Target="fonts/Exo2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font" Target="fonts/Exo2SemiBold-regular.fntdata"/><Relationship Id="rId92" Type="http://schemas.openxmlformats.org/officeDocument/2006/relationships/slide" Target="slides/slide8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fc703f975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fc703f975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cdf6189e8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cdf6189e8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fc703f975a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fc703f975a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b89d645fa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b89d645fa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Cette distance est mesurée à partir du centre de l’essieu simple, tandem ou tridem arrière jusqu’à la partie extrême arrière du véhicule, y compris le chargement.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cdf6189e8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cdf6189e8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Cette distance est mesurée à partir du centre de l’essieu simple, tandem ou tridem arrière jusqu’à la partie extrême arrière du véhicule, y compris le chargement.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fc703f975a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fc703f975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fc703f975a_0_4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fc703f975a_0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fc703f975a_0_4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fc703f975a_0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P.4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cdf6189e86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cdf6189e86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P.4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fc703f975a_0_4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fc703f975a_0_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Il est formé de 3 essieux également espacés entre eux, comportant à l’avant un essieu relevable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P.4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 : Ce règlement a pour objectifs d’assurer la sécurité des usagers de la route et de protéger les infrastructures routières (ponts et chaussées)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Référence : Guide des normes de charges et dimensions P.1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cdf6189e86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cdf6189e86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Il est formé de 3 essieux également espacés entre eux, comportant à l’avant un essieu relevable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P.4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5b89d645fa_1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5b89d645fa_1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Réponses : Camion : 12,5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	        Tracteur semi-remorque : 23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	        Train double : 25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P.5 et 6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cdf6189e86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cdf6189e86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Réponses : Camion : 12,5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	        Tracteur semi-remorque : 23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	        Train double : 25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P.5 et 6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fc703f975a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fc703f975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Réponses : Camion : 12,5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	        Tracteur semi-remorque : 23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	        Train double : 25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P.5 et 6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cdf6189e86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cdf6189e86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Réponses : Camion : 12,5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	        Tracteur semi-remorque : 23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	        Train double : 25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P.5 et 6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fc703f975a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fc703f975a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Réponses : Camion : 12,5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	        Tracteur semi-remorque : 23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	        Train double : 25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P.5 et 6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cdf6189e86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2cdf6189e86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Réponses : Camion : 12,5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	        Tracteur semi-remorque : 23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	        Train double : 25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P.5 et 6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5b89d645fa_1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5b89d645fa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Réponse : 4,15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P.8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cdf6189e86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cdf6189e86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Réponse : 4,15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P.8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5b89d645fa_1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5b89d645fa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Réponse : 2,6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P.9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fc703f97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fc703f97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 : Ce règlement a pour objectifs d’assurer la sécurité des usagers de la route et de protéger les infrastructures routières (ponts et chaussées)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Référence : Guide des normes de charges et dimensions P.1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cdf6189e86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2cdf6189e86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Réponse : 2,6 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P.9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de7788f4b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de7788f4b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fc703f975a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fc703f975a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fc703f975a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1fc703f975a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fc703f975a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1fc703f975a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4193af5fa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4193af5fa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 5 500 kg</a:t>
            </a:r>
            <a:r>
              <a:rPr lang="fr">
                <a:solidFill>
                  <a:schemeClr val="dk1"/>
                </a:solidFill>
              </a:rPr>
              <a:t>.   </a:t>
            </a:r>
            <a:r>
              <a:rPr b="1" lang="fr" sz="1400">
                <a:solidFill>
                  <a:schemeClr val="dk1"/>
                </a:solidFill>
              </a:rPr>
              <a:t> *</a:t>
            </a:r>
            <a:r>
              <a:rPr lang="fr">
                <a:solidFill>
                  <a:schemeClr val="dk1"/>
                </a:solidFill>
              </a:rPr>
              <a:t> La capacité d’essieu peut être supérieure lorsqu’elle est indiquée par le fabricant du véhicule routier. (Jusqu’à un maximum de 9 000 kg)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P.12 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1fc703f975a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1fc703f975a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 5 500 kg.   </a:t>
            </a:r>
            <a:r>
              <a:rPr b="1" lang="fr" sz="1400">
                <a:solidFill>
                  <a:schemeClr val="dk1"/>
                </a:solidFill>
              </a:rPr>
              <a:t> *</a:t>
            </a:r>
            <a:r>
              <a:rPr lang="fr">
                <a:solidFill>
                  <a:schemeClr val="dk1"/>
                </a:solidFill>
              </a:rPr>
              <a:t> </a:t>
            </a:r>
            <a:r>
              <a:rPr lang="fr">
                <a:solidFill>
                  <a:srgbClr val="FF0000"/>
                </a:solidFill>
              </a:rPr>
              <a:t>La capacité d’essieu peut être supérieure lorsqu’elle est indiquée par le fabricant du véhicule routier. (Jusqu’à un maximum de 9 000 kg)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P.12 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cdf6189e86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2cdf6189e8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 5 500 kg.   </a:t>
            </a:r>
            <a:r>
              <a:rPr b="1" lang="fr" sz="1400">
                <a:solidFill>
                  <a:schemeClr val="dk1"/>
                </a:solidFill>
              </a:rPr>
              <a:t> *</a:t>
            </a:r>
            <a:r>
              <a:rPr lang="fr">
                <a:solidFill>
                  <a:schemeClr val="dk1"/>
                </a:solidFill>
              </a:rPr>
              <a:t> </a:t>
            </a:r>
            <a:r>
              <a:rPr lang="fr">
                <a:solidFill>
                  <a:srgbClr val="FF0000"/>
                </a:solidFill>
              </a:rPr>
              <a:t>La capacité d’essieu peut être supérieure lorsqu’elle est indiquée par le fabricant du véhicule routier. (Jusqu’à un maximum de 9 000 kg)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P.12 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fc703f975a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1fc703f975a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cdf6189e86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2cdf6189e86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cdf6189e8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cdf6189e8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Réponse : Ce règlement a pour objectifs d’assurer la sécurité des usagers de la route et de protéger les infrastructures routières (ponts et chaussées)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Référence : Guide des normes de charges et dimensions P.1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fc703f975a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1fc703f975a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cdf6189e86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cdf6189e86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fc703f975a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1fc703f975a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2cdf6189e86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2cdf6189e86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2cdf6189e86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2cdf6189e86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1fc703f975a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1fc703f975a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fc703f975a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1fc703f975a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cdf6189e86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2cdf6189e86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fc703f975a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1fc703f975a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cdf6189e86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2cdf6189e86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b89d645fa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b89d645fa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Cette </a:t>
            </a:r>
            <a:r>
              <a:rPr lang="fr"/>
              <a:t>distance est mesurée à partir du centre du pivot d’attelage jusqu’au centre de l’essieu simple ou jusqu’au centre du tandem ou jusqu’au centre du tridem.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P.2 (Empattement)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1fc703f975a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1fc703f975a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cdf6189e86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2cdf6189e86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2cdf6189e86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2cdf6189e86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1fc703f975a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1fc703f975a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1fc703f975a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1fc703f975a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2cdf6189e86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2cdf6189e86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fc703f975a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fc703f975a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2cdf6189e86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2cdf6189e86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1fc703f975a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1fc703f975a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 5 500 kg.   </a:t>
            </a:r>
            <a:r>
              <a:rPr b="1" lang="fr" sz="1400">
                <a:solidFill>
                  <a:schemeClr val="dk1"/>
                </a:solidFill>
              </a:rPr>
              <a:t> *</a:t>
            </a:r>
            <a:r>
              <a:rPr lang="fr">
                <a:solidFill>
                  <a:schemeClr val="dk1"/>
                </a:solidFill>
              </a:rPr>
              <a:t> La capacité d’essieu peut être supérieure lorsqu’elle est indiquée par le fabricant du véhicule routier. (Jusqu’à un maximum de 9 000 kg)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P.12 </a:t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1fc703f975a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1fc703f975a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cdf6189e8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cdf6189e8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Cette </a:t>
            </a:r>
            <a:r>
              <a:rPr lang="fr"/>
              <a:t>distance est mesurée à partir du centre du pivot d’attelage jusqu’au centre de l’essieu simple ou jusqu’au centre du tandem ou jusqu’au centre du tridem.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P.2 (Empattement)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2cdf6189e86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2cdf6189e86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2cdf6189e86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2cdf6189e86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1fc703f975a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1fc703f975a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2cdf6189e86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2cdf6189e86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1fc703f975a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1fc703f975a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2cdf6189e86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2cdf6189e86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1fc703f975a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1fc703f975a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2cdf6189e86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2cdf6189e86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1fc703f975a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1fc703f975a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2cdf6189e86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2cdf6189e86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fc703f975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fc703f975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1fc703f975a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1fc703f975a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2cdf6189e86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2cdf6189e86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1fc703f975a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1fc703f975a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cdf6189e86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2cdf6189e86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1fc703f975a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1fc703f975a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2cdf6189e86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2cdf6189e86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1fc703f975a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1fc703f975a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2cdf6189e86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4" name="Google Shape;844;g2cdf6189e86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1fc703f975a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1" name="Google Shape;861;g1fc703f975a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2cdf6189e86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2cdf6189e86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b89d645fa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5b89d645fa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1fc703f975a_0_3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1fc703f975a_0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cdf6189e86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5" name="Google Shape;905;g2cdf6189e86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1fc703f975a_0_4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1fc703f975a_0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1fc703f975a_0_4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8" name="Google Shape;928;g1fc703f975a_0_4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2cdf6189e86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2cdf6189e86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g1fc703f975a_0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6" name="Google Shape;946;g1fc703f975a_0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2cdf6189e86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2cdf6189e86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cdf6189e8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cdf6189e8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Signification </a:t>
            </a:r>
            <a:r>
              <a:rPr lang="fr"/>
              <a:t>PNBE : Poids nominal brut sur l’essieu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Réponse : Définition PNBE : La capacité maximale d’un essieu au sens du Règlement sur la sécurité des véhicules automobiles.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Référence : Guide des normes de charges et dimensions P.3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665700" y="4288500"/>
            <a:ext cx="2612400" cy="905600"/>
            <a:chOff x="3665700" y="4288500"/>
            <a:chExt cx="2612400" cy="905600"/>
          </a:xfrm>
        </p:grpSpPr>
        <p:sp>
          <p:nvSpPr>
            <p:cNvPr id="17" name="Google Shape;17;p2"/>
            <p:cNvSpPr txBox="1"/>
            <p:nvPr/>
          </p:nvSpPr>
          <p:spPr>
            <a:xfrm>
              <a:off x="3665700" y="4288500"/>
              <a:ext cx="2612400" cy="85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" sz="360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ÇA ROULE !</a:t>
              </a:r>
              <a:endParaRPr b="1" i="1" sz="3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Google Shape;18;p2"/>
            <p:cNvSpPr txBox="1"/>
            <p:nvPr/>
          </p:nvSpPr>
          <p:spPr>
            <a:xfrm>
              <a:off x="4166850" y="4800500"/>
              <a:ext cx="16101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DEPUIS 40 ANS</a:t>
              </a:r>
              <a:endParaRPr i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7951650" y="177475"/>
            <a:ext cx="1069500" cy="730338"/>
            <a:chOff x="8027700" y="154187"/>
            <a:chExt cx="1069500" cy="730338"/>
          </a:xfrm>
        </p:grpSpPr>
        <p:pic>
          <p:nvPicPr>
            <p:cNvPr id="20" name="Google Shape;20;p2"/>
            <p:cNvPicPr preferRelativeResize="0"/>
            <p:nvPr/>
          </p:nvPicPr>
          <p:blipFill rotWithShape="1">
            <a:blip r:embed="rId4">
              <a:alphaModFix/>
            </a:blip>
            <a:srcRect b="29532" l="0" r="0" t="0"/>
            <a:stretch/>
          </p:blipFill>
          <p:spPr>
            <a:xfrm>
              <a:off x="8175563" y="154187"/>
              <a:ext cx="776800" cy="468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21;p2"/>
            <p:cNvSpPr txBox="1"/>
            <p:nvPr/>
          </p:nvSpPr>
          <p:spPr>
            <a:xfrm>
              <a:off x="8027700" y="520025"/>
              <a:ext cx="10695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2" name="Google Shape;22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6" name="Google Shape;26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8" name="Google Shape;28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30" name="Google Shape;30;p3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3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32" name="Google Shape;3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42" name="Google Shape;42;p4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4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44" name="Google Shape;4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9" name="Google Shape;49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0" name="Google Shape;50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1" name="Google Shape;51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" name="Google Shape;52;p5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53" name="Google Shape;53;p5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4;p5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55" name="Google Shape;5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5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9" name="Google Shape;5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0" name="Google Shape;60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1" name="Google Shape;61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2" name="Google Shape;62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3" name="Google Shape;63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4" name="Google Shape;64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66" name="Google Shape;66;p6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6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68" name="Google Shape;6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3" name="Google Shape;73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" name="Google Shape;7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6" name="Google Shape;76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77" name="Google Shape;77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78" name="Google Shape;78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80" name="Google Shape;80;p7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7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82" name="Google Shape;8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7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86" name="Google Shape;8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87" name="Google Shape;8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88" name="Google Shape;8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" name="Google Shape;89;p8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90" name="Google Shape;90;p8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8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92" name="Google Shape;9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3.jpg"/><Relationship Id="rId4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jpg"/><Relationship Id="rId4" Type="http://schemas.openxmlformats.org/officeDocument/2006/relationships/image" Target="../media/image1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4.png"/><Relationship Id="rId4" Type="http://schemas.openxmlformats.org/officeDocument/2006/relationships/image" Target="../media/image30.png"/><Relationship Id="rId5" Type="http://schemas.openxmlformats.org/officeDocument/2006/relationships/image" Target="../media/image29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4.png"/><Relationship Id="rId4" Type="http://schemas.openxmlformats.org/officeDocument/2006/relationships/image" Target="../media/image30.png"/><Relationship Id="rId5" Type="http://schemas.openxmlformats.org/officeDocument/2006/relationships/image" Target="../media/image29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30.png"/><Relationship Id="rId4" Type="http://schemas.openxmlformats.org/officeDocument/2006/relationships/image" Target="../media/image29.png"/><Relationship Id="rId5" Type="http://schemas.openxmlformats.org/officeDocument/2006/relationships/image" Target="../media/image32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0.png"/><Relationship Id="rId4" Type="http://schemas.openxmlformats.org/officeDocument/2006/relationships/image" Target="../media/image29.png"/><Relationship Id="rId5" Type="http://schemas.openxmlformats.org/officeDocument/2006/relationships/image" Target="../media/image32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0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39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39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9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3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34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34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34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34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37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37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37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37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35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3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35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35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36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38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38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38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38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0"/>
          <p:cNvSpPr txBox="1"/>
          <p:nvPr>
            <p:ph type="title"/>
          </p:nvPr>
        </p:nvSpPr>
        <p:spPr>
          <a:xfrm>
            <a:off x="5231675" y="1695275"/>
            <a:ext cx="3652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Les normes de charges et dimensions</a:t>
            </a:r>
            <a:endParaRPr sz="3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163" name="Google Shape;163;p19"/>
          <p:cNvSpPr txBox="1"/>
          <p:nvPr>
            <p:ph idx="1" type="body"/>
          </p:nvPr>
        </p:nvSpPr>
        <p:spPr>
          <a:xfrm>
            <a:off x="270050" y="1152475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définition de PNBE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170" name="Google Shape;170;p20"/>
          <p:cNvSpPr txBox="1"/>
          <p:nvPr>
            <p:ph idx="1" type="body"/>
          </p:nvPr>
        </p:nvSpPr>
        <p:spPr>
          <a:xfrm>
            <a:off x="270050" y="1152475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définition de PNBE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295800" y="2143700"/>
            <a:ext cx="85524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rgbClr val="0000FF"/>
                </a:solidFill>
              </a:rPr>
              <a:t>La capacité maximale d’un essieu au sens du règlement sur la sécurité des véhicules automobiles</a:t>
            </a:r>
            <a:endParaRPr sz="3100">
              <a:solidFill>
                <a:srgbClr val="0000FF"/>
              </a:solidFill>
            </a:endParaRPr>
          </a:p>
        </p:txBody>
      </p:sp>
      <p:sp>
        <p:nvSpPr>
          <p:cNvPr id="172" name="Google Shape;172;p20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Exemple</a:t>
            </a:r>
            <a:endParaRPr/>
          </a:p>
        </p:txBody>
      </p:sp>
      <p:pic>
        <p:nvPicPr>
          <p:cNvPr id="178" name="Google Shape;17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70125"/>
            <a:ext cx="8520600" cy="2218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184" name="Google Shape;184;p22"/>
          <p:cNvSpPr txBox="1"/>
          <p:nvPr>
            <p:ph idx="1" type="body"/>
          </p:nvPr>
        </p:nvSpPr>
        <p:spPr>
          <a:xfrm>
            <a:off x="311700" y="1152475"/>
            <a:ext cx="8520600" cy="10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De q</a:t>
            </a:r>
            <a:r>
              <a:rPr lang="fr" sz="2800">
                <a:solidFill>
                  <a:schemeClr val="dk1"/>
                </a:solidFill>
              </a:rPr>
              <a:t>uelle façon est mesurée la distance du porte-à-faux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2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191" name="Google Shape;191;p23"/>
          <p:cNvSpPr txBox="1"/>
          <p:nvPr>
            <p:ph idx="1" type="body"/>
          </p:nvPr>
        </p:nvSpPr>
        <p:spPr>
          <a:xfrm>
            <a:off x="311700" y="1152475"/>
            <a:ext cx="8520600" cy="10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De quelle façon est mesurée la distance du porte-à-faux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3"/>
          <p:cNvSpPr txBox="1"/>
          <p:nvPr/>
        </p:nvSpPr>
        <p:spPr>
          <a:xfrm>
            <a:off x="369600" y="2424400"/>
            <a:ext cx="8462700" cy="22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rgbClr val="0000FF"/>
                </a:solidFill>
              </a:rPr>
              <a:t>Cette distance est mesurée à partir du centre de l’essieu simple, tandem ou tridem arrière jusqu’à la partie extrême arrière du véhicule, y compris le chargement.</a:t>
            </a:r>
            <a:endParaRPr sz="28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3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300" y="672425"/>
            <a:ext cx="7562225" cy="284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4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8636" y="811650"/>
            <a:ext cx="6846725" cy="280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210" name="Google Shape;210;p26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Un tridem est</a:t>
            </a:r>
            <a:r>
              <a:rPr lang="fr" sz="2800">
                <a:solidFill>
                  <a:schemeClr val="dk1"/>
                </a:solidFill>
              </a:rPr>
              <a:t>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1000" y="203925"/>
            <a:ext cx="2531300" cy="1647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6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4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218" name="Google Shape;218;p27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Un tridem est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7"/>
          <p:cNvSpPr txBox="1"/>
          <p:nvPr/>
        </p:nvSpPr>
        <p:spPr>
          <a:xfrm>
            <a:off x="280800" y="1982650"/>
            <a:ext cx="85515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Un ensemble de 3 essieux également espacés entre eux, reliés au véhicule par un système de suspension conçu pour égaliser à 1000 kg près sans ajustement possible</a:t>
            </a:r>
            <a:endParaRPr sz="28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0" name="Google Shape;22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1000" y="203925"/>
            <a:ext cx="2531300" cy="1647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7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4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227" name="Google Shape;227;p28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particularité d’un tridem équivalent (groupe d’essieux équivalent à un essieu triple)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28" name="Google Shape;22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4075" y="2449575"/>
            <a:ext cx="2531300" cy="1647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8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page4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/>
          <p:nvPr/>
        </p:nvSpPr>
        <p:spPr>
          <a:xfrm>
            <a:off x="3101175" y="630650"/>
            <a:ext cx="4770000" cy="2247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Objectif de la leçon</a:t>
            </a:r>
            <a:endParaRPr sz="30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fr" sz="2600"/>
              <a:t>Appliquer la réglementation référant au </a:t>
            </a:r>
            <a:r>
              <a:rPr lang="fr" sz="2600"/>
              <a:t>règlement</a:t>
            </a:r>
            <a:r>
              <a:rPr lang="fr" sz="2600"/>
              <a:t> sur les normes de charges et dimensions</a:t>
            </a:r>
            <a:endParaRPr sz="2600"/>
          </a:p>
        </p:txBody>
      </p:sp>
      <p:pic>
        <p:nvPicPr>
          <p:cNvPr id="106" name="Google Shape;10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225" y="864350"/>
            <a:ext cx="1420025" cy="1845224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1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235" name="Google Shape;235;p29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particularité d’un tridem équivalent (groupe d’essieux équivalent à un essieu triple)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9"/>
          <p:cNvSpPr txBox="1"/>
          <p:nvPr/>
        </p:nvSpPr>
        <p:spPr>
          <a:xfrm>
            <a:off x="369875" y="2449575"/>
            <a:ext cx="5706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Il est formé de 3 essieux également espacés entre eux, comportant à l’avant un essieu relevable</a:t>
            </a:r>
            <a:endParaRPr sz="28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4075" y="2449575"/>
            <a:ext cx="2531300" cy="1647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9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page4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0"/>
          <p:cNvSpPr txBox="1"/>
          <p:nvPr>
            <p:ph type="title"/>
          </p:nvPr>
        </p:nvSpPr>
        <p:spPr>
          <a:xfrm>
            <a:off x="259825" y="215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2000"/>
              <a:t>(section 3)</a:t>
            </a:r>
            <a:endParaRPr i="1" sz="2000"/>
          </a:p>
        </p:txBody>
      </p:sp>
      <p:sp>
        <p:nvSpPr>
          <p:cNvPr id="244" name="Google Shape;244;p30"/>
          <p:cNvSpPr txBox="1"/>
          <p:nvPr>
            <p:ph idx="1" type="body"/>
          </p:nvPr>
        </p:nvSpPr>
        <p:spPr>
          <a:xfrm>
            <a:off x="259825" y="1159900"/>
            <a:ext cx="8520600" cy="11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l</a:t>
            </a:r>
            <a:r>
              <a:rPr lang="fr" sz="2800">
                <a:solidFill>
                  <a:schemeClr val="dk1"/>
                </a:solidFill>
              </a:rPr>
              <a:t>ongueur maximale autorisée d’un camion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45" name="Google Shape;24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00" y="2130875"/>
            <a:ext cx="3361025" cy="188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0"/>
          <p:cNvSpPr txBox="1"/>
          <p:nvPr/>
        </p:nvSpPr>
        <p:spPr>
          <a:xfrm>
            <a:off x="7714575" y="3887375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5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/>
          <p:nvPr>
            <p:ph type="title"/>
          </p:nvPr>
        </p:nvSpPr>
        <p:spPr>
          <a:xfrm>
            <a:off x="259825" y="215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2000"/>
              <a:t>(section 3)</a:t>
            </a:r>
            <a:endParaRPr i="1" sz="2000"/>
          </a:p>
        </p:txBody>
      </p:sp>
      <p:sp>
        <p:nvSpPr>
          <p:cNvPr id="252" name="Google Shape;252;p31"/>
          <p:cNvSpPr txBox="1"/>
          <p:nvPr>
            <p:ph idx="1" type="body"/>
          </p:nvPr>
        </p:nvSpPr>
        <p:spPr>
          <a:xfrm>
            <a:off x="259825" y="1159900"/>
            <a:ext cx="8520600" cy="11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00"/>
                </a:solidFill>
              </a:rPr>
              <a:t>Quelle est la longueur maximale autorisée d’un camion ?</a:t>
            </a:r>
            <a:endParaRPr sz="2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00" y="2130875"/>
            <a:ext cx="3361025" cy="188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1"/>
          <p:cNvSpPr txBox="1"/>
          <p:nvPr/>
        </p:nvSpPr>
        <p:spPr>
          <a:xfrm>
            <a:off x="3579025" y="1990050"/>
            <a:ext cx="20457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12,5m ou 41’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255" name="Google Shape;255;p31"/>
          <p:cNvSpPr txBox="1"/>
          <p:nvPr/>
        </p:nvSpPr>
        <p:spPr>
          <a:xfrm>
            <a:off x="7714575" y="3887375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5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</p:txBody>
      </p:sp>
      <p:sp>
        <p:nvSpPr>
          <p:cNvPr id="261" name="Google Shape;261;p32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longueur maximale autorisée d’un tracteur avec semi-remorque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Google Shape;26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6700" y="2368050"/>
            <a:ext cx="6735775" cy="171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2"/>
          <p:cNvSpPr txBox="1"/>
          <p:nvPr/>
        </p:nvSpPr>
        <p:spPr>
          <a:xfrm>
            <a:off x="8343600" y="3902200"/>
            <a:ext cx="8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6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</p:txBody>
      </p:sp>
      <p:sp>
        <p:nvSpPr>
          <p:cNvPr id="269" name="Google Shape;269;p33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longueur maximale autorisée d’un tracteur avec semi-remorque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70" name="Google Shape;27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6700" y="2368050"/>
            <a:ext cx="6735775" cy="171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3"/>
          <p:cNvSpPr txBox="1"/>
          <p:nvPr/>
        </p:nvSpPr>
        <p:spPr>
          <a:xfrm>
            <a:off x="3634500" y="2256875"/>
            <a:ext cx="22272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23m ou 75’6’’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272" name="Google Shape;272;p33"/>
          <p:cNvSpPr txBox="1"/>
          <p:nvPr/>
        </p:nvSpPr>
        <p:spPr>
          <a:xfrm>
            <a:off x="8343600" y="3902200"/>
            <a:ext cx="8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6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</p:txBody>
      </p:sp>
      <p:sp>
        <p:nvSpPr>
          <p:cNvPr id="278" name="Google Shape;278;p34"/>
          <p:cNvSpPr txBox="1"/>
          <p:nvPr>
            <p:ph idx="1" type="body"/>
          </p:nvPr>
        </p:nvSpPr>
        <p:spPr>
          <a:xfrm>
            <a:off x="2524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Quelle est la longueur maximale autorisée d’un train double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813" y="2301325"/>
            <a:ext cx="7562375" cy="179667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4"/>
          <p:cNvSpPr txBox="1"/>
          <p:nvPr/>
        </p:nvSpPr>
        <p:spPr>
          <a:xfrm>
            <a:off x="3782725" y="2234625"/>
            <a:ext cx="18750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25m ou 82’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281" name="Google Shape;281;p34"/>
          <p:cNvSpPr txBox="1"/>
          <p:nvPr/>
        </p:nvSpPr>
        <p:spPr>
          <a:xfrm>
            <a:off x="8343600" y="3902200"/>
            <a:ext cx="8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6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</p:txBody>
      </p:sp>
      <p:sp>
        <p:nvSpPr>
          <p:cNvPr id="287" name="Google Shape;287;p35"/>
          <p:cNvSpPr txBox="1"/>
          <p:nvPr>
            <p:ph idx="1" type="body"/>
          </p:nvPr>
        </p:nvSpPr>
        <p:spPr>
          <a:xfrm>
            <a:off x="2524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Quelle est la longueur maximale autorisée d’un train double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88" name="Google Shape;28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813" y="2301325"/>
            <a:ext cx="7562375" cy="179667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5"/>
          <p:cNvSpPr txBox="1"/>
          <p:nvPr/>
        </p:nvSpPr>
        <p:spPr>
          <a:xfrm>
            <a:off x="8343600" y="3902200"/>
            <a:ext cx="8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6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</p:txBody>
      </p:sp>
      <p:sp>
        <p:nvSpPr>
          <p:cNvPr id="295" name="Google Shape;295;p36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hauteur maximale autorisée d’un véhicule routier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96" name="Google Shape;29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4575" y="1938550"/>
            <a:ext cx="2914150" cy="22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6"/>
          <p:cNvSpPr txBox="1"/>
          <p:nvPr/>
        </p:nvSpPr>
        <p:spPr>
          <a:xfrm>
            <a:off x="8343600" y="3902200"/>
            <a:ext cx="8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9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</p:txBody>
      </p:sp>
      <p:sp>
        <p:nvSpPr>
          <p:cNvPr id="303" name="Google Shape;303;p37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hauteur maximale autorisée d’un véhicule routier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04" name="Google Shape;30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4575" y="1938550"/>
            <a:ext cx="2914150" cy="22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7"/>
          <p:cNvSpPr txBox="1"/>
          <p:nvPr/>
        </p:nvSpPr>
        <p:spPr>
          <a:xfrm>
            <a:off x="5161250" y="2738600"/>
            <a:ext cx="23310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4,15m ou 13’6’’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306" name="Google Shape;306;p37"/>
          <p:cNvSpPr txBox="1"/>
          <p:nvPr/>
        </p:nvSpPr>
        <p:spPr>
          <a:xfrm>
            <a:off x="8343600" y="3902200"/>
            <a:ext cx="8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9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</p:txBody>
      </p:sp>
      <p:sp>
        <p:nvSpPr>
          <p:cNvPr id="312" name="Google Shape;312;p38"/>
          <p:cNvSpPr txBox="1"/>
          <p:nvPr>
            <p:ph idx="1" type="body"/>
          </p:nvPr>
        </p:nvSpPr>
        <p:spPr>
          <a:xfrm>
            <a:off x="311700" y="118212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largeur maximale autorisée d’un camion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13" name="Google Shape;31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5325" y="1769032"/>
            <a:ext cx="1368175" cy="253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0925" y="1690750"/>
            <a:ext cx="1717825" cy="253872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8"/>
          <p:cNvSpPr txBox="1"/>
          <p:nvPr/>
        </p:nvSpPr>
        <p:spPr>
          <a:xfrm>
            <a:off x="8343600" y="3902200"/>
            <a:ext cx="8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9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INTRODUCTION </a:t>
            </a:r>
            <a:r>
              <a:rPr i="1" lang="fr" sz="2000"/>
              <a:t>(section 1)</a:t>
            </a:r>
            <a:endParaRPr i="1" sz="2000"/>
          </a:p>
        </p:txBody>
      </p:sp>
      <p:sp>
        <p:nvSpPr>
          <p:cNvPr id="113" name="Google Shape;113;p12"/>
          <p:cNvSpPr txBox="1"/>
          <p:nvPr>
            <p:ph idx="1" type="body"/>
          </p:nvPr>
        </p:nvSpPr>
        <p:spPr>
          <a:xfrm>
            <a:off x="311700" y="1152475"/>
            <a:ext cx="8520600" cy="9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Quels sont les 2 principaux objectifs du Règlement sur les normes de charges et de dimensions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2"/>
          <p:cNvSpPr txBox="1"/>
          <p:nvPr/>
        </p:nvSpPr>
        <p:spPr>
          <a:xfrm>
            <a:off x="5834200" y="3709325"/>
            <a:ext cx="3309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Guide des normes de charge page 1</a:t>
            </a:r>
            <a:endParaRPr i="1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Compétence 3 page 62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DIMENSIONS MAXIMALES AUTORISÉES</a:t>
            </a:r>
            <a:endParaRPr/>
          </a:p>
        </p:txBody>
      </p:sp>
      <p:sp>
        <p:nvSpPr>
          <p:cNvPr id="321" name="Google Shape;321;p39"/>
          <p:cNvSpPr txBox="1"/>
          <p:nvPr>
            <p:ph idx="1" type="body"/>
          </p:nvPr>
        </p:nvSpPr>
        <p:spPr>
          <a:xfrm>
            <a:off x="311700" y="118212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Quelle est la largeur maximale autorisée d’un camion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22" name="Google Shape;32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5325" y="1769032"/>
            <a:ext cx="1368175" cy="253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0925" y="1690750"/>
            <a:ext cx="1717825" cy="253872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9"/>
          <p:cNvSpPr txBox="1"/>
          <p:nvPr/>
        </p:nvSpPr>
        <p:spPr>
          <a:xfrm>
            <a:off x="3108300" y="3675375"/>
            <a:ext cx="9081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2,6m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325" name="Google Shape;325;p39"/>
          <p:cNvSpPr txBox="1"/>
          <p:nvPr/>
        </p:nvSpPr>
        <p:spPr>
          <a:xfrm>
            <a:off x="5165400" y="1690750"/>
            <a:ext cx="11115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 </a:t>
            </a:r>
            <a:r>
              <a:rPr lang="fr" sz="2000">
                <a:solidFill>
                  <a:srgbClr val="0000FF"/>
                </a:solidFill>
              </a:rPr>
              <a:t>ou 8’6’’</a:t>
            </a:r>
            <a:endParaRPr sz="2000">
              <a:solidFill>
                <a:srgbClr val="0000FF"/>
              </a:solidFill>
            </a:endParaRPr>
          </a:p>
        </p:txBody>
      </p:sp>
      <p:sp>
        <p:nvSpPr>
          <p:cNvPr id="326" name="Google Shape;326;p39"/>
          <p:cNvSpPr txBox="1"/>
          <p:nvPr/>
        </p:nvSpPr>
        <p:spPr>
          <a:xfrm>
            <a:off x="8343600" y="3902200"/>
            <a:ext cx="80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9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0"/>
          <p:cNvSpPr txBox="1"/>
          <p:nvPr/>
        </p:nvSpPr>
        <p:spPr>
          <a:xfrm>
            <a:off x="343800" y="1308200"/>
            <a:ext cx="84564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x &lt; y = signifie que x est plus petit que y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x &gt; y = signifie que x est plus grand que y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x &lt; y &lt; z = signifie que y est plus grand que x et plus petit que z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x ≤ y = signifie que x est plus petit ou égal à y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x ≥ y = signifie que x est plus grand ou égal à y</a:t>
            </a:r>
            <a:endParaRPr sz="2800"/>
          </a:p>
        </p:txBody>
      </p:sp>
      <p:sp>
        <p:nvSpPr>
          <p:cNvPr id="332" name="Google Shape;332;p40"/>
          <p:cNvSpPr txBox="1"/>
          <p:nvPr/>
        </p:nvSpPr>
        <p:spPr>
          <a:xfrm>
            <a:off x="2893400" y="601200"/>
            <a:ext cx="3561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Les symboles</a:t>
            </a:r>
            <a:endParaRPr sz="30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1"/>
          <p:cNvSpPr txBox="1"/>
          <p:nvPr/>
        </p:nvSpPr>
        <p:spPr>
          <a:xfrm>
            <a:off x="258700" y="1847650"/>
            <a:ext cx="4773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0C0CCF"/>
              </a:buClr>
              <a:buSzPts val="2800"/>
              <a:buAutoNum type="arabicPeriod"/>
            </a:pPr>
            <a:r>
              <a:rPr lang="fr" sz="2800">
                <a:solidFill>
                  <a:srgbClr val="0C0CCF"/>
                </a:solidFill>
              </a:rPr>
              <a:t>La somme des capacités de tous les pneus de la catégorie d’essieux</a:t>
            </a:r>
            <a:endParaRPr sz="2800">
              <a:solidFill>
                <a:srgbClr val="0C0CCF"/>
              </a:solidFill>
            </a:endParaRPr>
          </a:p>
        </p:txBody>
      </p:sp>
      <p:sp>
        <p:nvSpPr>
          <p:cNvPr id="338" name="Google Shape;338;p41"/>
          <p:cNvSpPr txBox="1"/>
          <p:nvPr/>
        </p:nvSpPr>
        <p:spPr>
          <a:xfrm>
            <a:off x="321600" y="193575"/>
            <a:ext cx="8500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Charge maximale autorisée d’une catégorie d’essieux </a:t>
            </a:r>
            <a:r>
              <a:rPr i="1" lang="fr" sz="2000"/>
              <a:t>(section 4)</a:t>
            </a:r>
            <a:endParaRPr i="1" sz="2000"/>
          </a:p>
        </p:txBody>
      </p:sp>
      <p:pic>
        <p:nvPicPr>
          <p:cNvPr id="339" name="Google Shape;33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7825" y="1659850"/>
            <a:ext cx="1922725" cy="25011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1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12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2"/>
          <p:cNvSpPr txBox="1"/>
          <p:nvPr/>
        </p:nvSpPr>
        <p:spPr>
          <a:xfrm>
            <a:off x="154850" y="1567463"/>
            <a:ext cx="5336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C0CCF"/>
                </a:solidFill>
              </a:rPr>
              <a:t>2. Uniquement pour la catégorie d’essieux avant: la capacité de charge de l’essieu avant ou la somme de la capacité de charge des essieux avant PNBE</a:t>
            </a:r>
            <a:endParaRPr sz="2800">
              <a:solidFill>
                <a:srgbClr val="0C0CCF"/>
              </a:solidFill>
            </a:endParaRPr>
          </a:p>
        </p:txBody>
      </p:sp>
      <p:pic>
        <p:nvPicPr>
          <p:cNvPr id="346" name="Google Shape;34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9775" y="1584575"/>
            <a:ext cx="1728675" cy="2736274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2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12 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48" name="Google Shape;348;p42"/>
          <p:cNvSpPr txBox="1"/>
          <p:nvPr/>
        </p:nvSpPr>
        <p:spPr>
          <a:xfrm>
            <a:off x="321600" y="193575"/>
            <a:ext cx="8500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Charge maximale autorisée d’une catégorie d’essieux </a:t>
            </a:r>
            <a:r>
              <a:rPr i="1" lang="fr" sz="2000"/>
              <a:t>(section 4)</a:t>
            </a:r>
            <a:endParaRPr i="1"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3"/>
          <p:cNvSpPr txBox="1"/>
          <p:nvPr/>
        </p:nvSpPr>
        <p:spPr>
          <a:xfrm>
            <a:off x="140150" y="2225475"/>
            <a:ext cx="5336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C0CCF"/>
                </a:solidFill>
              </a:rPr>
              <a:t>3</a:t>
            </a:r>
            <a:r>
              <a:rPr lang="fr" sz="2800">
                <a:solidFill>
                  <a:srgbClr val="0C0CCF"/>
                </a:solidFill>
              </a:rPr>
              <a:t>. La charge maximale de la catégorie d’essieux prévue au règlement.</a:t>
            </a:r>
            <a:endParaRPr sz="2800">
              <a:solidFill>
                <a:srgbClr val="0C0CCF"/>
              </a:solidFill>
            </a:endParaRPr>
          </a:p>
        </p:txBody>
      </p:sp>
      <p:pic>
        <p:nvPicPr>
          <p:cNvPr id="354" name="Google Shape;35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2275" y="1532275"/>
            <a:ext cx="2026624" cy="255995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3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12 </a:t>
            </a:r>
            <a:endParaRPr i="1">
              <a:solidFill>
                <a:srgbClr val="FF0000"/>
              </a:solidFill>
            </a:endParaRPr>
          </a:p>
        </p:txBody>
      </p:sp>
      <p:sp>
        <p:nvSpPr>
          <p:cNvPr id="356" name="Google Shape;356;p43"/>
          <p:cNvSpPr txBox="1"/>
          <p:nvPr/>
        </p:nvSpPr>
        <p:spPr>
          <a:xfrm>
            <a:off x="321600" y="193575"/>
            <a:ext cx="8500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Charge maximale autorisée d’une catégorie d’essieux </a:t>
            </a:r>
            <a:r>
              <a:rPr i="1" lang="fr" sz="2000"/>
              <a:t>(section 4)</a:t>
            </a:r>
            <a:endParaRPr i="1" sz="2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4"/>
          <p:cNvSpPr txBox="1"/>
          <p:nvPr>
            <p:ph type="title"/>
          </p:nvPr>
        </p:nvSpPr>
        <p:spPr>
          <a:xfrm>
            <a:off x="311700" y="445025"/>
            <a:ext cx="5527800" cy="107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CHARGE MAXIMALE AUTORISÉE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D’UNE CATÉGORIE D’ESSIEUX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44"/>
          <p:cNvSpPr txBox="1"/>
          <p:nvPr/>
        </p:nvSpPr>
        <p:spPr>
          <a:xfrm>
            <a:off x="2170875" y="2353225"/>
            <a:ext cx="2502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rgbClr val="0000FF"/>
                </a:solidFill>
              </a:rPr>
              <a:t>Tableau 1</a:t>
            </a:r>
            <a:endParaRPr b="1" sz="2800">
              <a:solidFill>
                <a:srgbClr val="0000FF"/>
              </a:solidFill>
            </a:endParaRPr>
          </a:p>
        </p:txBody>
      </p:sp>
      <p:pic>
        <p:nvPicPr>
          <p:cNvPr id="363" name="Google Shape;36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4250" y="307700"/>
            <a:ext cx="2881575" cy="3843676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4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5"/>
          <p:cNvSpPr txBox="1"/>
          <p:nvPr>
            <p:ph type="title"/>
          </p:nvPr>
        </p:nvSpPr>
        <p:spPr>
          <a:xfrm>
            <a:off x="0" y="1749325"/>
            <a:ext cx="1362900" cy="515100"/>
          </a:xfrm>
          <a:prstGeom prst="rect">
            <a:avLst/>
          </a:prstGeom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100"/>
              <a:t>Tableau 1</a:t>
            </a:r>
            <a:endParaRPr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45"/>
          <p:cNvSpPr txBox="1"/>
          <p:nvPr>
            <p:ph idx="1" type="body"/>
          </p:nvPr>
        </p:nvSpPr>
        <p:spPr>
          <a:xfrm>
            <a:off x="274650" y="212850"/>
            <a:ext cx="8520600" cy="6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Quelle est la capacité de charge d’un essieu qui appartient à l’essieu avant :  Catégorie B.1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71" name="Google Shape;37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5775" y="1452975"/>
            <a:ext cx="6651925" cy="17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5"/>
          <p:cNvSpPr txBox="1"/>
          <p:nvPr/>
        </p:nvSpPr>
        <p:spPr>
          <a:xfrm>
            <a:off x="1473300" y="3120550"/>
            <a:ext cx="6123300" cy="15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100">
                <a:solidFill>
                  <a:schemeClr val="dk1"/>
                </a:solidFill>
              </a:rPr>
              <a:t>Période normale		Période de dégel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>
                <a:solidFill>
                  <a:schemeClr val="dk1"/>
                </a:solidFill>
              </a:rPr>
              <a:t> 	 		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100">
                <a:solidFill>
                  <a:schemeClr val="dk1"/>
                </a:solidFill>
              </a:rPr>
              <a:t>_____________ KG		______________ KG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373" name="Google Shape;373;p45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6"/>
          <p:cNvSpPr txBox="1"/>
          <p:nvPr>
            <p:ph type="title"/>
          </p:nvPr>
        </p:nvSpPr>
        <p:spPr>
          <a:xfrm>
            <a:off x="0" y="1749325"/>
            <a:ext cx="1362900" cy="515100"/>
          </a:xfrm>
          <a:prstGeom prst="rect">
            <a:avLst/>
          </a:prstGeom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100"/>
              <a:t>Tableau 1</a:t>
            </a:r>
            <a:endParaRPr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6"/>
          <p:cNvSpPr txBox="1"/>
          <p:nvPr>
            <p:ph idx="1" type="body"/>
          </p:nvPr>
        </p:nvSpPr>
        <p:spPr>
          <a:xfrm>
            <a:off x="274650" y="212850"/>
            <a:ext cx="8520600" cy="67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Quelle est la capacité de charge d’un essieu qui appartient à l’essieu avant :  Catégorie B.1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80" name="Google Shape;38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5775" y="1452975"/>
            <a:ext cx="6651925" cy="17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6"/>
          <p:cNvSpPr txBox="1"/>
          <p:nvPr/>
        </p:nvSpPr>
        <p:spPr>
          <a:xfrm>
            <a:off x="1473300" y="3120550"/>
            <a:ext cx="6123300" cy="15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100">
                <a:solidFill>
                  <a:schemeClr val="dk1"/>
                </a:solidFill>
              </a:rPr>
              <a:t>Période normale		Période de dégel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>
                <a:solidFill>
                  <a:schemeClr val="dk1"/>
                </a:solidFill>
              </a:rPr>
              <a:t> 	 		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100">
                <a:solidFill>
                  <a:schemeClr val="dk1"/>
                </a:solidFill>
              </a:rPr>
              <a:t>_____________ KG		______________ KG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382" name="Google Shape;382;p46"/>
          <p:cNvSpPr txBox="1"/>
          <p:nvPr/>
        </p:nvSpPr>
        <p:spPr>
          <a:xfrm>
            <a:off x="2011425" y="3595450"/>
            <a:ext cx="9081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5500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383" name="Google Shape;383;p46"/>
          <p:cNvSpPr txBox="1"/>
          <p:nvPr/>
        </p:nvSpPr>
        <p:spPr>
          <a:xfrm>
            <a:off x="5091300" y="3595450"/>
            <a:ext cx="9081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5500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384" name="Google Shape;384;p46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7"/>
          <p:cNvSpPr txBox="1"/>
          <p:nvPr>
            <p:ph idx="1" type="body"/>
          </p:nvPr>
        </p:nvSpPr>
        <p:spPr>
          <a:xfrm>
            <a:off x="245000" y="359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La capacité de charge de l’essieu avant (PNBE) est de _____ pour un essieu qui appartient à la catégorie B.1.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La capacité d’essieu peut être supérieure lorsqu’elle est indiquée par  _________et que la somme des capacités de tous les ______de l’essieu le permet.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31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8"/>
          <p:cNvSpPr txBox="1"/>
          <p:nvPr>
            <p:ph idx="1" type="body"/>
          </p:nvPr>
        </p:nvSpPr>
        <p:spPr>
          <a:xfrm>
            <a:off x="245000" y="359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La capacité de charge de l’essieu avant (PNBE) est de _____ pour un essieu qui appartient à la catégorie B.1.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La capacité d’essieu peut être supérieure lorsqu’elle est indiquée par  _________et que la somme des capacités de tous les ______de l’essieu le permet.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3100"/>
          </a:p>
        </p:txBody>
      </p:sp>
      <p:sp>
        <p:nvSpPr>
          <p:cNvPr id="395" name="Google Shape;395;p48"/>
          <p:cNvSpPr txBox="1"/>
          <p:nvPr/>
        </p:nvSpPr>
        <p:spPr>
          <a:xfrm>
            <a:off x="860625" y="849750"/>
            <a:ext cx="134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5500 kg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396" name="Google Shape;396;p48"/>
          <p:cNvSpPr txBox="1"/>
          <p:nvPr/>
        </p:nvSpPr>
        <p:spPr>
          <a:xfrm>
            <a:off x="3278500" y="2818575"/>
            <a:ext cx="1833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le fabricant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397" name="Google Shape;397;p48"/>
          <p:cNvSpPr txBox="1"/>
          <p:nvPr/>
        </p:nvSpPr>
        <p:spPr>
          <a:xfrm>
            <a:off x="3677950" y="3372675"/>
            <a:ext cx="128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pneus</a:t>
            </a:r>
            <a:endParaRPr sz="24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INTRODUCTION </a:t>
            </a:r>
            <a:r>
              <a:rPr i="1" lang="fr" sz="2000"/>
              <a:t>(section 1)</a:t>
            </a:r>
            <a:endParaRPr i="1" sz="2000"/>
          </a:p>
        </p:txBody>
      </p:sp>
      <p:sp>
        <p:nvSpPr>
          <p:cNvPr id="120" name="Google Shape;120;p13"/>
          <p:cNvSpPr txBox="1"/>
          <p:nvPr>
            <p:ph idx="1" type="body"/>
          </p:nvPr>
        </p:nvSpPr>
        <p:spPr>
          <a:xfrm>
            <a:off x="311700" y="1152475"/>
            <a:ext cx="8520600" cy="92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Quels sont les 2 principaux objectifs du Règlement sur les normes de charges et de dimensions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3"/>
          <p:cNvSpPr txBox="1"/>
          <p:nvPr/>
        </p:nvSpPr>
        <p:spPr>
          <a:xfrm>
            <a:off x="311700" y="2571750"/>
            <a:ext cx="8167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700"/>
              <a:buChar char="➔"/>
            </a:pPr>
            <a:r>
              <a:rPr lang="fr" sz="2700">
                <a:solidFill>
                  <a:srgbClr val="0000FF"/>
                </a:solidFill>
              </a:rPr>
              <a:t>assurer la sécurité des usagers de la route et de protéger les infrastructures routières</a:t>
            </a:r>
            <a:endParaRPr sz="3000">
              <a:solidFill>
                <a:srgbClr val="0000FF"/>
              </a:solidFill>
            </a:endParaRPr>
          </a:p>
        </p:txBody>
      </p:sp>
      <p:sp>
        <p:nvSpPr>
          <p:cNvPr id="122" name="Google Shape;122;p13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9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B) Essieu simple : Catégorie B.10</a:t>
            </a:r>
            <a:endParaRPr sz="2800"/>
          </a:p>
        </p:txBody>
      </p:sp>
      <p:pic>
        <p:nvPicPr>
          <p:cNvPr id="403" name="Google Shape;40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0250" y="968100"/>
            <a:ext cx="6806225" cy="1794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49"/>
          <p:cNvSpPr txBox="1"/>
          <p:nvPr/>
        </p:nvSpPr>
        <p:spPr>
          <a:xfrm>
            <a:off x="6336075" y="27827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B.10</a:t>
            </a:r>
            <a:endParaRPr/>
          </a:p>
        </p:txBody>
      </p:sp>
      <p:sp>
        <p:nvSpPr>
          <p:cNvPr id="405" name="Google Shape;405;p49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49"/>
          <p:cNvSpPr txBox="1"/>
          <p:nvPr/>
        </p:nvSpPr>
        <p:spPr>
          <a:xfrm>
            <a:off x="458825" y="266450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0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B) Essieu simple : Catégorie B.10</a:t>
            </a:r>
            <a:endParaRPr sz="2800"/>
          </a:p>
        </p:txBody>
      </p:sp>
      <p:pic>
        <p:nvPicPr>
          <p:cNvPr id="412" name="Google Shape;41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0250" y="968100"/>
            <a:ext cx="6806225" cy="1794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50"/>
          <p:cNvSpPr txBox="1"/>
          <p:nvPr/>
        </p:nvSpPr>
        <p:spPr>
          <a:xfrm>
            <a:off x="6336075" y="27827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B.10</a:t>
            </a:r>
            <a:endParaRPr/>
          </a:p>
        </p:txBody>
      </p:sp>
      <p:sp>
        <p:nvSpPr>
          <p:cNvPr id="414" name="Google Shape;414;p50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50"/>
          <p:cNvSpPr txBox="1"/>
          <p:nvPr/>
        </p:nvSpPr>
        <p:spPr>
          <a:xfrm>
            <a:off x="458825" y="266450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50"/>
          <p:cNvSpPr txBox="1"/>
          <p:nvPr/>
        </p:nvSpPr>
        <p:spPr>
          <a:xfrm>
            <a:off x="632925" y="31144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10000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417" name="Google Shape;417;p50"/>
          <p:cNvSpPr txBox="1"/>
          <p:nvPr/>
        </p:nvSpPr>
        <p:spPr>
          <a:xfrm>
            <a:off x="3320000" y="31144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8000</a:t>
            </a:r>
            <a:endParaRPr sz="26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1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</a:t>
            </a:r>
            <a:r>
              <a:rPr lang="fr" sz="2800"/>
              <a:t>) Essieu tandem : Catégorie B.21</a:t>
            </a:r>
            <a:endParaRPr sz="2800"/>
          </a:p>
        </p:txBody>
      </p:sp>
      <p:sp>
        <p:nvSpPr>
          <p:cNvPr id="423" name="Google Shape;423;p51"/>
          <p:cNvSpPr txBox="1"/>
          <p:nvPr/>
        </p:nvSpPr>
        <p:spPr>
          <a:xfrm>
            <a:off x="6232325" y="2664525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424" name="Google Shape;424;p51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51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6" name="Google Shape;42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9410" y="1032975"/>
            <a:ext cx="6659716" cy="1756075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51"/>
          <p:cNvSpPr txBox="1"/>
          <p:nvPr/>
        </p:nvSpPr>
        <p:spPr>
          <a:xfrm>
            <a:off x="2197300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428" name="Google Shape;428;p51"/>
          <p:cNvSpPr txBox="1"/>
          <p:nvPr/>
        </p:nvSpPr>
        <p:spPr>
          <a:xfrm>
            <a:off x="6506625" y="3103100"/>
            <a:ext cx="1296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d </a:t>
            </a:r>
            <a:r>
              <a:rPr lang="fr" sz="2300">
                <a:solidFill>
                  <a:schemeClr val="dk1"/>
                </a:solidFill>
              </a:rPr>
              <a:t>≥</a:t>
            </a:r>
            <a:r>
              <a:rPr lang="fr" sz="2000">
                <a:solidFill>
                  <a:schemeClr val="dk1"/>
                </a:solidFill>
              </a:rPr>
              <a:t> 1,2m</a:t>
            </a:r>
            <a:endParaRPr sz="1100"/>
          </a:p>
        </p:txBody>
      </p:sp>
      <p:sp>
        <p:nvSpPr>
          <p:cNvPr id="429" name="Google Shape;429;p51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2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C) Essieu tandem : Catégorie B.21</a:t>
            </a:r>
            <a:endParaRPr sz="2800"/>
          </a:p>
        </p:txBody>
      </p:sp>
      <p:sp>
        <p:nvSpPr>
          <p:cNvPr id="435" name="Google Shape;435;p52"/>
          <p:cNvSpPr txBox="1"/>
          <p:nvPr/>
        </p:nvSpPr>
        <p:spPr>
          <a:xfrm>
            <a:off x="6232325" y="2664525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436" name="Google Shape;436;p52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52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52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18000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439" name="Google Shape;439;p52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15500</a:t>
            </a:r>
            <a:endParaRPr sz="2600">
              <a:solidFill>
                <a:srgbClr val="0000FF"/>
              </a:solidFill>
            </a:endParaRPr>
          </a:p>
        </p:txBody>
      </p:sp>
      <p:pic>
        <p:nvPicPr>
          <p:cNvPr id="440" name="Google Shape;44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9410" y="1032975"/>
            <a:ext cx="6659716" cy="175607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52"/>
          <p:cNvSpPr txBox="1"/>
          <p:nvPr/>
        </p:nvSpPr>
        <p:spPr>
          <a:xfrm>
            <a:off x="2197300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442" name="Google Shape;442;p52"/>
          <p:cNvSpPr txBox="1"/>
          <p:nvPr/>
        </p:nvSpPr>
        <p:spPr>
          <a:xfrm>
            <a:off x="6506625" y="3103100"/>
            <a:ext cx="1296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d </a:t>
            </a:r>
            <a:r>
              <a:rPr lang="fr" sz="2300">
                <a:solidFill>
                  <a:schemeClr val="dk1"/>
                </a:solidFill>
              </a:rPr>
              <a:t>≥</a:t>
            </a:r>
            <a:r>
              <a:rPr lang="fr" sz="2000">
                <a:solidFill>
                  <a:schemeClr val="dk1"/>
                </a:solidFill>
              </a:rPr>
              <a:t> 1,2m</a:t>
            </a:r>
            <a:endParaRPr sz="1100"/>
          </a:p>
        </p:txBody>
      </p:sp>
      <p:sp>
        <p:nvSpPr>
          <p:cNvPr id="443" name="Google Shape;443;p52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3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D) Essieu tridem : Catégorie B.31</a:t>
            </a:r>
            <a:endParaRPr sz="2800"/>
          </a:p>
        </p:txBody>
      </p:sp>
      <p:sp>
        <p:nvSpPr>
          <p:cNvPr id="449" name="Google Shape;449;p53"/>
          <p:cNvSpPr txBox="1"/>
          <p:nvPr/>
        </p:nvSpPr>
        <p:spPr>
          <a:xfrm>
            <a:off x="6232325" y="2664525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B.31</a:t>
            </a:r>
            <a:endParaRPr/>
          </a:p>
        </p:txBody>
      </p:sp>
      <p:sp>
        <p:nvSpPr>
          <p:cNvPr id="450" name="Google Shape;450;p53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53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2" name="Google Shape;45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500" y="1032925"/>
            <a:ext cx="6554751" cy="17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53"/>
          <p:cNvSpPr txBox="1"/>
          <p:nvPr/>
        </p:nvSpPr>
        <p:spPr>
          <a:xfrm>
            <a:off x="6232325" y="3101775"/>
            <a:ext cx="1823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000">
                <a:solidFill>
                  <a:schemeClr val="dk1"/>
                </a:solidFill>
              </a:rPr>
              <a:t>2,4m ≤ d &lt; 3m</a:t>
            </a:r>
            <a:endParaRPr sz="1100"/>
          </a:p>
        </p:txBody>
      </p:sp>
      <p:sp>
        <p:nvSpPr>
          <p:cNvPr id="454" name="Google Shape;454;p53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4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D</a:t>
            </a:r>
            <a:r>
              <a:rPr lang="fr" sz="2800"/>
              <a:t>) Essieu tridem : Catégorie B.31</a:t>
            </a:r>
            <a:endParaRPr sz="2800"/>
          </a:p>
        </p:txBody>
      </p:sp>
      <p:sp>
        <p:nvSpPr>
          <p:cNvPr id="460" name="Google Shape;460;p54"/>
          <p:cNvSpPr txBox="1"/>
          <p:nvPr/>
        </p:nvSpPr>
        <p:spPr>
          <a:xfrm>
            <a:off x="6232325" y="2664525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B.31</a:t>
            </a:r>
            <a:endParaRPr/>
          </a:p>
        </p:txBody>
      </p:sp>
      <p:sp>
        <p:nvSpPr>
          <p:cNvPr id="461" name="Google Shape;461;p54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54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54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21</a:t>
            </a:r>
            <a:r>
              <a:rPr lang="fr" sz="2600">
                <a:solidFill>
                  <a:srgbClr val="0000FF"/>
                </a:solidFill>
              </a:rPr>
              <a:t>000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464" name="Google Shape;464;p54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180</a:t>
            </a:r>
            <a:r>
              <a:rPr lang="fr" sz="2600">
                <a:solidFill>
                  <a:srgbClr val="0000FF"/>
                </a:solidFill>
              </a:rPr>
              <a:t>00</a:t>
            </a:r>
            <a:endParaRPr sz="2600">
              <a:solidFill>
                <a:srgbClr val="0000FF"/>
              </a:solidFill>
            </a:endParaRPr>
          </a:p>
        </p:txBody>
      </p:sp>
      <p:pic>
        <p:nvPicPr>
          <p:cNvPr id="465" name="Google Shape;46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500" y="1032925"/>
            <a:ext cx="6554751" cy="17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54"/>
          <p:cNvSpPr txBox="1"/>
          <p:nvPr/>
        </p:nvSpPr>
        <p:spPr>
          <a:xfrm>
            <a:off x="6232325" y="3101775"/>
            <a:ext cx="1823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000">
                <a:solidFill>
                  <a:schemeClr val="dk1"/>
                </a:solidFill>
              </a:rPr>
              <a:t>2,4m ≤ d &lt; 3m</a:t>
            </a:r>
            <a:endParaRPr sz="1100"/>
          </a:p>
        </p:txBody>
      </p:sp>
      <p:sp>
        <p:nvSpPr>
          <p:cNvPr id="467" name="Google Shape;467;p54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5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E</a:t>
            </a:r>
            <a:r>
              <a:rPr lang="fr" sz="2800"/>
              <a:t>) Essieu tridem : Catégorie B.32</a:t>
            </a:r>
            <a:endParaRPr sz="2800"/>
          </a:p>
        </p:txBody>
      </p:sp>
      <p:sp>
        <p:nvSpPr>
          <p:cNvPr id="473" name="Google Shape;473;p55"/>
          <p:cNvSpPr txBox="1"/>
          <p:nvPr/>
        </p:nvSpPr>
        <p:spPr>
          <a:xfrm>
            <a:off x="6232325" y="2664525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B.32</a:t>
            </a:r>
            <a:endParaRPr/>
          </a:p>
        </p:txBody>
      </p:sp>
      <p:sp>
        <p:nvSpPr>
          <p:cNvPr id="474" name="Google Shape;474;p55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55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6" name="Google Shape;47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500" y="1032925"/>
            <a:ext cx="6554751" cy="17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55"/>
          <p:cNvSpPr txBox="1"/>
          <p:nvPr/>
        </p:nvSpPr>
        <p:spPr>
          <a:xfrm>
            <a:off x="6232325" y="3101775"/>
            <a:ext cx="1823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3</a:t>
            </a:r>
            <a:r>
              <a:rPr lang="fr" sz="2000">
                <a:solidFill>
                  <a:schemeClr val="dk1"/>
                </a:solidFill>
              </a:rPr>
              <a:t>m ≤ d &lt; 3,6m</a:t>
            </a:r>
            <a:endParaRPr sz="1100"/>
          </a:p>
        </p:txBody>
      </p:sp>
      <p:sp>
        <p:nvSpPr>
          <p:cNvPr id="478" name="Google Shape;478;p55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6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E) Essieu tridem : Catégorie B.32</a:t>
            </a:r>
            <a:endParaRPr sz="2800"/>
          </a:p>
        </p:txBody>
      </p:sp>
      <p:sp>
        <p:nvSpPr>
          <p:cNvPr id="484" name="Google Shape;484;p56"/>
          <p:cNvSpPr txBox="1"/>
          <p:nvPr/>
        </p:nvSpPr>
        <p:spPr>
          <a:xfrm>
            <a:off x="6232325" y="2664525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B.32</a:t>
            </a:r>
            <a:endParaRPr/>
          </a:p>
        </p:txBody>
      </p:sp>
      <p:sp>
        <p:nvSpPr>
          <p:cNvPr id="485" name="Google Shape;485;p56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56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56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24000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488" name="Google Shape;488;p56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21000</a:t>
            </a:r>
            <a:endParaRPr sz="2600">
              <a:solidFill>
                <a:srgbClr val="0000FF"/>
              </a:solidFill>
            </a:endParaRPr>
          </a:p>
        </p:txBody>
      </p:sp>
      <p:pic>
        <p:nvPicPr>
          <p:cNvPr id="489" name="Google Shape;48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500" y="1032925"/>
            <a:ext cx="6554751" cy="176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56"/>
          <p:cNvSpPr txBox="1"/>
          <p:nvPr/>
        </p:nvSpPr>
        <p:spPr>
          <a:xfrm>
            <a:off x="6232325" y="3101775"/>
            <a:ext cx="1823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3m ≤ d &lt; 3,6m</a:t>
            </a:r>
            <a:endParaRPr sz="1100"/>
          </a:p>
        </p:txBody>
      </p:sp>
      <p:sp>
        <p:nvSpPr>
          <p:cNvPr id="491" name="Google Shape;491;p56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7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E) Essieu tridem : Catégorie B.33</a:t>
            </a:r>
            <a:endParaRPr sz="2800"/>
          </a:p>
        </p:txBody>
      </p:sp>
      <p:sp>
        <p:nvSpPr>
          <p:cNvPr id="497" name="Google Shape;497;p57"/>
          <p:cNvSpPr txBox="1"/>
          <p:nvPr/>
        </p:nvSpPr>
        <p:spPr>
          <a:xfrm>
            <a:off x="6069300" y="30647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B.33</a:t>
            </a:r>
            <a:endParaRPr/>
          </a:p>
        </p:txBody>
      </p:sp>
      <p:sp>
        <p:nvSpPr>
          <p:cNvPr id="498" name="Google Shape;498;p57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57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0" name="Google Shape;500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75" y="1115900"/>
            <a:ext cx="7270151" cy="19488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57"/>
          <p:cNvSpPr txBox="1"/>
          <p:nvPr/>
        </p:nvSpPr>
        <p:spPr>
          <a:xfrm>
            <a:off x="6069300" y="3435275"/>
            <a:ext cx="223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3,6m ≤ d ≤ 3,7m</a:t>
            </a:r>
            <a:endParaRPr sz="1100"/>
          </a:p>
        </p:txBody>
      </p:sp>
      <p:sp>
        <p:nvSpPr>
          <p:cNvPr id="502" name="Google Shape;502;p57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8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E) Essieu tridem : Catégorie B.33</a:t>
            </a:r>
            <a:endParaRPr sz="2800"/>
          </a:p>
        </p:txBody>
      </p:sp>
      <p:sp>
        <p:nvSpPr>
          <p:cNvPr id="508" name="Google Shape;508;p58"/>
          <p:cNvSpPr txBox="1"/>
          <p:nvPr/>
        </p:nvSpPr>
        <p:spPr>
          <a:xfrm>
            <a:off x="6069300" y="30647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B.33</a:t>
            </a:r>
            <a:endParaRPr/>
          </a:p>
        </p:txBody>
      </p:sp>
      <p:sp>
        <p:nvSpPr>
          <p:cNvPr id="509" name="Google Shape;509;p58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58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58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26000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512" name="Google Shape;512;p58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22000</a:t>
            </a:r>
            <a:endParaRPr sz="2600">
              <a:solidFill>
                <a:srgbClr val="0000FF"/>
              </a:solidFill>
            </a:endParaRPr>
          </a:p>
        </p:txBody>
      </p:sp>
      <p:pic>
        <p:nvPicPr>
          <p:cNvPr id="513" name="Google Shape;51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75" y="1115900"/>
            <a:ext cx="7270151" cy="1948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58"/>
          <p:cNvSpPr txBox="1"/>
          <p:nvPr/>
        </p:nvSpPr>
        <p:spPr>
          <a:xfrm>
            <a:off x="6069300" y="3435275"/>
            <a:ext cx="223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3,6m ≤ d ≤ 3,7m</a:t>
            </a:r>
            <a:endParaRPr sz="1100"/>
          </a:p>
        </p:txBody>
      </p:sp>
      <p:sp>
        <p:nvSpPr>
          <p:cNvPr id="515" name="Google Shape;515;p58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DÉFINITIONS </a:t>
            </a:r>
            <a:r>
              <a:rPr i="1" lang="fr" sz="2000"/>
              <a:t>(section 2)</a:t>
            </a:r>
            <a:endParaRPr i="1" sz="2000"/>
          </a:p>
        </p:txBody>
      </p:sp>
      <p:sp>
        <p:nvSpPr>
          <p:cNvPr id="128" name="Google Shape;128;p14"/>
          <p:cNvSpPr txBox="1"/>
          <p:nvPr>
            <p:ph idx="1" type="body"/>
          </p:nvPr>
        </p:nvSpPr>
        <p:spPr>
          <a:xfrm>
            <a:off x="311700" y="1152475"/>
            <a:ext cx="8520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Concernant l’empattement d’une semi-remorque, de quelle façon cette distance est-elle mesurée</a:t>
            </a:r>
            <a:r>
              <a:rPr lang="fr" sz="2800">
                <a:solidFill>
                  <a:schemeClr val="dk1"/>
                </a:solidFill>
              </a:rPr>
              <a:t>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4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9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Définitions:</a:t>
            </a:r>
            <a:endParaRPr sz="2800"/>
          </a:p>
        </p:txBody>
      </p:sp>
      <p:sp>
        <p:nvSpPr>
          <p:cNvPr id="521" name="Google Shape;521;p59"/>
          <p:cNvSpPr txBox="1"/>
          <p:nvPr/>
        </p:nvSpPr>
        <p:spPr>
          <a:xfrm>
            <a:off x="214250" y="893175"/>
            <a:ext cx="8189700" cy="34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1270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Un groupe d’essieux est l’équivalent d’un essieu tridem lorsqu’il est formé de 3 essieux  également espacés entre eux, comprenant</a:t>
            </a:r>
            <a:r>
              <a:rPr lang="fr" sz="2400" u="sng">
                <a:solidFill>
                  <a:schemeClr val="dk1"/>
                </a:solidFill>
              </a:rPr>
              <a:t>  ____________________________</a:t>
            </a:r>
            <a:r>
              <a:rPr lang="fr" sz="2400">
                <a:solidFill>
                  <a:schemeClr val="dk1"/>
                </a:solidFill>
              </a:rPr>
              <a:t>, reliés  au véhicule par des suspensions conçues pour égaliser, sans ajustement possible, à 1 000 kg  près lorsque l’essieu relevable est abaissé, la masse pouvant être mesurée sous les roues de  chacun des essieux.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22" name="Google Shape;522;p59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60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Définitions:</a:t>
            </a:r>
            <a:endParaRPr sz="2800"/>
          </a:p>
        </p:txBody>
      </p:sp>
      <p:sp>
        <p:nvSpPr>
          <p:cNvPr id="528" name="Google Shape;528;p60"/>
          <p:cNvSpPr txBox="1"/>
          <p:nvPr/>
        </p:nvSpPr>
        <p:spPr>
          <a:xfrm>
            <a:off x="214250" y="893175"/>
            <a:ext cx="8189700" cy="34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1270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Un groupe d’essieux est l’équivalent d’un essieu tridem lorsqu’il est formé de 3 essieux  également espacés entre eux, comprenant</a:t>
            </a:r>
            <a:r>
              <a:rPr lang="fr" sz="2400" u="sng">
                <a:solidFill>
                  <a:schemeClr val="dk1"/>
                </a:solidFill>
              </a:rPr>
              <a:t>  ____________________________</a:t>
            </a:r>
            <a:r>
              <a:rPr lang="fr" sz="2400">
                <a:solidFill>
                  <a:schemeClr val="dk1"/>
                </a:solidFill>
              </a:rPr>
              <a:t>, reliés  au véhicule par des suspensions conçues pour égaliser, sans ajustement possible, à 1 000 kg  près lorsque l’essieu relevable est abaissé, la masse pouvant être mesurée sous les roues de  chacun des essieux.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29" name="Google Shape;529;p60"/>
          <p:cNvSpPr txBox="1"/>
          <p:nvPr/>
        </p:nvSpPr>
        <p:spPr>
          <a:xfrm>
            <a:off x="2826700" y="1733775"/>
            <a:ext cx="6029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à l’avant un essieu relevable abaissé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530" name="Google Shape;530;p60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1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Définitions:</a:t>
            </a:r>
            <a:endParaRPr sz="2800"/>
          </a:p>
        </p:txBody>
      </p:sp>
      <p:sp>
        <p:nvSpPr>
          <p:cNvPr id="536" name="Google Shape;536;p61"/>
          <p:cNvSpPr txBox="1"/>
          <p:nvPr/>
        </p:nvSpPr>
        <p:spPr>
          <a:xfrm>
            <a:off x="384725" y="982100"/>
            <a:ext cx="8189700" cy="23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1270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La limite de charge maximale prévue au règlement en période normale et en période de dégel  est diminuée de</a:t>
            </a:r>
            <a:r>
              <a:rPr lang="fr" sz="2800" u="sng">
                <a:solidFill>
                  <a:schemeClr val="dk1"/>
                </a:solidFill>
              </a:rPr>
              <a:t>  ________</a:t>
            </a:r>
            <a:r>
              <a:rPr lang="fr" sz="2800">
                <a:solidFill>
                  <a:schemeClr val="dk1"/>
                </a:solidFill>
              </a:rPr>
              <a:t>kg dans le cas d’un essieu tridem équivalent.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61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62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Définitions:</a:t>
            </a:r>
            <a:endParaRPr sz="2800"/>
          </a:p>
        </p:txBody>
      </p:sp>
      <p:sp>
        <p:nvSpPr>
          <p:cNvPr id="543" name="Google Shape;543;p62"/>
          <p:cNvSpPr txBox="1"/>
          <p:nvPr/>
        </p:nvSpPr>
        <p:spPr>
          <a:xfrm>
            <a:off x="384725" y="982100"/>
            <a:ext cx="8189700" cy="23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1270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La limite de charge maximale prévue au règlement en période normale et en période de dégel  est diminuée de</a:t>
            </a:r>
            <a:r>
              <a:rPr lang="fr" sz="2800" u="sng">
                <a:solidFill>
                  <a:schemeClr val="dk1"/>
                </a:solidFill>
              </a:rPr>
              <a:t>  ________</a:t>
            </a:r>
            <a:r>
              <a:rPr lang="fr" sz="2800">
                <a:solidFill>
                  <a:schemeClr val="dk1"/>
                </a:solidFill>
              </a:rPr>
              <a:t>kg dans le cas d’un essieu tridem équivalent.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62"/>
          <p:cNvSpPr txBox="1"/>
          <p:nvPr/>
        </p:nvSpPr>
        <p:spPr>
          <a:xfrm>
            <a:off x="2918775" y="1887800"/>
            <a:ext cx="110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1</a:t>
            </a:r>
            <a:r>
              <a:rPr lang="fr" sz="2800">
                <a:solidFill>
                  <a:srgbClr val="0000FF"/>
                </a:solidFill>
              </a:rPr>
              <a:t>000</a:t>
            </a:r>
            <a:endParaRPr sz="2800">
              <a:solidFill>
                <a:srgbClr val="0000FF"/>
              </a:solidFill>
            </a:endParaRPr>
          </a:p>
        </p:txBody>
      </p:sp>
      <p:sp>
        <p:nvSpPr>
          <p:cNvPr id="545" name="Google Shape;545;p62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63"/>
          <p:cNvSpPr txBox="1"/>
          <p:nvPr/>
        </p:nvSpPr>
        <p:spPr>
          <a:xfrm>
            <a:off x="180825" y="245450"/>
            <a:ext cx="8845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G</a:t>
            </a:r>
            <a:r>
              <a:rPr lang="fr" sz="2800"/>
              <a:t>) Essieu autovireur à l’avant d’un tridem :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 Catégorie B.44</a:t>
            </a:r>
            <a:endParaRPr sz="2800"/>
          </a:p>
        </p:txBody>
      </p:sp>
      <p:sp>
        <p:nvSpPr>
          <p:cNvPr id="551" name="Google Shape;551;p63"/>
          <p:cNvSpPr txBox="1"/>
          <p:nvPr/>
        </p:nvSpPr>
        <p:spPr>
          <a:xfrm>
            <a:off x="6069300" y="30647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B.44</a:t>
            </a:r>
            <a:endParaRPr/>
          </a:p>
        </p:txBody>
      </p:sp>
      <p:sp>
        <p:nvSpPr>
          <p:cNvPr id="552" name="Google Shape;552;p63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63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63"/>
          <p:cNvSpPr txBox="1"/>
          <p:nvPr/>
        </p:nvSpPr>
        <p:spPr>
          <a:xfrm>
            <a:off x="6069300" y="3435275"/>
            <a:ext cx="223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2,5</a:t>
            </a:r>
            <a:r>
              <a:rPr lang="fr" sz="2000">
                <a:solidFill>
                  <a:schemeClr val="dk1"/>
                </a:solidFill>
              </a:rPr>
              <a:t>m ≤ b ≤ 3,0m</a:t>
            </a:r>
            <a:endParaRPr sz="1100"/>
          </a:p>
        </p:txBody>
      </p:sp>
      <p:pic>
        <p:nvPicPr>
          <p:cNvPr id="555" name="Google Shape;55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2325" y="1388825"/>
            <a:ext cx="6424701" cy="1735175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63"/>
          <p:cNvSpPr txBox="1"/>
          <p:nvPr/>
        </p:nvSpPr>
        <p:spPr>
          <a:xfrm>
            <a:off x="6328675" y="3759225"/>
            <a:ext cx="2230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3</a:t>
            </a:r>
            <a:r>
              <a:rPr lang="fr" sz="2000">
                <a:solidFill>
                  <a:schemeClr val="dk1"/>
                </a:solidFill>
              </a:rPr>
              <a:t>m ≤ c </a:t>
            </a:r>
            <a:r>
              <a:rPr lang="fr" sz="2300">
                <a:solidFill>
                  <a:schemeClr val="dk1"/>
                </a:solidFill>
              </a:rPr>
              <a:t>&lt; </a:t>
            </a:r>
            <a:r>
              <a:rPr lang="fr" sz="2000">
                <a:solidFill>
                  <a:schemeClr val="dk1"/>
                </a:solidFill>
              </a:rPr>
              <a:t>3,6m</a:t>
            </a:r>
            <a:endParaRPr sz="1100"/>
          </a:p>
        </p:txBody>
      </p:sp>
      <p:pic>
        <p:nvPicPr>
          <p:cNvPr id="557" name="Google Shape;557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4835025"/>
            <a:ext cx="190500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3725" y="2664500"/>
            <a:ext cx="23450" cy="2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5925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1500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63"/>
          <p:cNvSpPr txBox="1"/>
          <p:nvPr/>
        </p:nvSpPr>
        <p:spPr>
          <a:xfrm>
            <a:off x="6069600" y="2612525"/>
            <a:ext cx="24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</a:rPr>
              <a:t>b</a:t>
            </a:r>
            <a:r>
              <a:rPr b="1" lang="fr" sz="8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562" name="Google Shape;562;p63"/>
          <p:cNvSpPr txBox="1"/>
          <p:nvPr/>
        </p:nvSpPr>
        <p:spPr>
          <a:xfrm>
            <a:off x="6843488" y="2612525"/>
            <a:ext cx="24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</a:rPr>
              <a:t>c</a:t>
            </a:r>
            <a:r>
              <a:rPr b="1" lang="fr" sz="8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563" name="Google Shape;563;p63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15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64"/>
          <p:cNvSpPr txBox="1"/>
          <p:nvPr/>
        </p:nvSpPr>
        <p:spPr>
          <a:xfrm>
            <a:off x="180825" y="245450"/>
            <a:ext cx="8845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G) Essieu autovireur à l’avant d’un tridem :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 Catégorie B.44</a:t>
            </a:r>
            <a:endParaRPr sz="2800"/>
          </a:p>
        </p:txBody>
      </p:sp>
      <p:sp>
        <p:nvSpPr>
          <p:cNvPr id="569" name="Google Shape;569;p64"/>
          <p:cNvSpPr txBox="1"/>
          <p:nvPr/>
        </p:nvSpPr>
        <p:spPr>
          <a:xfrm>
            <a:off x="6069300" y="30647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B.44</a:t>
            </a:r>
            <a:endParaRPr/>
          </a:p>
        </p:txBody>
      </p:sp>
      <p:sp>
        <p:nvSpPr>
          <p:cNvPr id="570" name="Google Shape;570;p64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64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64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32000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573" name="Google Shape;573;p64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27500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574" name="Google Shape;574;p64"/>
          <p:cNvSpPr txBox="1"/>
          <p:nvPr/>
        </p:nvSpPr>
        <p:spPr>
          <a:xfrm>
            <a:off x="6069300" y="3435275"/>
            <a:ext cx="223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2,5m ≤ b ≤ 3,0m</a:t>
            </a:r>
            <a:endParaRPr sz="1100"/>
          </a:p>
        </p:txBody>
      </p:sp>
      <p:pic>
        <p:nvPicPr>
          <p:cNvPr id="575" name="Google Shape;57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2325" y="1388825"/>
            <a:ext cx="6424701" cy="1735175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64"/>
          <p:cNvSpPr txBox="1"/>
          <p:nvPr/>
        </p:nvSpPr>
        <p:spPr>
          <a:xfrm>
            <a:off x="6328675" y="3759225"/>
            <a:ext cx="2230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3m ≤ c </a:t>
            </a:r>
            <a:r>
              <a:rPr lang="fr" sz="2300">
                <a:solidFill>
                  <a:schemeClr val="dk1"/>
                </a:solidFill>
              </a:rPr>
              <a:t>&lt; </a:t>
            </a:r>
            <a:r>
              <a:rPr lang="fr" sz="2000">
                <a:solidFill>
                  <a:schemeClr val="dk1"/>
                </a:solidFill>
              </a:rPr>
              <a:t>3,6m</a:t>
            </a:r>
            <a:endParaRPr sz="1100"/>
          </a:p>
        </p:txBody>
      </p:sp>
      <p:pic>
        <p:nvPicPr>
          <p:cNvPr id="577" name="Google Shape;57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4835025"/>
            <a:ext cx="190500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3725" y="2664500"/>
            <a:ext cx="23450" cy="2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5925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1500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64"/>
          <p:cNvSpPr txBox="1"/>
          <p:nvPr/>
        </p:nvSpPr>
        <p:spPr>
          <a:xfrm>
            <a:off x="6069600" y="2612525"/>
            <a:ext cx="24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</a:rPr>
              <a:t>b</a:t>
            </a:r>
            <a:r>
              <a:rPr b="1" lang="fr" sz="8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582" name="Google Shape;582;p64"/>
          <p:cNvSpPr txBox="1"/>
          <p:nvPr/>
        </p:nvSpPr>
        <p:spPr>
          <a:xfrm>
            <a:off x="6843488" y="2612525"/>
            <a:ext cx="24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</a:rPr>
              <a:t>c</a:t>
            </a:r>
            <a:r>
              <a:rPr b="1" lang="fr" sz="8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583" name="Google Shape;583;p64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15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65"/>
          <p:cNvSpPr txBox="1"/>
          <p:nvPr/>
        </p:nvSpPr>
        <p:spPr>
          <a:xfrm>
            <a:off x="180825" y="245450"/>
            <a:ext cx="8845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H</a:t>
            </a:r>
            <a:r>
              <a:rPr lang="fr" sz="2800"/>
              <a:t>) Essieu autovireur à l’avant d’un tridem :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 Catégorie B.45</a:t>
            </a:r>
            <a:endParaRPr sz="2800"/>
          </a:p>
        </p:txBody>
      </p:sp>
      <p:sp>
        <p:nvSpPr>
          <p:cNvPr id="589" name="Google Shape;589;p65"/>
          <p:cNvSpPr txBox="1"/>
          <p:nvPr/>
        </p:nvSpPr>
        <p:spPr>
          <a:xfrm>
            <a:off x="6069300" y="30647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B.45</a:t>
            </a:r>
            <a:endParaRPr/>
          </a:p>
        </p:txBody>
      </p:sp>
      <p:sp>
        <p:nvSpPr>
          <p:cNvPr id="590" name="Google Shape;590;p65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65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65"/>
          <p:cNvSpPr txBox="1"/>
          <p:nvPr/>
        </p:nvSpPr>
        <p:spPr>
          <a:xfrm>
            <a:off x="6069300" y="3435275"/>
            <a:ext cx="223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2,5m ≤ b ≤ 3,0m</a:t>
            </a:r>
            <a:endParaRPr sz="1100"/>
          </a:p>
        </p:txBody>
      </p:sp>
      <p:sp>
        <p:nvSpPr>
          <p:cNvPr id="593" name="Google Shape;593;p65"/>
          <p:cNvSpPr txBox="1"/>
          <p:nvPr/>
        </p:nvSpPr>
        <p:spPr>
          <a:xfrm>
            <a:off x="6069300" y="3766875"/>
            <a:ext cx="2230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3,6m ≤ c </a:t>
            </a:r>
            <a:r>
              <a:rPr lang="fr" sz="2300">
                <a:solidFill>
                  <a:schemeClr val="dk1"/>
                </a:solidFill>
              </a:rPr>
              <a:t>&lt; </a:t>
            </a:r>
            <a:r>
              <a:rPr lang="fr" sz="2000">
                <a:solidFill>
                  <a:schemeClr val="dk1"/>
                </a:solidFill>
              </a:rPr>
              <a:t>3,7m</a:t>
            </a:r>
            <a:endParaRPr sz="1100"/>
          </a:p>
        </p:txBody>
      </p:sp>
      <p:pic>
        <p:nvPicPr>
          <p:cNvPr id="594" name="Google Shape;594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835025"/>
            <a:ext cx="190500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3975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5925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6775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65"/>
          <p:cNvSpPr txBox="1"/>
          <p:nvPr/>
        </p:nvSpPr>
        <p:spPr>
          <a:xfrm>
            <a:off x="6069600" y="2612525"/>
            <a:ext cx="24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</a:rPr>
              <a:t>b</a:t>
            </a:r>
            <a:r>
              <a:rPr b="1" lang="fr" sz="8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599" name="Google Shape;599;p65"/>
          <p:cNvSpPr txBox="1"/>
          <p:nvPr/>
        </p:nvSpPr>
        <p:spPr>
          <a:xfrm>
            <a:off x="6843488" y="2612525"/>
            <a:ext cx="24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</a:rPr>
              <a:t>c</a:t>
            </a:r>
            <a:r>
              <a:rPr b="1" lang="fr" sz="800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600" name="Google Shape;600;p65"/>
          <p:cNvPicPr preferRelativeResize="0"/>
          <p:nvPr/>
        </p:nvPicPr>
        <p:blipFill rotWithShape="1">
          <a:blip r:embed="rId5">
            <a:alphaModFix/>
          </a:blip>
          <a:srcRect b="0" l="560" r="-559" t="0"/>
          <a:stretch/>
        </p:blipFill>
        <p:spPr>
          <a:xfrm>
            <a:off x="1472750" y="1344022"/>
            <a:ext cx="6587750" cy="1765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65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15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6"/>
          <p:cNvSpPr txBox="1"/>
          <p:nvPr/>
        </p:nvSpPr>
        <p:spPr>
          <a:xfrm>
            <a:off x="180825" y="245450"/>
            <a:ext cx="8845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H) Essieu autovireur à l’avant d’un tridem :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 Catégorie B.45</a:t>
            </a:r>
            <a:endParaRPr sz="2800"/>
          </a:p>
        </p:txBody>
      </p:sp>
      <p:sp>
        <p:nvSpPr>
          <p:cNvPr id="607" name="Google Shape;607;p66"/>
          <p:cNvSpPr txBox="1"/>
          <p:nvPr/>
        </p:nvSpPr>
        <p:spPr>
          <a:xfrm>
            <a:off x="6069300" y="30647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B.45</a:t>
            </a:r>
            <a:endParaRPr/>
          </a:p>
        </p:txBody>
      </p:sp>
      <p:sp>
        <p:nvSpPr>
          <p:cNvPr id="608" name="Google Shape;608;p66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66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66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34000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611" name="Google Shape;611;p66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29500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612" name="Google Shape;612;p66"/>
          <p:cNvSpPr txBox="1"/>
          <p:nvPr/>
        </p:nvSpPr>
        <p:spPr>
          <a:xfrm>
            <a:off x="6069300" y="3435275"/>
            <a:ext cx="223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2,5m ≤ b ≤ 3,0m</a:t>
            </a:r>
            <a:endParaRPr sz="1100"/>
          </a:p>
        </p:txBody>
      </p:sp>
      <p:sp>
        <p:nvSpPr>
          <p:cNvPr id="613" name="Google Shape;613;p66"/>
          <p:cNvSpPr txBox="1"/>
          <p:nvPr/>
        </p:nvSpPr>
        <p:spPr>
          <a:xfrm>
            <a:off x="6069300" y="3766875"/>
            <a:ext cx="2230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3,6m ≤ c </a:t>
            </a:r>
            <a:r>
              <a:rPr lang="fr" sz="2300">
                <a:solidFill>
                  <a:schemeClr val="dk1"/>
                </a:solidFill>
              </a:rPr>
              <a:t>&lt; </a:t>
            </a:r>
            <a:r>
              <a:rPr lang="fr" sz="2000">
                <a:solidFill>
                  <a:schemeClr val="dk1"/>
                </a:solidFill>
              </a:rPr>
              <a:t>3,7m</a:t>
            </a:r>
            <a:endParaRPr sz="1100"/>
          </a:p>
        </p:txBody>
      </p:sp>
      <p:pic>
        <p:nvPicPr>
          <p:cNvPr id="614" name="Google Shape;614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835025"/>
            <a:ext cx="190500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3975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5925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6775" y="2691650"/>
            <a:ext cx="23450" cy="211050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66"/>
          <p:cNvSpPr txBox="1"/>
          <p:nvPr/>
        </p:nvSpPr>
        <p:spPr>
          <a:xfrm>
            <a:off x="6069600" y="2612525"/>
            <a:ext cx="24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</a:rPr>
              <a:t>b</a:t>
            </a:r>
            <a:r>
              <a:rPr b="1" lang="fr" sz="8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619" name="Google Shape;619;p66"/>
          <p:cNvSpPr txBox="1"/>
          <p:nvPr/>
        </p:nvSpPr>
        <p:spPr>
          <a:xfrm>
            <a:off x="6843488" y="2612525"/>
            <a:ext cx="243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200">
                <a:solidFill>
                  <a:schemeClr val="dk1"/>
                </a:solidFill>
              </a:rPr>
              <a:t>c</a:t>
            </a:r>
            <a:r>
              <a:rPr b="1" lang="fr" sz="800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620" name="Google Shape;620;p66"/>
          <p:cNvPicPr preferRelativeResize="0"/>
          <p:nvPr/>
        </p:nvPicPr>
        <p:blipFill rotWithShape="1">
          <a:blip r:embed="rId5">
            <a:alphaModFix/>
          </a:blip>
          <a:srcRect b="0" l="560" r="-559" t="0"/>
          <a:stretch/>
        </p:blipFill>
        <p:spPr>
          <a:xfrm>
            <a:off x="1472750" y="1344022"/>
            <a:ext cx="6587750" cy="176505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66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15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67"/>
          <p:cNvSpPr txBox="1"/>
          <p:nvPr>
            <p:ph type="title"/>
          </p:nvPr>
        </p:nvSpPr>
        <p:spPr>
          <a:xfrm>
            <a:off x="311700" y="445025"/>
            <a:ext cx="8520600" cy="107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MASSE TOTALE EN CHARGE MAXIMALE AUTORISÉE</a:t>
            </a:r>
            <a:r>
              <a:rPr i="1" lang="fr" sz="2000"/>
              <a:t> (section 5)</a:t>
            </a:r>
            <a:endParaRPr i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7" name="Google Shape;627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2525" y="1515725"/>
            <a:ext cx="4671749" cy="2627850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67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MASSE TOTALE EN CHARGE MAXIMALE AUTORISÉE</a:t>
            </a:r>
            <a:endParaRPr/>
          </a:p>
        </p:txBody>
      </p:sp>
      <p:sp>
        <p:nvSpPr>
          <p:cNvPr id="634" name="Google Shape;634;p68"/>
          <p:cNvSpPr txBox="1"/>
          <p:nvPr>
            <p:ph idx="1" type="body"/>
          </p:nvPr>
        </p:nvSpPr>
        <p:spPr>
          <a:xfrm>
            <a:off x="225600" y="1707825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En période normale: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68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3000"/>
              <a:t>DÉFINITIONS </a:t>
            </a:r>
            <a:r>
              <a:rPr i="1" lang="fr" sz="2000"/>
              <a:t>(section 2)</a:t>
            </a:r>
            <a:endParaRPr i="1" sz="2000"/>
          </a:p>
        </p:txBody>
      </p:sp>
      <p:sp>
        <p:nvSpPr>
          <p:cNvPr id="135" name="Google Shape;135;p15"/>
          <p:cNvSpPr txBox="1"/>
          <p:nvPr>
            <p:ph idx="1" type="body"/>
          </p:nvPr>
        </p:nvSpPr>
        <p:spPr>
          <a:xfrm>
            <a:off x="311700" y="1152475"/>
            <a:ext cx="85206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Concernant l’empattement d’une semi-remorque, de quelle façon cette distance est-elle mesurée ?</a:t>
            </a:r>
            <a:endParaRPr sz="2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5"/>
          <p:cNvSpPr txBox="1"/>
          <p:nvPr/>
        </p:nvSpPr>
        <p:spPr>
          <a:xfrm>
            <a:off x="397700" y="2571750"/>
            <a:ext cx="80787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500">
                <a:solidFill>
                  <a:srgbClr val="0000FF"/>
                </a:solidFill>
              </a:rPr>
              <a:t>Cette distance est mesurée à partir du centre du pivot d’attelage jusqu’au centre de l’essieu simple ou jusqu’au centre du tandem ou jusqu’au centre du tridem</a:t>
            </a:r>
            <a:endParaRPr sz="2800">
              <a:solidFill>
                <a:srgbClr val="0000FF"/>
              </a:solidFill>
            </a:endParaRPr>
          </a:p>
        </p:txBody>
      </p:sp>
      <p:sp>
        <p:nvSpPr>
          <p:cNvPr id="137" name="Google Shape;137;p15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MASSE TOTALE EN CHARGE MAXIMALE AUTORISÉE</a:t>
            </a:r>
            <a:endParaRPr/>
          </a:p>
        </p:txBody>
      </p:sp>
      <p:sp>
        <p:nvSpPr>
          <p:cNvPr id="641" name="Google Shape;641;p69"/>
          <p:cNvSpPr txBox="1"/>
          <p:nvPr>
            <p:ph idx="1" type="body"/>
          </p:nvPr>
        </p:nvSpPr>
        <p:spPr>
          <a:xfrm>
            <a:off x="225600" y="1707825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En période normale: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69"/>
          <p:cNvSpPr txBox="1"/>
          <p:nvPr/>
        </p:nvSpPr>
        <p:spPr>
          <a:xfrm>
            <a:off x="166800" y="2521650"/>
            <a:ext cx="88104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AutoNum type="arabicPeriod"/>
            </a:pPr>
            <a:r>
              <a:rPr lang="fr" sz="2800">
                <a:solidFill>
                  <a:srgbClr val="0000FF"/>
                </a:solidFill>
              </a:rPr>
              <a:t>La somme des charges maximales autorisées de chacune des catégories d’essieux d’un véhicule ou d’un ensemble de véhicules en période normale;</a:t>
            </a:r>
            <a:endParaRPr sz="3100">
              <a:solidFill>
                <a:srgbClr val="0000FF"/>
              </a:solidFill>
            </a:endParaRPr>
          </a:p>
        </p:txBody>
      </p:sp>
      <p:sp>
        <p:nvSpPr>
          <p:cNvPr id="643" name="Google Shape;643;p69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MASSE TOTALE EN CHARGE MAXIMALE AUTORISÉE</a:t>
            </a:r>
            <a:endParaRPr/>
          </a:p>
        </p:txBody>
      </p:sp>
      <p:sp>
        <p:nvSpPr>
          <p:cNvPr id="649" name="Google Shape;649;p70"/>
          <p:cNvSpPr txBox="1"/>
          <p:nvPr>
            <p:ph idx="1" type="body"/>
          </p:nvPr>
        </p:nvSpPr>
        <p:spPr>
          <a:xfrm>
            <a:off x="225600" y="1707825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En période normale: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70"/>
          <p:cNvSpPr txBox="1"/>
          <p:nvPr/>
        </p:nvSpPr>
        <p:spPr>
          <a:xfrm>
            <a:off x="166800" y="2521650"/>
            <a:ext cx="88104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2.  La masse totale en charge de la catégorie de véhicules prévue au règlement (tableau 2)</a:t>
            </a:r>
            <a:endParaRPr sz="3100">
              <a:solidFill>
                <a:srgbClr val="0000FF"/>
              </a:solidFill>
            </a:endParaRPr>
          </a:p>
        </p:txBody>
      </p:sp>
      <p:sp>
        <p:nvSpPr>
          <p:cNvPr id="651" name="Google Shape;651;p70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1"/>
          <p:cNvSpPr txBox="1"/>
          <p:nvPr>
            <p:ph idx="1" type="body"/>
          </p:nvPr>
        </p:nvSpPr>
        <p:spPr>
          <a:xfrm>
            <a:off x="247825" y="1633700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La somme des charges maximales autorisées d’un véhicule pour l’essieu simple avant (B.1) d’un tracteur en période normale est de: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MASSE TOTALE EN CHARGE MAXIMALE AUTORISÉE</a:t>
            </a:r>
            <a:endParaRPr/>
          </a:p>
        </p:txBody>
      </p:sp>
      <p:sp>
        <p:nvSpPr>
          <p:cNvPr id="658" name="Google Shape;658;p71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72"/>
          <p:cNvSpPr txBox="1"/>
          <p:nvPr>
            <p:ph idx="1" type="body"/>
          </p:nvPr>
        </p:nvSpPr>
        <p:spPr>
          <a:xfrm>
            <a:off x="247825" y="1633700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La somme des charges maximales autorisées d’un véhicule pour l’essieu simple avant (B.1) d’un tracteur en période normale est de: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72"/>
          <p:cNvSpPr txBox="1"/>
          <p:nvPr/>
        </p:nvSpPr>
        <p:spPr>
          <a:xfrm>
            <a:off x="6059225" y="2674625"/>
            <a:ext cx="1677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5500 kg</a:t>
            </a:r>
            <a:endParaRPr sz="3100">
              <a:solidFill>
                <a:srgbClr val="0000FF"/>
              </a:solidFill>
            </a:endParaRPr>
          </a:p>
        </p:txBody>
      </p:sp>
      <p:sp>
        <p:nvSpPr>
          <p:cNvPr id="665" name="Google Shape;665;p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MASSE TOTALE EN CHARGE MAXIMALE AUTORISÉE</a:t>
            </a:r>
            <a:endParaRPr/>
          </a:p>
        </p:txBody>
      </p:sp>
      <p:sp>
        <p:nvSpPr>
          <p:cNvPr id="666" name="Google Shape;666;p72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73"/>
          <p:cNvSpPr txBox="1"/>
          <p:nvPr>
            <p:ph idx="1" type="body"/>
          </p:nvPr>
        </p:nvSpPr>
        <p:spPr>
          <a:xfrm>
            <a:off x="247825" y="1633700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La somme des charges maximales autorisées d’un véhicule pour l’essieu simple avant (B.1) d’un tracteur en période de dégel est de: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7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MASSE TOTALE EN CHARGE MAXIMALE AUTORISÉE</a:t>
            </a:r>
            <a:endParaRPr/>
          </a:p>
        </p:txBody>
      </p:sp>
      <p:sp>
        <p:nvSpPr>
          <p:cNvPr id="673" name="Google Shape;673;p73"/>
          <p:cNvSpPr txBox="1"/>
          <p:nvPr/>
        </p:nvSpPr>
        <p:spPr>
          <a:xfrm>
            <a:off x="8137025" y="3937675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74"/>
          <p:cNvSpPr txBox="1"/>
          <p:nvPr>
            <p:ph idx="1" type="body"/>
          </p:nvPr>
        </p:nvSpPr>
        <p:spPr>
          <a:xfrm>
            <a:off x="247825" y="1633700"/>
            <a:ext cx="8520600" cy="7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chemeClr val="dk1"/>
                </a:solidFill>
              </a:rPr>
              <a:t>La somme des charges maximales autorisées d’un véhicule pour l’essieu simple avant (B.1) d’un tracteur en période de dégel est de: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74"/>
          <p:cNvSpPr txBox="1"/>
          <p:nvPr/>
        </p:nvSpPr>
        <p:spPr>
          <a:xfrm>
            <a:off x="6073950" y="2646075"/>
            <a:ext cx="1677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>
                <a:solidFill>
                  <a:srgbClr val="0000FF"/>
                </a:solidFill>
              </a:rPr>
              <a:t>5500 kg</a:t>
            </a:r>
            <a:endParaRPr sz="3100">
              <a:solidFill>
                <a:srgbClr val="0000FF"/>
              </a:solidFill>
            </a:endParaRPr>
          </a:p>
        </p:txBody>
      </p:sp>
      <p:sp>
        <p:nvSpPr>
          <p:cNvPr id="680" name="Google Shape;680;p7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MASSE TOTALE EN CHARGE MAXIMALE AUTORISÉE</a:t>
            </a:r>
            <a:endParaRPr/>
          </a:p>
        </p:txBody>
      </p:sp>
      <p:sp>
        <p:nvSpPr>
          <p:cNvPr id="681" name="Google Shape;681;p74"/>
          <p:cNvSpPr txBox="1"/>
          <p:nvPr/>
        </p:nvSpPr>
        <p:spPr>
          <a:xfrm>
            <a:off x="8137025" y="3937675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17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75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Masse totale en charge autorisée</a:t>
            </a:r>
            <a:endParaRPr sz="2800"/>
          </a:p>
        </p:txBody>
      </p:sp>
      <p:sp>
        <p:nvSpPr>
          <p:cNvPr id="687" name="Google Shape;687;p75"/>
          <p:cNvSpPr txBox="1"/>
          <p:nvPr/>
        </p:nvSpPr>
        <p:spPr>
          <a:xfrm>
            <a:off x="5913650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B.10</a:t>
            </a:r>
            <a:endParaRPr/>
          </a:p>
        </p:txBody>
      </p:sp>
      <p:sp>
        <p:nvSpPr>
          <p:cNvPr id="688" name="Google Shape;688;p75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75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0" name="Google Shape;690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4700" y="959174"/>
            <a:ext cx="6365400" cy="1672525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75"/>
          <p:cNvSpPr txBox="1"/>
          <p:nvPr/>
        </p:nvSpPr>
        <p:spPr>
          <a:xfrm>
            <a:off x="21824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692" name="Google Shape;692;p75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693" name="Google Shape;693;p75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(tableau 1)</a:t>
            </a:r>
            <a:endParaRPr/>
          </a:p>
        </p:txBody>
      </p:sp>
      <p:sp>
        <p:nvSpPr>
          <p:cNvPr id="694" name="Google Shape;694;p75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76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Masse totale en charge autorisée</a:t>
            </a:r>
            <a:endParaRPr sz="2800"/>
          </a:p>
        </p:txBody>
      </p:sp>
      <p:sp>
        <p:nvSpPr>
          <p:cNvPr id="700" name="Google Shape;700;p76"/>
          <p:cNvSpPr txBox="1"/>
          <p:nvPr/>
        </p:nvSpPr>
        <p:spPr>
          <a:xfrm>
            <a:off x="5913650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B.10</a:t>
            </a:r>
            <a:endParaRPr/>
          </a:p>
        </p:txBody>
      </p:sp>
      <p:sp>
        <p:nvSpPr>
          <p:cNvPr id="701" name="Google Shape;701;p76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76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76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35500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704" name="Google Shape;704;p76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29000</a:t>
            </a:r>
            <a:endParaRPr sz="2600">
              <a:solidFill>
                <a:srgbClr val="0000FF"/>
              </a:solidFill>
            </a:endParaRPr>
          </a:p>
        </p:txBody>
      </p:sp>
      <p:pic>
        <p:nvPicPr>
          <p:cNvPr id="705" name="Google Shape;705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4700" y="959174"/>
            <a:ext cx="6365400" cy="1672525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76"/>
          <p:cNvSpPr txBox="1"/>
          <p:nvPr/>
        </p:nvSpPr>
        <p:spPr>
          <a:xfrm>
            <a:off x="21824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707" name="Google Shape;707;p76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708" name="Google Shape;708;p76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(tableau 1)</a:t>
            </a:r>
            <a:endParaRPr/>
          </a:p>
        </p:txBody>
      </p:sp>
      <p:sp>
        <p:nvSpPr>
          <p:cNvPr id="709" name="Google Shape;709;p76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77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Comparativement</a:t>
            </a:r>
            <a:endParaRPr sz="2800"/>
          </a:p>
        </p:txBody>
      </p:sp>
      <p:sp>
        <p:nvSpPr>
          <p:cNvPr id="715" name="Google Shape;715;p77"/>
          <p:cNvSpPr txBox="1"/>
          <p:nvPr/>
        </p:nvSpPr>
        <p:spPr>
          <a:xfrm>
            <a:off x="6402800" y="2571750"/>
            <a:ext cx="1163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B.10</a:t>
            </a:r>
            <a:endParaRPr/>
          </a:p>
        </p:txBody>
      </p:sp>
      <p:sp>
        <p:nvSpPr>
          <p:cNvPr id="716" name="Google Shape;716;p77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77"/>
          <p:cNvSpPr txBox="1"/>
          <p:nvPr/>
        </p:nvSpPr>
        <p:spPr>
          <a:xfrm>
            <a:off x="295775" y="3484975"/>
            <a:ext cx="79524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maximale prévue au règlement (Tableau 2) :______________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8" name="Google Shape;718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9175" y="991974"/>
            <a:ext cx="6365400" cy="1672525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77"/>
          <p:cNvSpPr txBox="1"/>
          <p:nvPr/>
        </p:nvSpPr>
        <p:spPr>
          <a:xfrm>
            <a:off x="2464125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tandem</a:t>
            </a:r>
            <a:endParaRPr/>
          </a:p>
        </p:txBody>
      </p:sp>
      <p:sp>
        <p:nvSpPr>
          <p:cNvPr id="720" name="Google Shape;720;p77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721" name="Google Shape;721;p77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(tableau 2)</a:t>
            </a:r>
            <a:endParaRPr/>
          </a:p>
        </p:txBody>
      </p:sp>
      <p:sp>
        <p:nvSpPr>
          <p:cNvPr id="722" name="Google Shape;722;p77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8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Comparativement</a:t>
            </a:r>
            <a:endParaRPr sz="2800"/>
          </a:p>
        </p:txBody>
      </p:sp>
      <p:sp>
        <p:nvSpPr>
          <p:cNvPr id="728" name="Google Shape;728;p78"/>
          <p:cNvSpPr txBox="1"/>
          <p:nvPr/>
        </p:nvSpPr>
        <p:spPr>
          <a:xfrm>
            <a:off x="6402800" y="2571750"/>
            <a:ext cx="1163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B.10</a:t>
            </a:r>
            <a:endParaRPr/>
          </a:p>
        </p:txBody>
      </p:sp>
      <p:sp>
        <p:nvSpPr>
          <p:cNvPr id="729" name="Google Shape;729;p78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78"/>
          <p:cNvSpPr txBox="1"/>
          <p:nvPr/>
        </p:nvSpPr>
        <p:spPr>
          <a:xfrm>
            <a:off x="295775" y="3484975"/>
            <a:ext cx="79524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maximale prévue au règlement (Tableau 2) :______________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78"/>
          <p:cNvSpPr txBox="1"/>
          <p:nvPr/>
        </p:nvSpPr>
        <p:spPr>
          <a:xfrm>
            <a:off x="5729275" y="3358325"/>
            <a:ext cx="2637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35500 kg    A.11</a:t>
            </a:r>
            <a:endParaRPr sz="2600">
              <a:solidFill>
                <a:srgbClr val="0000FF"/>
              </a:solidFill>
            </a:endParaRPr>
          </a:p>
        </p:txBody>
      </p:sp>
      <p:pic>
        <p:nvPicPr>
          <p:cNvPr id="732" name="Google Shape;732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9175" y="991974"/>
            <a:ext cx="6365400" cy="1672525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78"/>
          <p:cNvSpPr txBox="1"/>
          <p:nvPr/>
        </p:nvSpPr>
        <p:spPr>
          <a:xfrm>
            <a:off x="2464125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tandem</a:t>
            </a:r>
            <a:endParaRPr/>
          </a:p>
        </p:txBody>
      </p:sp>
      <p:sp>
        <p:nvSpPr>
          <p:cNvPr id="734" name="Google Shape;734;p78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735" name="Google Shape;735;p78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(tableau 2)</a:t>
            </a:r>
            <a:endParaRPr/>
          </a:p>
        </p:txBody>
      </p:sp>
      <p:sp>
        <p:nvSpPr>
          <p:cNvPr id="736" name="Google Shape;736;p78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775" y="975925"/>
            <a:ext cx="7822475" cy="216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79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Masse totale en charge autorisée</a:t>
            </a:r>
            <a:endParaRPr sz="2800"/>
          </a:p>
        </p:txBody>
      </p:sp>
      <p:sp>
        <p:nvSpPr>
          <p:cNvPr id="742" name="Google Shape;742;p79"/>
          <p:cNvSpPr txBox="1"/>
          <p:nvPr/>
        </p:nvSpPr>
        <p:spPr>
          <a:xfrm>
            <a:off x="5913650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743" name="Google Shape;743;p79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79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79"/>
          <p:cNvSpPr txBox="1"/>
          <p:nvPr/>
        </p:nvSpPr>
        <p:spPr>
          <a:xfrm>
            <a:off x="21824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746" name="Google Shape;746;p79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747" name="Google Shape;747;p79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(tableau 1)</a:t>
            </a:r>
            <a:endParaRPr/>
          </a:p>
        </p:txBody>
      </p:sp>
      <p:pic>
        <p:nvPicPr>
          <p:cNvPr id="748" name="Google Shape;748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8925" y="883300"/>
            <a:ext cx="6424701" cy="16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79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80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Masse totale en charge autorisée</a:t>
            </a:r>
            <a:endParaRPr sz="2800"/>
          </a:p>
        </p:txBody>
      </p:sp>
      <p:sp>
        <p:nvSpPr>
          <p:cNvPr id="755" name="Google Shape;755;p80"/>
          <p:cNvSpPr txBox="1"/>
          <p:nvPr/>
        </p:nvSpPr>
        <p:spPr>
          <a:xfrm>
            <a:off x="5913650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756" name="Google Shape;756;p80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80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80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41500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759" name="Google Shape;759;p80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36500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760" name="Google Shape;760;p80"/>
          <p:cNvSpPr txBox="1"/>
          <p:nvPr/>
        </p:nvSpPr>
        <p:spPr>
          <a:xfrm>
            <a:off x="21824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761" name="Google Shape;761;p80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762" name="Google Shape;762;p80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(tableau 1)</a:t>
            </a:r>
            <a:endParaRPr/>
          </a:p>
        </p:txBody>
      </p:sp>
      <p:pic>
        <p:nvPicPr>
          <p:cNvPr id="763" name="Google Shape;763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8925" y="883300"/>
            <a:ext cx="6424701" cy="16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p80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81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Comparativement</a:t>
            </a:r>
            <a:endParaRPr sz="2800"/>
          </a:p>
        </p:txBody>
      </p:sp>
      <p:sp>
        <p:nvSpPr>
          <p:cNvPr id="770" name="Google Shape;770;p81"/>
          <p:cNvSpPr txBox="1"/>
          <p:nvPr/>
        </p:nvSpPr>
        <p:spPr>
          <a:xfrm>
            <a:off x="6466375" y="2571750"/>
            <a:ext cx="1163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B.21</a:t>
            </a:r>
            <a:endParaRPr/>
          </a:p>
        </p:txBody>
      </p:sp>
      <p:sp>
        <p:nvSpPr>
          <p:cNvPr id="771" name="Google Shape;771;p81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81"/>
          <p:cNvSpPr txBox="1"/>
          <p:nvPr/>
        </p:nvSpPr>
        <p:spPr>
          <a:xfrm>
            <a:off x="295775" y="3484975"/>
            <a:ext cx="79524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maximale prévue au règlement (Tableau 2) :______________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81"/>
          <p:cNvSpPr txBox="1"/>
          <p:nvPr/>
        </p:nvSpPr>
        <p:spPr>
          <a:xfrm>
            <a:off x="2464125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tandem</a:t>
            </a:r>
            <a:endParaRPr/>
          </a:p>
        </p:txBody>
      </p:sp>
      <p:sp>
        <p:nvSpPr>
          <p:cNvPr id="774" name="Google Shape;774;p81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775" name="Google Shape;775;p81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(tableau 2)</a:t>
            </a:r>
            <a:endParaRPr/>
          </a:p>
        </p:txBody>
      </p:sp>
      <p:pic>
        <p:nvPicPr>
          <p:cNvPr id="776" name="Google Shape;776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250" y="822878"/>
            <a:ext cx="6884226" cy="18104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7" name="Google Shape;777;p81"/>
          <p:cNvCxnSpPr/>
          <p:nvPr/>
        </p:nvCxnSpPr>
        <p:spPr>
          <a:xfrm flipH="1">
            <a:off x="3297450" y="2271700"/>
            <a:ext cx="874500" cy="14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78" name="Google Shape;778;p81"/>
          <p:cNvCxnSpPr/>
          <p:nvPr/>
        </p:nvCxnSpPr>
        <p:spPr>
          <a:xfrm flipH="1" rot="10800000">
            <a:off x="5594925" y="2277850"/>
            <a:ext cx="741300" cy="2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9" name="Google Shape;779;p81"/>
          <p:cNvSpPr txBox="1"/>
          <p:nvPr/>
        </p:nvSpPr>
        <p:spPr>
          <a:xfrm>
            <a:off x="4202625" y="1976550"/>
            <a:ext cx="1296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a</a:t>
            </a:r>
            <a:r>
              <a:rPr lang="fr" sz="2000">
                <a:solidFill>
                  <a:schemeClr val="dk1"/>
                </a:solidFill>
              </a:rPr>
              <a:t> </a:t>
            </a:r>
            <a:r>
              <a:rPr lang="fr" sz="2300">
                <a:solidFill>
                  <a:schemeClr val="dk1"/>
                </a:solidFill>
              </a:rPr>
              <a:t>≥</a:t>
            </a:r>
            <a:r>
              <a:rPr lang="fr" sz="2000">
                <a:solidFill>
                  <a:schemeClr val="dk1"/>
                </a:solidFill>
              </a:rPr>
              <a:t> 4m</a:t>
            </a:r>
            <a:endParaRPr sz="1100"/>
          </a:p>
        </p:txBody>
      </p:sp>
      <p:sp>
        <p:nvSpPr>
          <p:cNvPr id="780" name="Google Shape;780;p81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82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Comparativement</a:t>
            </a:r>
            <a:endParaRPr sz="2800"/>
          </a:p>
        </p:txBody>
      </p:sp>
      <p:sp>
        <p:nvSpPr>
          <p:cNvPr id="786" name="Google Shape;786;p82"/>
          <p:cNvSpPr txBox="1"/>
          <p:nvPr/>
        </p:nvSpPr>
        <p:spPr>
          <a:xfrm>
            <a:off x="6466375" y="2571750"/>
            <a:ext cx="1163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B.21</a:t>
            </a:r>
            <a:endParaRPr/>
          </a:p>
        </p:txBody>
      </p:sp>
      <p:sp>
        <p:nvSpPr>
          <p:cNvPr id="787" name="Google Shape;787;p82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82"/>
          <p:cNvSpPr txBox="1"/>
          <p:nvPr/>
        </p:nvSpPr>
        <p:spPr>
          <a:xfrm>
            <a:off x="295775" y="3484975"/>
            <a:ext cx="79524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maximale prévue au règlement (Tableau 2) :______________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82"/>
          <p:cNvSpPr txBox="1"/>
          <p:nvPr/>
        </p:nvSpPr>
        <p:spPr>
          <a:xfrm>
            <a:off x="5729275" y="3358325"/>
            <a:ext cx="2637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41500 kg    A.12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790" name="Google Shape;790;p82"/>
          <p:cNvSpPr txBox="1"/>
          <p:nvPr/>
        </p:nvSpPr>
        <p:spPr>
          <a:xfrm>
            <a:off x="2464125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tandem</a:t>
            </a:r>
            <a:endParaRPr/>
          </a:p>
        </p:txBody>
      </p:sp>
      <p:sp>
        <p:nvSpPr>
          <p:cNvPr id="791" name="Google Shape;791;p82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792" name="Google Shape;792;p82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(tableau 2)</a:t>
            </a:r>
            <a:endParaRPr/>
          </a:p>
        </p:txBody>
      </p:sp>
      <p:pic>
        <p:nvPicPr>
          <p:cNvPr id="793" name="Google Shape;793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250" y="822878"/>
            <a:ext cx="6884226" cy="18104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4" name="Google Shape;794;p82"/>
          <p:cNvCxnSpPr/>
          <p:nvPr/>
        </p:nvCxnSpPr>
        <p:spPr>
          <a:xfrm flipH="1">
            <a:off x="3297450" y="2271700"/>
            <a:ext cx="874500" cy="14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95" name="Google Shape;795;p82"/>
          <p:cNvCxnSpPr/>
          <p:nvPr/>
        </p:nvCxnSpPr>
        <p:spPr>
          <a:xfrm flipH="1" rot="10800000">
            <a:off x="5594925" y="2277850"/>
            <a:ext cx="741300" cy="2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6" name="Google Shape;796;p82"/>
          <p:cNvSpPr txBox="1"/>
          <p:nvPr/>
        </p:nvSpPr>
        <p:spPr>
          <a:xfrm>
            <a:off x="4202625" y="1976550"/>
            <a:ext cx="1296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a </a:t>
            </a:r>
            <a:r>
              <a:rPr lang="fr" sz="2300">
                <a:solidFill>
                  <a:schemeClr val="dk1"/>
                </a:solidFill>
              </a:rPr>
              <a:t>≥</a:t>
            </a:r>
            <a:r>
              <a:rPr lang="fr" sz="2000">
                <a:solidFill>
                  <a:schemeClr val="dk1"/>
                </a:solidFill>
              </a:rPr>
              <a:t> 4m</a:t>
            </a:r>
            <a:endParaRPr sz="1100"/>
          </a:p>
        </p:txBody>
      </p:sp>
      <p:sp>
        <p:nvSpPr>
          <p:cNvPr id="797" name="Google Shape;797;p82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83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Masse totale en charge autorisée</a:t>
            </a:r>
            <a:endParaRPr sz="2800"/>
          </a:p>
        </p:txBody>
      </p:sp>
      <p:sp>
        <p:nvSpPr>
          <p:cNvPr id="803" name="Google Shape;803;p83"/>
          <p:cNvSpPr txBox="1"/>
          <p:nvPr/>
        </p:nvSpPr>
        <p:spPr>
          <a:xfrm>
            <a:off x="5913650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B.31</a:t>
            </a:r>
            <a:endParaRPr/>
          </a:p>
        </p:txBody>
      </p:sp>
      <p:sp>
        <p:nvSpPr>
          <p:cNvPr id="804" name="Google Shape;804;p83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83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83"/>
          <p:cNvSpPr txBox="1"/>
          <p:nvPr/>
        </p:nvSpPr>
        <p:spPr>
          <a:xfrm>
            <a:off x="21824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807" name="Google Shape;807;p83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808" name="Google Shape;808;p83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(tableau 1)</a:t>
            </a:r>
            <a:endParaRPr/>
          </a:p>
        </p:txBody>
      </p:sp>
      <p:pic>
        <p:nvPicPr>
          <p:cNvPr id="809" name="Google Shape;809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450" y="907300"/>
            <a:ext cx="6810099" cy="183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83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84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Masse totale en charge autorisée</a:t>
            </a:r>
            <a:endParaRPr sz="2800"/>
          </a:p>
        </p:txBody>
      </p:sp>
      <p:sp>
        <p:nvSpPr>
          <p:cNvPr id="816" name="Google Shape;816;p84"/>
          <p:cNvSpPr txBox="1"/>
          <p:nvPr/>
        </p:nvSpPr>
        <p:spPr>
          <a:xfrm>
            <a:off x="5913650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B.31</a:t>
            </a:r>
            <a:endParaRPr/>
          </a:p>
        </p:txBody>
      </p:sp>
      <p:sp>
        <p:nvSpPr>
          <p:cNvPr id="817" name="Google Shape;817;p84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84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84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44500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820" name="Google Shape;820;p84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39000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821" name="Google Shape;821;p84"/>
          <p:cNvSpPr txBox="1"/>
          <p:nvPr/>
        </p:nvSpPr>
        <p:spPr>
          <a:xfrm>
            <a:off x="21824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822" name="Google Shape;822;p84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823" name="Google Shape;823;p84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(tableau 1)</a:t>
            </a:r>
            <a:endParaRPr/>
          </a:p>
        </p:txBody>
      </p:sp>
      <p:pic>
        <p:nvPicPr>
          <p:cNvPr id="824" name="Google Shape;824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450" y="907300"/>
            <a:ext cx="6810099" cy="183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p84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85"/>
          <p:cNvSpPr txBox="1"/>
          <p:nvPr/>
        </p:nvSpPr>
        <p:spPr>
          <a:xfrm>
            <a:off x="21277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Comparativement</a:t>
            </a:r>
            <a:endParaRPr sz="2800"/>
          </a:p>
        </p:txBody>
      </p:sp>
      <p:sp>
        <p:nvSpPr>
          <p:cNvPr id="831" name="Google Shape;831;p85"/>
          <p:cNvSpPr txBox="1"/>
          <p:nvPr/>
        </p:nvSpPr>
        <p:spPr>
          <a:xfrm>
            <a:off x="6466375" y="2571750"/>
            <a:ext cx="1163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B.31</a:t>
            </a:r>
            <a:endParaRPr/>
          </a:p>
        </p:txBody>
      </p:sp>
      <p:sp>
        <p:nvSpPr>
          <p:cNvPr id="832" name="Google Shape;832;p85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85"/>
          <p:cNvSpPr txBox="1"/>
          <p:nvPr/>
        </p:nvSpPr>
        <p:spPr>
          <a:xfrm>
            <a:off x="295775" y="3484975"/>
            <a:ext cx="79524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maximale prévue au règlement (Tableau 2) :______________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85"/>
          <p:cNvSpPr txBox="1"/>
          <p:nvPr/>
        </p:nvSpPr>
        <p:spPr>
          <a:xfrm>
            <a:off x="2464125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tandem</a:t>
            </a:r>
            <a:endParaRPr/>
          </a:p>
        </p:txBody>
      </p:sp>
      <p:sp>
        <p:nvSpPr>
          <p:cNvPr id="835" name="Google Shape;835;p85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836" name="Google Shape;836;p85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(tableau 2)</a:t>
            </a:r>
            <a:endParaRPr/>
          </a:p>
        </p:txBody>
      </p:sp>
      <p:cxnSp>
        <p:nvCxnSpPr>
          <p:cNvPr id="837" name="Google Shape;837;p85"/>
          <p:cNvCxnSpPr/>
          <p:nvPr/>
        </p:nvCxnSpPr>
        <p:spPr>
          <a:xfrm flipH="1">
            <a:off x="3297450" y="2271700"/>
            <a:ext cx="874500" cy="14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8" name="Google Shape;838;p85"/>
          <p:cNvCxnSpPr/>
          <p:nvPr/>
        </p:nvCxnSpPr>
        <p:spPr>
          <a:xfrm flipH="1" rot="10800000">
            <a:off x="5594925" y="2277850"/>
            <a:ext cx="741300" cy="2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39" name="Google Shape;839;p85"/>
          <p:cNvSpPr txBox="1"/>
          <p:nvPr/>
        </p:nvSpPr>
        <p:spPr>
          <a:xfrm>
            <a:off x="4202625" y="1976550"/>
            <a:ext cx="1296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a </a:t>
            </a:r>
            <a:r>
              <a:rPr lang="fr" sz="2300">
                <a:solidFill>
                  <a:schemeClr val="dk1"/>
                </a:solidFill>
              </a:rPr>
              <a:t>≥</a:t>
            </a:r>
            <a:r>
              <a:rPr lang="fr" sz="2000">
                <a:solidFill>
                  <a:schemeClr val="dk1"/>
                </a:solidFill>
              </a:rPr>
              <a:t> 4m</a:t>
            </a:r>
            <a:endParaRPr sz="1100"/>
          </a:p>
        </p:txBody>
      </p:sp>
      <p:pic>
        <p:nvPicPr>
          <p:cNvPr id="840" name="Google Shape;840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6925" y="810950"/>
            <a:ext cx="6810099" cy="183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85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22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86"/>
          <p:cNvSpPr txBox="1"/>
          <p:nvPr/>
        </p:nvSpPr>
        <p:spPr>
          <a:xfrm>
            <a:off x="21277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Comparativement</a:t>
            </a:r>
            <a:endParaRPr sz="2800"/>
          </a:p>
        </p:txBody>
      </p:sp>
      <p:sp>
        <p:nvSpPr>
          <p:cNvPr id="847" name="Google Shape;847;p86"/>
          <p:cNvSpPr txBox="1"/>
          <p:nvPr/>
        </p:nvSpPr>
        <p:spPr>
          <a:xfrm>
            <a:off x="6466375" y="2571750"/>
            <a:ext cx="1163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B.31</a:t>
            </a:r>
            <a:endParaRPr/>
          </a:p>
        </p:txBody>
      </p:sp>
      <p:sp>
        <p:nvSpPr>
          <p:cNvPr id="848" name="Google Shape;848;p86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86"/>
          <p:cNvSpPr txBox="1"/>
          <p:nvPr/>
        </p:nvSpPr>
        <p:spPr>
          <a:xfrm>
            <a:off x="295775" y="3484975"/>
            <a:ext cx="79524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maximale prévue au règlement (Tableau 2) :______________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p86"/>
          <p:cNvSpPr txBox="1"/>
          <p:nvPr/>
        </p:nvSpPr>
        <p:spPr>
          <a:xfrm>
            <a:off x="5729275" y="3358325"/>
            <a:ext cx="2637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44500 kg    A.40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851" name="Google Shape;851;p86"/>
          <p:cNvSpPr txBox="1"/>
          <p:nvPr/>
        </p:nvSpPr>
        <p:spPr>
          <a:xfrm>
            <a:off x="2464125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tandem</a:t>
            </a:r>
            <a:endParaRPr/>
          </a:p>
        </p:txBody>
      </p:sp>
      <p:sp>
        <p:nvSpPr>
          <p:cNvPr id="852" name="Google Shape;852;p86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853" name="Google Shape;853;p86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(tableau 2)</a:t>
            </a:r>
            <a:endParaRPr/>
          </a:p>
        </p:txBody>
      </p:sp>
      <p:cxnSp>
        <p:nvCxnSpPr>
          <p:cNvPr id="854" name="Google Shape;854;p86"/>
          <p:cNvCxnSpPr/>
          <p:nvPr/>
        </p:nvCxnSpPr>
        <p:spPr>
          <a:xfrm flipH="1">
            <a:off x="3297450" y="2271700"/>
            <a:ext cx="874500" cy="14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5" name="Google Shape;855;p86"/>
          <p:cNvCxnSpPr/>
          <p:nvPr/>
        </p:nvCxnSpPr>
        <p:spPr>
          <a:xfrm flipH="1" rot="10800000">
            <a:off x="5594925" y="2277850"/>
            <a:ext cx="741300" cy="2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56" name="Google Shape;856;p86"/>
          <p:cNvSpPr txBox="1"/>
          <p:nvPr/>
        </p:nvSpPr>
        <p:spPr>
          <a:xfrm>
            <a:off x="4202625" y="1976550"/>
            <a:ext cx="1296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a </a:t>
            </a:r>
            <a:r>
              <a:rPr lang="fr" sz="2300">
                <a:solidFill>
                  <a:schemeClr val="dk1"/>
                </a:solidFill>
              </a:rPr>
              <a:t>≥</a:t>
            </a:r>
            <a:r>
              <a:rPr lang="fr" sz="2000">
                <a:solidFill>
                  <a:schemeClr val="dk1"/>
                </a:solidFill>
              </a:rPr>
              <a:t> 4m</a:t>
            </a:r>
            <a:endParaRPr sz="1100"/>
          </a:p>
        </p:txBody>
      </p:sp>
      <p:pic>
        <p:nvPicPr>
          <p:cNvPr id="857" name="Google Shape;857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6925" y="810950"/>
            <a:ext cx="6810099" cy="183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86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22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87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Masse totale en charge autorisée</a:t>
            </a:r>
            <a:endParaRPr sz="2800"/>
          </a:p>
        </p:txBody>
      </p:sp>
      <p:sp>
        <p:nvSpPr>
          <p:cNvPr id="864" name="Google Shape;864;p87"/>
          <p:cNvSpPr txBox="1"/>
          <p:nvPr/>
        </p:nvSpPr>
        <p:spPr>
          <a:xfrm>
            <a:off x="5913650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B.44</a:t>
            </a:r>
            <a:endParaRPr/>
          </a:p>
        </p:txBody>
      </p:sp>
      <p:sp>
        <p:nvSpPr>
          <p:cNvPr id="865" name="Google Shape;865;p87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87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87"/>
          <p:cNvSpPr txBox="1"/>
          <p:nvPr/>
        </p:nvSpPr>
        <p:spPr>
          <a:xfrm>
            <a:off x="21824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868" name="Google Shape;868;p87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869" name="Google Shape;869;p87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(tableau 1)</a:t>
            </a:r>
            <a:endParaRPr/>
          </a:p>
        </p:txBody>
      </p:sp>
      <p:pic>
        <p:nvPicPr>
          <p:cNvPr id="870" name="Google Shape;870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300" y="919151"/>
            <a:ext cx="6407444" cy="1745350"/>
          </a:xfrm>
          <a:prstGeom prst="rect">
            <a:avLst/>
          </a:prstGeom>
          <a:noFill/>
          <a:ln>
            <a:noFill/>
          </a:ln>
        </p:spPr>
      </p:pic>
      <p:sp>
        <p:nvSpPr>
          <p:cNvPr id="871" name="Google Shape;871;p87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88"/>
          <p:cNvSpPr txBox="1"/>
          <p:nvPr/>
        </p:nvSpPr>
        <p:spPr>
          <a:xfrm>
            <a:off x="18082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Masse totale en charge autorisée</a:t>
            </a:r>
            <a:endParaRPr sz="2800"/>
          </a:p>
        </p:txBody>
      </p:sp>
      <p:sp>
        <p:nvSpPr>
          <p:cNvPr id="877" name="Google Shape;877;p88"/>
          <p:cNvSpPr txBox="1"/>
          <p:nvPr/>
        </p:nvSpPr>
        <p:spPr>
          <a:xfrm>
            <a:off x="5913650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B.44</a:t>
            </a:r>
            <a:endParaRPr/>
          </a:p>
        </p:txBody>
      </p:sp>
      <p:sp>
        <p:nvSpPr>
          <p:cNvPr id="878" name="Google Shape;878;p88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88"/>
          <p:cNvSpPr txBox="1"/>
          <p:nvPr/>
        </p:nvSpPr>
        <p:spPr>
          <a:xfrm>
            <a:off x="473650" y="3336750"/>
            <a:ext cx="49359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Période normale            Période de dégel</a:t>
            </a:r>
            <a:endParaRPr sz="1900">
              <a:solidFill>
                <a:schemeClr val="dk1"/>
              </a:solidFill>
            </a:endParaRPr>
          </a:p>
          <a:p>
            <a:pPr indent="0" lvl="0" marL="1270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fr" sz="1900" u="sng">
                <a:solidFill>
                  <a:schemeClr val="dk1"/>
                </a:solidFill>
              </a:rPr>
              <a:t>_____________</a:t>
            </a:r>
            <a:r>
              <a:rPr lang="fr" sz="1900">
                <a:solidFill>
                  <a:schemeClr val="dk1"/>
                </a:solidFill>
              </a:rPr>
              <a:t>KG       </a:t>
            </a:r>
            <a:r>
              <a:rPr lang="fr" sz="1900" u="sng">
                <a:solidFill>
                  <a:schemeClr val="dk1"/>
                </a:solidFill>
              </a:rPr>
              <a:t>____________</a:t>
            </a:r>
            <a:r>
              <a:rPr lang="fr" sz="1900">
                <a:solidFill>
                  <a:schemeClr val="dk1"/>
                </a:solidFill>
              </a:rPr>
              <a:t>KG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88"/>
          <p:cNvSpPr txBox="1"/>
          <p:nvPr/>
        </p:nvSpPr>
        <p:spPr>
          <a:xfrm>
            <a:off x="640325" y="3705150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55500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881" name="Google Shape;881;p88"/>
          <p:cNvSpPr txBox="1"/>
          <p:nvPr/>
        </p:nvSpPr>
        <p:spPr>
          <a:xfrm>
            <a:off x="3290350" y="3759225"/>
            <a:ext cx="1108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48500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882" name="Google Shape;882;p88"/>
          <p:cNvSpPr txBox="1"/>
          <p:nvPr/>
        </p:nvSpPr>
        <p:spPr>
          <a:xfrm>
            <a:off x="21824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B.21</a:t>
            </a:r>
            <a:endParaRPr/>
          </a:p>
        </p:txBody>
      </p:sp>
      <p:sp>
        <p:nvSpPr>
          <p:cNvPr id="883" name="Google Shape;883;p88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884" name="Google Shape;884;p88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(tableau 1)</a:t>
            </a:r>
            <a:endParaRPr/>
          </a:p>
        </p:txBody>
      </p:sp>
      <p:pic>
        <p:nvPicPr>
          <p:cNvPr id="885" name="Google Shape;885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300" y="919151"/>
            <a:ext cx="6407444" cy="1745350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88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14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148" name="Google Shape;148;p17"/>
          <p:cNvSpPr txBox="1"/>
          <p:nvPr>
            <p:ph idx="1" type="body"/>
          </p:nvPr>
        </p:nvSpPr>
        <p:spPr>
          <a:xfrm>
            <a:off x="311700" y="115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Quelle est la signification de l’acronyme PNBE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89"/>
          <p:cNvSpPr txBox="1"/>
          <p:nvPr/>
        </p:nvSpPr>
        <p:spPr>
          <a:xfrm>
            <a:off x="21277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Comparativement</a:t>
            </a:r>
            <a:endParaRPr sz="2800"/>
          </a:p>
        </p:txBody>
      </p:sp>
      <p:sp>
        <p:nvSpPr>
          <p:cNvPr id="892" name="Google Shape;892;p89"/>
          <p:cNvSpPr txBox="1"/>
          <p:nvPr/>
        </p:nvSpPr>
        <p:spPr>
          <a:xfrm>
            <a:off x="5999450" y="2580775"/>
            <a:ext cx="1163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B.44</a:t>
            </a:r>
            <a:endParaRPr/>
          </a:p>
        </p:txBody>
      </p:sp>
      <p:sp>
        <p:nvSpPr>
          <p:cNvPr id="893" name="Google Shape;893;p89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89"/>
          <p:cNvSpPr txBox="1"/>
          <p:nvPr/>
        </p:nvSpPr>
        <p:spPr>
          <a:xfrm>
            <a:off x="295775" y="3484975"/>
            <a:ext cx="79524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maximale prévue au règlement (Tableau 2) :______________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89"/>
          <p:cNvSpPr txBox="1"/>
          <p:nvPr/>
        </p:nvSpPr>
        <p:spPr>
          <a:xfrm>
            <a:off x="2464125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tandem</a:t>
            </a:r>
            <a:endParaRPr/>
          </a:p>
        </p:txBody>
      </p:sp>
      <p:sp>
        <p:nvSpPr>
          <p:cNvPr id="896" name="Google Shape;896;p89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897" name="Google Shape;897;p89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(tableau 2)</a:t>
            </a:r>
            <a:endParaRPr/>
          </a:p>
        </p:txBody>
      </p:sp>
      <p:cxnSp>
        <p:nvCxnSpPr>
          <p:cNvPr id="898" name="Google Shape;898;p89"/>
          <p:cNvCxnSpPr/>
          <p:nvPr/>
        </p:nvCxnSpPr>
        <p:spPr>
          <a:xfrm flipH="1">
            <a:off x="3282625" y="2499650"/>
            <a:ext cx="874500" cy="14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99" name="Google Shape;899;p89"/>
          <p:cNvCxnSpPr/>
          <p:nvPr/>
        </p:nvCxnSpPr>
        <p:spPr>
          <a:xfrm flipH="1" rot="10800000">
            <a:off x="5258150" y="2505788"/>
            <a:ext cx="741300" cy="2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00" name="Google Shape;900;p89"/>
          <p:cNvSpPr txBox="1"/>
          <p:nvPr/>
        </p:nvSpPr>
        <p:spPr>
          <a:xfrm>
            <a:off x="4216425" y="2237600"/>
            <a:ext cx="1296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a </a:t>
            </a:r>
            <a:r>
              <a:rPr lang="fr" sz="2300">
                <a:solidFill>
                  <a:schemeClr val="dk1"/>
                </a:solidFill>
              </a:rPr>
              <a:t>≥</a:t>
            </a:r>
            <a:r>
              <a:rPr lang="fr" sz="2000">
                <a:solidFill>
                  <a:schemeClr val="dk1"/>
                </a:solidFill>
              </a:rPr>
              <a:t> 6m</a:t>
            </a:r>
            <a:endParaRPr sz="1100"/>
          </a:p>
        </p:txBody>
      </p:sp>
      <p:pic>
        <p:nvPicPr>
          <p:cNvPr id="901" name="Google Shape;901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6250" y="954388"/>
            <a:ext cx="6407444" cy="1745350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89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90"/>
          <p:cNvSpPr txBox="1"/>
          <p:nvPr/>
        </p:nvSpPr>
        <p:spPr>
          <a:xfrm>
            <a:off x="212775" y="245450"/>
            <a:ext cx="632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/>
              <a:t>Comparativement</a:t>
            </a:r>
            <a:endParaRPr sz="2800"/>
          </a:p>
        </p:txBody>
      </p:sp>
      <p:sp>
        <p:nvSpPr>
          <p:cNvPr id="908" name="Google Shape;908;p90"/>
          <p:cNvSpPr txBox="1"/>
          <p:nvPr/>
        </p:nvSpPr>
        <p:spPr>
          <a:xfrm>
            <a:off x="5999450" y="2580775"/>
            <a:ext cx="1163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B.44</a:t>
            </a:r>
            <a:endParaRPr/>
          </a:p>
        </p:txBody>
      </p:sp>
      <p:sp>
        <p:nvSpPr>
          <p:cNvPr id="909" name="Google Shape;909;p90"/>
          <p:cNvSpPr txBox="1"/>
          <p:nvPr/>
        </p:nvSpPr>
        <p:spPr>
          <a:xfrm>
            <a:off x="-786275" y="2664500"/>
            <a:ext cx="426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90"/>
          <p:cNvSpPr txBox="1"/>
          <p:nvPr/>
        </p:nvSpPr>
        <p:spPr>
          <a:xfrm>
            <a:off x="295775" y="3484975"/>
            <a:ext cx="7952400" cy="12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MTC maximale prévue au règlement (Tableau 2) :______________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90"/>
          <p:cNvSpPr txBox="1"/>
          <p:nvPr/>
        </p:nvSpPr>
        <p:spPr>
          <a:xfrm>
            <a:off x="5729275" y="3358325"/>
            <a:ext cx="2637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600">
                <a:solidFill>
                  <a:srgbClr val="0000FF"/>
                </a:solidFill>
              </a:rPr>
              <a:t>55500 kg    A.66</a:t>
            </a:r>
            <a:endParaRPr sz="2600">
              <a:solidFill>
                <a:srgbClr val="0000FF"/>
              </a:solidFill>
            </a:endParaRPr>
          </a:p>
        </p:txBody>
      </p:sp>
      <p:sp>
        <p:nvSpPr>
          <p:cNvPr id="912" name="Google Shape;912;p90"/>
          <p:cNvSpPr txBox="1"/>
          <p:nvPr/>
        </p:nvSpPr>
        <p:spPr>
          <a:xfrm>
            <a:off x="2464125" y="262610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tandem</a:t>
            </a:r>
            <a:endParaRPr/>
          </a:p>
        </p:txBody>
      </p:sp>
      <p:sp>
        <p:nvSpPr>
          <p:cNvPr id="913" name="Google Shape;913;p90"/>
          <p:cNvSpPr txBox="1"/>
          <p:nvPr/>
        </p:nvSpPr>
        <p:spPr>
          <a:xfrm>
            <a:off x="436675" y="2571750"/>
            <a:ext cx="18231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Catégorie B.1</a:t>
            </a:r>
            <a:endParaRPr/>
          </a:p>
        </p:txBody>
      </p:sp>
      <p:sp>
        <p:nvSpPr>
          <p:cNvPr id="914" name="Google Shape;914;p90"/>
          <p:cNvSpPr txBox="1"/>
          <p:nvPr/>
        </p:nvSpPr>
        <p:spPr>
          <a:xfrm>
            <a:off x="6284175" y="314750"/>
            <a:ext cx="2304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1"/>
                </a:solidFill>
              </a:rPr>
              <a:t>(tableau 2)</a:t>
            </a:r>
            <a:endParaRPr/>
          </a:p>
        </p:txBody>
      </p:sp>
      <p:cxnSp>
        <p:nvCxnSpPr>
          <p:cNvPr id="915" name="Google Shape;915;p90"/>
          <p:cNvCxnSpPr/>
          <p:nvPr/>
        </p:nvCxnSpPr>
        <p:spPr>
          <a:xfrm flipH="1">
            <a:off x="3282625" y="2499650"/>
            <a:ext cx="874500" cy="14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16" name="Google Shape;916;p90"/>
          <p:cNvCxnSpPr/>
          <p:nvPr/>
        </p:nvCxnSpPr>
        <p:spPr>
          <a:xfrm flipH="1" rot="10800000">
            <a:off x="5258150" y="2505788"/>
            <a:ext cx="741300" cy="2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17" name="Google Shape;917;p90"/>
          <p:cNvSpPr txBox="1"/>
          <p:nvPr/>
        </p:nvSpPr>
        <p:spPr>
          <a:xfrm>
            <a:off x="4216425" y="2237600"/>
            <a:ext cx="1296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chemeClr val="dk1"/>
                </a:solidFill>
              </a:rPr>
              <a:t>a </a:t>
            </a:r>
            <a:r>
              <a:rPr lang="fr" sz="2300">
                <a:solidFill>
                  <a:schemeClr val="dk1"/>
                </a:solidFill>
              </a:rPr>
              <a:t>≥</a:t>
            </a:r>
            <a:r>
              <a:rPr lang="fr" sz="2000">
                <a:solidFill>
                  <a:schemeClr val="dk1"/>
                </a:solidFill>
              </a:rPr>
              <a:t> 6m</a:t>
            </a:r>
            <a:endParaRPr sz="1100"/>
          </a:p>
        </p:txBody>
      </p:sp>
      <p:pic>
        <p:nvPicPr>
          <p:cNvPr id="918" name="Google Shape;918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6250" y="954388"/>
            <a:ext cx="6407444" cy="1745350"/>
          </a:xfrm>
          <a:prstGeom prst="rect">
            <a:avLst/>
          </a:prstGeom>
          <a:noFill/>
          <a:ln>
            <a:noFill/>
          </a:ln>
        </p:spPr>
      </p:pic>
      <p:sp>
        <p:nvSpPr>
          <p:cNvPr id="919" name="Google Shape;919;p90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23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9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Réduction de la masse totale en charge maximale de certaines catégories de véhicules prévues au règlement: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25" name="Google Shape;925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9300" y="1800275"/>
            <a:ext cx="6739526" cy="313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9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Période de gel et de dégel</a:t>
            </a:r>
            <a:endParaRPr/>
          </a:p>
        </p:txBody>
      </p:sp>
      <p:sp>
        <p:nvSpPr>
          <p:cNvPr id="931" name="Google Shape;931;p92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2700" marR="12700" rtl="0" algn="l">
              <a:lnSpc>
                <a:spcPct val="148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Les dates de la période de dégel sont publiées ________ _______________,  lesquelles commencent normalement à la</a:t>
            </a:r>
            <a:r>
              <a:rPr lang="fr" sz="2400" u="sng">
                <a:solidFill>
                  <a:schemeClr val="dk1"/>
                </a:solidFill>
              </a:rPr>
              <a:t>                 </a:t>
            </a:r>
            <a:r>
              <a:rPr lang="fr" sz="2400">
                <a:solidFill>
                  <a:schemeClr val="dk1"/>
                </a:solidFill>
              </a:rPr>
              <a:t>(zone 1) pour se terminer vers la fin  du mois de</a:t>
            </a:r>
            <a:r>
              <a:rPr lang="fr" sz="2400" u="sng">
                <a:solidFill>
                  <a:schemeClr val="dk1"/>
                </a:solidFill>
              </a:rPr>
              <a:t>           </a:t>
            </a:r>
            <a:r>
              <a:rPr lang="fr" sz="2400">
                <a:solidFill>
                  <a:schemeClr val="dk1"/>
                </a:solidFill>
              </a:rPr>
              <a:t>(zone 3).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32" name="Google Shape;932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7171" y="3264825"/>
            <a:ext cx="1340450" cy="771400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92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9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Période de gel et de dégel</a:t>
            </a:r>
            <a:endParaRPr/>
          </a:p>
        </p:txBody>
      </p:sp>
      <p:sp>
        <p:nvSpPr>
          <p:cNvPr id="939" name="Google Shape;939;p93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2700" marR="12700" rtl="0" algn="l">
              <a:lnSpc>
                <a:spcPct val="148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400">
                <a:solidFill>
                  <a:schemeClr val="dk1"/>
                </a:solidFill>
              </a:rPr>
              <a:t>Les dates de la période de dégel sont publiées  </a:t>
            </a:r>
            <a:r>
              <a:rPr lang="fr" sz="2400">
                <a:solidFill>
                  <a:srgbClr val="0000FF"/>
                </a:solidFill>
              </a:rPr>
              <a:t>avant le début des restrictions de charge</a:t>
            </a:r>
            <a:r>
              <a:rPr lang="fr" sz="2400">
                <a:solidFill>
                  <a:schemeClr val="dk1"/>
                </a:solidFill>
              </a:rPr>
              <a:t>,  lesquelles commencent normalement à la</a:t>
            </a:r>
            <a:r>
              <a:rPr lang="fr" sz="2400" u="sng">
                <a:solidFill>
                  <a:schemeClr val="dk1"/>
                </a:solidFill>
              </a:rPr>
              <a:t>                 </a:t>
            </a:r>
            <a:r>
              <a:rPr lang="fr" sz="2400">
                <a:solidFill>
                  <a:schemeClr val="dk1"/>
                </a:solidFill>
              </a:rPr>
              <a:t>(zone 1) pour se terminer vers la fin  du mois de</a:t>
            </a:r>
            <a:r>
              <a:rPr lang="fr" sz="2400" u="sng">
                <a:solidFill>
                  <a:schemeClr val="dk1"/>
                </a:solidFill>
              </a:rPr>
              <a:t>           </a:t>
            </a:r>
            <a:r>
              <a:rPr lang="fr" sz="2400">
                <a:solidFill>
                  <a:schemeClr val="dk1"/>
                </a:solidFill>
              </a:rPr>
              <a:t>(zone 3).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40" name="Google Shape;940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7171" y="3264825"/>
            <a:ext cx="1340450" cy="771400"/>
          </a:xfrm>
          <a:prstGeom prst="rect">
            <a:avLst/>
          </a:prstGeom>
          <a:noFill/>
          <a:ln>
            <a:noFill/>
          </a:ln>
        </p:spPr>
      </p:pic>
      <p:sp>
        <p:nvSpPr>
          <p:cNvPr id="941" name="Google Shape;941;p93"/>
          <p:cNvSpPr txBox="1"/>
          <p:nvPr/>
        </p:nvSpPr>
        <p:spPr>
          <a:xfrm>
            <a:off x="2512750" y="2995150"/>
            <a:ext cx="1103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mai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42" name="Google Shape;942;p93"/>
          <p:cNvSpPr txBox="1"/>
          <p:nvPr/>
        </p:nvSpPr>
        <p:spPr>
          <a:xfrm>
            <a:off x="2805950" y="2441050"/>
            <a:ext cx="181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mi-mars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43" name="Google Shape;943;p93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9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Dans quelles zones se situent les villes suivantes:</a:t>
            </a:r>
            <a:endParaRPr/>
          </a:p>
        </p:txBody>
      </p:sp>
      <p:sp>
        <p:nvSpPr>
          <p:cNvPr id="949" name="Google Shape;949;p9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Val-D’Or: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Gatineau: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Rimouski: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Sherbrooke: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Mt-Tremblant: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îles-De-La-</a:t>
            </a:r>
            <a:r>
              <a:rPr lang="fr" sz="2400">
                <a:solidFill>
                  <a:schemeClr val="dk1"/>
                </a:solidFill>
              </a:rPr>
              <a:t>Madeleine: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50" name="Google Shape;950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4010" y="1263749"/>
            <a:ext cx="4366925" cy="2513075"/>
          </a:xfrm>
          <a:prstGeom prst="rect">
            <a:avLst/>
          </a:prstGeom>
          <a:noFill/>
          <a:ln>
            <a:noFill/>
          </a:ln>
        </p:spPr>
      </p:pic>
      <p:sp>
        <p:nvSpPr>
          <p:cNvPr id="951" name="Google Shape;951;p94"/>
          <p:cNvSpPr txBox="1"/>
          <p:nvPr/>
        </p:nvSpPr>
        <p:spPr>
          <a:xfrm>
            <a:off x="2459625" y="2977525"/>
            <a:ext cx="60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52" name="Google Shape;952;p94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9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Dans quelles zones se situent les villes suivantes:</a:t>
            </a:r>
            <a:endParaRPr/>
          </a:p>
        </p:txBody>
      </p:sp>
      <p:sp>
        <p:nvSpPr>
          <p:cNvPr id="958" name="Google Shape;958;p95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Val-D’Or: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Gatineau: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Rimouski: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Sherbrooke: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Mt-Tremblant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fr" sz="2400">
                <a:solidFill>
                  <a:schemeClr val="dk1"/>
                </a:solidFill>
              </a:rPr>
              <a:t>îles-De-La-Madeleine</a:t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12700" marR="127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59" name="Google Shape;959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4010" y="1263749"/>
            <a:ext cx="4366925" cy="2513075"/>
          </a:xfrm>
          <a:prstGeom prst="rect">
            <a:avLst/>
          </a:prstGeom>
          <a:noFill/>
          <a:ln>
            <a:noFill/>
          </a:ln>
        </p:spPr>
      </p:pic>
      <p:sp>
        <p:nvSpPr>
          <p:cNvPr id="960" name="Google Shape;960;p95"/>
          <p:cNvSpPr txBox="1"/>
          <p:nvPr/>
        </p:nvSpPr>
        <p:spPr>
          <a:xfrm>
            <a:off x="1783325" y="1234100"/>
            <a:ext cx="60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3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61" name="Google Shape;961;p95"/>
          <p:cNvSpPr txBox="1"/>
          <p:nvPr/>
        </p:nvSpPr>
        <p:spPr>
          <a:xfrm>
            <a:off x="1783325" y="1706575"/>
            <a:ext cx="60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1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62" name="Google Shape;962;p95"/>
          <p:cNvSpPr txBox="1"/>
          <p:nvPr/>
        </p:nvSpPr>
        <p:spPr>
          <a:xfrm>
            <a:off x="1935725" y="2065000"/>
            <a:ext cx="60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2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63" name="Google Shape;963;p95"/>
          <p:cNvSpPr txBox="1"/>
          <p:nvPr/>
        </p:nvSpPr>
        <p:spPr>
          <a:xfrm>
            <a:off x="2210875" y="2528675"/>
            <a:ext cx="60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1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64" name="Google Shape;964;p95"/>
          <p:cNvSpPr txBox="1"/>
          <p:nvPr/>
        </p:nvSpPr>
        <p:spPr>
          <a:xfrm>
            <a:off x="2459625" y="2977525"/>
            <a:ext cx="60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2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65" name="Google Shape;965;p95"/>
          <p:cNvSpPr txBox="1"/>
          <p:nvPr/>
        </p:nvSpPr>
        <p:spPr>
          <a:xfrm>
            <a:off x="3486575" y="3419000"/>
            <a:ext cx="609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000FF"/>
                </a:solidFill>
              </a:rPr>
              <a:t>2</a:t>
            </a:r>
            <a:endParaRPr sz="2400">
              <a:solidFill>
                <a:srgbClr val="0000FF"/>
              </a:solidFill>
            </a:endParaRPr>
          </a:p>
        </p:txBody>
      </p:sp>
      <p:sp>
        <p:nvSpPr>
          <p:cNvPr id="966" name="Google Shape;966;p95"/>
          <p:cNvSpPr txBox="1"/>
          <p:nvPr/>
        </p:nvSpPr>
        <p:spPr>
          <a:xfrm>
            <a:off x="8233375" y="3902200"/>
            <a:ext cx="91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30 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96"/>
          <p:cNvSpPr txBox="1"/>
          <p:nvPr>
            <p:ph type="title"/>
          </p:nvPr>
        </p:nvSpPr>
        <p:spPr>
          <a:xfrm>
            <a:off x="5251950" y="1931450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de votre attention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</a:rPr>
              <a:t>Conception: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</a:rPr>
              <a:t>Alain Lévesque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</a:rPr>
              <a:t>2024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/>
              <a:t>DÉFINITIONS</a:t>
            </a:r>
            <a:endParaRPr/>
          </a:p>
        </p:txBody>
      </p:sp>
      <p:sp>
        <p:nvSpPr>
          <p:cNvPr id="155" name="Google Shape;155;p18"/>
          <p:cNvSpPr txBox="1"/>
          <p:nvPr>
            <p:ph idx="1" type="body"/>
          </p:nvPr>
        </p:nvSpPr>
        <p:spPr>
          <a:xfrm>
            <a:off x="311700" y="115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Quelle est la signification de l’acronyme PNBE ?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277450" y="2130475"/>
            <a:ext cx="707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dk1"/>
                </a:solidFill>
              </a:rPr>
              <a:t> </a:t>
            </a:r>
            <a:r>
              <a:rPr lang="fr" sz="2800">
                <a:solidFill>
                  <a:srgbClr val="0000FF"/>
                </a:solidFill>
              </a:rPr>
              <a:t>PNBE : Poids nominal brut sur l’essieu</a:t>
            </a:r>
            <a:endParaRPr sz="3100">
              <a:solidFill>
                <a:srgbClr val="0000FF"/>
              </a:solidFill>
            </a:endParaRPr>
          </a:p>
        </p:txBody>
      </p:sp>
      <p:sp>
        <p:nvSpPr>
          <p:cNvPr id="157" name="Google Shape;157;p18"/>
          <p:cNvSpPr txBox="1"/>
          <p:nvPr/>
        </p:nvSpPr>
        <p:spPr>
          <a:xfrm>
            <a:off x="7670100" y="3865150"/>
            <a:ext cx="149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>
                <a:solidFill>
                  <a:srgbClr val="FF0000"/>
                </a:solidFill>
              </a:rPr>
              <a:t>page 3 du guide</a:t>
            </a:r>
            <a:endParaRPr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