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</p:sldIdLst>
  <p:sldSz cy="5143500" cx="9144000"/>
  <p:notesSz cx="6858000" cy="9144000"/>
  <p:embeddedFontLst>
    <p:embeddedFont>
      <p:font typeface="Exo 2 SemiBold"/>
      <p:regular r:id="rId93"/>
      <p:bold r:id="rId94"/>
      <p:italic r:id="rId95"/>
      <p:boldItalic r:id="rId96"/>
    </p:embeddedFont>
    <p:embeddedFont>
      <p:font typeface="Exo 2"/>
      <p:regular r:id="rId97"/>
      <p:bold r:id="rId98"/>
      <p:italic r:id="rId99"/>
      <p:boldItalic r:id="rId100"/>
    </p:embeddedFont>
    <p:embeddedFont>
      <p:font typeface="Oswald"/>
      <p:regular r:id="rId101"/>
      <p:bold r:id="rId10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2" Type="http://schemas.openxmlformats.org/officeDocument/2006/relationships/font" Target="fonts/Oswald-bold.fntdata"/><Relationship Id="rId101" Type="http://schemas.openxmlformats.org/officeDocument/2006/relationships/font" Target="fonts/Oswald-regular.fntdata"/><Relationship Id="rId100" Type="http://schemas.openxmlformats.org/officeDocument/2006/relationships/font" Target="fonts/Exo2-boldItalic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font" Target="fonts/Exo2SemiBold-italic.fntdata"/><Relationship Id="rId94" Type="http://schemas.openxmlformats.org/officeDocument/2006/relationships/font" Target="fonts/Exo2SemiBold-bold.fntdata"/><Relationship Id="rId97" Type="http://schemas.openxmlformats.org/officeDocument/2006/relationships/font" Target="fonts/Exo2-regular.fntdata"/><Relationship Id="rId96" Type="http://schemas.openxmlformats.org/officeDocument/2006/relationships/font" Target="fonts/Exo2SemiBold-boldItalic.fntdata"/><Relationship Id="rId11" Type="http://schemas.openxmlformats.org/officeDocument/2006/relationships/slide" Target="slides/slide6.xml"/><Relationship Id="rId99" Type="http://schemas.openxmlformats.org/officeDocument/2006/relationships/font" Target="fonts/Exo2-italic.fntdata"/><Relationship Id="rId10" Type="http://schemas.openxmlformats.org/officeDocument/2006/relationships/slide" Target="slides/slide5.xml"/><Relationship Id="rId98" Type="http://schemas.openxmlformats.org/officeDocument/2006/relationships/font" Target="fonts/Exo2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font" Target="fonts/Exo2SemiBold-regular.fntdata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fc703f975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fc703f97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Signification </a:t>
            </a:r>
            <a:r>
              <a:rPr lang="fr"/>
              <a:t>PNBE : Poids nominal brut sur l’essieu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Définition PNBE : La capacité maximale d’un essieu au sens du Règlement sur la sécurité des véhicules automobiles.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df6189e8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cdf6189e8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Signification </a:t>
            </a:r>
            <a:r>
              <a:rPr lang="fr"/>
              <a:t>PNBE : Poids nominal brut sur l’essieu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Définition PNBE : La capacité maximale d’un essieu au sens du Règlement sur la sécurité des véhicules automobiles.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fc703f975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fc703f975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Signification </a:t>
            </a:r>
            <a:r>
              <a:rPr lang="fr"/>
              <a:t>PNBE : Poids nominal brut sur l’essieu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Définition PNBE : La capacité maximale d’un essieu au sens du Règlement sur la sécurité des véhicules automobiles.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89d645f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b89d645f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Cette distance est mesurée à partir du centre de l’essieu simple, tandem ou tridem arrière jusqu’à la partie extrême arrière du véhicule, y compris le chargement.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df6189e8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cdf6189e8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Cette distance est mesurée à partir du centre de l’essieu simple, tandem ou tridem arrière jusqu’à la partie extrême arrière du véhicule, y compris le chargement.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fc703f975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fc703f975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c703f975a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fc703f975a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c703f975a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c703f975a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P.4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df6189e8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cdf6189e8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P.4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fc703f975a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fc703f975a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Il est formé de 3 essieux également espacés entre eux, comportant à l’avant un essieu relevable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P.4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 : Ce règlement a pour objectifs d’assurer la sécurité des usagers de la route et de protéger les infrastructures routières (ponts et chaussées)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Référence : Guide des normes de charges et dimensions P.1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df6189e8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cdf6189e8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Il est formé de 3 essieux également espacés entre eux, comportant à l’avant un essieu relevable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P.4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b89d645fa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b89d645fa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Réponses : Camion : 12,5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	        Tracteur semi-remorque : 23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	        Train double : 25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P.5 et 6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df6189e8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cdf6189e8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Réponses : Camion : 12,5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	        Tracteur semi-remorque : 23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	        Train double : 25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P.5 et 6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fc703f975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fc703f975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Réponses : Camion : 12,5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	        Tracteur semi-remorque : 23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	        Train double : 25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P.5 et 6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df6189e8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cdf6189e8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Réponses : Camion : 12,5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	        Tracteur semi-remorque : 23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	        Train double : 25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P.5 et 6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fc703f975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fc703f975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Réponses : Camion : 12,5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	        Tracteur semi-remorque : 23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	        Train double : 25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P.5 et 6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cdf6189e8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cdf6189e8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Réponses : Camion : 12,5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	        Tracteur semi-remorque : 23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	        Train double : 25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P.5 et 6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b89d645fa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b89d645fa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Réponse : 4,15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P.8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cdf6189e8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cdf6189e8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Réponse : 4,15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P.8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b89d645fa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b89d645fa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Réponse : 2,6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P.9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c703f97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fc703f97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 : Ce règlement a pour objectifs d’assurer la sécurité des usagers de la route et de protéger les infrastructures routières (ponts et chaussées)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Référence : Guide des normes de charges et dimensions P.1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cdf6189e8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cdf6189e8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Réponse : 2,6 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P.9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de7788f4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de7788f4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fc703f975a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fc703f975a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fc703f975a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fc703f975a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fc703f975a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fc703f975a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193af5fa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193af5fa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 5 500 kg</a:t>
            </a:r>
            <a:r>
              <a:rPr lang="fr">
                <a:solidFill>
                  <a:schemeClr val="dk1"/>
                </a:solidFill>
              </a:rPr>
              <a:t>.   </a:t>
            </a:r>
            <a:r>
              <a:rPr b="1" lang="fr" sz="1400">
                <a:solidFill>
                  <a:schemeClr val="dk1"/>
                </a:solidFill>
              </a:rPr>
              <a:t> *</a:t>
            </a:r>
            <a:r>
              <a:rPr lang="fr">
                <a:solidFill>
                  <a:schemeClr val="dk1"/>
                </a:solidFill>
              </a:rPr>
              <a:t> La capacité d’essieu peut être supérieure lorsqu’elle est indiquée par le fabricant du véhicule routier. (Jusqu’à un maximum de 9 000 kg)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P.12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fc703f975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fc703f975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 5 500 kg.   </a:t>
            </a:r>
            <a:r>
              <a:rPr b="1" lang="fr" sz="1400">
                <a:solidFill>
                  <a:schemeClr val="dk1"/>
                </a:solidFill>
              </a:rPr>
              <a:t> *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lang="fr">
                <a:solidFill>
                  <a:srgbClr val="FF0000"/>
                </a:solidFill>
              </a:rPr>
              <a:t>La capacité d’essieu peut être supérieure lorsqu’elle est indiquée par le fabricant du véhicule routier. (Jusqu’à un maximum de 9 000 kg)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P.12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df6189e8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cdf6189e8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 5 500 kg.   </a:t>
            </a:r>
            <a:r>
              <a:rPr b="1" lang="fr" sz="1400">
                <a:solidFill>
                  <a:schemeClr val="dk1"/>
                </a:solidFill>
              </a:rPr>
              <a:t> *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lang="fr">
                <a:solidFill>
                  <a:srgbClr val="FF0000"/>
                </a:solidFill>
              </a:rPr>
              <a:t>La capacité d’essieu peut être supérieure lorsqu’elle est indiquée par le fabricant du véhicule routier. (Jusqu’à un maximum de 9 000 kg)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P.12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fc703f975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fc703f975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cdf6189e8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cdf6189e8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df6189e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df6189e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 : Ce règlement a pour objectifs d’assurer la sécurité des usagers de la route et de protéger les infrastructures routières (ponts et chaussées)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Référence : Guide des normes de charges et dimensions P.1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fc703f975a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fc703f975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cdf6189e86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cdf6189e86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fc703f975a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fc703f975a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cdf6189e86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cdf6189e8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cdf6189e86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cdf6189e8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fc703f975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fc703f975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fc703f975a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fc703f975a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cdf6189e86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cdf6189e8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fc703f975a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fc703f975a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cdf6189e8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cdf6189e8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89d645f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b89d645f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Cette </a:t>
            </a:r>
            <a:r>
              <a:rPr lang="fr"/>
              <a:t>distance est mesurée à partir du centre du pivot d’attelage jusqu’au centre de l’essieu simple ou jusqu’au centre du tandem ou jusqu’au centre du tridem.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P.2 (Empattement)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fc703f975a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fc703f975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cdf6189e86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cdf6189e86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cdf6189e86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cdf6189e86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fc703f975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fc703f975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fc703f975a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fc703f975a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cdf6189e86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cdf6189e86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fc703f975a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fc703f975a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cdf6189e86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cdf6189e86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fc703f975a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fc703f975a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 5 500 kg.   </a:t>
            </a:r>
            <a:r>
              <a:rPr b="1" lang="fr" sz="1400">
                <a:solidFill>
                  <a:schemeClr val="dk1"/>
                </a:solidFill>
              </a:rPr>
              <a:t> *</a:t>
            </a:r>
            <a:r>
              <a:rPr lang="fr">
                <a:solidFill>
                  <a:schemeClr val="dk1"/>
                </a:solidFill>
              </a:rPr>
              <a:t> La capacité d’essieu peut être supérieure lorsqu’elle est indiquée par le fabricant du véhicule routier. (Jusqu’à un maximum de 9 000 kg)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P.12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fc703f975a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fc703f975a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Signification </a:t>
            </a:r>
            <a:r>
              <a:rPr lang="fr"/>
              <a:t>PNBE : Poids nominal brut sur l’essieu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Définition PNBE : La capacité maximale d’un essieu au sens du Règlement sur la sécurité des véhicules automobiles.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df6189e8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df6189e8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Cette </a:t>
            </a:r>
            <a:r>
              <a:rPr lang="fr"/>
              <a:t>distance est mesurée à partir du centre du pivot d’attelage jusqu’au centre de l’essieu simple ou jusqu’au centre du tandem ou jusqu’au centre du tridem.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P.2 (Empattement)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cdf6189e86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cdf6189e86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Signification </a:t>
            </a:r>
            <a:r>
              <a:rPr lang="fr"/>
              <a:t>PNBE : Poids nominal brut sur l’essieu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Définition PNBE : La capacité maximale d’un essieu au sens du Règlement sur la sécurité des véhicules automobiles.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cdf6189e86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cdf6189e86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Signification </a:t>
            </a:r>
            <a:r>
              <a:rPr lang="fr"/>
              <a:t>PNBE : Poids nominal brut sur l’essieu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Définition PNBE : La capacité maximale d’un essieu au sens du Règlement sur la sécurité des véhicules automobiles.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fc703f975a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fc703f975a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Signification </a:t>
            </a:r>
            <a:r>
              <a:rPr lang="fr"/>
              <a:t>PNBE : Poids nominal brut sur l’essieu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Définition PNBE : La capacité maximale d’un essieu au sens du Règlement sur la sécurité des véhicules automobiles.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cdf6189e8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cdf6189e8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Signification </a:t>
            </a:r>
            <a:r>
              <a:rPr lang="fr"/>
              <a:t>PNBE : Poids nominal brut sur l’essieu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Définition PNBE : La capacité maximale d’un essieu au sens du Règlement sur la sécurité des véhicules automobiles.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fc703f975a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fc703f975a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Signification </a:t>
            </a:r>
            <a:r>
              <a:rPr lang="fr"/>
              <a:t>PNBE : Poids nominal brut sur l’essieu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Définition PNBE : La capacité maximale d’un essieu au sens du Règlement sur la sécurité des véhicules automobiles.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cdf6189e86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cdf6189e86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Signification </a:t>
            </a:r>
            <a:r>
              <a:rPr lang="fr"/>
              <a:t>PNBE : Poids nominal brut sur l’essieu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Définition PNBE : La capacité maximale d’un essieu au sens du Règlement sur la sécurité des véhicules automobiles.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fc703f975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1fc703f975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cdf6189e86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cdf6189e86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fc703f975a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fc703f975a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cdf6189e86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2cdf6189e86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c703f975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c703f975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fc703f975a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fc703f975a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cdf6189e86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2cdf6189e86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fc703f975a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fc703f975a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cdf6189e86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2cdf6189e86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fc703f975a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fc703f975a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2cdf6189e86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2cdf6189e86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fc703f975a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fc703f975a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cdf6189e86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2cdf6189e86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fc703f975a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fc703f975a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cdf6189e86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2cdf6189e86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b89d645fa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b89d645f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Signification </a:t>
            </a:r>
            <a:r>
              <a:rPr lang="fr"/>
              <a:t>PNBE : Poids nominal brut sur l’essieu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Définition PNBE : La capacité maximale d’un essieu au sens du Règlement sur la sécurité des véhicules automobiles.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1fc703f975a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1fc703f975a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cdf6189e86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2cdf6189e86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fc703f975a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fc703f975a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fc703f975a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1fc703f975a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2cdf6189e86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2cdf6189e86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fc703f975a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fc703f975a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2cdf6189e86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2cdf6189e86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df6189e8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df6189e8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Signification </a:t>
            </a:r>
            <a:r>
              <a:rPr lang="fr"/>
              <a:t>PNBE : Poids nominal brut sur l’essieu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Réponse : Définition PNBE : La capacité maximale d’un essieu au sens du Règlement sur la sécurité des véhicules automobiles.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Référence : Guide des normes de charges et dimensions P.3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3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b="1" i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 l="0" r="0" t="0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" name="Google Shape;49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" name="Google Shape;62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6" name="Google Shape;76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6" name="Google Shape;8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4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0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4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7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7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7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7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5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5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5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6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8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8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8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8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5231675" y="1695275"/>
            <a:ext cx="3652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normes de charges et dimensions</a:t>
            </a:r>
            <a:endParaRPr sz="3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DÉFINITIONS</a:t>
            </a:r>
            <a:endParaRPr/>
          </a:p>
        </p:txBody>
      </p:sp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270050" y="1152475"/>
            <a:ext cx="85206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Quelle est la définition de PNBE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DÉFINITIONS</a:t>
            </a:r>
            <a:endParaRPr/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270050" y="1152475"/>
            <a:ext cx="85206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Quelle est la définition de PNBE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295800" y="2143700"/>
            <a:ext cx="8552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rgbClr val="0000FF"/>
                </a:solidFill>
              </a:rPr>
              <a:t>La capacité maximale d’un essieu au sens du règlement sur la sécurité des véhicules automobiles</a:t>
            </a:r>
            <a:endParaRPr sz="3100">
              <a:solidFill>
                <a:srgbClr val="0000FF"/>
              </a:solidFill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Exemple</a:t>
            </a:r>
            <a:endParaRPr/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0125"/>
            <a:ext cx="8520600" cy="221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DÉFINITIONS</a:t>
            </a:r>
            <a:endParaRPr/>
          </a:p>
        </p:txBody>
      </p: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311700" y="1152475"/>
            <a:ext cx="8520600" cy="10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De q</a:t>
            </a:r>
            <a:r>
              <a:rPr lang="fr" sz="2800">
                <a:solidFill>
                  <a:schemeClr val="dk1"/>
                </a:solidFill>
              </a:rPr>
              <a:t>uelle façon est mesurée la distance du porte-à-faux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DÉFINITIONS</a:t>
            </a:r>
            <a:endParaRPr/>
          </a:p>
        </p:txBody>
      </p:sp>
      <p:sp>
        <p:nvSpPr>
          <p:cNvPr id="191" name="Google Shape;191;p23"/>
          <p:cNvSpPr txBox="1"/>
          <p:nvPr>
            <p:ph idx="1" type="body"/>
          </p:nvPr>
        </p:nvSpPr>
        <p:spPr>
          <a:xfrm>
            <a:off x="311700" y="1152475"/>
            <a:ext cx="8520600" cy="10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De quelle façon est mesurée la distance du porte-à-faux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369600" y="2424400"/>
            <a:ext cx="84627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rgbClr val="0000FF"/>
                </a:solidFill>
              </a:rPr>
              <a:t>Cette distance est mesurée à partir du centre de l’essieu simple, tandem ou tridem arrière jusqu’à la partie extrême arrière du véhicule, y compris le chargement.</a:t>
            </a:r>
            <a:endParaRPr sz="2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00" y="672425"/>
            <a:ext cx="7562225" cy="28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636" y="811650"/>
            <a:ext cx="6846725" cy="28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DÉFINITIONS</a:t>
            </a:r>
            <a:endParaRPr/>
          </a:p>
        </p:txBody>
      </p:sp>
      <p:sp>
        <p:nvSpPr>
          <p:cNvPr id="210" name="Google Shape;210;p26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Un tridem est</a:t>
            </a:r>
            <a:r>
              <a:rPr lang="fr" sz="2800">
                <a:solidFill>
                  <a:schemeClr val="dk1"/>
                </a:solidFill>
              </a:rPr>
              <a:t>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000" y="203925"/>
            <a:ext cx="2531300" cy="16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4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DÉFINITIONS</a:t>
            </a:r>
            <a:endParaRPr/>
          </a:p>
        </p:txBody>
      </p:sp>
      <p:sp>
        <p:nvSpPr>
          <p:cNvPr id="218" name="Google Shape;218;p27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Un tridem est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7"/>
          <p:cNvSpPr txBox="1"/>
          <p:nvPr/>
        </p:nvSpPr>
        <p:spPr>
          <a:xfrm>
            <a:off x="280800" y="1982650"/>
            <a:ext cx="8551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FF"/>
                </a:solidFill>
              </a:rPr>
              <a:t>Un ensemble de 3 essieux également espacés entre eux, reliés au véhicule par un système de suspension conçu pour égaliser à 1000 kg près sans ajustement possible</a:t>
            </a:r>
            <a:endParaRPr sz="2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000" y="203925"/>
            <a:ext cx="2531300" cy="16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4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DÉFINITIONS</a:t>
            </a:r>
            <a:endParaRPr/>
          </a:p>
        </p:txBody>
      </p:sp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Quelle est la particularité d’un tridem équivalent (groupe d’essieux équivalent à un essieu triple)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075" y="2449575"/>
            <a:ext cx="2531300" cy="16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page4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/>
        </p:nvSpPr>
        <p:spPr>
          <a:xfrm>
            <a:off x="3101175" y="630650"/>
            <a:ext cx="4770000" cy="224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Objectif de la leçon</a:t>
            </a:r>
            <a:endParaRPr sz="30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fr" sz="2600"/>
              <a:t>Appliquer la réglementation référant au </a:t>
            </a:r>
            <a:r>
              <a:rPr lang="fr" sz="2600"/>
              <a:t>règlement</a:t>
            </a:r>
            <a:r>
              <a:rPr lang="fr" sz="2600"/>
              <a:t> sur les normes de charges et dimensions</a:t>
            </a:r>
            <a:endParaRPr sz="2600"/>
          </a:p>
        </p:txBody>
      </p:sp>
      <p:pic>
        <p:nvPicPr>
          <p:cNvPr id="106" name="Google Shape;10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225" y="864350"/>
            <a:ext cx="1420025" cy="18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1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DÉFINITIONS</a:t>
            </a:r>
            <a:endParaRPr/>
          </a:p>
        </p:txBody>
      </p:sp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Quelle est la particularité d’un tridem équivalent (groupe d’essieux équivalent à un essieu triple)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 txBox="1"/>
          <p:nvPr/>
        </p:nvSpPr>
        <p:spPr>
          <a:xfrm>
            <a:off x="369875" y="2449575"/>
            <a:ext cx="5706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FF"/>
                </a:solidFill>
              </a:rPr>
              <a:t>Il est formé de 3 essieux également espacés entre eux, comportant à l’avant un essieu relevable</a:t>
            </a:r>
            <a:endParaRPr sz="2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075" y="2449575"/>
            <a:ext cx="2531300" cy="16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page4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259825" y="21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DIMENSIONS MAXIMALES AUTORISÉES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000"/>
              <a:t>(section 3)</a:t>
            </a:r>
            <a:endParaRPr i="1" sz="2000"/>
          </a:p>
        </p:txBody>
      </p:sp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259825" y="1159900"/>
            <a:ext cx="8520600" cy="11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Quelle est la l</a:t>
            </a:r>
            <a:r>
              <a:rPr lang="fr" sz="2800">
                <a:solidFill>
                  <a:schemeClr val="dk1"/>
                </a:solidFill>
              </a:rPr>
              <a:t>ongueur maximale autorisée d’un camion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00" y="2130875"/>
            <a:ext cx="3361025" cy="18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 txBox="1"/>
          <p:nvPr/>
        </p:nvSpPr>
        <p:spPr>
          <a:xfrm>
            <a:off x="7714575" y="3887375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5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type="title"/>
          </p:nvPr>
        </p:nvSpPr>
        <p:spPr>
          <a:xfrm>
            <a:off x="259825" y="21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DIMENSIONS MAXIMALES AUTORISÉES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000"/>
              <a:t>(section 3)</a:t>
            </a:r>
            <a:endParaRPr i="1" sz="2000"/>
          </a:p>
        </p:txBody>
      </p:sp>
      <p:sp>
        <p:nvSpPr>
          <p:cNvPr id="252" name="Google Shape;252;p31"/>
          <p:cNvSpPr txBox="1"/>
          <p:nvPr>
            <p:ph idx="1" type="body"/>
          </p:nvPr>
        </p:nvSpPr>
        <p:spPr>
          <a:xfrm>
            <a:off x="259825" y="1159900"/>
            <a:ext cx="8520600" cy="11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00"/>
                </a:solidFill>
              </a:rPr>
              <a:t>Quelle est la longueur maximale autorisée d’un camion ?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00" y="2130875"/>
            <a:ext cx="3361025" cy="18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1"/>
          <p:cNvSpPr txBox="1"/>
          <p:nvPr/>
        </p:nvSpPr>
        <p:spPr>
          <a:xfrm>
            <a:off x="3579025" y="1990050"/>
            <a:ext cx="20457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12,5m ou 41’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7714575" y="3887375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5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DIMENSIONS MAXIMALES AUTORISÉES</a:t>
            </a:r>
            <a:endParaRPr/>
          </a:p>
        </p:txBody>
      </p:sp>
      <p:sp>
        <p:nvSpPr>
          <p:cNvPr id="261" name="Google Shape;261;p32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Quelle est la longueur maximale autorisée d’un tracteur avec semi-remorque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700" y="2368050"/>
            <a:ext cx="6735775" cy="1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 txBox="1"/>
          <p:nvPr/>
        </p:nvSpPr>
        <p:spPr>
          <a:xfrm>
            <a:off x="8343600" y="3902200"/>
            <a:ext cx="8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6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DIMENSIONS MAXIMALES AUTORISÉES</a:t>
            </a:r>
            <a:endParaRPr/>
          </a:p>
        </p:txBody>
      </p:sp>
      <p:sp>
        <p:nvSpPr>
          <p:cNvPr id="269" name="Google Shape;269;p33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Quelle est la longueur maximale autorisée d’un tracteur avec semi-remorque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700" y="2368050"/>
            <a:ext cx="6735775" cy="1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 txBox="1"/>
          <p:nvPr/>
        </p:nvSpPr>
        <p:spPr>
          <a:xfrm>
            <a:off x="3634500" y="2256875"/>
            <a:ext cx="22272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23m ou 75’6’’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272" name="Google Shape;272;p33"/>
          <p:cNvSpPr txBox="1"/>
          <p:nvPr/>
        </p:nvSpPr>
        <p:spPr>
          <a:xfrm>
            <a:off x="8343600" y="3902200"/>
            <a:ext cx="8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6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DIMENSIONS MAXIMALES AUTORISÉES</a:t>
            </a:r>
            <a:endParaRPr/>
          </a:p>
        </p:txBody>
      </p:sp>
      <p:sp>
        <p:nvSpPr>
          <p:cNvPr id="278" name="Google Shape;278;p34"/>
          <p:cNvSpPr txBox="1"/>
          <p:nvPr>
            <p:ph idx="1" type="body"/>
          </p:nvPr>
        </p:nvSpPr>
        <p:spPr>
          <a:xfrm>
            <a:off x="2524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Quelle est la longueur maximale autorisée d’un train double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813" y="2301325"/>
            <a:ext cx="7562375" cy="179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4"/>
          <p:cNvSpPr txBox="1"/>
          <p:nvPr/>
        </p:nvSpPr>
        <p:spPr>
          <a:xfrm>
            <a:off x="3782725" y="2234625"/>
            <a:ext cx="18750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25m ou 82’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281" name="Google Shape;281;p34"/>
          <p:cNvSpPr txBox="1"/>
          <p:nvPr/>
        </p:nvSpPr>
        <p:spPr>
          <a:xfrm>
            <a:off x="8343600" y="3902200"/>
            <a:ext cx="8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6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DIMENSIONS MAXIMALES AUTORISÉES</a:t>
            </a:r>
            <a:endParaRPr/>
          </a:p>
        </p:txBody>
      </p:sp>
      <p:sp>
        <p:nvSpPr>
          <p:cNvPr id="287" name="Google Shape;287;p35"/>
          <p:cNvSpPr txBox="1"/>
          <p:nvPr>
            <p:ph idx="1" type="body"/>
          </p:nvPr>
        </p:nvSpPr>
        <p:spPr>
          <a:xfrm>
            <a:off x="2524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Quelle est la longueur maximale autorisée d’un train double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813" y="2301325"/>
            <a:ext cx="7562375" cy="179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5"/>
          <p:cNvSpPr txBox="1"/>
          <p:nvPr/>
        </p:nvSpPr>
        <p:spPr>
          <a:xfrm>
            <a:off x="8343600" y="3902200"/>
            <a:ext cx="8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6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DIMENSIONS MAXIMALES AUTORISÉES</a:t>
            </a:r>
            <a:endParaRPr/>
          </a:p>
        </p:txBody>
      </p:sp>
      <p:sp>
        <p:nvSpPr>
          <p:cNvPr id="295" name="Google Shape;295;p36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Quelle est la hauteur maximale autorisée d’un véhicule routier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575" y="1938550"/>
            <a:ext cx="2914150" cy="22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6"/>
          <p:cNvSpPr txBox="1"/>
          <p:nvPr/>
        </p:nvSpPr>
        <p:spPr>
          <a:xfrm>
            <a:off x="8343600" y="3902200"/>
            <a:ext cx="8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9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DIMENSIONS MAXIMALES AUTORISÉES</a:t>
            </a:r>
            <a:endParaRPr/>
          </a:p>
        </p:txBody>
      </p:sp>
      <p:sp>
        <p:nvSpPr>
          <p:cNvPr id="303" name="Google Shape;303;p37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Quelle est la hauteur maximale autorisée d’un véhicule routier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575" y="1938550"/>
            <a:ext cx="2914150" cy="22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7"/>
          <p:cNvSpPr txBox="1"/>
          <p:nvPr/>
        </p:nvSpPr>
        <p:spPr>
          <a:xfrm>
            <a:off x="5161250" y="2738600"/>
            <a:ext cx="23310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4,15m ou 13’6’’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306" name="Google Shape;306;p37"/>
          <p:cNvSpPr txBox="1"/>
          <p:nvPr/>
        </p:nvSpPr>
        <p:spPr>
          <a:xfrm>
            <a:off x="8343600" y="3902200"/>
            <a:ext cx="8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9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DIMENSIONS MAXIMALES AUTORISÉES</a:t>
            </a:r>
            <a:endParaRPr/>
          </a:p>
        </p:txBody>
      </p:sp>
      <p:sp>
        <p:nvSpPr>
          <p:cNvPr id="312" name="Google Shape;312;p38"/>
          <p:cNvSpPr txBox="1"/>
          <p:nvPr>
            <p:ph idx="1" type="body"/>
          </p:nvPr>
        </p:nvSpPr>
        <p:spPr>
          <a:xfrm>
            <a:off x="311700" y="118212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Quelle est la largeur maximale autorisée d’un camion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325" y="1769032"/>
            <a:ext cx="1368175" cy="25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925" y="1690750"/>
            <a:ext cx="1717825" cy="25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8"/>
          <p:cNvSpPr txBox="1"/>
          <p:nvPr/>
        </p:nvSpPr>
        <p:spPr>
          <a:xfrm>
            <a:off x="8343600" y="3902200"/>
            <a:ext cx="8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9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INTRODUCTION </a:t>
            </a:r>
            <a:r>
              <a:rPr i="1" lang="fr" sz="2000"/>
              <a:t>(section 1)</a:t>
            </a:r>
            <a:endParaRPr i="1" sz="2000"/>
          </a:p>
        </p:txBody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311700" y="1152475"/>
            <a:ext cx="8520600" cy="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Quels sont les 2 principaux objectifs du Règlement sur les normes de charges et de dimensions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2"/>
          <p:cNvSpPr txBox="1"/>
          <p:nvPr/>
        </p:nvSpPr>
        <p:spPr>
          <a:xfrm>
            <a:off x="5834200" y="3709325"/>
            <a:ext cx="330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Guide des normes de charge page 1</a:t>
            </a:r>
            <a:endParaRPr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Compétence 3 page 62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DIMENSIONS MAXIMALES AUTORISÉES</a:t>
            </a:r>
            <a:endParaRPr/>
          </a:p>
        </p:txBody>
      </p:sp>
      <p:sp>
        <p:nvSpPr>
          <p:cNvPr id="321" name="Google Shape;321;p39"/>
          <p:cNvSpPr txBox="1"/>
          <p:nvPr>
            <p:ph idx="1" type="body"/>
          </p:nvPr>
        </p:nvSpPr>
        <p:spPr>
          <a:xfrm>
            <a:off x="311700" y="118212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Quelle est la largeur maximale autorisée d’un camion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325" y="1769032"/>
            <a:ext cx="1368175" cy="25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925" y="1690750"/>
            <a:ext cx="1717825" cy="25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9"/>
          <p:cNvSpPr txBox="1"/>
          <p:nvPr/>
        </p:nvSpPr>
        <p:spPr>
          <a:xfrm>
            <a:off x="3108300" y="3675375"/>
            <a:ext cx="9081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2,6m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325" name="Google Shape;325;p39"/>
          <p:cNvSpPr txBox="1"/>
          <p:nvPr/>
        </p:nvSpPr>
        <p:spPr>
          <a:xfrm>
            <a:off x="5165400" y="1690750"/>
            <a:ext cx="11115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 </a:t>
            </a:r>
            <a:r>
              <a:rPr lang="fr" sz="2000">
                <a:solidFill>
                  <a:srgbClr val="0000FF"/>
                </a:solidFill>
              </a:rPr>
              <a:t>ou 8’6’’</a:t>
            </a:r>
            <a:endParaRPr sz="2000">
              <a:solidFill>
                <a:srgbClr val="0000FF"/>
              </a:solidFill>
            </a:endParaRPr>
          </a:p>
        </p:txBody>
      </p:sp>
      <p:sp>
        <p:nvSpPr>
          <p:cNvPr id="326" name="Google Shape;326;p39"/>
          <p:cNvSpPr txBox="1"/>
          <p:nvPr/>
        </p:nvSpPr>
        <p:spPr>
          <a:xfrm>
            <a:off x="8343600" y="3902200"/>
            <a:ext cx="8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9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/>
          <p:nvPr/>
        </p:nvSpPr>
        <p:spPr>
          <a:xfrm>
            <a:off x="343800" y="1308200"/>
            <a:ext cx="8456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x &lt; y = signifie que x est plus petit que y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x &gt; y = signifie que x est plus grand que y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x &lt; y &lt; z = signifie que y est plus grand que x et plus petit que z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x ≤ y = signifie que x est plus petit ou égal à y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x ≥ y = signifie que x est plus grand ou égal à y</a:t>
            </a:r>
            <a:endParaRPr sz="2800"/>
          </a:p>
        </p:txBody>
      </p:sp>
      <p:sp>
        <p:nvSpPr>
          <p:cNvPr id="332" name="Google Shape;332;p40"/>
          <p:cNvSpPr txBox="1"/>
          <p:nvPr/>
        </p:nvSpPr>
        <p:spPr>
          <a:xfrm>
            <a:off x="2893400" y="601200"/>
            <a:ext cx="356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Les symboles</a:t>
            </a:r>
            <a:endParaRPr sz="3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/>
        </p:nvSpPr>
        <p:spPr>
          <a:xfrm>
            <a:off x="258700" y="1847650"/>
            <a:ext cx="4773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C0CCF"/>
              </a:buClr>
              <a:buSzPts val="2800"/>
              <a:buAutoNum type="arabicPeriod"/>
            </a:pPr>
            <a:r>
              <a:rPr lang="fr" sz="2800">
                <a:solidFill>
                  <a:srgbClr val="0C0CCF"/>
                </a:solidFill>
              </a:rPr>
              <a:t>La somme des capacités de tous les pneus de la catégorie d’essieux</a:t>
            </a:r>
            <a:endParaRPr sz="2800">
              <a:solidFill>
                <a:srgbClr val="0C0CCF"/>
              </a:solidFill>
            </a:endParaRPr>
          </a:p>
        </p:txBody>
      </p:sp>
      <p:sp>
        <p:nvSpPr>
          <p:cNvPr id="338" name="Google Shape;338;p41"/>
          <p:cNvSpPr txBox="1"/>
          <p:nvPr/>
        </p:nvSpPr>
        <p:spPr>
          <a:xfrm>
            <a:off x="321600" y="193575"/>
            <a:ext cx="8500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Charge maximale autorisée d’une catégorie d’essieux </a:t>
            </a:r>
            <a:r>
              <a:rPr i="1" lang="fr" sz="2000"/>
              <a:t>(section 4)</a:t>
            </a:r>
            <a:endParaRPr i="1" sz="2000"/>
          </a:p>
        </p:txBody>
      </p:sp>
      <p:pic>
        <p:nvPicPr>
          <p:cNvPr id="339" name="Google Shape;33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825" y="1659850"/>
            <a:ext cx="1922725" cy="25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1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12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/>
        </p:nvSpPr>
        <p:spPr>
          <a:xfrm>
            <a:off x="154850" y="1567463"/>
            <a:ext cx="5336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C0CCF"/>
                </a:solidFill>
              </a:rPr>
              <a:t>2. Uniquement pour la catégorie d’essieux avant: la capacité de charge de l’essieu avant ou la somme de la capacité de charge des essieux avant PNBE</a:t>
            </a:r>
            <a:endParaRPr sz="2800">
              <a:solidFill>
                <a:srgbClr val="0C0CCF"/>
              </a:solidFill>
            </a:endParaRPr>
          </a:p>
        </p:txBody>
      </p:sp>
      <p:pic>
        <p:nvPicPr>
          <p:cNvPr id="346" name="Google Shape;3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9775" y="1584575"/>
            <a:ext cx="1728675" cy="2736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2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12 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48" name="Google Shape;348;p42"/>
          <p:cNvSpPr txBox="1"/>
          <p:nvPr/>
        </p:nvSpPr>
        <p:spPr>
          <a:xfrm>
            <a:off x="321600" y="193575"/>
            <a:ext cx="8500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Charge maximale autorisée d’une catégorie d’essieux </a:t>
            </a:r>
            <a:r>
              <a:rPr i="1" lang="fr" sz="2000"/>
              <a:t>(section 4)</a:t>
            </a:r>
            <a:endParaRPr i="1"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3"/>
          <p:cNvSpPr txBox="1"/>
          <p:nvPr/>
        </p:nvSpPr>
        <p:spPr>
          <a:xfrm>
            <a:off x="140150" y="2225475"/>
            <a:ext cx="5336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C0CCF"/>
                </a:solidFill>
              </a:rPr>
              <a:t>3</a:t>
            </a:r>
            <a:r>
              <a:rPr lang="fr" sz="2800">
                <a:solidFill>
                  <a:srgbClr val="0C0CCF"/>
                </a:solidFill>
              </a:rPr>
              <a:t>. La charge maximale de la catégorie d’essieux prévue au règlement.</a:t>
            </a:r>
            <a:endParaRPr sz="2800">
              <a:solidFill>
                <a:srgbClr val="0C0CCF"/>
              </a:solidFill>
            </a:endParaRPr>
          </a:p>
        </p:txBody>
      </p:sp>
      <p:pic>
        <p:nvPicPr>
          <p:cNvPr id="354" name="Google Shape;35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275" y="1532275"/>
            <a:ext cx="2026624" cy="2559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3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12 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356" name="Google Shape;356;p43"/>
          <p:cNvSpPr txBox="1"/>
          <p:nvPr/>
        </p:nvSpPr>
        <p:spPr>
          <a:xfrm>
            <a:off x="321600" y="193575"/>
            <a:ext cx="8500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Charge maximale autorisée d’une catégorie d’essieux </a:t>
            </a:r>
            <a:r>
              <a:rPr i="1" lang="fr" sz="2000"/>
              <a:t>(section 4)</a:t>
            </a:r>
            <a:endParaRPr i="1"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"/>
          <p:cNvSpPr txBox="1"/>
          <p:nvPr>
            <p:ph type="title"/>
          </p:nvPr>
        </p:nvSpPr>
        <p:spPr>
          <a:xfrm>
            <a:off x="311700" y="445025"/>
            <a:ext cx="5527800" cy="10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CHARGE MAXIMALE AUTORISÉE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D’UNE CATÉGORIE D’ESSIEUX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4"/>
          <p:cNvSpPr txBox="1"/>
          <p:nvPr/>
        </p:nvSpPr>
        <p:spPr>
          <a:xfrm>
            <a:off x="2170875" y="2353225"/>
            <a:ext cx="250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800">
                <a:solidFill>
                  <a:srgbClr val="0000FF"/>
                </a:solidFill>
              </a:rPr>
              <a:t>Tableau 1</a:t>
            </a:r>
            <a:endParaRPr b="1" sz="2800">
              <a:solidFill>
                <a:srgbClr val="0000FF"/>
              </a:solidFill>
            </a:endParaRPr>
          </a:p>
        </p:txBody>
      </p:sp>
      <p:pic>
        <p:nvPicPr>
          <p:cNvPr id="363" name="Google Shape;3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250" y="307700"/>
            <a:ext cx="2881575" cy="384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4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13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"/>
          <p:cNvSpPr txBox="1"/>
          <p:nvPr>
            <p:ph type="title"/>
          </p:nvPr>
        </p:nvSpPr>
        <p:spPr>
          <a:xfrm>
            <a:off x="0" y="1749325"/>
            <a:ext cx="1362900" cy="5151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100"/>
              <a:t>Tableau 1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5"/>
          <p:cNvSpPr txBox="1"/>
          <p:nvPr>
            <p:ph idx="1" type="body"/>
          </p:nvPr>
        </p:nvSpPr>
        <p:spPr>
          <a:xfrm>
            <a:off x="274650" y="212850"/>
            <a:ext cx="8520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Quelle est la capacité de charge d’un essieu qui appartient à l’essieu avant :  Catégorie B.1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775" y="1452975"/>
            <a:ext cx="6651925" cy="17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5"/>
          <p:cNvSpPr txBox="1"/>
          <p:nvPr/>
        </p:nvSpPr>
        <p:spPr>
          <a:xfrm>
            <a:off x="1473300" y="3120550"/>
            <a:ext cx="61233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100">
                <a:solidFill>
                  <a:schemeClr val="dk1"/>
                </a:solidFill>
              </a:rPr>
              <a:t>Période normale		Période de dégel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 	 		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100">
                <a:solidFill>
                  <a:schemeClr val="dk1"/>
                </a:solidFill>
              </a:rPr>
              <a:t>_____________ KG		______________ KG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73" name="Google Shape;373;p45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13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/>
          <p:nvPr>
            <p:ph type="title"/>
          </p:nvPr>
        </p:nvSpPr>
        <p:spPr>
          <a:xfrm>
            <a:off x="0" y="1749325"/>
            <a:ext cx="1362900" cy="5151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100"/>
              <a:t>Tableau 1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6"/>
          <p:cNvSpPr txBox="1"/>
          <p:nvPr>
            <p:ph idx="1" type="body"/>
          </p:nvPr>
        </p:nvSpPr>
        <p:spPr>
          <a:xfrm>
            <a:off x="274650" y="212850"/>
            <a:ext cx="8520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Quelle est la capacité de charge d’un essieu qui appartient à l’essieu avant :  Catégorie B.1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80" name="Google Shape;38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775" y="1452975"/>
            <a:ext cx="6651925" cy="17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6"/>
          <p:cNvSpPr txBox="1"/>
          <p:nvPr/>
        </p:nvSpPr>
        <p:spPr>
          <a:xfrm>
            <a:off x="1473300" y="3120550"/>
            <a:ext cx="61233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100">
                <a:solidFill>
                  <a:schemeClr val="dk1"/>
                </a:solidFill>
              </a:rPr>
              <a:t>Période normale		Période de dégel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 	 		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100">
                <a:solidFill>
                  <a:schemeClr val="dk1"/>
                </a:solidFill>
              </a:rPr>
              <a:t>_____________ KG		______________ KG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82" name="Google Shape;382;p46"/>
          <p:cNvSpPr txBox="1"/>
          <p:nvPr/>
        </p:nvSpPr>
        <p:spPr>
          <a:xfrm>
            <a:off x="2011425" y="3595450"/>
            <a:ext cx="9081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5500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383" name="Google Shape;383;p46"/>
          <p:cNvSpPr txBox="1"/>
          <p:nvPr/>
        </p:nvSpPr>
        <p:spPr>
          <a:xfrm>
            <a:off x="5091300" y="3595450"/>
            <a:ext cx="9081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5500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384" name="Google Shape;384;p46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13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 txBox="1"/>
          <p:nvPr>
            <p:ph idx="1" type="body"/>
          </p:nvPr>
        </p:nvSpPr>
        <p:spPr>
          <a:xfrm>
            <a:off x="245000" y="359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La capacité de charge de l’essieu avant (PNBE) est de _____ pour un essieu qui appartient à la catégorie B.1.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La capacité d’essieu peut être supérieure lorsqu’elle est indiquée par  _________et que la somme des capacités de tous les ______de l’essieu le permet.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 txBox="1"/>
          <p:nvPr>
            <p:ph idx="1" type="body"/>
          </p:nvPr>
        </p:nvSpPr>
        <p:spPr>
          <a:xfrm>
            <a:off x="245000" y="359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La capacité de charge de l’essieu avant (PNBE) est de _____ pour un essieu qui appartient à la catégorie B.1.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La capacité d’essieu peut être supérieure lorsqu’elle est indiquée par  _________et que la somme des capacités de tous les ______de l’essieu le permet.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395" name="Google Shape;395;p48"/>
          <p:cNvSpPr txBox="1"/>
          <p:nvPr/>
        </p:nvSpPr>
        <p:spPr>
          <a:xfrm>
            <a:off x="860625" y="849750"/>
            <a:ext cx="134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5500 kg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396" name="Google Shape;396;p48"/>
          <p:cNvSpPr txBox="1"/>
          <p:nvPr/>
        </p:nvSpPr>
        <p:spPr>
          <a:xfrm>
            <a:off x="3278500" y="2818575"/>
            <a:ext cx="183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le fabricant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397" name="Google Shape;397;p48"/>
          <p:cNvSpPr txBox="1"/>
          <p:nvPr/>
        </p:nvSpPr>
        <p:spPr>
          <a:xfrm>
            <a:off x="3677950" y="3372675"/>
            <a:ext cx="128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pneus</a:t>
            </a: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INTRODUCTION </a:t>
            </a:r>
            <a:r>
              <a:rPr i="1" lang="fr" sz="2000"/>
              <a:t>(section 1)</a:t>
            </a:r>
            <a:endParaRPr i="1" sz="2000"/>
          </a:p>
        </p:txBody>
      </p:sp>
      <p:sp>
        <p:nvSpPr>
          <p:cNvPr id="120" name="Google Shape;120;p13"/>
          <p:cNvSpPr txBox="1"/>
          <p:nvPr>
            <p:ph idx="1" type="body"/>
          </p:nvPr>
        </p:nvSpPr>
        <p:spPr>
          <a:xfrm>
            <a:off x="311700" y="1152475"/>
            <a:ext cx="8520600" cy="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Quels sont les 2 principaux objectifs du Règlement sur les normes de charges et de dimensions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11700" y="2571750"/>
            <a:ext cx="8167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Char char="➔"/>
            </a:pPr>
            <a:r>
              <a:rPr lang="fr" sz="2700">
                <a:solidFill>
                  <a:srgbClr val="0000FF"/>
                </a:solidFill>
              </a:rPr>
              <a:t>assurer la sécurité des usagers de la route et de protéger les infrastructures routières</a:t>
            </a:r>
            <a:endParaRPr sz="3000">
              <a:solidFill>
                <a:srgbClr val="0000FF"/>
              </a:solidFill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B) Essieu simple : Catégorie B.10</a:t>
            </a:r>
            <a:endParaRPr sz="2800"/>
          </a:p>
        </p:txBody>
      </p:sp>
      <p:pic>
        <p:nvPicPr>
          <p:cNvPr id="403" name="Google Shape;40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250" y="968100"/>
            <a:ext cx="6806225" cy="17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9"/>
          <p:cNvSpPr txBox="1"/>
          <p:nvPr/>
        </p:nvSpPr>
        <p:spPr>
          <a:xfrm>
            <a:off x="6336075" y="27827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B.10</a:t>
            </a:r>
            <a:endParaRPr/>
          </a:p>
        </p:txBody>
      </p:sp>
      <p:sp>
        <p:nvSpPr>
          <p:cNvPr id="405" name="Google Shape;405;p49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9"/>
          <p:cNvSpPr txBox="1"/>
          <p:nvPr/>
        </p:nvSpPr>
        <p:spPr>
          <a:xfrm>
            <a:off x="458825" y="266450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0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B) Essieu simple : Catégorie B.10</a:t>
            </a:r>
            <a:endParaRPr sz="2800"/>
          </a:p>
        </p:txBody>
      </p:sp>
      <p:pic>
        <p:nvPicPr>
          <p:cNvPr id="412" name="Google Shape;41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250" y="968100"/>
            <a:ext cx="6806225" cy="17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0"/>
          <p:cNvSpPr txBox="1"/>
          <p:nvPr/>
        </p:nvSpPr>
        <p:spPr>
          <a:xfrm>
            <a:off x="6336075" y="27827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B.10</a:t>
            </a:r>
            <a:endParaRPr/>
          </a:p>
        </p:txBody>
      </p:sp>
      <p:sp>
        <p:nvSpPr>
          <p:cNvPr id="414" name="Google Shape;414;p50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50"/>
          <p:cNvSpPr txBox="1"/>
          <p:nvPr/>
        </p:nvSpPr>
        <p:spPr>
          <a:xfrm>
            <a:off x="458825" y="266450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0"/>
          <p:cNvSpPr txBox="1"/>
          <p:nvPr/>
        </p:nvSpPr>
        <p:spPr>
          <a:xfrm>
            <a:off x="632925" y="3114425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10000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417" name="Google Shape;417;p50"/>
          <p:cNvSpPr txBox="1"/>
          <p:nvPr/>
        </p:nvSpPr>
        <p:spPr>
          <a:xfrm>
            <a:off x="3320000" y="3114425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8000</a:t>
            </a:r>
            <a:endParaRPr sz="2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1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C</a:t>
            </a:r>
            <a:r>
              <a:rPr lang="fr" sz="2800"/>
              <a:t>) Essieu tandem : Catégorie B.21</a:t>
            </a:r>
            <a:endParaRPr sz="2800"/>
          </a:p>
        </p:txBody>
      </p:sp>
      <p:sp>
        <p:nvSpPr>
          <p:cNvPr id="423" name="Google Shape;423;p51"/>
          <p:cNvSpPr txBox="1"/>
          <p:nvPr/>
        </p:nvSpPr>
        <p:spPr>
          <a:xfrm>
            <a:off x="6232325" y="2664525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424" name="Google Shape;424;p51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1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6" name="Google Shape;42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410" y="1032975"/>
            <a:ext cx="6659716" cy="1756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1"/>
          <p:cNvSpPr txBox="1"/>
          <p:nvPr/>
        </p:nvSpPr>
        <p:spPr>
          <a:xfrm>
            <a:off x="2197300" y="26261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428" name="Google Shape;428;p51"/>
          <p:cNvSpPr txBox="1"/>
          <p:nvPr/>
        </p:nvSpPr>
        <p:spPr>
          <a:xfrm>
            <a:off x="6506625" y="3103100"/>
            <a:ext cx="129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d </a:t>
            </a:r>
            <a:r>
              <a:rPr lang="fr" sz="2300">
                <a:solidFill>
                  <a:schemeClr val="dk1"/>
                </a:solidFill>
              </a:rPr>
              <a:t>≥</a:t>
            </a:r>
            <a:r>
              <a:rPr lang="fr" sz="2000">
                <a:solidFill>
                  <a:schemeClr val="dk1"/>
                </a:solidFill>
              </a:rPr>
              <a:t> 1,2m</a:t>
            </a:r>
            <a:endParaRPr sz="1100"/>
          </a:p>
        </p:txBody>
      </p:sp>
      <p:sp>
        <p:nvSpPr>
          <p:cNvPr id="429" name="Google Shape;429;p51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13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2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C) Essieu tandem : Catégorie B.21</a:t>
            </a:r>
            <a:endParaRPr sz="2800"/>
          </a:p>
        </p:txBody>
      </p:sp>
      <p:sp>
        <p:nvSpPr>
          <p:cNvPr id="435" name="Google Shape;435;p52"/>
          <p:cNvSpPr txBox="1"/>
          <p:nvPr/>
        </p:nvSpPr>
        <p:spPr>
          <a:xfrm>
            <a:off x="6232325" y="2664525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436" name="Google Shape;436;p52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2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2"/>
          <p:cNvSpPr txBox="1"/>
          <p:nvPr/>
        </p:nvSpPr>
        <p:spPr>
          <a:xfrm>
            <a:off x="640325" y="3705150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18000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439" name="Google Shape;439;p52"/>
          <p:cNvSpPr txBox="1"/>
          <p:nvPr/>
        </p:nvSpPr>
        <p:spPr>
          <a:xfrm>
            <a:off x="3290350" y="3759225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15500</a:t>
            </a:r>
            <a:endParaRPr sz="2600">
              <a:solidFill>
                <a:srgbClr val="0000FF"/>
              </a:solidFill>
            </a:endParaRPr>
          </a:p>
        </p:txBody>
      </p:sp>
      <p:pic>
        <p:nvPicPr>
          <p:cNvPr id="440" name="Google Shape;44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410" y="1032975"/>
            <a:ext cx="6659716" cy="17560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2"/>
          <p:cNvSpPr txBox="1"/>
          <p:nvPr/>
        </p:nvSpPr>
        <p:spPr>
          <a:xfrm>
            <a:off x="2197300" y="26261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442" name="Google Shape;442;p52"/>
          <p:cNvSpPr txBox="1"/>
          <p:nvPr/>
        </p:nvSpPr>
        <p:spPr>
          <a:xfrm>
            <a:off x="6506625" y="3103100"/>
            <a:ext cx="129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d </a:t>
            </a:r>
            <a:r>
              <a:rPr lang="fr" sz="2300">
                <a:solidFill>
                  <a:schemeClr val="dk1"/>
                </a:solidFill>
              </a:rPr>
              <a:t>≥</a:t>
            </a:r>
            <a:r>
              <a:rPr lang="fr" sz="2000">
                <a:solidFill>
                  <a:schemeClr val="dk1"/>
                </a:solidFill>
              </a:rPr>
              <a:t> 1,2m</a:t>
            </a:r>
            <a:endParaRPr sz="1100"/>
          </a:p>
        </p:txBody>
      </p:sp>
      <p:sp>
        <p:nvSpPr>
          <p:cNvPr id="443" name="Google Shape;443;p52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13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3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D) Essieu tridem : Catégorie B.31</a:t>
            </a:r>
            <a:endParaRPr sz="2800"/>
          </a:p>
        </p:txBody>
      </p:sp>
      <p:sp>
        <p:nvSpPr>
          <p:cNvPr id="449" name="Google Shape;449;p53"/>
          <p:cNvSpPr txBox="1"/>
          <p:nvPr/>
        </p:nvSpPr>
        <p:spPr>
          <a:xfrm>
            <a:off x="6232325" y="2664525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B.31</a:t>
            </a:r>
            <a:endParaRPr/>
          </a:p>
        </p:txBody>
      </p:sp>
      <p:sp>
        <p:nvSpPr>
          <p:cNvPr id="450" name="Google Shape;450;p53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3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500" y="1032925"/>
            <a:ext cx="6554751" cy="17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3"/>
          <p:cNvSpPr txBox="1"/>
          <p:nvPr/>
        </p:nvSpPr>
        <p:spPr>
          <a:xfrm>
            <a:off x="6232325" y="3101775"/>
            <a:ext cx="182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solidFill>
                  <a:schemeClr val="dk1"/>
                </a:solidFill>
              </a:rPr>
              <a:t>2,4m ≤ d &lt; 3m</a:t>
            </a:r>
            <a:endParaRPr sz="1100"/>
          </a:p>
        </p:txBody>
      </p:sp>
      <p:sp>
        <p:nvSpPr>
          <p:cNvPr id="454" name="Google Shape;454;p53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4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D</a:t>
            </a:r>
            <a:r>
              <a:rPr lang="fr" sz="2800"/>
              <a:t>) Essieu tridem : Catégorie B.31</a:t>
            </a:r>
            <a:endParaRPr sz="2800"/>
          </a:p>
        </p:txBody>
      </p:sp>
      <p:sp>
        <p:nvSpPr>
          <p:cNvPr id="460" name="Google Shape;460;p54"/>
          <p:cNvSpPr txBox="1"/>
          <p:nvPr/>
        </p:nvSpPr>
        <p:spPr>
          <a:xfrm>
            <a:off x="6232325" y="2664525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B.31</a:t>
            </a:r>
            <a:endParaRPr/>
          </a:p>
        </p:txBody>
      </p:sp>
      <p:sp>
        <p:nvSpPr>
          <p:cNvPr id="461" name="Google Shape;461;p54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54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4"/>
          <p:cNvSpPr txBox="1"/>
          <p:nvPr/>
        </p:nvSpPr>
        <p:spPr>
          <a:xfrm>
            <a:off x="640325" y="3705150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21</a:t>
            </a:r>
            <a:r>
              <a:rPr lang="fr" sz="2600">
                <a:solidFill>
                  <a:srgbClr val="0000FF"/>
                </a:solidFill>
              </a:rPr>
              <a:t>000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464" name="Google Shape;464;p54"/>
          <p:cNvSpPr txBox="1"/>
          <p:nvPr/>
        </p:nvSpPr>
        <p:spPr>
          <a:xfrm>
            <a:off x="3290350" y="3759225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180</a:t>
            </a:r>
            <a:r>
              <a:rPr lang="fr" sz="2600">
                <a:solidFill>
                  <a:srgbClr val="0000FF"/>
                </a:solidFill>
              </a:rPr>
              <a:t>00</a:t>
            </a:r>
            <a:endParaRPr sz="2600">
              <a:solidFill>
                <a:srgbClr val="0000FF"/>
              </a:solidFill>
            </a:endParaRPr>
          </a:p>
        </p:txBody>
      </p:sp>
      <p:pic>
        <p:nvPicPr>
          <p:cNvPr id="465" name="Google Shape;46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500" y="1032925"/>
            <a:ext cx="6554751" cy="17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4"/>
          <p:cNvSpPr txBox="1"/>
          <p:nvPr/>
        </p:nvSpPr>
        <p:spPr>
          <a:xfrm>
            <a:off x="6232325" y="3101775"/>
            <a:ext cx="182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solidFill>
                  <a:schemeClr val="dk1"/>
                </a:solidFill>
              </a:rPr>
              <a:t>2,4m ≤ d &lt; 3m</a:t>
            </a:r>
            <a:endParaRPr sz="1100"/>
          </a:p>
        </p:txBody>
      </p:sp>
      <p:sp>
        <p:nvSpPr>
          <p:cNvPr id="467" name="Google Shape;467;p54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5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E</a:t>
            </a:r>
            <a:r>
              <a:rPr lang="fr" sz="2800"/>
              <a:t>) Essieu tridem : Catégorie B.32</a:t>
            </a:r>
            <a:endParaRPr sz="2800"/>
          </a:p>
        </p:txBody>
      </p:sp>
      <p:sp>
        <p:nvSpPr>
          <p:cNvPr id="473" name="Google Shape;473;p55"/>
          <p:cNvSpPr txBox="1"/>
          <p:nvPr/>
        </p:nvSpPr>
        <p:spPr>
          <a:xfrm>
            <a:off x="6232325" y="2664525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B.32</a:t>
            </a:r>
            <a:endParaRPr/>
          </a:p>
        </p:txBody>
      </p:sp>
      <p:sp>
        <p:nvSpPr>
          <p:cNvPr id="474" name="Google Shape;474;p55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5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6" name="Google Shape;47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500" y="1032925"/>
            <a:ext cx="6554751" cy="17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5"/>
          <p:cNvSpPr txBox="1"/>
          <p:nvPr/>
        </p:nvSpPr>
        <p:spPr>
          <a:xfrm>
            <a:off x="6232325" y="3101775"/>
            <a:ext cx="182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3</a:t>
            </a:r>
            <a:r>
              <a:rPr lang="fr" sz="2000">
                <a:solidFill>
                  <a:schemeClr val="dk1"/>
                </a:solidFill>
              </a:rPr>
              <a:t>m ≤ d &lt; 3,6m</a:t>
            </a:r>
            <a:endParaRPr sz="1100"/>
          </a:p>
        </p:txBody>
      </p:sp>
      <p:sp>
        <p:nvSpPr>
          <p:cNvPr id="478" name="Google Shape;478;p55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6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E) Essieu tridem : Catégorie B.32</a:t>
            </a:r>
            <a:endParaRPr sz="2800"/>
          </a:p>
        </p:txBody>
      </p:sp>
      <p:sp>
        <p:nvSpPr>
          <p:cNvPr id="484" name="Google Shape;484;p56"/>
          <p:cNvSpPr txBox="1"/>
          <p:nvPr/>
        </p:nvSpPr>
        <p:spPr>
          <a:xfrm>
            <a:off x="6232325" y="2664525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B.32</a:t>
            </a:r>
            <a:endParaRPr/>
          </a:p>
        </p:txBody>
      </p:sp>
      <p:sp>
        <p:nvSpPr>
          <p:cNvPr id="485" name="Google Shape;485;p56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6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6"/>
          <p:cNvSpPr txBox="1"/>
          <p:nvPr/>
        </p:nvSpPr>
        <p:spPr>
          <a:xfrm>
            <a:off x="640325" y="3705150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24000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488" name="Google Shape;488;p56"/>
          <p:cNvSpPr txBox="1"/>
          <p:nvPr/>
        </p:nvSpPr>
        <p:spPr>
          <a:xfrm>
            <a:off x="3290350" y="3759225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21000</a:t>
            </a:r>
            <a:endParaRPr sz="2600">
              <a:solidFill>
                <a:srgbClr val="0000FF"/>
              </a:solidFill>
            </a:endParaRPr>
          </a:p>
        </p:txBody>
      </p:sp>
      <p:pic>
        <p:nvPicPr>
          <p:cNvPr id="489" name="Google Shape;48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500" y="1032925"/>
            <a:ext cx="6554751" cy="17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6"/>
          <p:cNvSpPr txBox="1"/>
          <p:nvPr/>
        </p:nvSpPr>
        <p:spPr>
          <a:xfrm>
            <a:off x="6232325" y="3101775"/>
            <a:ext cx="182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3m ≤ d &lt; 3,6m</a:t>
            </a:r>
            <a:endParaRPr sz="1100"/>
          </a:p>
        </p:txBody>
      </p:sp>
      <p:sp>
        <p:nvSpPr>
          <p:cNvPr id="491" name="Google Shape;491;p56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7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E) Essieu tridem : Catégorie B.33</a:t>
            </a:r>
            <a:endParaRPr sz="2800"/>
          </a:p>
        </p:txBody>
      </p:sp>
      <p:sp>
        <p:nvSpPr>
          <p:cNvPr id="497" name="Google Shape;497;p57"/>
          <p:cNvSpPr txBox="1"/>
          <p:nvPr/>
        </p:nvSpPr>
        <p:spPr>
          <a:xfrm>
            <a:off x="6069300" y="30647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B.33</a:t>
            </a:r>
            <a:endParaRPr/>
          </a:p>
        </p:txBody>
      </p:sp>
      <p:sp>
        <p:nvSpPr>
          <p:cNvPr id="498" name="Google Shape;498;p57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7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0" name="Google Shape;50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75" y="1115900"/>
            <a:ext cx="7270151" cy="19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7"/>
          <p:cNvSpPr txBox="1"/>
          <p:nvPr/>
        </p:nvSpPr>
        <p:spPr>
          <a:xfrm>
            <a:off x="6069300" y="3435275"/>
            <a:ext cx="223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3,6m ≤ d ≤ 3,7m</a:t>
            </a:r>
            <a:endParaRPr sz="1100"/>
          </a:p>
        </p:txBody>
      </p:sp>
      <p:sp>
        <p:nvSpPr>
          <p:cNvPr id="502" name="Google Shape;502;p57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8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E) Essieu tridem : Catégorie B.33</a:t>
            </a:r>
            <a:endParaRPr sz="2800"/>
          </a:p>
        </p:txBody>
      </p:sp>
      <p:sp>
        <p:nvSpPr>
          <p:cNvPr id="508" name="Google Shape;508;p58"/>
          <p:cNvSpPr txBox="1"/>
          <p:nvPr/>
        </p:nvSpPr>
        <p:spPr>
          <a:xfrm>
            <a:off x="6069300" y="30647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B.33</a:t>
            </a:r>
            <a:endParaRPr/>
          </a:p>
        </p:txBody>
      </p:sp>
      <p:sp>
        <p:nvSpPr>
          <p:cNvPr id="509" name="Google Shape;509;p58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8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8"/>
          <p:cNvSpPr txBox="1"/>
          <p:nvPr/>
        </p:nvSpPr>
        <p:spPr>
          <a:xfrm>
            <a:off x="640325" y="3705150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26000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512" name="Google Shape;512;p58"/>
          <p:cNvSpPr txBox="1"/>
          <p:nvPr/>
        </p:nvSpPr>
        <p:spPr>
          <a:xfrm>
            <a:off x="3290350" y="3759225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22000</a:t>
            </a:r>
            <a:endParaRPr sz="2600">
              <a:solidFill>
                <a:srgbClr val="0000FF"/>
              </a:solidFill>
            </a:endParaRPr>
          </a:p>
        </p:txBody>
      </p:sp>
      <p:pic>
        <p:nvPicPr>
          <p:cNvPr id="513" name="Google Shape;51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75" y="1115900"/>
            <a:ext cx="7270151" cy="19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8"/>
          <p:cNvSpPr txBox="1"/>
          <p:nvPr/>
        </p:nvSpPr>
        <p:spPr>
          <a:xfrm>
            <a:off x="6069300" y="3435275"/>
            <a:ext cx="223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3,6m ≤ d ≤ 3,7m</a:t>
            </a:r>
            <a:endParaRPr sz="1100"/>
          </a:p>
        </p:txBody>
      </p:sp>
      <p:sp>
        <p:nvSpPr>
          <p:cNvPr id="515" name="Google Shape;515;p58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DÉFINITIONS </a:t>
            </a:r>
            <a:r>
              <a:rPr i="1" lang="fr" sz="2000"/>
              <a:t>(section 2)</a:t>
            </a:r>
            <a:endParaRPr i="1" sz="2000"/>
          </a:p>
        </p:txBody>
      </p:sp>
      <p:sp>
        <p:nvSpPr>
          <p:cNvPr id="128" name="Google Shape;128;p14"/>
          <p:cNvSpPr txBox="1"/>
          <p:nvPr>
            <p:ph idx="1" type="body"/>
          </p:nvPr>
        </p:nvSpPr>
        <p:spPr>
          <a:xfrm>
            <a:off x="311700" y="1152475"/>
            <a:ext cx="8520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Concernant l’empattement d’une semi-remorque, de quelle façon cette distance est-elle mesurée</a:t>
            </a:r>
            <a:r>
              <a:rPr lang="fr" sz="2800">
                <a:solidFill>
                  <a:schemeClr val="dk1"/>
                </a:solidFill>
              </a:rPr>
              <a:t>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9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Définitions:</a:t>
            </a:r>
            <a:endParaRPr sz="2800"/>
          </a:p>
        </p:txBody>
      </p:sp>
      <p:sp>
        <p:nvSpPr>
          <p:cNvPr id="521" name="Google Shape;521;p59"/>
          <p:cNvSpPr txBox="1"/>
          <p:nvPr/>
        </p:nvSpPr>
        <p:spPr>
          <a:xfrm>
            <a:off x="214250" y="893175"/>
            <a:ext cx="81897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1270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Un groupe d’essieux est l’équivalent d’un essieu tridem lorsqu’il est formé de 3 essieux  également espacés entre eux, comprenant</a:t>
            </a:r>
            <a:r>
              <a:rPr lang="fr" sz="2400" u="sng">
                <a:solidFill>
                  <a:schemeClr val="dk1"/>
                </a:solidFill>
              </a:rPr>
              <a:t>  ____________________________</a:t>
            </a:r>
            <a:r>
              <a:rPr lang="fr" sz="2400">
                <a:solidFill>
                  <a:schemeClr val="dk1"/>
                </a:solidFill>
              </a:rPr>
              <a:t>, reliés  au véhicule par des suspensions conçues pour égaliser, sans ajustement possible, à 1 000 kg  près lorsque l’essieu relevable est abaissé, la masse pouvant être mesurée sous les roues de  chacun des essieux.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522" name="Google Shape;522;p59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0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Définitions:</a:t>
            </a:r>
            <a:endParaRPr sz="2800"/>
          </a:p>
        </p:txBody>
      </p:sp>
      <p:sp>
        <p:nvSpPr>
          <p:cNvPr id="528" name="Google Shape;528;p60"/>
          <p:cNvSpPr txBox="1"/>
          <p:nvPr/>
        </p:nvSpPr>
        <p:spPr>
          <a:xfrm>
            <a:off x="214250" y="893175"/>
            <a:ext cx="81897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1270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Un groupe d’essieux est l’équivalent d’un essieu tridem lorsqu’il est formé de 3 essieux  également espacés entre eux, comprenant</a:t>
            </a:r>
            <a:r>
              <a:rPr lang="fr" sz="2400" u="sng">
                <a:solidFill>
                  <a:schemeClr val="dk1"/>
                </a:solidFill>
              </a:rPr>
              <a:t>  ____________________________</a:t>
            </a:r>
            <a:r>
              <a:rPr lang="fr" sz="2400">
                <a:solidFill>
                  <a:schemeClr val="dk1"/>
                </a:solidFill>
              </a:rPr>
              <a:t>, reliés  au véhicule par des suspensions conçues pour égaliser, sans ajustement possible, à 1 000 kg  près lorsque l’essieu relevable est abaissé, la masse pouvant être mesurée sous les roues de  chacun des essieux.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529" name="Google Shape;529;p60"/>
          <p:cNvSpPr txBox="1"/>
          <p:nvPr/>
        </p:nvSpPr>
        <p:spPr>
          <a:xfrm>
            <a:off x="2826700" y="1733775"/>
            <a:ext cx="602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à l’avant un essieu relevable abaissé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530" name="Google Shape;530;p60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1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Définitions:</a:t>
            </a:r>
            <a:endParaRPr sz="2800"/>
          </a:p>
        </p:txBody>
      </p:sp>
      <p:sp>
        <p:nvSpPr>
          <p:cNvPr id="536" name="Google Shape;536;p61"/>
          <p:cNvSpPr txBox="1"/>
          <p:nvPr/>
        </p:nvSpPr>
        <p:spPr>
          <a:xfrm>
            <a:off x="384725" y="982100"/>
            <a:ext cx="8189700" cy="23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La limite de charge maximale prévue au règlement en période normale et en période de dégel  est diminuée de</a:t>
            </a:r>
            <a:r>
              <a:rPr lang="fr" sz="2800" u="sng">
                <a:solidFill>
                  <a:schemeClr val="dk1"/>
                </a:solidFill>
              </a:rPr>
              <a:t>  ________</a:t>
            </a:r>
            <a:r>
              <a:rPr lang="fr" sz="2800">
                <a:solidFill>
                  <a:schemeClr val="dk1"/>
                </a:solidFill>
              </a:rPr>
              <a:t>kg dans le cas d’un essieu tridem équivalent.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61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2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Définitions:</a:t>
            </a:r>
            <a:endParaRPr sz="2800"/>
          </a:p>
        </p:txBody>
      </p:sp>
      <p:sp>
        <p:nvSpPr>
          <p:cNvPr id="543" name="Google Shape;543;p62"/>
          <p:cNvSpPr txBox="1"/>
          <p:nvPr/>
        </p:nvSpPr>
        <p:spPr>
          <a:xfrm>
            <a:off x="384725" y="982100"/>
            <a:ext cx="8189700" cy="23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La limite de charge maximale prévue au règlement en période normale et en période de dégel  est diminuée de</a:t>
            </a:r>
            <a:r>
              <a:rPr lang="fr" sz="2800" u="sng">
                <a:solidFill>
                  <a:schemeClr val="dk1"/>
                </a:solidFill>
              </a:rPr>
              <a:t>  ________</a:t>
            </a:r>
            <a:r>
              <a:rPr lang="fr" sz="2800">
                <a:solidFill>
                  <a:schemeClr val="dk1"/>
                </a:solidFill>
              </a:rPr>
              <a:t>kg dans le cas d’un essieu tridem équivalent.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62"/>
          <p:cNvSpPr txBox="1"/>
          <p:nvPr/>
        </p:nvSpPr>
        <p:spPr>
          <a:xfrm>
            <a:off x="2918775" y="1887800"/>
            <a:ext cx="110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FF"/>
                </a:solidFill>
              </a:rPr>
              <a:t>1</a:t>
            </a:r>
            <a:r>
              <a:rPr lang="fr" sz="2800">
                <a:solidFill>
                  <a:srgbClr val="0000FF"/>
                </a:solidFill>
              </a:rPr>
              <a:t>000</a:t>
            </a:r>
            <a:endParaRPr sz="2800">
              <a:solidFill>
                <a:srgbClr val="0000FF"/>
              </a:solidFill>
            </a:endParaRPr>
          </a:p>
        </p:txBody>
      </p:sp>
      <p:sp>
        <p:nvSpPr>
          <p:cNvPr id="545" name="Google Shape;545;p62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3"/>
          <p:cNvSpPr txBox="1"/>
          <p:nvPr/>
        </p:nvSpPr>
        <p:spPr>
          <a:xfrm>
            <a:off x="180825" y="245450"/>
            <a:ext cx="884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G</a:t>
            </a:r>
            <a:r>
              <a:rPr lang="fr" sz="2800"/>
              <a:t>) Essieu autovireur à l’avant d’un tridem :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 Catégorie B.44</a:t>
            </a:r>
            <a:endParaRPr sz="2800"/>
          </a:p>
        </p:txBody>
      </p:sp>
      <p:sp>
        <p:nvSpPr>
          <p:cNvPr id="551" name="Google Shape;551;p63"/>
          <p:cNvSpPr txBox="1"/>
          <p:nvPr/>
        </p:nvSpPr>
        <p:spPr>
          <a:xfrm>
            <a:off x="6069300" y="30647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B.44</a:t>
            </a:r>
            <a:endParaRPr/>
          </a:p>
        </p:txBody>
      </p:sp>
      <p:sp>
        <p:nvSpPr>
          <p:cNvPr id="552" name="Google Shape;552;p63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63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63"/>
          <p:cNvSpPr txBox="1"/>
          <p:nvPr/>
        </p:nvSpPr>
        <p:spPr>
          <a:xfrm>
            <a:off x="6069300" y="3435275"/>
            <a:ext cx="223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2,5</a:t>
            </a:r>
            <a:r>
              <a:rPr lang="fr" sz="2000">
                <a:solidFill>
                  <a:schemeClr val="dk1"/>
                </a:solidFill>
              </a:rPr>
              <a:t>m ≤ b ≤ 3,0m</a:t>
            </a:r>
            <a:endParaRPr sz="1100"/>
          </a:p>
        </p:txBody>
      </p:sp>
      <p:pic>
        <p:nvPicPr>
          <p:cNvPr id="555" name="Google Shape;55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325" y="1388825"/>
            <a:ext cx="6424701" cy="17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3"/>
          <p:cNvSpPr txBox="1"/>
          <p:nvPr/>
        </p:nvSpPr>
        <p:spPr>
          <a:xfrm>
            <a:off x="6328675" y="3759225"/>
            <a:ext cx="2230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3</a:t>
            </a:r>
            <a:r>
              <a:rPr lang="fr" sz="2000">
                <a:solidFill>
                  <a:schemeClr val="dk1"/>
                </a:solidFill>
              </a:rPr>
              <a:t>m ≤ c </a:t>
            </a:r>
            <a:r>
              <a:rPr lang="fr" sz="2300">
                <a:solidFill>
                  <a:schemeClr val="dk1"/>
                </a:solidFill>
              </a:rPr>
              <a:t>&lt; </a:t>
            </a:r>
            <a:r>
              <a:rPr lang="fr" sz="2000">
                <a:solidFill>
                  <a:schemeClr val="dk1"/>
                </a:solidFill>
              </a:rPr>
              <a:t>3,6m</a:t>
            </a:r>
            <a:endParaRPr sz="1100"/>
          </a:p>
        </p:txBody>
      </p:sp>
      <p:pic>
        <p:nvPicPr>
          <p:cNvPr id="557" name="Google Shape;55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835025"/>
            <a:ext cx="1905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3725" y="2664500"/>
            <a:ext cx="23450" cy="2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5925" y="2691650"/>
            <a:ext cx="23450" cy="2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1500" y="2691650"/>
            <a:ext cx="23450" cy="2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63"/>
          <p:cNvSpPr txBox="1"/>
          <p:nvPr/>
        </p:nvSpPr>
        <p:spPr>
          <a:xfrm>
            <a:off x="6069600" y="2612525"/>
            <a:ext cx="2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b</a:t>
            </a:r>
            <a:r>
              <a:rPr b="1" lang="fr" sz="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562" name="Google Shape;562;p63"/>
          <p:cNvSpPr txBox="1"/>
          <p:nvPr/>
        </p:nvSpPr>
        <p:spPr>
          <a:xfrm>
            <a:off x="6843488" y="2612525"/>
            <a:ext cx="2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c</a:t>
            </a:r>
            <a:r>
              <a:rPr b="1" lang="fr" sz="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563" name="Google Shape;563;p63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15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4"/>
          <p:cNvSpPr txBox="1"/>
          <p:nvPr/>
        </p:nvSpPr>
        <p:spPr>
          <a:xfrm>
            <a:off x="180825" y="245450"/>
            <a:ext cx="884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G) Essieu autovireur à l’avant d’un tridem :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 Catégorie B.44</a:t>
            </a:r>
            <a:endParaRPr sz="2800"/>
          </a:p>
        </p:txBody>
      </p:sp>
      <p:sp>
        <p:nvSpPr>
          <p:cNvPr id="569" name="Google Shape;569;p64"/>
          <p:cNvSpPr txBox="1"/>
          <p:nvPr/>
        </p:nvSpPr>
        <p:spPr>
          <a:xfrm>
            <a:off x="6069300" y="30647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B.44</a:t>
            </a:r>
            <a:endParaRPr/>
          </a:p>
        </p:txBody>
      </p:sp>
      <p:sp>
        <p:nvSpPr>
          <p:cNvPr id="570" name="Google Shape;570;p64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64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64"/>
          <p:cNvSpPr txBox="1"/>
          <p:nvPr/>
        </p:nvSpPr>
        <p:spPr>
          <a:xfrm>
            <a:off x="640325" y="3705150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32000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573" name="Google Shape;573;p64"/>
          <p:cNvSpPr txBox="1"/>
          <p:nvPr/>
        </p:nvSpPr>
        <p:spPr>
          <a:xfrm>
            <a:off x="3290350" y="3759225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27500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574" name="Google Shape;574;p64"/>
          <p:cNvSpPr txBox="1"/>
          <p:nvPr/>
        </p:nvSpPr>
        <p:spPr>
          <a:xfrm>
            <a:off x="6069300" y="3435275"/>
            <a:ext cx="223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2,5m ≤ b ≤ 3,0m</a:t>
            </a:r>
            <a:endParaRPr sz="1100"/>
          </a:p>
        </p:txBody>
      </p:sp>
      <p:pic>
        <p:nvPicPr>
          <p:cNvPr id="575" name="Google Shape;57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325" y="1388825"/>
            <a:ext cx="6424701" cy="17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64"/>
          <p:cNvSpPr txBox="1"/>
          <p:nvPr/>
        </p:nvSpPr>
        <p:spPr>
          <a:xfrm>
            <a:off x="6328675" y="3759225"/>
            <a:ext cx="2230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3m ≤ c </a:t>
            </a:r>
            <a:r>
              <a:rPr lang="fr" sz="2300">
                <a:solidFill>
                  <a:schemeClr val="dk1"/>
                </a:solidFill>
              </a:rPr>
              <a:t>&lt; </a:t>
            </a:r>
            <a:r>
              <a:rPr lang="fr" sz="2000">
                <a:solidFill>
                  <a:schemeClr val="dk1"/>
                </a:solidFill>
              </a:rPr>
              <a:t>3,6m</a:t>
            </a:r>
            <a:endParaRPr sz="1100"/>
          </a:p>
        </p:txBody>
      </p:sp>
      <p:pic>
        <p:nvPicPr>
          <p:cNvPr id="577" name="Google Shape;57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835025"/>
            <a:ext cx="1905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3725" y="2664500"/>
            <a:ext cx="23450" cy="2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5925" y="2691650"/>
            <a:ext cx="23450" cy="2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1500" y="2691650"/>
            <a:ext cx="23450" cy="2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4"/>
          <p:cNvSpPr txBox="1"/>
          <p:nvPr/>
        </p:nvSpPr>
        <p:spPr>
          <a:xfrm>
            <a:off x="6069600" y="2612525"/>
            <a:ext cx="2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b</a:t>
            </a:r>
            <a:r>
              <a:rPr b="1" lang="fr" sz="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582" name="Google Shape;582;p64"/>
          <p:cNvSpPr txBox="1"/>
          <p:nvPr/>
        </p:nvSpPr>
        <p:spPr>
          <a:xfrm>
            <a:off x="6843488" y="2612525"/>
            <a:ext cx="2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c</a:t>
            </a:r>
            <a:r>
              <a:rPr b="1" lang="fr" sz="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583" name="Google Shape;583;p64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15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5"/>
          <p:cNvSpPr txBox="1"/>
          <p:nvPr/>
        </p:nvSpPr>
        <p:spPr>
          <a:xfrm>
            <a:off x="180825" y="245450"/>
            <a:ext cx="884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H</a:t>
            </a:r>
            <a:r>
              <a:rPr lang="fr" sz="2800"/>
              <a:t>) Essieu autovireur à l’avant d’un tridem :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 Catégorie B.45</a:t>
            </a:r>
            <a:endParaRPr sz="2800"/>
          </a:p>
        </p:txBody>
      </p:sp>
      <p:sp>
        <p:nvSpPr>
          <p:cNvPr id="589" name="Google Shape;589;p65"/>
          <p:cNvSpPr txBox="1"/>
          <p:nvPr/>
        </p:nvSpPr>
        <p:spPr>
          <a:xfrm>
            <a:off x="6069300" y="30647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B.45</a:t>
            </a:r>
            <a:endParaRPr/>
          </a:p>
        </p:txBody>
      </p:sp>
      <p:sp>
        <p:nvSpPr>
          <p:cNvPr id="590" name="Google Shape;590;p65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65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65"/>
          <p:cNvSpPr txBox="1"/>
          <p:nvPr/>
        </p:nvSpPr>
        <p:spPr>
          <a:xfrm>
            <a:off x="6069300" y="3435275"/>
            <a:ext cx="223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2,5m ≤ b ≤ 3,0m</a:t>
            </a:r>
            <a:endParaRPr sz="1100"/>
          </a:p>
        </p:txBody>
      </p:sp>
      <p:sp>
        <p:nvSpPr>
          <p:cNvPr id="593" name="Google Shape;593;p65"/>
          <p:cNvSpPr txBox="1"/>
          <p:nvPr/>
        </p:nvSpPr>
        <p:spPr>
          <a:xfrm>
            <a:off x="6069300" y="3766875"/>
            <a:ext cx="2230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3,6m ≤ c </a:t>
            </a:r>
            <a:r>
              <a:rPr lang="fr" sz="2300">
                <a:solidFill>
                  <a:schemeClr val="dk1"/>
                </a:solidFill>
              </a:rPr>
              <a:t>&lt; </a:t>
            </a:r>
            <a:r>
              <a:rPr lang="fr" sz="2000">
                <a:solidFill>
                  <a:schemeClr val="dk1"/>
                </a:solidFill>
              </a:rPr>
              <a:t>3,7m</a:t>
            </a:r>
            <a:endParaRPr sz="1100"/>
          </a:p>
        </p:txBody>
      </p:sp>
      <p:pic>
        <p:nvPicPr>
          <p:cNvPr id="594" name="Google Shape;59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35025"/>
            <a:ext cx="1905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975" y="2691650"/>
            <a:ext cx="23450" cy="2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5925" y="2691650"/>
            <a:ext cx="23450" cy="2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6775" y="2691650"/>
            <a:ext cx="23450" cy="2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65"/>
          <p:cNvSpPr txBox="1"/>
          <p:nvPr/>
        </p:nvSpPr>
        <p:spPr>
          <a:xfrm>
            <a:off x="6069600" y="2612525"/>
            <a:ext cx="2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b</a:t>
            </a:r>
            <a:r>
              <a:rPr b="1" lang="fr" sz="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599" name="Google Shape;599;p65"/>
          <p:cNvSpPr txBox="1"/>
          <p:nvPr/>
        </p:nvSpPr>
        <p:spPr>
          <a:xfrm>
            <a:off x="6843488" y="2612525"/>
            <a:ext cx="2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c</a:t>
            </a:r>
            <a:r>
              <a:rPr b="1" lang="fr" sz="8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600" name="Google Shape;600;p65"/>
          <p:cNvPicPr preferRelativeResize="0"/>
          <p:nvPr/>
        </p:nvPicPr>
        <p:blipFill rotWithShape="1">
          <a:blip r:embed="rId5">
            <a:alphaModFix/>
          </a:blip>
          <a:srcRect b="0" l="560" r="-559" t="0"/>
          <a:stretch/>
        </p:blipFill>
        <p:spPr>
          <a:xfrm>
            <a:off x="1472750" y="1344022"/>
            <a:ext cx="6587750" cy="1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5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15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6"/>
          <p:cNvSpPr txBox="1"/>
          <p:nvPr/>
        </p:nvSpPr>
        <p:spPr>
          <a:xfrm>
            <a:off x="180825" y="245450"/>
            <a:ext cx="884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H) Essieu autovireur à l’avant d’un tridem :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 Catégorie B.45</a:t>
            </a:r>
            <a:endParaRPr sz="2800"/>
          </a:p>
        </p:txBody>
      </p:sp>
      <p:sp>
        <p:nvSpPr>
          <p:cNvPr id="607" name="Google Shape;607;p66"/>
          <p:cNvSpPr txBox="1"/>
          <p:nvPr/>
        </p:nvSpPr>
        <p:spPr>
          <a:xfrm>
            <a:off x="6069300" y="30647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B.45</a:t>
            </a:r>
            <a:endParaRPr/>
          </a:p>
        </p:txBody>
      </p:sp>
      <p:sp>
        <p:nvSpPr>
          <p:cNvPr id="608" name="Google Shape;608;p66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66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66"/>
          <p:cNvSpPr txBox="1"/>
          <p:nvPr/>
        </p:nvSpPr>
        <p:spPr>
          <a:xfrm>
            <a:off x="640325" y="3705150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34000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611" name="Google Shape;611;p66"/>
          <p:cNvSpPr txBox="1"/>
          <p:nvPr/>
        </p:nvSpPr>
        <p:spPr>
          <a:xfrm>
            <a:off x="3290350" y="3759225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29500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612" name="Google Shape;612;p66"/>
          <p:cNvSpPr txBox="1"/>
          <p:nvPr/>
        </p:nvSpPr>
        <p:spPr>
          <a:xfrm>
            <a:off x="6069300" y="3435275"/>
            <a:ext cx="223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2,5m ≤ b ≤ 3,0m</a:t>
            </a:r>
            <a:endParaRPr sz="1100"/>
          </a:p>
        </p:txBody>
      </p:sp>
      <p:sp>
        <p:nvSpPr>
          <p:cNvPr id="613" name="Google Shape;613;p66"/>
          <p:cNvSpPr txBox="1"/>
          <p:nvPr/>
        </p:nvSpPr>
        <p:spPr>
          <a:xfrm>
            <a:off x="6069300" y="3766875"/>
            <a:ext cx="2230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3,6m ≤ c </a:t>
            </a:r>
            <a:r>
              <a:rPr lang="fr" sz="2300">
                <a:solidFill>
                  <a:schemeClr val="dk1"/>
                </a:solidFill>
              </a:rPr>
              <a:t>&lt; </a:t>
            </a:r>
            <a:r>
              <a:rPr lang="fr" sz="2000">
                <a:solidFill>
                  <a:schemeClr val="dk1"/>
                </a:solidFill>
              </a:rPr>
              <a:t>3,7m</a:t>
            </a:r>
            <a:endParaRPr sz="1100"/>
          </a:p>
        </p:txBody>
      </p:sp>
      <p:pic>
        <p:nvPicPr>
          <p:cNvPr id="614" name="Google Shape;61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35025"/>
            <a:ext cx="1905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975" y="2691650"/>
            <a:ext cx="23450" cy="2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5925" y="2691650"/>
            <a:ext cx="23450" cy="2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6775" y="2691650"/>
            <a:ext cx="23450" cy="2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66"/>
          <p:cNvSpPr txBox="1"/>
          <p:nvPr/>
        </p:nvSpPr>
        <p:spPr>
          <a:xfrm>
            <a:off x="6069600" y="2612525"/>
            <a:ext cx="2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b</a:t>
            </a:r>
            <a:r>
              <a:rPr b="1" lang="fr" sz="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619" name="Google Shape;619;p66"/>
          <p:cNvSpPr txBox="1"/>
          <p:nvPr/>
        </p:nvSpPr>
        <p:spPr>
          <a:xfrm>
            <a:off x="6843488" y="2612525"/>
            <a:ext cx="2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c</a:t>
            </a:r>
            <a:r>
              <a:rPr b="1" lang="fr" sz="8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620" name="Google Shape;620;p66"/>
          <p:cNvPicPr preferRelativeResize="0"/>
          <p:nvPr/>
        </p:nvPicPr>
        <p:blipFill rotWithShape="1">
          <a:blip r:embed="rId5">
            <a:alphaModFix/>
          </a:blip>
          <a:srcRect b="0" l="560" r="-559" t="0"/>
          <a:stretch/>
        </p:blipFill>
        <p:spPr>
          <a:xfrm>
            <a:off x="1472750" y="1344022"/>
            <a:ext cx="6587750" cy="1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66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15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7"/>
          <p:cNvSpPr txBox="1"/>
          <p:nvPr>
            <p:ph type="title"/>
          </p:nvPr>
        </p:nvSpPr>
        <p:spPr>
          <a:xfrm>
            <a:off x="311700" y="445025"/>
            <a:ext cx="8520600" cy="10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MASSE TOTALE EN CHARGE MAXIMALE AUTORISÉE</a:t>
            </a:r>
            <a:r>
              <a:rPr i="1" lang="fr" sz="2000"/>
              <a:t> (section 5)</a:t>
            </a:r>
            <a:endParaRPr i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7" name="Google Shape;62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525" y="1515725"/>
            <a:ext cx="4671749" cy="26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67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17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MASSE TOTALE EN CHARGE MAXIMALE AUTORISÉE</a:t>
            </a:r>
            <a:endParaRPr/>
          </a:p>
        </p:txBody>
      </p:sp>
      <p:sp>
        <p:nvSpPr>
          <p:cNvPr id="634" name="Google Shape;634;p68"/>
          <p:cNvSpPr txBox="1"/>
          <p:nvPr>
            <p:ph idx="1" type="body"/>
          </p:nvPr>
        </p:nvSpPr>
        <p:spPr>
          <a:xfrm>
            <a:off x="225600" y="1707825"/>
            <a:ext cx="85206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En période normale: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68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17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/>
              <a:t>DÉFINITIONS </a:t>
            </a:r>
            <a:r>
              <a:rPr i="1" lang="fr" sz="2000"/>
              <a:t>(section 2)</a:t>
            </a:r>
            <a:endParaRPr i="1" sz="2000"/>
          </a:p>
        </p:txBody>
      </p:sp>
      <p:sp>
        <p:nvSpPr>
          <p:cNvPr id="135" name="Google Shape;135;p15"/>
          <p:cNvSpPr txBox="1"/>
          <p:nvPr>
            <p:ph idx="1" type="body"/>
          </p:nvPr>
        </p:nvSpPr>
        <p:spPr>
          <a:xfrm>
            <a:off x="311700" y="1152475"/>
            <a:ext cx="85206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Concernant l’empattement d’une semi-remorque, de quelle façon cette distance est-elle mesurée ?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397700" y="2571750"/>
            <a:ext cx="8078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500">
                <a:solidFill>
                  <a:srgbClr val="0000FF"/>
                </a:solidFill>
              </a:rPr>
              <a:t>Cette distance est mesurée à partir du centre du pivot d’attelage jusqu’au centre de l’essieu simple ou jusqu’au centre du tandem ou jusqu’au centre du tridem</a:t>
            </a:r>
            <a:endParaRPr sz="2800">
              <a:solidFill>
                <a:srgbClr val="0000FF"/>
              </a:solidFill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MASSE TOTALE EN CHARGE MAXIMALE AUTORISÉE</a:t>
            </a:r>
            <a:endParaRPr/>
          </a:p>
        </p:txBody>
      </p:sp>
      <p:sp>
        <p:nvSpPr>
          <p:cNvPr id="641" name="Google Shape;641;p69"/>
          <p:cNvSpPr txBox="1"/>
          <p:nvPr>
            <p:ph idx="1" type="body"/>
          </p:nvPr>
        </p:nvSpPr>
        <p:spPr>
          <a:xfrm>
            <a:off x="225600" y="1707825"/>
            <a:ext cx="85206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En période normale: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69"/>
          <p:cNvSpPr txBox="1"/>
          <p:nvPr/>
        </p:nvSpPr>
        <p:spPr>
          <a:xfrm>
            <a:off x="166800" y="2521650"/>
            <a:ext cx="8810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AutoNum type="arabicPeriod"/>
            </a:pPr>
            <a:r>
              <a:rPr lang="fr" sz="2800">
                <a:solidFill>
                  <a:srgbClr val="0000FF"/>
                </a:solidFill>
              </a:rPr>
              <a:t>La somme des charges maximales autorisées de chacune des catégories d’essieux d’un véhicule ou d’un ensemble de véhicules en période normale;</a:t>
            </a:r>
            <a:endParaRPr sz="3100">
              <a:solidFill>
                <a:srgbClr val="0000FF"/>
              </a:solidFill>
            </a:endParaRPr>
          </a:p>
        </p:txBody>
      </p:sp>
      <p:sp>
        <p:nvSpPr>
          <p:cNvPr id="643" name="Google Shape;643;p69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17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MASSE TOTALE EN CHARGE MAXIMALE AUTORISÉE</a:t>
            </a:r>
            <a:endParaRPr/>
          </a:p>
        </p:txBody>
      </p:sp>
      <p:sp>
        <p:nvSpPr>
          <p:cNvPr id="649" name="Google Shape;649;p70"/>
          <p:cNvSpPr txBox="1"/>
          <p:nvPr>
            <p:ph idx="1" type="body"/>
          </p:nvPr>
        </p:nvSpPr>
        <p:spPr>
          <a:xfrm>
            <a:off x="225600" y="1707825"/>
            <a:ext cx="85206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En période normale: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70"/>
          <p:cNvSpPr txBox="1"/>
          <p:nvPr/>
        </p:nvSpPr>
        <p:spPr>
          <a:xfrm>
            <a:off x="166800" y="2521650"/>
            <a:ext cx="8810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FF"/>
                </a:solidFill>
              </a:rPr>
              <a:t>2.  La masse totale en charge de la catégorie de véhicules prévue au règlement (tableau 2)</a:t>
            </a:r>
            <a:endParaRPr sz="3100">
              <a:solidFill>
                <a:srgbClr val="0000FF"/>
              </a:solidFill>
            </a:endParaRPr>
          </a:p>
        </p:txBody>
      </p:sp>
      <p:sp>
        <p:nvSpPr>
          <p:cNvPr id="651" name="Google Shape;651;p70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17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1"/>
          <p:cNvSpPr txBox="1"/>
          <p:nvPr>
            <p:ph idx="1" type="body"/>
          </p:nvPr>
        </p:nvSpPr>
        <p:spPr>
          <a:xfrm>
            <a:off x="247825" y="1633700"/>
            <a:ext cx="85206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La somme des charges maximales autorisées d’un véhicule pour l’essieu simple avant (B.1) d’un tracteur en période normale est de: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MASSE TOTALE EN CHARGE MAXIMALE AUTORISÉE</a:t>
            </a:r>
            <a:endParaRPr/>
          </a:p>
        </p:txBody>
      </p:sp>
      <p:sp>
        <p:nvSpPr>
          <p:cNvPr id="658" name="Google Shape;658;p71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17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2"/>
          <p:cNvSpPr txBox="1"/>
          <p:nvPr>
            <p:ph idx="1" type="body"/>
          </p:nvPr>
        </p:nvSpPr>
        <p:spPr>
          <a:xfrm>
            <a:off x="247825" y="1633700"/>
            <a:ext cx="85206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La somme des charges maximales autorisées d’un véhicule pour l’essieu simple avant (B.1) d’un tracteur en période normale est de: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72"/>
          <p:cNvSpPr txBox="1"/>
          <p:nvPr/>
        </p:nvSpPr>
        <p:spPr>
          <a:xfrm>
            <a:off x="6059225" y="2674625"/>
            <a:ext cx="167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FF"/>
                </a:solidFill>
              </a:rPr>
              <a:t>5500 kg</a:t>
            </a:r>
            <a:endParaRPr sz="3100">
              <a:solidFill>
                <a:srgbClr val="0000FF"/>
              </a:solidFill>
            </a:endParaRPr>
          </a:p>
        </p:txBody>
      </p:sp>
      <p:sp>
        <p:nvSpPr>
          <p:cNvPr id="665" name="Google Shape;665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MASSE TOTALE EN CHARGE MAXIMALE AUTORISÉE</a:t>
            </a:r>
            <a:endParaRPr/>
          </a:p>
        </p:txBody>
      </p:sp>
      <p:sp>
        <p:nvSpPr>
          <p:cNvPr id="666" name="Google Shape;666;p72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17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3"/>
          <p:cNvSpPr txBox="1"/>
          <p:nvPr>
            <p:ph idx="1" type="body"/>
          </p:nvPr>
        </p:nvSpPr>
        <p:spPr>
          <a:xfrm>
            <a:off x="247825" y="1633700"/>
            <a:ext cx="85206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La somme des charges maximales autorisées d’un véhicule pour l’essieu simple avant (B.1) d’un tracteur en période de dégel est de: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MASSE TOTALE EN CHARGE MAXIMALE AUTORISÉE</a:t>
            </a:r>
            <a:endParaRPr/>
          </a:p>
        </p:txBody>
      </p:sp>
      <p:sp>
        <p:nvSpPr>
          <p:cNvPr id="673" name="Google Shape;673;p73"/>
          <p:cNvSpPr txBox="1"/>
          <p:nvPr/>
        </p:nvSpPr>
        <p:spPr>
          <a:xfrm>
            <a:off x="8137025" y="3937675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17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4"/>
          <p:cNvSpPr txBox="1"/>
          <p:nvPr>
            <p:ph idx="1" type="body"/>
          </p:nvPr>
        </p:nvSpPr>
        <p:spPr>
          <a:xfrm>
            <a:off x="247825" y="1633700"/>
            <a:ext cx="85206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La somme des charges maximales autorisées d’un véhicule pour l’essieu simple avant (B.1) d’un tracteur en période de dégel est de: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74"/>
          <p:cNvSpPr txBox="1"/>
          <p:nvPr/>
        </p:nvSpPr>
        <p:spPr>
          <a:xfrm>
            <a:off x="6073950" y="2646075"/>
            <a:ext cx="167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FF"/>
                </a:solidFill>
              </a:rPr>
              <a:t>5500 kg</a:t>
            </a:r>
            <a:endParaRPr sz="3100">
              <a:solidFill>
                <a:srgbClr val="0000FF"/>
              </a:solidFill>
            </a:endParaRPr>
          </a:p>
        </p:txBody>
      </p:sp>
      <p:sp>
        <p:nvSpPr>
          <p:cNvPr id="680" name="Google Shape;680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MASSE TOTALE EN CHARGE MAXIMALE AUTORISÉE</a:t>
            </a:r>
            <a:endParaRPr/>
          </a:p>
        </p:txBody>
      </p:sp>
      <p:sp>
        <p:nvSpPr>
          <p:cNvPr id="681" name="Google Shape;681;p74"/>
          <p:cNvSpPr txBox="1"/>
          <p:nvPr/>
        </p:nvSpPr>
        <p:spPr>
          <a:xfrm>
            <a:off x="8137025" y="3937675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17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5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Masse totale en charge autorisée</a:t>
            </a:r>
            <a:endParaRPr sz="2800"/>
          </a:p>
        </p:txBody>
      </p:sp>
      <p:sp>
        <p:nvSpPr>
          <p:cNvPr id="687" name="Google Shape;687;p75"/>
          <p:cNvSpPr txBox="1"/>
          <p:nvPr/>
        </p:nvSpPr>
        <p:spPr>
          <a:xfrm>
            <a:off x="5913650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B.10</a:t>
            </a:r>
            <a:endParaRPr/>
          </a:p>
        </p:txBody>
      </p:sp>
      <p:sp>
        <p:nvSpPr>
          <p:cNvPr id="688" name="Google Shape;688;p75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75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0" name="Google Shape;69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700" y="959174"/>
            <a:ext cx="6365400" cy="16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75"/>
          <p:cNvSpPr txBox="1"/>
          <p:nvPr/>
        </p:nvSpPr>
        <p:spPr>
          <a:xfrm>
            <a:off x="21824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692" name="Google Shape;692;p75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693" name="Google Shape;693;p75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(tableau 1)</a:t>
            </a:r>
            <a:endParaRPr/>
          </a:p>
        </p:txBody>
      </p:sp>
      <p:sp>
        <p:nvSpPr>
          <p:cNvPr id="694" name="Google Shape;694;p75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20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76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Masse totale en charge autorisée</a:t>
            </a:r>
            <a:endParaRPr sz="2800"/>
          </a:p>
        </p:txBody>
      </p:sp>
      <p:sp>
        <p:nvSpPr>
          <p:cNvPr id="700" name="Google Shape;700;p76"/>
          <p:cNvSpPr txBox="1"/>
          <p:nvPr/>
        </p:nvSpPr>
        <p:spPr>
          <a:xfrm>
            <a:off x="5913650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B.10</a:t>
            </a:r>
            <a:endParaRPr/>
          </a:p>
        </p:txBody>
      </p:sp>
      <p:sp>
        <p:nvSpPr>
          <p:cNvPr id="701" name="Google Shape;701;p76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76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76"/>
          <p:cNvSpPr txBox="1"/>
          <p:nvPr/>
        </p:nvSpPr>
        <p:spPr>
          <a:xfrm>
            <a:off x="640325" y="3705150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35500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704" name="Google Shape;704;p76"/>
          <p:cNvSpPr txBox="1"/>
          <p:nvPr/>
        </p:nvSpPr>
        <p:spPr>
          <a:xfrm>
            <a:off x="3290350" y="3759225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29000</a:t>
            </a:r>
            <a:endParaRPr sz="2600">
              <a:solidFill>
                <a:srgbClr val="0000FF"/>
              </a:solidFill>
            </a:endParaRPr>
          </a:p>
        </p:txBody>
      </p:sp>
      <p:pic>
        <p:nvPicPr>
          <p:cNvPr id="705" name="Google Shape;70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700" y="959174"/>
            <a:ext cx="6365400" cy="16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76"/>
          <p:cNvSpPr txBox="1"/>
          <p:nvPr/>
        </p:nvSpPr>
        <p:spPr>
          <a:xfrm>
            <a:off x="21824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707" name="Google Shape;707;p76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708" name="Google Shape;708;p76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(tableau 1)</a:t>
            </a:r>
            <a:endParaRPr/>
          </a:p>
        </p:txBody>
      </p:sp>
      <p:sp>
        <p:nvSpPr>
          <p:cNvPr id="709" name="Google Shape;709;p76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20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7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Comparativement</a:t>
            </a:r>
            <a:endParaRPr sz="2800"/>
          </a:p>
        </p:txBody>
      </p:sp>
      <p:sp>
        <p:nvSpPr>
          <p:cNvPr id="715" name="Google Shape;715;p77"/>
          <p:cNvSpPr txBox="1"/>
          <p:nvPr/>
        </p:nvSpPr>
        <p:spPr>
          <a:xfrm>
            <a:off x="6402800" y="2571750"/>
            <a:ext cx="1163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B.10</a:t>
            </a:r>
            <a:endParaRPr/>
          </a:p>
        </p:txBody>
      </p:sp>
      <p:sp>
        <p:nvSpPr>
          <p:cNvPr id="716" name="Google Shape;716;p77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77"/>
          <p:cNvSpPr txBox="1"/>
          <p:nvPr/>
        </p:nvSpPr>
        <p:spPr>
          <a:xfrm>
            <a:off x="295775" y="3484975"/>
            <a:ext cx="79524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maximale prévue au règlement (Tableau 2) :______________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8" name="Google Shape;71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175" y="991974"/>
            <a:ext cx="6365400" cy="16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77"/>
          <p:cNvSpPr txBox="1"/>
          <p:nvPr/>
        </p:nvSpPr>
        <p:spPr>
          <a:xfrm>
            <a:off x="2464125" y="26261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tandem</a:t>
            </a:r>
            <a:endParaRPr/>
          </a:p>
        </p:txBody>
      </p:sp>
      <p:sp>
        <p:nvSpPr>
          <p:cNvPr id="720" name="Google Shape;720;p77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721" name="Google Shape;721;p77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(tableau 2)</a:t>
            </a:r>
            <a:endParaRPr/>
          </a:p>
        </p:txBody>
      </p:sp>
      <p:sp>
        <p:nvSpPr>
          <p:cNvPr id="722" name="Google Shape;722;p77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20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8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Comparativement</a:t>
            </a:r>
            <a:endParaRPr sz="2800"/>
          </a:p>
        </p:txBody>
      </p:sp>
      <p:sp>
        <p:nvSpPr>
          <p:cNvPr id="728" name="Google Shape;728;p78"/>
          <p:cNvSpPr txBox="1"/>
          <p:nvPr/>
        </p:nvSpPr>
        <p:spPr>
          <a:xfrm>
            <a:off x="6402800" y="2571750"/>
            <a:ext cx="1163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B.10</a:t>
            </a:r>
            <a:endParaRPr/>
          </a:p>
        </p:txBody>
      </p:sp>
      <p:sp>
        <p:nvSpPr>
          <p:cNvPr id="729" name="Google Shape;729;p78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78"/>
          <p:cNvSpPr txBox="1"/>
          <p:nvPr/>
        </p:nvSpPr>
        <p:spPr>
          <a:xfrm>
            <a:off x="295775" y="3484975"/>
            <a:ext cx="79524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maximale prévue au règlement (Tableau 2) :______________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78"/>
          <p:cNvSpPr txBox="1"/>
          <p:nvPr/>
        </p:nvSpPr>
        <p:spPr>
          <a:xfrm>
            <a:off x="5729275" y="3358325"/>
            <a:ext cx="263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35500 kg    A.11</a:t>
            </a:r>
            <a:endParaRPr sz="2600">
              <a:solidFill>
                <a:srgbClr val="0000FF"/>
              </a:solidFill>
            </a:endParaRPr>
          </a:p>
        </p:txBody>
      </p:sp>
      <p:pic>
        <p:nvPicPr>
          <p:cNvPr id="732" name="Google Shape;73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175" y="991974"/>
            <a:ext cx="6365400" cy="16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78"/>
          <p:cNvSpPr txBox="1"/>
          <p:nvPr/>
        </p:nvSpPr>
        <p:spPr>
          <a:xfrm>
            <a:off x="2464125" y="26261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tandem</a:t>
            </a:r>
            <a:endParaRPr/>
          </a:p>
        </p:txBody>
      </p:sp>
      <p:sp>
        <p:nvSpPr>
          <p:cNvPr id="734" name="Google Shape;734;p78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735" name="Google Shape;735;p78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(tableau 2)</a:t>
            </a:r>
            <a:endParaRPr/>
          </a:p>
        </p:txBody>
      </p:sp>
      <p:sp>
        <p:nvSpPr>
          <p:cNvPr id="736" name="Google Shape;736;p78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20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75" y="975925"/>
            <a:ext cx="7822475" cy="21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79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Masse totale en charge autorisée</a:t>
            </a:r>
            <a:endParaRPr sz="2800"/>
          </a:p>
        </p:txBody>
      </p:sp>
      <p:sp>
        <p:nvSpPr>
          <p:cNvPr id="742" name="Google Shape;742;p79"/>
          <p:cNvSpPr txBox="1"/>
          <p:nvPr/>
        </p:nvSpPr>
        <p:spPr>
          <a:xfrm>
            <a:off x="5913650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743" name="Google Shape;743;p79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79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79"/>
          <p:cNvSpPr txBox="1"/>
          <p:nvPr/>
        </p:nvSpPr>
        <p:spPr>
          <a:xfrm>
            <a:off x="21824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746" name="Google Shape;746;p79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747" name="Google Shape;747;p79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(tableau 1)</a:t>
            </a:r>
            <a:endParaRPr/>
          </a:p>
        </p:txBody>
      </p:sp>
      <p:pic>
        <p:nvPicPr>
          <p:cNvPr id="748" name="Google Shape;74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925" y="883300"/>
            <a:ext cx="6424701" cy="16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79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13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0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Masse totale en charge autorisée</a:t>
            </a:r>
            <a:endParaRPr sz="2800"/>
          </a:p>
        </p:txBody>
      </p:sp>
      <p:sp>
        <p:nvSpPr>
          <p:cNvPr id="755" name="Google Shape;755;p80"/>
          <p:cNvSpPr txBox="1"/>
          <p:nvPr/>
        </p:nvSpPr>
        <p:spPr>
          <a:xfrm>
            <a:off x="5913650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756" name="Google Shape;756;p80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80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80"/>
          <p:cNvSpPr txBox="1"/>
          <p:nvPr/>
        </p:nvSpPr>
        <p:spPr>
          <a:xfrm>
            <a:off x="640325" y="3705150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41500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759" name="Google Shape;759;p80"/>
          <p:cNvSpPr txBox="1"/>
          <p:nvPr/>
        </p:nvSpPr>
        <p:spPr>
          <a:xfrm>
            <a:off x="3290350" y="3759225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36500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760" name="Google Shape;760;p80"/>
          <p:cNvSpPr txBox="1"/>
          <p:nvPr/>
        </p:nvSpPr>
        <p:spPr>
          <a:xfrm>
            <a:off x="21824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761" name="Google Shape;761;p80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762" name="Google Shape;762;p80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(tableau 1)</a:t>
            </a:r>
            <a:endParaRPr/>
          </a:p>
        </p:txBody>
      </p:sp>
      <p:pic>
        <p:nvPicPr>
          <p:cNvPr id="763" name="Google Shape;76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925" y="883300"/>
            <a:ext cx="6424701" cy="16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80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13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1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Comparativement</a:t>
            </a:r>
            <a:endParaRPr sz="2800"/>
          </a:p>
        </p:txBody>
      </p:sp>
      <p:sp>
        <p:nvSpPr>
          <p:cNvPr id="770" name="Google Shape;770;p81"/>
          <p:cNvSpPr txBox="1"/>
          <p:nvPr/>
        </p:nvSpPr>
        <p:spPr>
          <a:xfrm>
            <a:off x="6466375" y="2571750"/>
            <a:ext cx="1163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B.21</a:t>
            </a:r>
            <a:endParaRPr/>
          </a:p>
        </p:txBody>
      </p:sp>
      <p:sp>
        <p:nvSpPr>
          <p:cNvPr id="771" name="Google Shape;771;p81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81"/>
          <p:cNvSpPr txBox="1"/>
          <p:nvPr/>
        </p:nvSpPr>
        <p:spPr>
          <a:xfrm>
            <a:off x="295775" y="3484975"/>
            <a:ext cx="79524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maximale prévue au règlement (Tableau 2) :______________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81"/>
          <p:cNvSpPr txBox="1"/>
          <p:nvPr/>
        </p:nvSpPr>
        <p:spPr>
          <a:xfrm>
            <a:off x="2464125" y="26261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tandem</a:t>
            </a:r>
            <a:endParaRPr/>
          </a:p>
        </p:txBody>
      </p:sp>
      <p:sp>
        <p:nvSpPr>
          <p:cNvPr id="774" name="Google Shape;774;p81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775" name="Google Shape;775;p81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(tableau 2)</a:t>
            </a:r>
            <a:endParaRPr/>
          </a:p>
        </p:txBody>
      </p:sp>
      <p:pic>
        <p:nvPicPr>
          <p:cNvPr id="776" name="Google Shape;77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50" y="822878"/>
            <a:ext cx="6884226" cy="18104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7" name="Google Shape;777;p81"/>
          <p:cNvCxnSpPr/>
          <p:nvPr/>
        </p:nvCxnSpPr>
        <p:spPr>
          <a:xfrm flipH="1">
            <a:off x="3297450" y="2271700"/>
            <a:ext cx="874500" cy="14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8" name="Google Shape;778;p81"/>
          <p:cNvCxnSpPr/>
          <p:nvPr/>
        </p:nvCxnSpPr>
        <p:spPr>
          <a:xfrm flipH="1" rot="10800000">
            <a:off x="5594925" y="2277850"/>
            <a:ext cx="741300" cy="2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9" name="Google Shape;779;p81"/>
          <p:cNvSpPr txBox="1"/>
          <p:nvPr/>
        </p:nvSpPr>
        <p:spPr>
          <a:xfrm>
            <a:off x="4202625" y="1976550"/>
            <a:ext cx="129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a</a:t>
            </a:r>
            <a:r>
              <a:rPr lang="fr" sz="2000">
                <a:solidFill>
                  <a:schemeClr val="dk1"/>
                </a:solidFill>
              </a:rPr>
              <a:t> </a:t>
            </a:r>
            <a:r>
              <a:rPr lang="fr" sz="2300">
                <a:solidFill>
                  <a:schemeClr val="dk1"/>
                </a:solidFill>
              </a:rPr>
              <a:t>≥</a:t>
            </a:r>
            <a:r>
              <a:rPr lang="fr" sz="2000">
                <a:solidFill>
                  <a:schemeClr val="dk1"/>
                </a:solidFill>
              </a:rPr>
              <a:t> 4m</a:t>
            </a:r>
            <a:endParaRPr sz="1100"/>
          </a:p>
        </p:txBody>
      </p:sp>
      <p:sp>
        <p:nvSpPr>
          <p:cNvPr id="780" name="Google Shape;780;p81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20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82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Comparativement</a:t>
            </a:r>
            <a:endParaRPr sz="2800"/>
          </a:p>
        </p:txBody>
      </p:sp>
      <p:sp>
        <p:nvSpPr>
          <p:cNvPr id="786" name="Google Shape;786;p82"/>
          <p:cNvSpPr txBox="1"/>
          <p:nvPr/>
        </p:nvSpPr>
        <p:spPr>
          <a:xfrm>
            <a:off x="6466375" y="2571750"/>
            <a:ext cx="1163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B.21</a:t>
            </a:r>
            <a:endParaRPr/>
          </a:p>
        </p:txBody>
      </p:sp>
      <p:sp>
        <p:nvSpPr>
          <p:cNvPr id="787" name="Google Shape;787;p82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82"/>
          <p:cNvSpPr txBox="1"/>
          <p:nvPr/>
        </p:nvSpPr>
        <p:spPr>
          <a:xfrm>
            <a:off x="295775" y="3484975"/>
            <a:ext cx="79524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maximale prévue au règlement (Tableau 2) :______________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82"/>
          <p:cNvSpPr txBox="1"/>
          <p:nvPr/>
        </p:nvSpPr>
        <p:spPr>
          <a:xfrm>
            <a:off x="5729275" y="3358325"/>
            <a:ext cx="263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41500 kg    A.12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790" name="Google Shape;790;p82"/>
          <p:cNvSpPr txBox="1"/>
          <p:nvPr/>
        </p:nvSpPr>
        <p:spPr>
          <a:xfrm>
            <a:off x="2464125" y="26261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tandem</a:t>
            </a:r>
            <a:endParaRPr/>
          </a:p>
        </p:txBody>
      </p:sp>
      <p:sp>
        <p:nvSpPr>
          <p:cNvPr id="791" name="Google Shape;791;p82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792" name="Google Shape;792;p82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(tableau 2)</a:t>
            </a:r>
            <a:endParaRPr/>
          </a:p>
        </p:txBody>
      </p:sp>
      <p:pic>
        <p:nvPicPr>
          <p:cNvPr id="793" name="Google Shape;79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50" y="822878"/>
            <a:ext cx="6884226" cy="18104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4" name="Google Shape;794;p82"/>
          <p:cNvCxnSpPr/>
          <p:nvPr/>
        </p:nvCxnSpPr>
        <p:spPr>
          <a:xfrm flipH="1">
            <a:off x="3297450" y="2271700"/>
            <a:ext cx="874500" cy="14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5" name="Google Shape;795;p82"/>
          <p:cNvCxnSpPr/>
          <p:nvPr/>
        </p:nvCxnSpPr>
        <p:spPr>
          <a:xfrm flipH="1" rot="10800000">
            <a:off x="5594925" y="2277850"/>
            <a:ext cx="741300" cy="2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6" name="Google Shape;796;p82"/>
          <p:cNvSpPr txBox="1"/>
          <p:nvPr/>
        </p:nvSpPr>
        <p:spPr>
          <a:xfrm>
            <a:off x="4202625" y="1976550"/>
            <a:ext cx="129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a </a:t>
            </a:r>
            <a:r>
              <a:rPr lang="fr" sz="2300">
                <a:solidFill>
                  <a:schemeClr val="dk1"/>
                </a:solidFill>
              </a:rPr>
              <a:t>≥</a:t>
            </a:r>
            <a:r>
              <a:rPr lang="fr" sz="2000">
                <a:solidFill>
                  <a:schemeClr val="dk1"/>
                </a:solidFill>
              </a:rPr>
              <a:t> 4m</a:t>
            </a:r>
            <a:endParaRPr sz="1100"/>
          </a:p>
        </p:txBody>
      </p:sp>
      <p:sp>
        <p:nvSpPr>
          <p:cNvPr id="797" name="Google Shape;797;p82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20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3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Masse totale en charge autorisée</a:t>
            </a:r>
            <a:endParaRPr sz="2800"/>
          </a:p>
        </p:txBody>
      </p:sp>
      <p:sp>
        <p:nvSpPr>
          <p:cNvPr id="803" name="Google Shape;803;p83"/>
          <p:cNvSpPr txBox="1"/>
          <p:nvPr/>
        </p:nvSpPr>
        <p:spPr>
          <a:xfrm>
            <a:off x="5913650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B.31</a:t>
            </a:r>
            <a:endParaRPr/>
          </a:p>
        </p:txBody>
      </p:sp>
      <p:sp>
        <p:nvSpPr>
          <p:cNvPr id="804" name="Google Shape;804;p83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83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83"/>
          <p:cNvSpPr txBox="1"/>
          <p:nvPr/>
        </p:nvSpPr>
        <p:spPr>
          <a:xfrm>
            <a:off x="21824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807" name="Google Shape;807;p83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808" name="Google Shape;808;p83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(tableau 1)</a:t>
            </a:r>
            <a:endParaRPr/>
          </a:p>
        </p:txBody>
      </p:sp>
      <p:pic>
        <p:nvPicPr>
          <p:cNvPr id="809" name="Google Shape;80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450" y="907300"/>
            <a:ext cx="6810099" cy="18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83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4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Masse totale en charge autorisée</a:t>
            </a:r>
            <a:endParaRPr sz="2800"/>
          </a:p>
        </p:txBody>
      </p:sp>
      <p:sp>
        <p:nvSpPr>
          <p:cNvPr id="816" name="Google Shape;816;p84"/>
          <p:cNvSpPr txBox="1"/>
          <p:nvPr/>
        </p:nvSpPr>
        <p:spPr>
          <a:xfrm>
            <a:off x="5913650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B.31</a:t>
            </a:r>
            <a:endParaRPr/>
          </a:p>
        </p:txBody>
      </p:sp>
      <p:sp>
        <p:nvSpPr>
          <p:cNvPr id="817" name="Google Shape;817;p84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84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84"/>
          <p:cNvSpPr txBox="1"/>
          <p:nvPr/>
        </p:nvSpPr>
        <p:spPr>
          <a:xfrm>
            <a:off x="640325" y="3705150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44500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820" name="Google Shape;820;p84"/>
          <p:cNvSpPr txBox="1"/>
          <p:nvPr/>
        </p:nvSpPr>
        <p:spPr>
          <a:xfrm>
            <a:off x="3290350" y="3759225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39000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821" name="Google Shape;821;p84"/>
          <p:cNvSpPr txBox="1"/>
          <p:nvPr/>
        </p:nvSpPr>
        <p:spPr>
          <a:xfrm>
            <a:off x="21824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822" name="Google Shape;822;p84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823" name="Google Shape;823;p84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(tableau 1)</a:t>
            </a:r>
            <a:endParaRPr/>
          </a:p>
        </p:txBody>
      </p:sp>
      <p:pic>
        <p:nvPicPr>
          <p:cNvPr id="824" name="Google Shape;824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450" y="907300"/>
            <a:ext cx="6810099" cy="18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84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85"/>
          <p:cNvSpPr txBox="1"/>
          <p:nvPr/>
        </p:nvSpPr>
        <p:spPr>
          <a:xfrm>
            <a:off x="21277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Comparativement</a:t>
            </a:r>
            <a:endParaRPr sz="2800"/>
          </a:p>
        </p:txBody>
      </p:sp>
      <p:sp>
        <p:nvSpPr>
          <p:cNvPr id="831" name="Google Shape;831;p85"/>
          <p:cNvSpPr txBox="1"/>
          <p:nvPr/>
        </p:nvSpPr>
        <p:spPr>
          <a:xfrm>
            <a:off x="6466375" y="2571750"/>
            <a:ext cx="1163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B.31</a:t>
            </a:r>
            <a:endParaRPr/>
          </a:p>
        </p:txBody>
      </p:sp>
      <p:sp>
        <p:nvSpPr>
          <p:cNvPr id="832" name="Google Shape;832;p85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85"/>
          <p:cNvSpPr txBox="1"/>
          <p:nvPr/>
        </p:nvSpPr>
        <p:spPr>
          <a:xfrm>
            <a:off x="295775" y="3484975"/>
            <a:ext cx="79524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maximale prévue au règlement (Tableau 2) :______________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85"/>
          <p:cNvSpPr txBox="1"/>
          <p:nvPr/>
        </p:nvSpPr>
        <p:spPr>
          <a:xfrm>
            <a:off x="2464125" y="26261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tandem</a:t>
            </a:r>
            <a:endParaRPr/>
          </a:p>
        </p:txBody>
      </p:sp>
      <p:sp>
        <p:nvSpPr>
          <p:cNvPr id="835" name="Google Shape;835;p85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836" name="Google Shape;836;p85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(tableau 2)</a:t>
            </a:r>
            <a:endParaRPr/>
          </a:p>
        </p:txBody>
      </p:sp>
      <p:cxnSp>
        <p:nvCxnSpPr>
          <p:cNvPr id="837" name="Google Shape;837;p85"/>
          <p:cNvCxnSpPr/>
          <p:nvPr/>
        </p:nvCxnSpPr>
        <p:spPr>
          <a:xfrm flipH="1">
            <a:off x="3297450" y="2271700"/>
            <a:ext cx="874500" cy="14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8" name="Google Shape;838;p85"/>
          <p:cNvCxnSpPr/>
          <p:nvPr/>
        </p:nvCxnSpPr>
        <p:spPr>
          <a:xfrm flipH="1" rot="10800000">
            <a:off x="5594925" y="2277850"/>
            <a:ext cx="741300" cy="2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9" name="Google Shape;839;p85"/>
          <p:cNvSpPr txBox="1"/>
          <p:nvPr/>
        </p:nvSpPr>
        <p:spPr>
          <a:xfrm>
            <a:off x="4202625" y="1976550"/>
            <a:ext cx="129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a </a:t>
            </a:r>
            <a:r>
              <a:rPr lang="fr" sz="2300">
                <a:solidFill>
                  <a:schemeClr val="dk1"/>
                </a:solidFill>
              </a:rPr>
              <a:t>≥</a:t>
            </a:r>
            <a:r>
              <a:rPr lang="fr" sz="2000">
                <a:solidFill>
                  <a:schemeClr val="dk1"/>
                </a:solidFill>
              </a:rPr>
              <a:t> 4m</a:t>
            </a:r>
            <a:endParaRPr sz="1100"/>
          </a:p>
        </p:txBody>
      </p:sp>
      <p:pic>
        <p:nvPicPr>
          <p:cNvPr id="840" name="Google Shape;84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925" y="810950"/>
            <a:ext cx="6810099" cy="18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85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22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86"/>
          <p:cNvSpPr txBox="1"/>
          <p:nvPr/>
        </p:nvSpPr>
        <p:spPr>
          <a:xfrm>
            <a:off x="21277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Comparativement</a:t>
            </a:r>
            <a:endParaRPr sz="2800"/>
          </a:p>
        </p:txBody>
      </p:sp>
      <p:sp>
        <p:nvSpPr>
          <p:cNvPr id="847" name="Google Shape;847;p86"/>
          <p:cNvSpPr txBox="1"/>
          <p:nvPr/>
        </p:nvSpPr>
        <p:spPr>
          <a:xfrm>
            <a:off x="6466375" y="2571750"/>
            <a:ext cx="1163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B.31</a:t>
            </a:r>
            <a:endParaRPr/>
          </a:p>
        </p:txBody>
      </p:sp>
      <p:sp>
        <p:nvSpPr>
          <p:cNvPr id="848" name="Google Shape;848;p86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86"/>
          <p:cNvSpPr txBox="1"/>
          <p:nvPr/>
        </p:nvSpPr>
        <p:spPr>
          <a:xfrm>
            <a:off x="295775" y="3484975"/>
            <a:ext cx="79524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maximale prévue au règlement (Tableau 2) :______________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86"/>
          <p:cNvSpPr txBox="1"/>
          <p:nvPr/>
        </p:nvSpPr>
        <p:spPr>
          <a:xfrm>
            <a:off x="5729275" y="3358325"/>
            <a:ext cx="263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44500 kg    A.40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851" name="Google Shape;851;p86"/>
          <p:cNvSpPr txBox="1"/>
          <p:nvPr/>
        </p:nvSpPr>
        <p:spPr>
          <a:xfrm>
            <a:off x="2464125" y="26261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tandem</a:t>
            </a:r>
            <a:endParaRPr/>
          </a:p>
        </p:txBody>
      </p:sp>
      <p:sp>
        <p:nvSpPr>
          <p:cNvPr id="852" name="Google Shape;852;p86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853" name="Google Shape;853;p86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(tableau 2)</a:t>
            </a:r>
            <a:endParaRPr/>
          </a:p>
        </p:txBody>
      </p:sp>
      <p:cxnSp>
        <p:nvCxnSpPr>
          <p:cNvPr id="854" name="Google Shape;854;p86"/>
          <p:cNvCxnSpPr/>
          <p:nvPr/>
        </p:nvCxnSpPr>
        <p:spPr>
          <a:xfrm flipH="1">
            <a:off x="3297450" y="2271700"/>
            <a:ext cx="874500" cy="14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5" name="Google Shape;855;p86"/>
          <p:cNvCxnSpPr/>
          <p:nvPr/>
        </p:nvCxnSpPr>
        <p:spPr>
          <a:xfrm flipH="1" rot="10800000">
            <a:off x="5594925" y="2277850"/>
            <a:ext cx="741300" cy="2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56" name="Google Shape;856;p86"/>
          <p:cNvSpPr txBox="1"/>
          <p:nvPr/>
        </p:nvSpPr>
        <p:spPr>
          <a:xfrm>
            <a:off x="4202625" y="1976550"/>
            <a:ext cx="129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a </a:t>
            </a:r>
            <a:r>
              <a:rPr lang="fr" sz="2300">
                <a:solidFill>
                  <a:schemeClr val="dk1"/>
                </a:solidFill>
              </a:rPr>
              <a:t>≥</a:t>
            </a:r>
            <a:r>
              <a:rPr lang="fr" sz="2000">
                <a:solidFill>
                  <a:schemeClr val="dk1"/>
                </a:solidFill>
              </a:rPr>
              <a:t> 4m</a:t>
            </a:r>
            <a:endParaRPr sz="1100"/>
          </a:p>
        </p:txBody>
      </p:sp>
      <p:pic>
        <p:nvPicPr>
          <p:cNvPr id="857" name="Google Shape;85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925" y="810950"/>
            <a:ext cx="6810099" cy="18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86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22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87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Masse totale en charge autorisée</a:t>
            </a:r>
            <a:endParaRPr sz="2800"/>
          </a:p>
        </p:txBody>
      </p:sp>
      <p:sp>
        <p:nvSpPr>
          <p:cNvPr id="864" name="Google Shape;864;p87"/>
          <p:cNvSpPr txBox="1"/>
          <p:nvPr/>
        </p:nvSpPr>
        <p:spPr>
          <a:xfrm>
            <a:off x="5913650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B.44</a:t>
            </a:r>
            <a:endParaRPr/>
          </a:p>
        </p:txBody>
      </p:sp>
      <p:sp>
        <p:nvSpPr>
          <p:cNvPr id="865" name="Google Shape;865;p87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87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87"/>
          <p:cNvSpPr txBox="1"/>
          <p:nvPr/>
        </p:nvSpPr>
        <p:spPr>
          <a:xfrm>
            <a:off x="21824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868" name="Google Shape;868;p87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869" name="Google Shape;869;p87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(tableau 1)</a:t>
            </a:r>
            <a:endParaRPr/>
          </a:p>
        </p:txBody>
      </p:sp>
      <p:pic>
        <p:nvPicPr>
          <p:cNvPr id="870" name="Google Shape;87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300" y="919151"/>
            <a:ext cx="6407444" cy="1745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87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88"/>
          <p:cNvSpPr txBox="1"/>
          <p:nvPr/>
        </p:nvSpPr>
        <p:spPr>
          <a:xfrm>
            <a:off x="18082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Masse totale en charge autorisée</a:t>
            </a:r>
            <a:endParaRPr sz="2800"/>
          </a:p>
        </p:txBody>
      </p:sp>
      <p:sp>
        <p:nvSpPr>
          <p:cNvPr id="877" name="Google Shape;877;p88"/>
          <p:cNvSpPr txBox="1"/>
          <p:nvPr/>
        </p:nvSpPr>
        <p:spPr>
          <a:xfrm>
            <a:off x="5913650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B.44</a:t>
            </a:r>
            <a:endParaRPr/>
          </a:p>
        </p:txBody>
      </p:sp>
      <p:sp>
        <p:nvSpPr>
          <p:cNvPr id="878" name="Google Shape;878;p88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88"/>
          <p:cNvSpPr txBox="1"/>
          <p:nvPr/>
        </p:nvSpPr>
        <p:spPr>
          <a:xfrm>
            <a:off x="473650" y="3336750"/>
            <a:ext cx="49359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Période normale            Période de dégel</a:t>
            </a:r>
            <a:endParaRPr sz="19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900" u="sng">
                <a:solidFill>
                  <a:schemeClr val="dk1"/>
                </a:solidFill>
              </a:rPr>
              <a:t>_____________</a:t>
            </a:r>
            <a:r>
              <a:rPr lang="fr" sz="1900">
                <a:solidFill>
                  <a:schemeClr val="dk1"/>
                </a:solidFill>
              </a:rPr>
              <a:t>KG       </a:t>
            </a:r>
            <a:r>
              <a:rPr lang="fr" sz="1900" u="sng">
                <a:solidFill>
                  <a:schemeClr val="dk1"/>
                </a:solidFill>
              </a:rPr>
              <a:t>____________</a:t>
            </a:r>
            <a:r>
              <a:rPr lang="fr" sz="1900">
                <a:solidFill>
                  <a:schemeClr val="dk1"/>
                </a:solidFill>
              </a:rPr>
              <a:t>KG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88"/>
          <p:cNvSpPr txBox="1"/>
          <p:nvPr/>
        </p:nvSpPr>
        <p:spPr>
          <a:xfrm>
            <a:off x="640325" y="3705150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55500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881" name="Google Shape;881;p88"/>
          <p:cNvSpPr txBox="1"/>
          <p:nvPr/>
        </p:nvSpPr>
        <p:spPr>
          <a:xfrm>
            <a:off x="3290350" y="3759225"/>
            <a:ext cx="1108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48500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882" name="Google Shape;882;p88"/>
          <p:cNvSpPr txBox="1"/>
          <p:nvPr/>
        </p:nvSpPr>
        <p:spPr>
          <a:xfrm>
            <a:off x="21824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B.21</a:t>
            </a:r>
            <a:endParaRPr/>
          </a:p>
        </p:txBody>
      </p:sp>
      <p:sp>
        <p:nvSpPr>
          <p:cNvPr id="883" name="Google Shape;883;p88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884" name="Google Shape;884;p88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(tableau 1)</a:t>
            </a:r>
            <a:endParaRPr/>
          </a:p>
        </p:txBody>
      </p:sp>
      <p:pic>
        <p:nvPicPr>
          <p:cNvPr id="885" name="Google Shape;88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300" y="919151"/>
            <a:ext cx="6407444" cy="1745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88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14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DÉFINITIONS</a:t>
            </a:r>
            <a:endParaRPr/>
          </a:p>
        </p:txBody>
      </p:sp>
      <p:sp>
        <p:nvSpPr>
          <p:cNvPr id="148" name="Google Shape;148;p17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Quelle est la signification de l’acronyme PNBE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89"/>
          <p:cNvSpPr txBox="1"/>
          <p:nvPr/>
        </p:nvSpPr>
        <p:spPr>
          <a:xfrm>
            <a:off x="21277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Comparativement</a:t>
            </a:r>
            <a:endParaRPr sz="2800"/>
          </a:p>
        </p:txBody>
      </p:sp>
      <p:sp>
        <p:nvSpPr>
          <p:cNvPr id="892" name="Google Shape;892;p89"/>
          <p:cNvSpPr txBox="1"/>
          <p:nvPr/>
        </p:nvSpPr>
        <p:spPr>
          <a:xfrm>
            <a:off x="5999450" y="2580775"/>
            <a:ext cx="1163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B.44</a:t>
            </a:r>
            <a:endParaRPr/>
          </a:p>
        </p:txBody>
      </p:sp>
      <p:sp>
        <p:nvSpPr>
          <p:cNvPr id="893" name="Google Shape;893;p89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89"/>
          <p:cNvSpPr txBox="1"/>
          <p:nvPr/>
        </p:nvSpPr>
        <p:spPr>
          <a:xfrm>
            <a:off x="295775" y="3484975"/>
            <a:ext cx="79524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maximale prévue au règlement (Tableau 2) :______________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89"/>
          <p:cNvSpPr txBox="1"/>
          <p:nvPr/>
        </p:nvSpPr>
        <p:spPr>
          <a:xfrm>
            <a:off x="2464125" y="26261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tandem</a:t>
            </a:r>
            <a:endParaRPr/>
          </a:p>
        </p:txBody>
      </p:sp>
      <p:sp>
        <p:nvSpPr>
          <p:cNvPr id="896" name="Google Shape;896;p89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897" name="Google Shape;897;p89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(tableau 2)</a:t>
            </a:r>
            <a:endParaRPr/>
          </a:p>
        </p:txBody>
      </p:sp>
      <p:cxnSp>
        <p:nvCxnSpPr>
          <p:cNvPr id="898" name="Google Shape;898;p89"/>
          <p:cNvCxnSpPr/>
          <p:nvPr/>
        </p:nvCxnSpPr>
        <p:spPr>
          <a:xfrm flipH="1">
            <a:off x="3282625" y="2499650"/>
            <a:ext cx="874500" cy="14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9" name="Google Shape;899;p89"/>
          <p:cNvCxnSpPr/>
          <p:nvPr/>
        </p:nvCxnSpPr>
        <p:spPr>
          <a:xfrm flipH="1" rot="10800000">
            <a:off x="5258150" y="2505788"/>
            <a:ext cx="741300" cy="2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0" name="Google Shape;900;p89"/>
          <p:cNvSpPr txBox="1"/>
          <p:nvPr/>
        </p:nvSpPr>
        <p:spPr>
          <a:xfrm>
            <a:off x="4216425" y="2237600"/>
            <a:ext cx="129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a </a:t>
            </a:r>
            <a:r>
              <a:rPr lang="fr" sz="2300">
                <a:solidFill>
                  <a:schemeClr val="dk1"/>
                </a:solidFill>
              </a:rPr>
              <a:t>≥</a:t>
            </a:r>
            <a:r>
              <a:rPr lang="fr" sz="2000">
                <a:solidFill>
                  <a:schemeClr val="dk1"/>
                </a:solidFill>
              </a:rPr>
              <a:t> 6m</a:t>
            </a:r>
            <a:endParaRPr sz="1100"/>
          </a:p>
        </p:txBody>
      </p:sp>
      <p:pic>
        <p:nvPicPr>
          <p:cNvPr id="901" name="Google Shape;90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250" y="954388"/>
            <a:ext cx="6407444" cy="1745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89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23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90"/>
          <p:cNvSpPr txBox="1"/>
          <p:nvPr/>
        </p:nvSpPr>
        <p:spPr>
          <a:xfrm>
            <a:off x="212775" y="245450"/>
            <a:ext cx="63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Comparativement</a:t>
            </a:r>
            <a:endParaRPr sz="2800"/>
          </a:p>
        </p:txBody>
      </p:sp>
      <p:sp>
        <p:nvSpPr>
          <p:cNvPr id="908" name="Google Shape;908;p90"/>
          <p:cNvSpPr txBox="1"/>
          <p:nvPr/>
        </p:nvSpPr>
        <p:spPr>
          <a:xfrm>
            <a:off x="5999450" y="2580775"/>
            <a:ext cx="1163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B.44</a:t>
            </a:r>
            <a:endParaRPr/>
          </a:p>
        </p:txBody>
      </p:sp>
      <p:sp>
        <p:nvSpPr>
          <p:cNvPr id="909" name="Google Shape;909;p90"/>
          <p:cNvSpPr txBox="1"/>
          <p:nvPr/>
        </p:nvSpPr>
        <p:spPr>
          <a:xfrm>
            <a:off x="-786275" y="2664500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90"/>
          <p:cNvSpPr txBox="1"/>
          <p:nvPr/>
        </p:nvSpPr>
        <p:spPr>
          <a:xfrm>
            <a:off x="295775" y="3484975"/>
            <a:ext cx="79524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MTC maximale prévue au règlement (Tableau 2) :______________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90"/>
          <p:cNvSpPr txBox="1"/>
          <p:nvPr/>
        </p:nvSpPr>
        <p:spPr>
          <a:xfrm>
            <a:off x="5729275" y="3358325"/>
            <a:ext cx="263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rgbClr val="0000FF"/>
                </a:solidFill>
              </a:rPr>
              <a:t>55500 kg    A.66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912" name="Google Shape;912;p90"/>
          <p:cNvSpPr txBox="1"/>
          <p:nvPr/>
        </p:nvSpPr>
        <p:spPr>
          <a:xfrm>
            <a:off x="2464125" y="262610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tandem</a:t>
            </a:r>
            <a:endParaRPr/>
          </a:p>
        </p:txBody>
      </p:sp>
      <p:sp>
        <p:nvSpPr>
          <p:cNvPr id="913" name="Google Shape;913;p90"/>
          <p:cNvSpPr txBox="1"/>
          <p:nvPr/>
        </p:nvSpPr>
        <p:spPr>
          <a:xfrm>
            <a:off x="436675" y="2571750"/>
            <a:ext cx="18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Catégorie B.1</a:t>
            </a:r>
            <a:endParaRPr/>
          </a:p>
        </p:txBody>
      </p:sp>
      <p:sp>
        <p:nvSpPr>
          <p:cNvPr id="914" name="Google Shape;914;p90"/>
          <p:cNvSpPr txBox="1"/>
          <p:nvPr/>
        </p:nvSpPr>
        <p:spPr>
          <a:xfrm>
            <a:off x="6284175" y="314750"/>
            <a:ext cx="2304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(tableau 2)</a:t>
            </a:r>
            <a:endParaRPr/>
          </a:p>
        </p:txBody>
      </p:sp>
      <p:cxnSp>
        <p:nvCxnSpPr>
          <p:cNvPr id="915" name="Google Shape;915;p90"/>
          <p:cNvCxnSpPr/>
          <p:nvPr/>
        </p:nvCxnSpPr>
        <p:spPr>
          <a:xfrm flipH="1">
            <a:off x="3282625" y="2499650"/>
            <a:ext cx="874500" cy="14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6" name="Google Shape;916;p90"/>
          <p:cNvCxnSpPr/>
          <p:nvPr/>
        </p:nvCxnSpPr>
        <p:spPr>
          <a:xfrm flipH="1" rot="10800000">
            <a:off x="5258150" y="2505788"/>
            <a:ext cx="741300" cy="2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7" name="Google Shape;917;p90"/>
          <p:cNvSpPr txBox="1"/>
          <p:nvPr/>
        </p:nvSpPr>
        <p:spPr>
          <a:xfrm>
            <a:off x="4216425" y="2237600"/>
            <a:ext cx="129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a </a:t>
            </a:r>
            <a:r>
              <a:rPr lang="fr" sz="2300">
                <a:solidFill>
                  <a:schemeClr val="dk1"/>
                </a:solidFill>
              </a:rPr>
              <a:t>≥</a:t>
            </a:r>
            <a:r>
              <a:rPr lang="fr" sz="2000">
                <a:solidFill>
                  <a:schemeClr val="dk1"/>
                </a:solidFill>
              </a:rPr>
              <a:t> 6m</a:t>
            </a:r>
            <a:endParaRPr sz="1100"/>
          </a:p>
        </p:txBody>
      </p:sp>
      <p:pic>
        <p:nvPicPr>
          <p:cNvPr id="918" name="Google Shape;91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250" y="954388"/>
            <a:ext cx="6407444" cy="1745350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90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23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Réduction de la masse totale en charge maximale de certaines catégories de véhicules prévues au règlement: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5" name="Google Shape;925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300" y="1800275"/>
            <a:ext cx="6739526" cy="31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Période de gel et de dégel</a:t>
            </a:r>
            <a:endParaRPr/>
          </a:p>
        </p:txBody>
      </p:sp>
      <p:sp>
        <p:nvSpPr>
          <p:cNvPr id="931" name="Google Shape;931;p92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12700" rtl="0" algn="l">
              <a:lnSpc>
                <a:spcPct val="148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Les dates de la période de dégel sont publiées ________ _______________,  lesquelles commencent normalement à la</a:t>
            </a:r>
            <a:r>
              <a:rPr lang="fr" sz="2400" u="sng">
                <a:solidFill>
                  <a:schemeClr val="dk1"/>
                </a:solidFill>
              </a:rPr>
              <a:t>                 </a:t>
            </a:r>
            <a:r>
              <a:rPr lang="fr" sz="2400">
                <a:solidFill>
                  <a:schemeClr val="dk1"/>
                </a:solidFill>
              </a:rPr>
              <a:t>(zone 1) pour se terminer vers la fin  du mois de</a:t>
            </a:r>
            <a:r>
              <a:rPr lang="fr" sz="2400" u="sng">
                <a:solidFill>
                  <a:schemeClr val="dk1"/>
                </a:solidFill>
              </a:rPr>
              <a:t>           </a:t>
            </a:r>
            <a:r>
              <a:rPr lang="fr" sz="2400">
                <a:solidFill>
                  <a:schemeClr val="dk1"/>
                </a:solidFill>
              </a:rPr>
              <a:t>(zone 3).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2" name="Google Shape;93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171" y="3264825"/>
            <a:ext cx="1340450" cy="7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92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30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Période de gel et de dégel</a:t>
            </a:r>
            <a:endParaRPr/>
          </a:p>
        </p:txBody>
      </p:sp>
      <p:sp>
        <p:nvSpPr>
          <p:cNvPr id="939" name="Google Shape;939;p93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12700" rtl="0" algn="l">
              <a:lnSpc>
                <a:spcPct val="148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Les dates de la période de dégel sont publiées  </a:t>
            </a:r>
            <a:r>
              <a:rPr lang="fr" sz="2400">
                <a:solidFill>
                  <a:srgbClr val="0000FF"/>
                </a:solidFill>
              </a:rPr>
              <a:t>avant le début des restrictions de charge</a:t>
            </a:r>
            <a:r>
              <a:rPr lang="fr" sz="2400">
                <a:solidFill>
                  <a:schemeClr val="dk1"/>
                </a:solidFill>
              </a:rPr>
              <a:t>,  lesquelles commencent normalement à la</a:t>
            </a:r>
            <a:r>
              <a:rPr lang="fr" sz="2400" u="sng">
                <a:solidFill>
                  <a:schemeClr val="dk1"/>
                </a:solidFill>
              </a:rPr>
              <a:t>                 </a:t>
            </a:r>
            <a:r>
              <a:rPr lang="fr" sz="2400">
                <a:solidFill>
                  <a:schemeClr val="dk1"/>
                </a:solidFill>
              </a:rPr>
              <a:t>(zone 1) pour se terminer vers la fin  du mois de</a:t>
            </a:r>
            <a:r>
              <a:rPr lang="fr" sz="2400" u="sng">
                <a:solidFill>
                  <a:schemeClr val="dk1"/>
                </a:solidFill>
              </a:rPr>
              <a:t>           </a:t>
            </a:r>
            <a:r>
              <a:rPr lang="fr" sz="2400">
                <a:solidFill>
                  <a:schemeClr val="dk1"/>
                </a:solidFill>
              </a:rPr>
              <a:t>(zone 3).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0" name="Google Shape;94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171" y="3264825"/>
            <a:ext cx="1340450" cy="7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93"/>
          <p:cNvSpPr txBox="1"/>
          <p:nvPr/>
        </p:nvSpPr>
        <p:spPr>
          <a:xfrm>
            <a:off x="2512750" y="2995150"/>
            <a:ext cx="110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mai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942" name="Google Shape;942;p93"/>
          <p:cNvSpPr txBox="1"/>
          <p:nvPr/>
        </p:nvSpPr>
        <p:spPr>
          <a:xfrm>
            <a:off x="2805950" y="2441050"/>
            <a:ext cx="181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mi-mars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943" name="Google Shape;943;p93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30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Dans quelles zones se situent les villes suivantes:</a:t>
            </a:r>
            <a:endParaRPr/>
          </a:p>
        </p:txBody>
      </p:sp>
      <p:sp>
        <p:nvSpPr>
          <p:cNvPr id="949" name="Google Shape;949;p9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Val-D’Or:</a:t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Gatineau:</a:t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Rimouski:</a:t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Sherbrooke:</a:t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Mt-Tremblant:</a:t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îles-De-La-</a:t>
            </a:r>
            <a:r>
              <a:rPr lang="fr" sz="2400">
                <a:solidFill>
                  <a:schemeClr val="dk1"/>
                </a:solidFill>
              </a:rPr>
              <a:t>Madeleine:</a:t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0" name="Google Shape;950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010" y="1263749"/>
            <a:ext cx="4366925" cy="2513075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94"/>
          <p:cNvSpPr txBox="1"/>
          <p:nvPr/>
        </p:nvSpPr>
        <p:spPr>
          <a:xfrm>
            <a:off x="2459625" y="2977525"/>
            <a:ext cx="60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952" name="Google Shape;952;p94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30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Dans quelles zones se situent les villes suivantes:</a:t>
            </a:r>
            <a:endParaRPr/>
          </a:p>
        </p:txBody>
      </p:sp>
      <p:sp>
        <p:nvSpPr>
          <p:cNvPr id="958" name="Google Shape;958;p95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Val-D’Or:</a:t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Gatineau:</a:t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Rimouski:</a:t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Sherbrooke:</a:t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Mt-Tremblant</a:t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îles-De-La-Madeleine</a:t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9" name="Google Shape;95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010" y="1263749"/>
            <a:ext cx="4366925" cy="2513075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95"/>
          <p:cNvSpPr txBox="1"/>
          <p:nvPr/>
        </p:nvSpPr>
        <p:spPr>
          <a:xfrm>
            <a:off x="1783325" y="1234100"/>
            <a:ext cx="60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3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961" name="Google Shape;961;p95"/>
          <p:cNvSpPr txBox="1"/>
          <p:nvPr/>
        </p:nvSpPr>
        <p:spPr>
          <a:xfrm>
            <a:off x="1783325" y="1706575"/>
            <a:ext cx="60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1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962" name="Google Shape;962;p95"/>
          <p:cNvSpPr txBox="1"/>
          <p:nvPr/>
        </p:nvSpPr>
        <p:spPr>
          <a:xfrm>
            <a:off x="1935725" y="2065000"/>
            <a:ext cx="60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2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963" name="Google Shape;963;p95"/>
          <p:cNvSpPr txBox="1"/>
          <p:nvPr/>
        </p:nvSpPr>
        <p:spPr>
          <a:xfrm>
            <a:off x="2210875" y="2528675"/>
            <a:ext cx="60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1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964" name="Google Shape;964;p95"/>
          <p:cNvSpPr txBox="1"/>
          <p:nvPr/>
        </p:nvSpPr>
        <p:spPr>
          <a:xfrm>
            <a:off x="2459625" y="2977525"/>
            <a:ext cx="60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2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965" name="Google Shape;965;p95"/>
          <p:cNvSpPr txBox="1"/>
          <p:nvPr/>
        </p:nvSpPr>
        <p:spPr>
          <a:xfrm>
            <a:off x="3486575" y="3419000"/>
            <a:ext cx="60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2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966" name="Google Shape;966;p95"/>
          <p:cNvSpPr txBox="1"/>
          <p:nvPr/>
        </p:nvSpPr>
        <p:spPr>
          <a:xfrm>
            <a:off x="8233375" y="3902200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30 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96"/>
          <p:cNvSpPr txBox="1"/>
          <p:nvPr>
            <p:ph type="title"/>
          </p:nvPr>
        </p:nvSpPr>
        <p:spPr>
          <a:xfrm>
            <a:off x="5251950" y="1931450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Merci de votre attention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Conception: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Alain Lévesque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2024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DÉFINITIONS</a:t>
            </a:r>
            <a:endParaRPr/>
          </a:p>
        </p:txBody>
      </p:sp>
      <p:sp>
        <p:nvSpPr>
          <p:cNvPr id="155" name="Google Shape;155;p18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Quelle est la signification de l’acronyme PNBE ?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277450" y="2130475"/>
            <a:ext cx="707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 </a:t>
            </a:r>
            <a:r>
              <a:rPr lang="fr" sz="2800">
                <a:solidFill>
                  <a:srgbClr val="0000FF"/>
                </a:solidFill>
              </a:rPr>
              <a:t>PNBE : Poids nominal brut sur l’essieu</a:t>
            </a:r>
            <a:endParaRPr sz="3100">
              <a:solidFill>
                <a:srgbClr val="0000FF"/>
              </a:solidFill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7670100" y="386515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</a:rPr>
              <a:t>page 3 du guide</a:t>
            </a:r>
            <a:endParaRPr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