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6858000" cy="9144000"/>
  <p:embeddedFontLst>
    <p:embeddedFont>
      <p:font typeface="Exo 2" panose="020B0604020202020204" charset="0"/>
      <p:regular r:id="rId36"/>
      <p:bold r:id="rId37"/>
      <p:italic r:id="rId38"/>
      <p:boldItalic r:id="rId39"/>
    </p:embeddedFont>
    <p:embeddedFont>
      <p:font typeface="Oswald" panose="00000500000000000000" pitchFamily="2"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3BBFB-902A-4AC6-A102-A248101D1B7A}" v="347" dt="2024-09-03T12:19:25.208"/>
  </p1510:revLst>
</p1510:revInfo>
</file>

<file path=ppt/tableStyles.xml><?xml version="1.0" encoding="utf-8"?>
<a:tblStyleLst xmlns:a="http://schemas.openxmlformats.org/drawingml/2006/main" def="{58753034-09D9-4C4A-9EC9-E0D00B4D32A1}">
  <a:tblStyle styleId="{58753034-09D9-4C4A-9EC9-E0D00B4D32A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lletier, Mikaël" userId="88d590b7-4f63-41e7-b177-a6218abdcb40" providerId="ADAL" clId="{0983BBFB-902A-4AC6-A102-A248101D1B7A}"/>
    <pc:docChg chg="undo custSel modSld">
      <pc:chgData name="Pelletier, Mikaël" userId="88d590b7-4f63-41e7-b177-a6218abdcb40" providerId="ADAL" clId="{0983BBFB-902A-4AC6-A102-A248101D1B7A}" dt="2024-09-04T16:46:43.203" v="2020" actId="20577"/>
      <pc:docMkLst>
        <pc:docMk/>
      </pc:docMkLst>
      <pc:sldChg chg="addSp delSp modSp">
        <pc:chgData name="Pelletier, Mikaël" userId="88d590b7-4f63-41e7-b177-a6218abdcb40" providerId="ADAL" clId="{0983BBFB-902A-4AC6-A102-A248101D1B7A}" dt="2024-09-03T11:08:27.932" v="1" actId="1076"/>
        <pc:sldMkLst>
          <pc:docMk/>
          <pc:sldMk cId="0" sldId="257"/>
        </pc:sldMkLst>
        <pc:spChg chg="add mod">
          <ac:chgData name="Pelletier, Mikaël" userId="88d590b7-4f63-41e7-b177-a6218abdcb40" providerId="ADAL" clId="{0983BBFB-902A-4AC6-A102-A248101D1B7A}" dt="2024-09-03T11:08:27.932" v="1" actId="1076"/>
          <ac:spMkLst>
            <pc:docMk/>
            <pc:sldMk cId="0" sldId="257"/>
            <ac:spMk id="2" creationId="{83756582-DBA7-23BE-2C32-41F7A3BA054A}"/>
          </ac:spMkLst>
        </pc:spChg>
        <pc:spChg chg="del">
          <ac:chgData name="Pelletier, Mikaël" userId="88d590b7-4f63-41e7-b177-a6218abdcb40" providerId="ADAL" clId="{0983BBFB-902A-4AC6-A102-A248101D1B7A}" dt="2024-09-03T11:07:50.170" v="0"/>
          <ac:spMkLst>
            <pc:docMk/>
            <pc:sldMk cId="0" sldId="257"/>
            <ac:spMk id="67" creationId="{00000000-0000-0000-0000-000000000000}"/>
          </ac:spMkLst>
        </pc:spChg>
      </pc:sldChg>
      <pc:sldChg chg="addSp delSp">
        <pc:chgData name="Pelletier, Mikaël" userId="88d590b7-4f63-41e7-b177-a6218abdcb40" providerId="ADAL" clId="{0983BBFB-902A-4AC6-A102-A248101D1B7A}" dt="2024-09-03T11:10:04.338" v="4" actId="478"/>
        <pc:sldMkLst>
          <pc:docMk/>
          <pc:sldMk cId="0" sldId="259"/>
        </pc:sldMkLst>
        <pc:spChg chg="add">
          <ac:chgData name="Pelletier, Mikaël" userId="88d590b7-4f63-41e7-b177-a6218abdcb40" providerId="ADAL" clId="{0983BBFB-902A-4AC6-A102-A248101D1B7A}" dt="2024-09-03T11:09:54.053" v="2"/>
          <ac:spMkLst>
            <pc:docMk/>
            <pc:sldMk cId="0" sldId="259"/>
            <ac:spMk id="2" creationId="{C8A4C54B-7FFA-754F-CEA3-79FCE714C71E}"/>
          </ac:spMkLst>
        </pc:spChg>
        <pc:spChg chg="add del">
          <ac:chgData name="Pelletier, Mikaël" userId="88d590b7-4f63-41e7-b177-a6218abdcb40" providerId="ADAL" clId="{0983BBFB-902A-4AC6-A102-A248101D1B7A}" dt="2024-09-03T11:10:04.338" v="4" actId="478"/>
          <ac:spMkLst>
            <pc:docMk/>
            <pc:sldMk cId="0" sldId="259"/>
            <ac:spMk id="3" creationId="{8270C1A6-D408-FC8B-7149-96212A179F2F}"/>
          </ac:spMkLst>
        </pc:spChg>
      </pc:sldChg>
      <pc:sldChg chg="modSp modAnim">
        <pc:chgData name="Pelletier, Mikaël" userId="88d590b7-4f63-41e7-b177-a6218abdcb40" providerId="ADAL" clId="{0983BBFB-902A-4AC6-A102-A248101D1B7A}" dt="2024-09-03T12:17:25.937" v="343" actId="6549"/>
        <pc:sldMkLst>
          <pc:docMk/>
          <pc:sldMk cId="0" sldId="265"/>
        </pc:sldMkLst>
        <pc:spChg chg="mod">
          <ac:chgData name="Pelletier, Mikaël" userId="88d590b7-4f63-41e7-b177-a6218abdcb40" providerId="ADAL" clId="{0983BBFB-902A-4AC6-A102-A248101D1B7A}" dt="2024-09-03T12:17:25.937" v="343" actId="6549"/>
          <ac:spMkLst>
            <pc:docMk/>
            <pc:sldMk cId="0" sldId="265"/>
            <ac:spMk id="126" creationId="{00000000-0000-0000-0000-000000000000}"/>
          </ac:spMkLst>
        </pc:spChg>
      </pc:sldChg>
      <pc:sldChg chg="addSp delSp">
        <pc:chgData name="Pelletier, Mikaël" userId="88d590b7-4f63-41e7-b177-a6218abdcb40" providerId="ADAL" clId="{0983BBFB-902A-4AC6-A102-A248101D1B7A}" dt="2024-09-03T12:19:25.208" v="345" actId="478"/>
        <pc:sldMkLst>
          <pc:docMk/>
          <pc:sldMk cId="0" sldId="266"/>
        </pc:sldMkLst>
        <pc:spChg chg="add del">
          <ac:chgData name="Pelletier, Mikaël" userId="88d590b7-4f63-41e7-b177-a6218abdcb40" providerId="ADAL" clId="{0983BBFB-902A-4AC6-A102-A248101D1B7A}" dt="2024-09-03T12:19:25.208" v="345" actId="478"/>
          <ac:spMkLst>
            <pc:docMk/>
            <pc:sldMk cId="0" sldId="266"/>
            <ac:spMk id="2" creationId="{8E6C2FE8-D283-1D5F-4074-E86E65AB0B6D}"/>
          </ac:spMkLst>
        </pc:spChg>
      </pc:sldChg>
      <pc:sldChg chg="modSp mod">
        <pc:chgData name="Pelletier, Mikaël" userId="88d590b7-4f63-41e7-b177-a6218abdcb40" providerId="ADAL" clId="{0983BBFB-902A-4AC6-A102-A248101D1B7A}" dt="2024-09-04T14:53:29.385" v="557" actId="20577"/>
        <pc:sldMkLst>
          <pc:docMk/>
          <pc:sldMk cId="0" sldId="279"/>
        </pc:sldMkLst>
        <pc:spChg chg="mod">
          <ac:chgData name="Pelletier, Mikaël" userId="88d590b7-4f63-41e7-b177-a6218abdcb40" providerId="ADAL" clId="{0983BBFB-902A-4AC6-A102-A248101D1B7A}" dt="2024-09-04T14:53:29.385" v="557" actId="20577"/>
          <ac:spMkLst>
            <pc:docMk/>
            <pc:sldMk cId="0" sldId="279"/>
            <ac:spMk id="229" creationId="{00000000-0000-0000-0000-000000000000}"/>
          </ac:spMkLst>
        </pc:spChg>
      </pc:sldChg>
      <pc:sldChg chg="addSp delSp modSp mod">
        <pc:chgData name="Pelletier, Mikaël" userId="88d590b7-4f63-41e7-b177-a6218abdcb40" providerId="ADAL" clId="{0983BBFB-902A-4AC6-A102-A248101D1B7A}" dt="2024-09-04T15:05:47.710" v="1109" actId="478"/>
        <pc:sldMkLst>
          <pc:docMk/>
          <pc:sldMk cId="0" sldId="280"/>
        </pc:sldMkLst>
        <pc:spChg chg="add del mod">
          <ac:chgData name="Pelletier, Mikaël" userId="88d590b7-4f63-41e7-b177-a6218abdcb40" providerId="ADAL" clId="{0983BBFB-902A-4AC6-A102-A248101D1B7A}" dt="2024-09-04T15:05:47.710" v="1109" actId="478"/>
          <ac:spMkLst>
            <pc:docMk/>
            <pc:sldMk cId="0" sldId="280"/>
            <ac:spMk id="3" creationId="{5A62681E-342D-BD17-4743-D03E77E65137}"/>
          </ac:spMkLst>
        </pc:spChg>
        <pc:spChg chg="mod">
          <ac:chgData name="Pelletier, Mikaël" userId="88d590b7-4f63-41e7-b177-a6218abdcb40" providerId="ADAL" clId="{0983BBFB-902A-4AC6-A102-A248101D1B7A}" dt="2024-09-04T14:53:42.938" v="591" actId="20577"/>
          <ac:spMkLst>
            <pc:docMk/>
            <pc:sldMk cId="0" sldId="280"/>
            <ac:spMk id="235" creationId="{00000000-0000-0000-0000-000000000000}"/>
          </ac:spMkLst>
        </pc:spChg>
        <pc:spChg chg="mod">
          <ac:chgData name="Pelletier, Mikaël" userId="88d590b7-4f63-41e7-b177-a6218abdcb40" providerId="ADAL" clId="{0983BBFB-902A-4AC6-A102-A248101D1B7A}" dt="2024-09-04T14:54:59.004" v="605" actId="20577"/>
          <ac:spMkLst>
            <pc:docMk/>
            <pc:sldMk cId="0" sldId="280"/>
            <ac:spMk id="236" creationId="{00000000-0000-0000-0000-000000000000}"/>
          </ac:spMkLst>
        </pc:spChg>
        <pc:picChg chg="del">
          <ac:chgData name="Pelletier, Mikaël" userId="88d590b7-4f63-41e7-b177-a6218abdcb40" providerId="ADAL" clId="{0983BBFB-902A-4AC6-A102-A248101D1B7A}" dt="2024-09-04T15:05:43.243" v="1108" actId="478"/>
          <ac:picMkLst>
            <pc:docMk/>
            <pc:sldMk cId="0" sldId="280"/>
            <ac:picMk id="237" creationId="{00000000-0000-0000-0000-000000000000}"/>
          </ac:picMkLst>
        </pc:picChg>
      </pc:sldChg>
      <pc:sldChg chg="modSp mod">
        <pc:chgData name="Pelletier, Mikaël" userId="88d590b7-4f63-41e7-b177-a6218abdcb40" providerId="ADAL" clId="{0983BBFB-902A-4AC6-A102-A248101D1B7A}" dt="2024-09-04T15:04:27.519" v="1107" actId="20577"/>
        <pc:sldMkLst>
          <pc:docMk/>
          <pc:sldMk cId="0" sldId="281"/>
        </pc:sldMkLst>
        <pc:spChg chg="mod">
          <ac:chgData name="Pelletier, Mikaël" userId="88d590b7-4f63-41e7-b177-a6218abdcb40" providerId="ADAL" clId="{0983BBFB-902A-4AC6-A102-A248101D1B7A}" dt="2024-09-04T14:55:09.500" v="644" actId="20577"/>
          <ac:spMkLst>
            <pc:docMk/>
            <pc:sldMk cId="0" sldId="281"/>
            <ac:spMk id="242" creationId="{00000000-0000-0000-0000-000000000000}"/>
          </ac:spMkLst>
        </pc:spChg>
        <pc:spChg chg="mod">
          <ac:chgData name="Pelletier, Mikaël" userId="88d590b7-4f63-41e7-b177-a6218abdcb40" providerId="ADAL" clId="{0983BBFB-902A-4AC6-A102-A248101D1B7A}" dt="2024-09-04T15:04:27.519" v="1107" actId="20577"/>
          <ac:spMkLst>
            <pc:docMk/>
            <pc:sldMk cId="0" sldId="281"/>
            <ac:spMk id="243" creationId="{00000000-0000-0000-0000-000000000000}"/>
          </ac:spMkLst>
        </pc:spChg>
      </pc:sldChg>
      <pc:sldChg chg="modSp mod">
        <pc:chgData name="Pelletier, Mikaël" userId="88d590b7-4f63-41e7-b177-a6218abdcb40" providerId="ADAL" clId="{0983BBFB-902A-4AC6-A102-A248101D1B7A}" dt="2024-09-04T15:07:59.943" v="1368" actId="6549"/>
        <pc:sldMkLst>
          <pc:docMk/>
          <pc:sldMk cId="0" sldId="282"/>
        </pc:sldMkLst>
        <pc:spChg chg="mod">
          <ac:chgData name="Pelletier, Mikaël" userId="88d590b7-4f63-41e7-b177-a6218abdcb40" providerId="ADAL" clId="{0983BBFB-902A-4AC6-A102-A248101D1B7A}" dt="2024-09-04T15:05:57.327" v="1148" actId="20577"/>
          <ac:spMkLst>
            <pc:docMk/>
            <pc:sldMk cId="0" sldId="282"/>
            <ac:spMk id="249" creationId="{00000000-0000-0000-0000-000000000000}"/>
          </ac:spMkLst>
        </pc:spChg>
        <pc:spChg chg="mod">
          <ac:chgData name="Pelletier, Mikaël" userId="88d590b7-4f63-41e7-b177-a6218abdcb40" providerId="ADAL" clId="{0983BBFB-902A-4AC6-A102-A248101D1B7A}" dt="2024-09-04T15:07:59.943" v="1368" actId="6549"/>
          <ac:spMkLst>
            <pc:docMk/>
            <pc:sldMk cId="0" sldId="282"/>
            <ac:spMk id="250" creationId="{00000000-0000-0000-0000-000000000000}"/>
          </ac:spMkLst>
        </pc:spChg>
      </pc:sldChg>
      <pc:sldChg chg="modSp mod">
        <pc:chgData name="Pelletier, Mikaël" userId="88d590b7-4f63-41e7-b177-a6218abdcb40" providerId="ADAL" clId="{0983BBFB-902A-4AC6-A102-A248101D1B7A}" dt="2024-09-04T15:13:00.471" v="1462"/>
        <pc:sldMkLst>
          <pc:docMk/>
          <pc:sldMk cId="0" sldId="283"/>
        </pc:sldMkLst>
        <pc:spChg chg="mod">
          <ac:chgData name="Pelletier, Mikaël" userId="88d590b7-4f63-41e7-b177-a6218abdcb40" providerId="ADAL" clId="{0983BBFB-902A-4AC6-A102-A248101D1B7A}" dt="2024-09-04T15:08:08.784" v="1381" actId="20577"/>
          <ac:spMkLst>
            <pc:docMk/>
            <pc:sldMk cId="0" sldId="283"/>
            <ac:spMk id="256" creationId="{00000000-0000-0000-0000-000000000000}"/>
          </ac:spMkLst>
        </pc:spChg>
        <pc:spChg chg="mod">
          <ac:chgData name="Pelletier, Mikaël" userId="88d590b7-4f63-41e7-b177-a6218abdcb40" providerId="ADAL" clId="{0983BBFB-902A-4AC6-A102-A248101D1B7A}" dt="2024-09-04T15:13:00.471" v="1462"/>
          <ac:spMkLst>
            <pc:docMk/>
            <pc:sldMk cId="0" sldId="283"/>
            <ac:spMk id="257" creationId="{00000000-0000-0000-0000-000000000000}"/>
          </ac:spMkLst>
        </pc:spChg>
      </pc:sldChg>
      <pc:sldChg chg="modSp mod">
        <pc:chgData name="Pelletier, Mikaël" userId="88d590b7-4f63-41e7-b177-a6218abdcb40" providerId="ADAL" clId="{0983BBFB-902A-4AC6-A102-A248101D1B7A}" dt="2024-09-04T16:46:43.203" v="2020" actId="20577"/>
        <pc:sldMkLst>
          <pc:docMk/>
          <pc:sldMk cId="0" sldId="284"/>
        </pc:sldMkLst>
        <pc:spChg chg="mod">
          <ac:chgData name="Pelletier, Mikaël" userId="88d590b7-4f63-41e7-b177-a6218abdcb40" providerId="ADAL" clId="{0983BBFB-902A-4AC6-A102-A248101D1B7A}" dt="2024-09-04T15:13:43.479" v="1464" actId="20577"/>
          <ac:spMkLst>
            <pc:docMk/>
            <pc:sldMk cId="0" sldId="284"/>
            <ac:spMk id="263" creationId="{00000000-0000-0000-0000-000000000000}"/>
          </ac:spMkLst>
        </pc:spChg>
        <pc:spChg chg="mod">
          <ac:chgData name="Pelletier, Mikaël" userId="88d590b7-4f63-41e7-b177-a6218abdcb40" providerId="ADAL" clId="{0983BBFB-902A-4AC6-A102-A248101D1B7A}" dt="2024-09-04T16:46:43.203" v="2020" actId="20577"/>
          <ac:spMkLst>
            <pc:docMk/>
            <pc:sldMk cId="0" sldId="284"/>
            <ac:spMk id="264" creationId="{00000000-0000-0000-0000-000000000000}"/>
          </ac:spMkLst>
        </pc:spChg>
      </pc:sldChg>
      <pc:sldChg chg="modSp mod">
        <pc:chgData name="Pelletier, Mikaël" userId="88d590b7-4f63-41e7-b177-a6218abdcb40" providerId="ADAL" clId="{0983BBFB-902A-4AC6-A102-A248101D1B7A}" dt="2024-09-04T16:46:26.231" v="2016" actId="20577"/>
        <pc:sldMkLst>
          <pc:docMk/>
          <pc:sldMk cId="0" sldId="285"/>
        </pc:sldMkLst>
        <pc:spChg chg="mod">
          <ac:chgData name="Pelletier, Mikaël" userId="88d590b7-4f63-41e7-b177-a6218abdcb40" providerId="ADAL" clId="{0983BBFB-902A-4AC6-A102-A248101D1B7A}" dt="2024-09-04T16:42:13.395" v="1637" actId="20577"/>
          <ac:spMkLst>
            <pc:docMk/>
            <pc:sldMk cId="0" sldId="285"/>
            <ac:spMk id="269" creationId="{00000000-0000-0000-0000-000000000000}"/>
          </ac:spMkLst>
        </pc:spChg>
        <pc:spChg chg="mod">
          <ac:chgData name="Pelletier, Mikaël" userId="88d590b7-4f63-41e7-b177-a6218abdcb40" providerId="ADAL" clId="{0983BBFB-902A-4AC6-A102-A248101D1B7A}" dt="2024-09-04T16:46:26.231" v="2016" actId="20577"/>
          <ac:spMkLst>
            <pc:docMk/>
            <pc:sldMk cId="0" sldId="285"/>
            <ac:spMk id="2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legisquebec.gouv.qc.ca/fr/showdoc/cs/s-2.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legisquebec.gouv.qc.ca/fr/showdoc/cr/S-2.1,%20r.%2013" TargetMode="External"/><Relationship Id="rId3" Type="http://schemas.openxmlformats.org/officeDocument/2006/relationships/hyperlink" Target="http://www2.publicationsduquebec.gouv.qc.ca/dynamicSearch/telecharge.php?type=2&amp;file=/A_3_001/A3_001.html" TargetMode="External"/><Relationship Id="rId7" Type="http://schemas.openxmlformats.org/officeDocument/2006/relationships/hyperlink" Target="http://legisquebec.gouv.qc.ca/fr/showdoc/cs/s-2.1" TargetMode="External"/><Relationship Id="rId12" Type="http://schemas.openxmlformats.org/officeDocument/2006/relationships/hyperlink" Target="https://laws.justice.gc.ca/fra/reglements/DORS-86-304/"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anada.ca/fr/emploi-developpement-social.html" TargetMode="External"/><Relationship Id="rId11" Type="http://schemas.openxmlformats.org/officeDocument/2006/relationships/hyperlink" Target="https://laws-lois.justice.gc.ca/fra/lois/L-2/" TargetMode="External"/><Relationship Id="rId5" Type="http://schemas.openxmlformats.org/officeDocument/2006/relationships/hyperlink" Target="https://www.csst.qc.ca/partenaires/pages/associations-sectorielles-paritaires-asp.aspx" TargetMode="External"/><Relationship Id="rId10" Type="http://schemas.openxmlformats.org/officeDocument/2006/relationships/hyperlink" Target="http://legisquebec.gouv.qc.ca/fr/showdoc/cs/A-3.001" TargetMode="External"/><Relationship Id="rId4" Type="http://schemas.openxmlformats.org/officeDocument/2006/relationships/hyperlink" Target="http://www2.publicationsduquebec.gouv.qc.ca/dynamicSearch/telecharge.php?type=2&amp;file=/S_2_1/S2_1.html" TargetMode="External"/><Relationship Id="rId9" Type="http://schemas.openxmlformats.org/officeDocument/2006/relationships/hyperlink" Target="http://legisquebec.gouv.qc.ca/fr/showdoc/cr/S-2.1,%20r.%20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nesst.gouv.qc.ca/salle-de-presse/communiques/Pages/26-avril-2019-quebec.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Lors de l’enquête accident mortel, les témoignages ont révélé  que la problématique du gel dans le système de freinage survenait une dizaine de fois par hiver.  Ainsi on peut supposer que les travailleurs étaient habitués à cette situation;  ils étaient habitués aux risques.</a:t>
            </a:r>
            <a:endParaRPr/>
          </a:p>
          <a:p>
            <a:pPr marL="0" lvl="0" indent="0" algn="l" rtl="0">
              <a:spcBef>
                <a:spcPts val="0"/>
              </a:spcBef>
              <a:spcAft>
                <a:spcPts val="0"/>
              </a:spcAft>
              <a:buNone/>
            </a:pPr>
            <a:r>
              <a:rPr lang="fr-CA"/>
              <a:t>Peut-on supposer qu’à toutes les fois ils avaient procédé de la même façon?  Qu’ils avaient toujours fait ça comme ça?</a:t>
            </a:r>
            <a:endParaRPr/>
          </a:p>
          <a:p>
            <a:pPr marL="184017" lvl="0" indent="-184017" algn="l" rtl="0">
              <a:spcBef>
                <a:spcPts val="0"/>
              </a:spcBef>
              <a:spcAft>
                <a:spcPts val="0"/>
              </a:spcAft>
              <a:buClr>
                <a:schemeClr val="dk1"/>
              </a:buClr>
              <a:buSzPts val="1200"/>
              <a:buFont typeface="Arial"/>
              <a:buChar char="•"/>
            </a:pPr>
            <a:r>
              <a:rPr lang="fr-CA"/>
              <a:t>Plus on va sous le camion, plus on risque d’avoir un accident</a:t>
            </a:r>
            <a:endParaRPr/>
          </a:p>
          <a:p>
            <a:pPr marL="184017" lvl="0" indent="-184017" algn="l" rtl="0">
              <a:spcBef>
                <a:spcPts val="0"/>
              </a:spcBef>
              <a:spcAft>
                <a:spcPts val="0"/>
              </a:spcAft>
              <a:buClr>
                <a:schemeClr val="dk1"/>
              </a:buClr>
              <a:buSzPts val="1200"/>
              <a:buFont typeface="Arial"/>
              <a:buChar char="•"/>
            </a:pPr>
            <a:r>
              <a:rPr lang="fr-CA"/>
              <a:t>Plus on monte sur le chargement, plus on risque d’avoir un accident</a:t>
            </a:r>
            <a:endParaRPr/>
          </a:p>
          <a:p>
            <a:pPr marL="184017" lvl="0" indent="-184017" algn="l" rtl="0">
              <a:spcBef>
                <a:spcPts val="0"/>
              </a:spcBef>
              <a:spcAft>
                <a:spcPts val="0"/>
              </a:spcAft>
              <a:buClr>
                <a:schemeClr val="dk1"/>
              </a:buClr>
              <a:buSzPts val="1200"/>
              <a:buFont typeface="Arial"/>
              <a:buChar char="•"/>
            </a:pPr>
            <a:r>
              <a:rPr lang="fr-CA"/>
              <a:t>Plus on descend d’avant du camion, plus on risque d’avoir un accident</a:t>
            </a:r>
            <a:endParaRPr/>
          </a:p>
        </p:txBody>
      </p:sp>
      <p:sp>
        <p:nvSpPr>
          <p:cNvPr id="120" name="Google Shape;12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10</a:t>
            </a:fld>
            <a:endParaRPr/>
          </a:p>
        </p:txBody>
      </p:sp>
      <p:sp>
        <p:nvSpPr>
          <p:cNvPr id="121" name="Google Shape;121;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122" name="Google Shape;122;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r-CA"/>
              <a:t>Présentation du 26 avril 2018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b="1"/>
              <a:t>Définition légale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CA"/>
              <a:t>« Un événement imprévu et soudain attribuable à toute cause, survenant à une personne par le fait ou à l'occasion de son travail et qui entraîne pour elle une lésion professionnelle;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CA"/>
              <a:t>LATMP, art. 2</a:t>
            </a:r>
            <a:endParaRPr/>
          </a:p>
          <a:p>
            <a:pPr marL="0" lvl="0" indent="0" algn="l" rtl="0">
              <a:spcBef>
                <a:spcPts val="0"/>
              </a:spcBef>
              <a:spcAft>
                <a:spcPts val="0"/>
              </a:spcAft>
              <a:buNone/>
            </a:pPr>
            <a:endParaRPr/>
          </a:p>
        </p:txBody>
      </p:sp>
      <p:sp>
        <p:nvSpPr>
          <p:cNvPr id="134" name="Google Shape;13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CA" sz="1200" b="1" i="0">
                <a:solidFill>
                  <a:schemeClr val="dk1"/>
                </a:solidFill>
                <a:latin typeface="Calibri"/>
                <a:ea typeface="Calibri"/>
                <a:cs typeface="Calibri"/>
                <a:sym typeface="Calibri"/>
              </a:rPr>
              <a:t>Loi sur la santé et la sécurité du travail  </a:t>
            </a:r>
            <a:r>
              <a:rPr lang="fr-CA" u="sng">
                <a:solidFill>
                  <a:schemeClr val="hlink"/>
                </a:solidFill>
                <a:hlinkClick r:id="rId3"/>
              </a:rPr>
              <a:t>http://legisquebec.gouv.qc.ca/fr/showdoc/cs/s-2.1</a:t>
            </a:r>
            <a:endParaRPr sz="1200" b="1" i="0">
              <a:solidFill>
                <a:schemeClr val="dk1"/>
              </a:solidFill>
              <a:latin typeface="Calibri"/>
              <a:ea typeface="Calibri"/>
              <a:cs typeface="Calibri"/>
              <a:sym typeface="Calibri"/>
            </a:endParaRPr>
          </a:p>
          <a:p>
            <a:pPr marL="0" lvl="0" indent="0" algn="l" rtl="0">
              <a:spcBef>
                <a:spcPts val="0"/>
              </a:spcBef>
              <a:spcAft>
                <a:spcPts val="0"/>
              </a:spcAft>
              <a:buNone/>
            </a:pP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fr-CA" sz="1200" b="1" i="0">
                <a:solidFill>
                  <a:schemeClr val="dk1"/>
                </a:solidFill>
                <a:latin typeface="Calibri"/>
                <a:ea typeface="Calibri"/>
                <a:cs typeface="Calibri"/>
                <a:sym typeface="Calibri"/>
              </a:rPr>
              <a:t>51.</a:t>
            </a:r>
            <a:r>
              <a:rPr lang="fr-CA" sz="1200" b="0" i="0">
                <a:solidFill>
                  <a:schemeClr val="dk1"/>
                </a:solidFill>
                <a:latin typeface="Calibri"/>
                <a:ea typeface="Calibri"/>
                <a:cs typeface="Calibri"/>
                <a:sym typeface="Calibri"/>
              </a:rPr>
              <a:t> L’employeur doit prendre les mesures nécessaires pour protéger la santé et assurer la sécurité et l’intégrité physique du travailleur. Il doit notamment: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1°  s’assurer que les établissements sur lesquels il a autorité, sont équipés et aménagés de façon à assurer la protection du travailleur;</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2°  désigner des membres de son personnel chargés des questions de santé et de sécurité et en afficher les noms dans des endroits visibles et facilement accessibles au travailleur;</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3°  s’assurer que l’organisation du travail</a:t>
            </a:r>
            <a:r>
              <a:rPr lang="fr-CA"/>
              <a:t>, </a:t>
            </a:r>
            <a:r>
              <a:rPr lang="fr-CA" sz="1200" b="0" i="0">
                <a:solidFill>
                  <a:schemeClr val="dk1"/>
                </a:solidFill>
                <a:latin typeface="Calibri"/>
                <a:ea typeface="Calibri"/>
                <a:cs typeface="Calibri"/>
                <a:sym typeface="Calibri"/>
              </a:rPr>
              <a:t> les méthodes et techniques utilisées pour l’accomplir sont sécuritaires et ne portent pas atteinte à la santé du travailleur;</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4°  contrôler la tenue des lieux de travail, fournir des installations sanitaires, l’eau potable, un éclairage, une aération et un chauffage convenable et faire en sorte que les repas pris sur les lieux de travail soient consommés dans des conditions hygiéniques;</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5°  utiliser les méthodes et techniques visant à identifier, contrôler et éliminer les risques pouvant affecter la santé et la sécurité du travailleur;</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6°  prendre les mesures de sécurité contre l’incendie prescrites par règlement;</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7°  fournir un matériel sécuritaire et assurer son maintien en bon état;</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8°  s’assurer que l’émission d’un contaminant ou l’utilisation d’une matière dangereuse ne porte atteinte à la santé ou à la sécurité de quiconque sur un lieu de travail;</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9°  informer adéquatement le travailleur sur les risques reliés à son travail et lui assurer la formation, l’entraînement et la supervision appropriés afin de faire en sorte que le travailleur ait l’habileté et les connaissances requises pour accomplir de façon sécuritaire le travail qui lui est confié;</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10°  afficher, dans des endroits visibles et facilement accessibles aux travailleurs, les informations qui leur sont transmises par la Commission, l’agence et le médecin responsable, et mettre ces informations à la disposition des travailleurs, du comité de santé et de sécurité et de l’association accréditée;</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11°  fournir gratuitement au travailleur tous les moyens et équipements de protection individuels choisis par le comité de santé et de sécurité conformément au paragraphe 4° de l’article 78 ou, le cas échéant, les moyens et équipements de protection individuels ou collectifs déterminés par règlement et s’assurer que le travailleur, à l’occasion de son travail, utilise ces moyens et équipements;</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12°  permettre aux travailleurs de se soumettre aux examens de santé en cours d’emploi exigés pour l’application de la présente loi et des règlements;</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13°  communiquer aux travailleurs, au comité de santé et de sécurité, à l’association accréditée, au directeur de santé publique et à la Commission, la liste des matières dangereuses utilisées dans l’établissement et des contaminants qui peuvent y être émis;</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14°  collaborer avec le comité de santé et de sécurité ou, le cas échéant, avec le comité de chantier ainsi qu’avec toute personne chargée de l’application de la présente loi et des règlements et leur fournir tous les renseignements nécessaires;</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15°  mettre à la disposition du comité de santé et de sécurité les équipements, les locaux et le personnel clérical nécessaires à l’accomplissement de leurs fonctions.</a:t>
            </a:r>
            <a:endParaRPr/>
          </a:p>
          <a:p>
            <a:pPr marL="0" lvl="0" indent="0" algn="l" rtl="0">
              <a:spcBef>
                <a:spcPts val="0"/>
              </a:spcBef>
              <a:spcAft>
                <a:spcPts val="0"/>
              </a:spcAft>
              <a:buNone/>
            </a:pPr>
            <a:endParaRPr/>
          </a:p>
        </p:txBody>
      </p:sp>
      <p:sp>
        <p:nvSpPr>
          <p:cNvPr id="219" name="Google Shape;2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b="0" i="0">
                <a:solidFill>
                  <a:schemeClr val="dk1"/>
                </a:solidFill>
                <a:latin typeface="Calibri"/>
                <a:ea typeface="Calibri"/>
                <a:cs typeface="Calibri"/>
                <a:sym typeface="Calibri"/>
              </a:rPr>
              <a:t>Normal et habituel est l’opposé d’exceptionnel ou occasionnel</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En vertu des alinéas 92(10)a) et 92(10)b) de la </a:t>
            </a:r>
            <a:r>
              <a:rPr lang="fr-CA" sz="1200" b="0" i="1">
                <a:solidFill>
                  <a:schemeClr val="dk1"/>
                </a:solidFill>
                <a:latin typeface="Calibri"/>
                <a:ea typeface="Calibri"/>
                <a:cs typeface="Calibri"/>
                <a:sym typeface="Calibri"/>
              </a:rPr>
              <a:t>Loi constitutionnelle de 1867</a:t>
            </a:r>
            <a:r>
              <a:rPr lang="fr-CA" sz="1200" b="0" i="0">
                <a:solidFill>
                  <a:schemeClr val="dk1"/>
                </a:solidFill>
                <a:latin typeface="Calibri"/>
                <a:ea typeface="Calibri"/>
                <a:cs typeface="Calibri"/>
                <a:sym typeface="Calibri"/>
              </a:rPr>
              <a:t>, une entreprise de transport relève généralement de la compétence de la province si elle se situe à l’intérieur des limites de cette province, mais elle relève de la compétence du gouvernement fédéral si elle s’étend au-delà des limites de la province. Il faut considérer les activités normales ou habituelles de l’entreprise.</a:t>
            </a:r>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Ex: Un transporteur se rend une fois par semaine dans le Vermont. Même si 95% de ses opérations se passent au Québec, il sera reconnu comme de compétence fédérale.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La protection des travailleurs varie lorsque l’entreprise est de compétence fédérale plutôt que provinciale. Les deux sont assujetties à la </a:t>
            </a:r>
            <a:r>
              <a:rPr lang="fr-CA"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Loi sur les accidents du travail et les maladies professionnelles</a:t>
            </a:r>
            <a:r>
              <a:rPr lang="fr-CA" sz="1200" b="0" i="0">
                <a:solidFill>
                  <a:schemeClr val="dk1"/>
                </a:solidFill>
                <a:latin typeface="Calibri"/>
                <a:ea typeface="Calibri"/>
                <a:cs typeface="Calibri"/>
                <a:sym typeface="Calibri"/>
              </a:rPr>
              <a:t>. Par contre, l’entreprise de compétence fédérale n’est pas soumise aux dispositions de la </a:t>
            </a:r>
            <a:r>
              <a:rPr lang="fr-CA" sz="12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Loi sur la santé et la sécurité du travail</a:t>
            </a:r>
            <a:r>
              <a:rPr lang="fr-CA" sz="1200" b="0" i="0">
                <a:solidFill>
                  <a:schemeClr val="dk1"/>
                </a:solidFill>
                <a:latin typeface="Calibri"/>
                <a:ea typeface="Calibri"/>
                <a:cs typeface="Calibri"/>
                <a:sym typeface="Calibri"/>
              </a:rPr>
              <a:t> (LSST) relatives au retrait préventif (maternité), à la prévention et, s’il y a lieu, au financement d’une </a:t>
            </a:r>
            <a:r>
              <a:rPr lang="fr-CA" sz="1200" b="0" i="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association sectorielle paritaire</a:t>
            </a:r>
            <a:r>
              <a:rPr lang="fr-CA" sz="1200" b="0" i="0">
                <a:solidFill>
                  <a:schemeClr val="dk1"/>
                </a:solidFill>
                <a:latin typeface="Calibri"/>
                <a:ea typeface="Calibri"/>
                <a:cs typeface="Calibri"/>
                <a:sym typeface="Calibri"/>
              </a:rPr>
              <a:t> (comme Via Prévention et l’ASP-Construction). En ces matières, c’est le Code canadien du travail qui s’applique.</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fr-CA" sz="1200" b="0" i="0">
                <a:solidFill>
                  <a:schemeClr val="dk1"/>
                </a:solidFill>
                <a:latin typeface="Calibri"/>
                <a:ea typeface="Calibri"/>
                <a:cs typeface="Calibri"/>
                <a:sym typeface="Calibri"/>
              </a:rPr>
              <a:t>CNESST: Commission des normes, de l'équité, de la santé et de la sécurité du travail</a:t>
            </a:r>
            <a:endParaRPr/>
          </a:p>
          <a:p>
            <a:pPr marL="0" marR="0" lvl="0" indent="0" algn="l" rtl="0">
              <a:lnSpc>
                <a:spcPct val="100000"/>
              </a:lnSpc>
              <a:spcBef>
                <a:spcPts val="0"/>
              </a:spcBef>
              <a:spcAft>
                <a:spcPts val="0"/>
              </a:spcAft>
              <a:buClr>
                <a:schemeClr val="dk1"/>
              </a:buClr>
              <a:buSzPts val="1200"/>
              <a:buFont typeface="Calibri"/>
              <a:buNone/>
            </a:pPr>
            <a:r>
              <a:rPr lang="fr-CA" sz="1200" b="0" i="0">
                <a:solidFill>
                  <a:schemeClr val="dk1"/>
                </a:solidFill>
                <a:latin typeface="Calibri"/>
                <a:ea typeface="Calibri"/>
                <a:cs typeface="Calibri"/>
                <a:sym typeface="Calibri"/>
              </a:rPr>
              <a:t>Programme du travail : l’équivalent de la CNESST au fédéral (fait partie d</a:t>
            </a:r>
            <a:r>
              <a:rPr lang="fr-CA" sz="1200" b="0" i="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t>
            </a:r>
            <a:r>
              <a:rPr lang="fr-CA" u="sng">
                <a:solidFill>
                  <a:schemeClr val="hlink"/>
                </a:solidFill>
                <a:hlinkClick r:id="rId6"/>
              </a:rPr>
              <a:t>Emploi et Développement social Canada</a:t>
            </a:r>
            <a:r>
              <a:rPr lang="fr-CA" sz="1200" b="0" i="0">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CA" sz="1200" b="0" i="0">
                <a:solidFill>
                  <a:schemeClr val="dk1"/>
                </a:solidFill>
                <a:latin typeface="Calibri"/>
                <a:ea typeface="Calibri"/>
                <a:cs typeface="Calibri"/>
                <a:sym typeface="Calibri"/>
              </a:rPr>
              <a:t>LSST: </a:t>
            </a:r>
            <a:r>
              <a:rPr lang="fr-CA" sz="1200" b="1" i="0" cap="none">
                <a:solidFill>
                  <a:schemeClr val="dk1"/>
                </a:solidFill>
                <a:latin typeface="Calibri"/>
                <a:ea typeface="Calibri"/>
                <a:cs typeface="Calibri"/>
                <a:sym typeface="Calibri"/>
              </a:rPr>
              <a:t>LOI SUR LA SANTÉ ET LA SÉCURITÉ DU TRAVAIL </a:t>
            </a:r>
            <a:r>
              <a:rPr lang="fr-CA" u="sng">
                <a:solidFill>
                  <a:schemeClr val="hlink"/>
                </a:solidFill>
                <a:hlinkClick r:id="rId7"/>
              </a:rPr>
              <a:t>http://legisquebec.gouv.qc.ca/fr/showdoc/cs/s-2.1</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CA" sz="1200" b="0" i="0">
                <a:solidFill>
                  <a:schemeClr val="dk1"/>
                </a:solidFill>
                <a:latin typeface="Calibri"/>
                <a:ea typeface="Calibri"/>
                <a:cs typeface="Calibri"/>
                <a:sym typeface="Calibri"/>
              </a:rPr>
              <a:t>RSST: </a:t>
            </a:r>
            <a:r>
              <a:rPr lang="fr-CA" sz="1200" b="1" i="0">
                <a:solidFill>
                  <a:schemeClr val="dk1"/>
                </a:solidFill>
                <a:latin typeface="Calibri"/>
                <a:ea typeface="Calibri"/>
                <a:cs typeface="Calibri"/>
                <a:sym typeface="Calibri"/>
              </a:rPr>
              <a:t>Règlement sur la santé et la sécurité du travail </a:t>
            </a:r>
            <a:r>
              <a:rPr lang="fr-CA" u="sng">
                <a:solidFill>
                  <a:schemeClr val="hlink"/>
                </a:solidFill>
                <a:hlinkClick r:id="rId8"/>
              </a:rPr>
              <a:t>http://www.legisquebec.gouv.qc.ca/fr/showdoc/cr/S-2.1,%20r.%2013</a:t>
            </a:r>
            <a:endParaRPr/>
          </a:p>
          <a:p>
            <a:pPr marL="0" marR="0" lvl="0" indent="0" algn="l" rtl="0">
              <a:lnSpc>
                <a:spcPct val="100000"/>
              </a:lnSpc>
              <a:spcBef>
                <a:spcPts val="0"/>
              </a:spcBef>
              <a:spcAft>
                <a:spcPts val="0"/>
              </a:spcAft>
              <a:buClr>
                <a:schemeClr val="dk1"/>
              </a:buClr>
              <a:buSzPts val="1200"/>
              <a:buFont typeface="Calibri"/>
              <a:buNone/>
            </a:pPr>
            <a:r>
              <a:rPr lang="fr-CA" sz="1200" b="0" i="0">
                <a:solidFill>
                  <a:schemeClr val="dk1"/>
                </a:solidFill>
                <a:latin typeface="Calibri"/>
                <a:ea typeface="Calibri"/>
                <a:cs typeface="Calibri"/>
                <a:sym typeface="Calibri"/>
              </a:rPr>
              <a:t>CSTC: </a:t>
            </a:r>
            <a:r>
              <a:rPr lang="fr-CA" sz="1200" b="1" i="0">
                <a:solidFill>
                  <a:schemeClr val="dk1"/>
                </a:solidFill>
                <a:latin typeface="Calibri"/>
                <a:ea typeface="Calibri"/>
                <a:cs typeface="Calibri"/>
                <a:sym typeface="Calibri"/>
              </a:rPr>
              <a:t>Code de sécurité pour les travaux de construction </a:t>
            </a:r>
            <a:r>
              <a:rPr lang="fr-CA" u="sng">
                <a:solidFill>
                  <a:schemeClr val="hlink"/>
                </a:solidFill>
                <a:hlinkClick r:id="rId9"/>
              </a:rPr>
              <a:t>http://legisquebec.gouv.qc.ca/fr/showdoc/cr/S-2.1,%20r.%204</a:t>
            </a:r>
            <a:endParaRPr sz="1200" b="1"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CA" sz="1200" b="0" i="0">
                <a:solidFill>
                  <a:schemeClr val="dk1"/>
                </a:solidFill>
                <a:latin typeface="Calibri"/>
                <a:ea typeface="Calibri"/>
                <a:cs typeface="Calibri"/>
                <a:sym typeface="Calibri"/>
              </a:rPr>
              <a:t>LATMP: </a:t>
            </a:r>
            <a:r>
              <a:rPr lang="fr-CA" sz="1200" b="1" i="0" cap="none">
                <a:solidFill>
                  <a:schemeClr val="dk1"/>
                </a:solidFill>
                <a:latin typeface="Calibri"/>
                <a:ea typeface="Calibri"/>
                <a:cs typeface="Calibri"/>
                <a:sym typeface="Calibri"/>
              </a:rPr>
              <a:t>LOI SUR LES ACCIDENTS DU TRAVAIL ET LES MALADIES PROFESSIONNELLES </a:t>
            </a:r>
            <a:r>
              <a:rPr lang="fr-CA" u="sng">
                <a:solidFill>
                  <a:schemeClr val="hlink"/>
                </a:solidFill>
                <a:hlinkClick r:id="rId10"/>
              </a:rPr>
              <a:t>http://legisquebec.gouv.qc.ca/fr/showdoc/cs/A-3.001</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CA" sz="1200" b="0" i="0">
                <a:solidFill>
                  <a:schemeClr val="dk1"/>
                </a:solidFill>
                <a:latin typeface="Calibri"/>
                <a:ea typeface="Calibri"/>
                <a:cs typeface="Calibri"/>
                <a:sym typeface="Calibri"/>
              </a:rPr>
              <a:t>CCT: </a:t>
            </a:r>
            <a:r>
              <a:rPr lang="fr-CA" sz="1200" b="1" i="0">
                <a:solidFill>
                  <a:schemeClr val="dk1"/>
                </a:solidFill>
                <a:latin typeface="Calibri"/>
                <a:ea typeface="Calibri"/>
                <a:cs typeface="Calibri"/>
                <a:sym typeface="Calibri"/>
              </a:rPr>
              <a:t>Code canadien du travail </a:t>
            </a:r>
            <a:r>
              <a:rPr lang="fr-CA" u="sng">
                <a:solidFill>
                  <a:schemeClr val="hlink"/>
                </a:solidFill>
                <a:hlinkClick r:id="rId11"/>
              </a:rPr>
              <a:t>https://laws-lois.justice.gc.ca/fra/lois/L-2/</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CA" sz="1200" b="0" i="0">
                <a:solidFill>
                  <a:schemeClr val="dk1"/>
                </a:solidFill>
                <a:latin typeface="Calibri"/>
                <a:ea typeface="Calibri"/>
                <a:cs typeface="Calibri"/>
                <a:sym typeface="Calibri"/>
              </a:rPr>
              <a:t>RCSST: </a:t>
            </a:r>
            <a:r>
              <a:rPr lang="fr-CA" sz="1200" b="1" i="0">
                <a:solidFill>
                  <a:schemeClr val="dk1"/>
                </a:solidFill>
                <a:latin typeface="Calibri"/>
                <a:ea typeface="Calibri"/>
                <a:cs typeface="Calibri"/>
                <a:sym typeface="Calibri"/>
              </a:rPr>
              <a:t>Règlement canadien sur la santé et la sécurité au travail </a:t>
            </a:r>
            <a:r>
              <a:rPr lang="fr-CA" u="sng">
                <a:solidFill>
                  <a:schemeClr val="hlink"/>
                </a:solidFill>
                <a:hlinkClick r:id="rId12"/>
              </a:rPr>
              <a:t>https://laws.justice.gc.ca/fra/reglements/DORS-86-304/</a:t>
            </a:r>
            <a:endParaRPr sz="1200" b="1"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85" name="Google Shape;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u="sng">
                <a:solidFill>
                  <a:schemeClr val="hlink"/>
                </a:solidFill>
                <a:hlinkClick r:id="rId3"/>
              </a:rPr>
              <a:t>https://www.cnesst.gouv.qc.ca/salle-de-presse/communiques/Pages/26-avril-2019-quebec.aspx</a:t>
            </a:r>
            <a:endParaRPr/>
          </a:p>
        </p:txBody>
      </p:sp>
      <p:sp>
        <p:nvSpPr>
          <p:cNvPr id="93" name="Google Shape;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Environ 15 accidents par jour</a:t>
            </a:r>
            <a:endParaRPr/>
          </a:p>
        </p:txBody>
      </p:sp>
      <p:sp>
        <p:nvSpPr>
          <p:cNvPr id="101" name="Google Shape;1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7232072" y="2876797"/>
            <a:ext cx="4936177" cy="110440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2"/>
          <p:cNvPicPr preferRelativeResize="0"/>
          <p:nvPr/>
        </p:nvPicPr>
        <p:blipFill rotWithShape="1">
          <a:blip r:embed="rId3">
            <a:alphaModFix/>
          </a:blip>
          <a:srcRect/>
          <a:stretch/>
        </p:blipFill>
        <p:spPr>
          <a:xfrm>
            <a:off x="684213" y="409700"/>
            <a:ext cx="1932711" cy="1104406"/>
          </a:xfrm>
          <a:prstGeom prst="rect">
            <a:avLst/>
          </a:prstGeom>
          <a:noFill/>
          <a:ln>
            <a:noFill/>
          </a:ln>
        </p:spPr>
      </p:pic>
      <p:sp>
        <p:nvSpPr>
          <p:cNvPr id="16" name="Google Shape;16;p2"/>
          <p:cNvSpPr/>
          <p:nvPr/>
        </p:nvSpPr>
        <p:spPr>
          <a:xfrm>
            <a:off x="142504" y="5775489"/>
            <a:ext cx="1579418" cy="954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body" idx="1"/>
          </p:nvPr>
        </p:nvSpPr>
        <p:spPr>
          <a:xfrm>
            <a:off x="593872" y="5076213"/>
            <a:ext cx="4032250" cy="133787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sz="1800"/>
            </a:lvl1pPr>
            <a:lvl2pPr marL="914400" lvl="1" indent="-355600" algn="l">
              <a:lnSpc>
                <a:spcPct val="90000"/>
              </a:lnSpc>
              <a:spcBef>
                <a:spcPts val="500"/>
              </a:spcBef>
              <a:spcAft>
                <a:spcPts val="0"/>
              </a:spcAft>
              <a:buClr>
                <a:schemeClr val="dk1"/>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ux contenus" type="twoObj">
  <p:cSld name="TWO_OBJECT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a:lvl1pPr>
            <a:lvl2pPr marL="914400" lvl="1" indent="-381000" algn="l">
              <a:lnSpc>
                <a:spcPct val="90000"/>
              </a:lnSpc>
              <a:spcBef>
                <a:spcPts val="500"/>
              </a:spcBef>
              <a:spcAft>
                <a:spcPts val="0"/>
              </a:spcAft>
              <a:buClr>
                <a:schemeClr val="dk1"/>
              </a:buClr>
              <a:buSzPts val="2400"/>
              <a:buFont typeface="Noto Sans Symbols"/>
              <a:buChar char="⮚"/>
              <a:defRPr/>
            </a:lvl2pPr>
            <a:lvl3pPr marL="1371600" lvl="2" indent="-381000" algn="l">
              <a:lnSpc>
                <a:spcPct val="90000"/>
              </a:lnSpc>
              <a:spcBef>
                <a:spcPts val="500"/>
              </a:spcBef>
              <a:spcAft>
                <a:spcPts val="0"/>
              </a:spcAft>
              <a:buClr>
                <a:schemeClr val="dk1"/>
              </a:buClr>
              <a:buSzPts val="2400"/>
              <a:buFont typeface="Noto Sans Symbols"/>
              <a:buChar char="▪"/>
              <a:defRPr/>
            </a:lvl3pPr>
            <a:lvl4pPr marL="1828800" lvl="3" indent="-381000" algn="l">
              <a:lnSpc>
                <a:spcPct val="90000"/>
              </a:lnSpc>
              <a:spcBef>
                <a:spcPts val="500"/>
              </a:spcBef>
              <a:spcAft>
                <a:spcPts val="0"/>
              </a:spcAft>
              <a:buClr>
                <a:schemeClr val="dk1"/>
              </a:buClr>
              <a:buSzPts val="2400"/>
              <a:buFont typeface="Arial"/>
              <a:buChar char="•"/>
              <a:defRPr/>
            </a:lvl4pPr>
            <a:lvl5pPr marL="2286000" lvl="4" indent="-381000" algn="l">
              <a:lnSpc>
                <a:spcPct val="90000"/>
              </a:lnSpc>
              <a:spcBef>
                <a:spcPts val="500"/>
              </a:spcBef>
              <a:spcAft>
                <a:spcPts val="0"/>
              </a:spcAft>
              <a:buClr>
                <a:schemeClr val="dk1"/>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body" idx="2"/>
          </p:nvPr>
        </p:nvSpPr>
        <p:spPr>
          <a:xfrm>
            <a:off x="6385956" y="1839913"/>
            <a:ext cx="51816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a:lvl1pPr>
            <a:lvl2pPr marL="914400" lvl="1" indent="-381000" algn="l">
              <a:lnSpc>
                <a:spcPct val="90000"/>
              </a:lnSpc>
              <a:spcBef>
                <a:spcPts val="500"/>
              </a:spcBef>
              <a:spcAft>
                <a:spcPts val="0"/>
              </a:spcAft>
              <a:buClr>
                <a:schemeClr val="dk1"/>
              </a:buClr>
              <a:buSzPts val="2400"/>
              <a:buFont typeface="Noto Sans Symbols"/>
              <a:buChar char="⮚"/>
              <a:defRPr/>
            </a:lvl2pPr>
            <a:lvl3pPr marL="1371600" lvl="2" indent="-381000" algn="l">
              <a:lnSpc>
                <a:spcPct val="90000"/>
              </a:lnSpc>
              <a:spcBef>
                <a:spcPts val="500"/>
              </a:spcBef>
              <a:spcAft>
                <a:spcPts val="0"/>
              </a:spcAft>
              <a:buClr>
                <a:schemeClr val="dk1"/>
              </a:buClr>
              <a:buSzPts val="2400"/>
              <a:buFont typeface="Noto Sans Symbols"/>
              <a:buChar char="▪"/>
              <a:defRPr/>
            </a:lvl3pPr>
            <a:lvl4pPr marL="1828800" lvl="3" indent="-381000" algn="l">
              <a:lnSpc>
                <a:spcPct val="90000"/>
              </a:lnSpc>
              <a:spcBef>
                <a:spcPts val="500"/>
              </a:spcBef>
              <a:spcAft>
                <a:spcPts val="0"/>
              </a:spcAft>
              <a:buClr>
                <a:schemeClr val="dk1"/>
              </a:buClr>
              <a:buSzPts val="2400"/>
              <a:buFont typeface="Arial"/>
              <a:buChar char="•"/>
              <a:defRPr/>
            </a:lvl4pPr>
            <a:lvl5pPr marL="2286000" marR="0" lvl="4" indent="-381000" algn="l">
              <a:lnSpc>
                <a:spcPct val="90000"/>
              </a:lnSpc>
              <a:spcBef>
                <a:spcPts val="500"/>
              </a:spcBef>
              <a:spcAft>
                <a:spcPts val="0"/>
              </a:spcAft>
              <a:buClr>
                <a:schemeClr val="dk1"/>
              </a:buClr>
              <a:buSzPts val="2400"/>
              <a:buFont typeface="Avenir"/>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apositive de titre"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p:cSld name="Titre et contenu">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051956" y="1824831"/>
            <a:ext cx="105156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a:lvl1pPr>
            <a:lvl2pPr marL="914400" lvl="1" indent="-381000" algn="l">
              <a:lnSpc>
                <a:spcPct val="90000"/>
              </a:lnSpc>
              <a:spcBef>
                <a:spcPts val="500"/>
              </a:spcBef>
              <a:spcAft>
                <a:spcPts val="0"/>
              </a:spcAft>
              <a:buClr>
                <a:schemeClr val="dk1"/>
              </a:buClr>
              <a:buSzPts val="2400"/>
              <a:buFont typeface="Noto Sans Symbols"/>
              <a:buChar char="⮚"/>
              <a:defRPr/>
            </a:lvl2pPr>
            <a:lvl3pPr marL="1371600" lvl="2" indent="-381000" algn="l">
              <a:lnSpc>
                <a:spcPct val="90000"/>
              </a:lnSpc>
              <a:spcBef>
                <a:spcPts val="500"/>
              </a:spcBef>
              <a:spcAft>
                <a:spcPts val="0"/>
              </a:spcAft>
              <a:buClr>
                <a:schemeClr val="dk1"/>
              </a:buClr>
              <a:buSzPts val="2400"/>
              <a:buFont typeface="Noto Sans Symbols"/>
              <a:buChar char="▪"/>
              <a:defRPr/>
            </a:lvl3pPr>
            <a:lvl4pPr marL="1828800" lvl="3" indent="-381000" algn="l">
              <a:lnSpc>
                <a:spcPct val="90000"/>
              </a:lnSpc>
              <a:spcBef>
                <a:spcPts val="500"/>
              </a:spcBef>
              <a:spcAft>
                <a:spcPts val="0"/>
              </a:spcAft>
              <a:buClr>
                <a:schemeClr val="dk1"/>
              </a:buClr>
              <a:buSzPts val="2400"/>
              <a:buFont typeface="Avenir"/>
              <a:buChar char="–"/>
              <a:defRPr/>
            </a:lvl4pPr>
            <a:lvl5pPr marL="2286000" lvl="4" indent="-381000" algn="l">
              <a:lnSpc>
                <a:spcPct val="90000"/>
              </a:lnSpc>
              <a:spcBef>
                <a:spcPts val="500"/>
              </a:spcBef>
              <a:spcAft>
                <a:spcPts val="0"/>
              </a:spcAft>
              <a:buClr>
                <a:schemeClr val="dk1"/>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sldNum" idx="12"/>
          </p:nvPr>
        </p:nvSpPr>
        <p:spPr>
          <a:xfrm>
            <a:off x="8824356" y="6369688"/>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 avec légende">
  <p:cSld name="Contenu avec légende">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5467998" y="987425"/>
            <a:ext cx="6172200" cy="4873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381000" algn="l">
              <a:lnSpc>
                <a:spcPct val="90000"/>
              </a:lnSpc>
              <a:spcBef>
                <a:spcPts val="500"/>
              </a:spcBef>
              <a:spcAft>
                <a:spcPts val="0"/>
              </a:spcAft>
              <a:buClr>
                <a:schemeClr val="dk1"/>
              </a:buClr>
              <a:buSzPts val="2400"/>
              <a:buFont typeface="Noto Sans Symbols"/>
              <a:buChar char="⮚"/>
              <a:defRPr sz="2400"/>
            </a:lvl2pPr>
            <a:lvl3pPr marL="1371600" lvl="2" indent="-381000" algn="l">
              <a:lnSpc>
                <a:spcPct val="90000"/>
              </a:lnSpc>
              <a:spcBef>
                <a:spcPts val="500"/>
              </a:spcBef>
              <a:spcAft>
                <a:spcPts val="0"/>
              </a:spcAft>
              <a:buClr>
                <a:schemeClr val="dk1"/>
              </a:buClr>
              <a:buSzPts val="2400"/>
              <a:buFont typeface="Noto Sans Symbols"/>
              <a:buChar char="▪"/>
              <a:defRPr sz="2400"/>
            </a:lvl3pPr>
            <a:lvl4pPr marL="1828800" lvl="3" indent="-381000" algn="l">
              <a:lnSpc>
                <a:spcPct val="90000"/>
              </a:lnSpc>
              <a:spcBef>
                <a:spcPts val="500"/>
              </a:spcBef>
              <a:spcAft>
                <a:spcPts val="0"/>
              </a:spcAft>
              <a:buClr>
                <a:schemeClr val="dk1"/>
              </a:buClr>
              <a:buSzPts val="2400"/>
              <a:buFont typeface="Arial"/>
              <a:buChar char="•"/>
              <a:defRPr sz="2400"/>
            </a:lvl4pPr>
            <a:lvl5pPr marL="2286000" marR="0" lvl="4" indent="-381000" algn="l">
              <a:lnSpc>
                <a:spcPct val="90000"/>
              </a:lnSpc>
              <a:spcBef>
                <a:spcPts val="500"/>
              </a:spcBef>
              <a:spcAft>
                <a:spcPts val="0"/>
              </a:spcAft>
              <a:buClr>
                <a:schemeClr val="dk1"/>
              </a:buClr>
              <a:buSzPts val="2400"/>
              <a:buFont typeface="Avenir"/>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6"/>
          <p:cNvSpPr txBox="1">
            <a:spLocks noGrp="1"/>
          </p:cNvSpPr>
          <p:nvPr>
            <p:ph type="body" idx="2"/>
          </p:nvPr>
        </p:nvSpPr>
        <p:spPr>
          <a:xfrm>
            <a:off x="110960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6"/>
          <p:cNvSpPr txBox="1"/>
          <p:nvPr/>
        </p:nvSpPr>
        <p:spPr>
          <a:xfrm>
            <a:off x="1129751" y="457200"/>
            <a:ext cx="393223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600"/>
              <a:buFont typeface="Avenir"/>
              <a:buNone/>
            </a:pPr>
            <a:r>
              <a:rPr lang="fr-CA" sz="3600" b="1">
                <a:solidFill>
                  <a:schemeClr val="dk1"/>
                </a:solidFill>
                <a:latin typeface="Avenir"/>
                <a:ea typeface="Avenir"/>
                <a:cs typeface="Avenir"/>
                <a:sym typeface="Avenir"/>
              </a:rPr>
              <a:t>Modifiez le style du titre</a:t>
            </a:r>
            <a:endParaRPr sz="3600" b="1">
              <a:solidFill>
                <a:schemeClr val="dk1"/>
              </a:solidFill>
              <a:latin typeface="Avenir"/>
              <a:ea typeface="Avenir"/>
              <a:cs typeface="Avenir"/>
              <a:sym typeface="Aveni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1395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a:spLocks noGrp="1"/>
          </p:cNvSpPr>
          <p:nvPr>
            <p:ph type="pic" idx="2"/>
          </p:nvPr>
        </p:nvSpPr>
        <p:spPr>
          <a:xfrm>
            <a:off x="54829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Noto Sans Symbols"/>
              <a:buNone/>
              <a:defRPr sz="24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2000"/>
              <a:buFont typeface="Avenir"/>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7"/>
          <p:cNvSpPr txBox="1">
            <a:spLocks noGrp="1"/>
          </p:cNvSpPr>
          <p:nvPr>
            <p:ph type="body" idx="1"/>
          </p:nvPr>
        </p:nvSpPr>
        <p:spPr>
          <a:xfrm>
            <a:off x="11395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7"/>
        <p:cNvGrpSpPr/>
        <p:nvPr/>
      </p:nvGrpSpPr>
      <p:grpSpPr>
        <a:xfrm>
          <a:off x="0" y="0"/>
          <a:ext cx="0" cy="0"/>
          <a:chOff x="0" y="0"/>
          <a:chExt cx="0" cy="0"/>
        </a:xfrm>
      </p:grpSpPr>
      <p:sp>
        <p:nvSpPr>
          <p:cNvPr id="38" name="Google Shape;38;p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CA"/>
              <a:t>‹N°›</a:t>
            </a:fld>
            <a:endParaRPr/>
          </a:p>
        </p:txBody>
      </p:sp>
      <p:pic>
        <p:nvPicPr>
          <p:cNvPr id="41" name="Google Shape;41;p8"/>
          <p:cNvPicPr preferRelativeResize="0"/>
          <p:nvPr/>
        </p:nvPicPr>
        <p:blipFill rotWithShape="1">
          <a:blip r:embed="rId2">
            <a:alphaModFix/>
          </a:blip>
          <a:srcRect b="81695"/>
          <a:stretch/>
        </p:blipFill>
        <p:spPr>
          <a:xfrm>
            <a:off x="2" y="1"/>
            <a:ext cx="12191997" cy="129322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ge Présentation">
  <p:cSld name="TITLE_1">
    <p:spTree>
      <p:nvGrpSpPr>
        <p:cNvPr id="1" name="Shape 42"/>
        <p:cNvGrpSpPr/>
        <p:nvPr/>
      </p:nvGrpSpPr>
      <p:grpSpPr>
        <a:xfrm>
          <a:off x="0" y="0"/>
          <a:ext cx="0" cy="0"/>
          <a:chOff x="0" y="0"/>
          <a:chExt cx="0" cy="0"/>
        </a:xfrm>
      </p:grpSpPr>
      <p:sp>
        <p:nvSpPr>
          <p:cNvPr id="43" name="Google Shape;4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fr-CA"/>
              <a:t>‹N°›</a:t>
            </a:fld>
            <a:endParaRPr/>
          </a:p>
        </p:txBody>
      </p:sp>
      <p:pic>
        <p:nvPicPr>
          <p:cNvPr id="44" name="Google Shape;44;p9"/>
          <p:cNvPicPr preferRelativeResize="0"/>
          <p:nvPr/>
        </p:nvPicPr>
        <p:blipFill rotWithShape="1">
          <a:blip r:embed="rId2">
            <a:alphaModFix/>
          </a:blip>
          <a:srcRect r="27933"/>
          <a:stretch/>
        </p:blipFill>
        <p:spPr>
          <a:xfrm>
            <a:off x="-70867" y="567067"/>
            <a:ext cx="12286500" cy="6358500"/>
          </a:xfrm>
          <a:prstGeom prst="rect">
            <a:avLst/>
          </a:prstGeom>
          <a:noFill/>
          <a:ln>
            <a:noFill/>
          </a:ln>
        </p:spPr>
      </p:pic>
      <p:sp>
        <p:nvSpPr>
          <p:cNvPr id="45" name="Google Shape;45;p9"/>
          <p:cNvSpPr/>
          <p:nvPr/>
        </p:nvSpPr>
        <p:spPr>
          <a:xfrm rot="10800000">
            <a:off x="-77667" y="-141533"/>
            <a:ext cx="12300000" cy="1730100"/>
          </a:xfrm>
          <a:prstGeom prst="flowChartManualInput">
            <a:avLst/>
          </a:prstGeom>
          <a:solidFill>
            <a:srgbClr val="43434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6" name="Google Shape;46;p9"/>
          <p:cNvGrpSpPr/>
          <p:nvPr/>
        </p:nvGrpSpPr>
        <p:grpSpPr>
          <a:xfrm>
            <a:off x="101602" y="101605"/>
            <a:ext cx="3266189" cy="1093182"/>
            <a:chOff x="-58250" y="-38001"/>
            <a:chExt cx="3035209" cy="1148421"/>
          </a:xfrm>
        </p:grpSpPr>
        <p:pic>
          <p:nvPicPr>
            <p:cNvPr id="47" name="Google Shape;47;p9"/>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48" name="Google Shape;48;p9"/>
            <p:cNvSpPr txBox="1"/>
            <p:nvPr/>
          </p:nvSpPr>
          <p:spPr>
            <a:xfrm>
              <a:off x="652259" y="596220"/>
              <a:ext cx="2324700" cy="514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r-CA" sz="900" i="1">
                  <a:solidFill>
                    <a:srgbClr val="FFFFFF"/>
                  </a:solidFill>
                  <a:latin typeface="Exo 2"/>
                  <a:ea typeface="Exo 2"/>
                  <a:cs typeface="Exo 2"/>
                  <a:sym typeface="Exo 2"/>
                </a:rPr>
                <a:t>CENTRE DE FORMATION </a:t>
              </a:r>
              <a:endParaRPr sz="900" i="1">
                <a:solidFill>
                  <a:srgbClr val="FFFFFF"/>
                </a:solidFill>
                <a:latin typeface="Exo 2"/>
                <a:ea typeface="Exo 2"/>
                <a:cs typeface="Exo 2"/>
                <a:sym typeface="Exo 2"/>
              </a:endParaRPr>
            </a:p>
            <a:p>
              <a:pPr marL="0" lvl="0" indent="0" algn="l" rtl="0">
                <a:spcBef>
                  <a:spcPts val="0"/>
                </a:spcBef>
                <a:spcAft>
                  <a:spcPts val="0"/>
                </a:spcAft>
                <a:buNone/>
              </a:pPr>
              <a:r>
                <a:rPr lang="fr-CA" sz="900" i="1">
                  <a:solidFill>
                    <a:srgbClr val="FFFFFF"/>
                  </a:solidFill>
                  <a:latin typeface="Exo 2"/>
                  <a:ea typeface="Exo 2"/>
                  <a:cs typeface="Exo 2"/>
                  <a:sym typeface="Exo 2"/>
                </a:rPr>
                <a:t>DU TRANSPORT ROUTIER</a:t>
              </a:r>
              <a:endParaRPr sz="900" i="1">
                <a:solidFill>
                  <a:srgbClr val="FFFFFF"/>
                </a:solidFill>
                <a:latin typeface="Exo 2"/>
                <a:ea typeface="Exo 2"/>
                <a:cs typeface="Exo 2"/>
                <a:sym typeface="Exo 2"/>
              </a:endParaRPr>
            </a:p>
            <a:p>
              <a:pPr marL="0" lvl="0" indent="0" algn="l" rtl="0">
                <a:spcBef>
                  <a:spcPts val="0"/>
                </a:spcBef>
                <a:spcAft>
                  <a:spcPts val="0"/>
                </a:spcAft>
                <a:buNone/>
              </a:pPr>
              <a:r>
                <a:rPr lang="fr-CA" sz="900" i="1">
                  <a:solidFill>
                    <a:srgbClr val="FFFFFF"/>
                  </a:solidFill>
                  <a:latin typeface="Exo 2"/>
                  <a:ea typeface="Exo 2"/>
                  <a:cs typeface="Exo 2"/>
                  <a:sym typeface="Exo 2"/>
                </a:rPr>
                <a:t>DE SAINT-JÉRÔME</a:t>
              </a:r>
              <a:endParaRPr sz="900" i="1">
                <a:solidFill>
                  <a:srgbClr val="FFFFFF"/>
                </a:solidFill>
                <a:latin typeface="Exo 2"/>
                <a:ea typeface="Exo 2"/>
                <a:cs typeface="Exo 2"/>
                <a:sym typeface="Exo 2"/>
              </a:endParaRPr>
            </a:p>
          </p:txBody>
        </p:sp>
      </p:grpSp>
      <p:grpSp>
        <p:nvGrpSpPr>
          <p:cNvPr id="49" name="Google Shape;49;p9"/>
          <p:cNvGrpSpPr/>
          <p:nvPr/>
        </p:nvGrpSpPr>
        <p:grpSpPr>
          <a:xfrm>
            <a:off x="4887478" y="5717857"/>
            <a:ext cx="3483113" cy="1207436"/>
            <a:chOff x="3665700" y="4288500"/>
            <a:chExt cx="2612400" cy="905600"/>
          </a:xfrm>
        </p:grpSpPr>
        <p:sp>
          <p:nvSpPr>
            <p:cNvPr id="50" name="Google Shape;50;p9"/>
            <p:cNvSpPr txBox="1"/>
            <p:nvPr/>
          </p:nvSpPr>
          <p:spPr>
            <a:xfrm>
              <a:off x="3665700" y="4288500"/>
              <a:ext cx="2612400" cy="855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r-CA" sz="4800" b="1" i="1">
                  <a:solidFill>
                    <a:srgbClr val="FFFFFF"/>
                  </a:solidFill>
                  <a:latin typeface="Oswald"/>
                  <a:ea typeface="Oswald"/>
                  <a:cs typeface="Oswald"/>
                  <a:sym typeface="Oswald"/>
                </a:rPr>
                <a:t>ÇA ROULE !</a:t>
              </a:r>
              <a:endParaRPr sz="4800" b="1" i="1">
                <a:solidFill>
                  <a:srgbClr val="FFFFFF"/>
                </a:solidFill>
                <a:latin typeface="Oswald"/>
                <a:ea typeface="Oswald"/>
                <a:cs typeface="Oswald"/>
                <a:sym typeface="Oswald"/>
              </a:endParaRPr>
            </a:p>
          </p:txBody>
        </p:sp>
        <p:sp>
          <p:nvSpPr>
            <p:cNvPr id="51" name="Google Shape;51;p9"/>
            <p:cNvSpPr txBox="1"/>
            <p:nvPr/>
          </p:nvSpPr>
          <p:spPr>
            <a:xfrm>
              <a:off x="4166850" y="4800500"/>
              <a:ext cx="1610100" cy="39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r-CA" sz="1900" i="1">
                  <a:solidFill>
                    <a:srgbClr val="FFFFFF"/>
                  </a:solidFill>
                  <a:latin typeface="Oswald"/>
                  <a:ea typeface="Oswald"/>
                  <a:cs typeface="Oswald"/>
                  <a:sym typeface="Oswald"/>
                </a:rPr>
                <a:t>DEPUIS 40 ANS</a:t>
              </a:r>
              <a:endParaRPr sz="1900" i="1">
                <a:solidFill>
                  <a:srgbClr val="FFFFFF"/>
                </a:solidFill>
                <a:latin typeface="Oswald"/>
                <a:ea typeface="Oswald"/>
                <a:cs typeface="Oswald"/>
                <a:sym typeface="Oswald"/>
              </a:endParaRPr>
            </a:p>
          </p:txBody>
        </p:sp>
      </p:grpSp>
      <p:grpSp>
        <p:nvGrpSpPr>
          <p:cNvPr id="52" name="Google Shape;52;p9"/>
          <p:cNvGrpSpPr/>
          <p:nvPr/>
        </p:nvGrpSpPr>
        <p:grpSpPr>
          <a:xfrm>
            <a:off x="10601932" y="236628"/>
            <a:ext cx="1425964" cy="973759"/>
            <a:chOff x="8027700" y="154187"/>
            <a:chExt cx="1069500" cy="730338"/>
          </a:xfrm>
        </p:grpSpPr>
        <p:pic>
          <p:nvPicPr>
            <p:cNvPr id="53" name="Google Shape;53;p9"/>
            <p:cNvPicPr preferRelativeResize="0"/>
            <p:nvPr/>
          </p:nvPicPr>
          <p:blipFill rotWithShape="1">
            <a:blip r:embed="rId4">
              <a:alphaModFix/>
            </a:blip>
            <a:srcRect b="29532"/>
            <a:stretch/>
          </p:blipFill>
          <p:spPr>
            <a:xfrm>
              <a:off x="8175563" y="154187"/>
              <a:ext cx="776800" cy="468575"/>
            </a:xfrm>
            <a:prstGeom prst="rect">
              <a:avLst/>
            </a:prstGeom>
            <a:noFill/>
            <a:ln>
              <a:noFill/>
            </a:ln>
          </p:spPr>
        </p:pic>
        <p:sp>
          <p:nvSpPr>
            <p:cNvPr id="54" name="Google Shape;54;p9"/>
            <p:cNvSpPr txBox="1"/>
            <p:nvPr/>
          </p:nvSpPr>
          <p:spPr>
            <a:xfrm>
              <a:off x="8027700" y="520025"/>
              <a:ext cx="1069500" cy="364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fr-CA" sz="900">
                  <a:solidFill>
                    <a:srgbClr val="FFFFFF"/>
                  </a:solidFill>
                  <a:latin typeface="Times New Roman"/>
                  <a:ea typeface="Times New Roman"/>
                  <a:cs typeface="Times New Roman"/>
                  <a:sym typeface="Times New Roman"/>
                </a:rPr>
                <a:t>Commission scolaire</a:t>
              </a:r>
              <a:endParaRPr sz="9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CA" sz="900">
                  <a:solidFill>
                    <a:srgbClr val="FFFFFF"/>
                  </a:solidFill>
                  <a:latin typeface="Times New Roman"/>
                  <a:ea typeface="Times New Roman"/>
                  <a:cs typeface="Times New Roman"/>
                  <a:sym typeface="Times New Roman"/>
                </a:rPr>
                <a:t>de la Rivière-du-Nord</a:t>
              </a:r>
              <a:endParaRPr sz="900">
                <a:solidFill>
                  <a:srgbClr val="FFFFFF"/>
                </a:solidFill>
                <a:latin typeface="Times New Roman"/>
                <a:ea typeface="Times New Roman"/>
                <a:cs typeface="Times New Roman"/>
                <a:sym typeface="Times New Roman"/>
              </a:endParaRPr>
            </a:p>
          </p:txBody>
        </p:sp>
      </p:grpSp>
      <p:sp>
        <p:nvSpPr>
          <p:cNvPr id="55" name="Google Shape;55;p9"/>
          <p:cNvSpPr txBox="1">
            <a:spLocks noGrp="1"/>
          </p:cNvSpPr>
          <p:nvPr>
            <p:ph type="title"/>
          </p:nvPr>
        </p:nvSpPr>
        <p:spPr>
          <a:xfrm>
            <a:off x="6983000" y="1652967"/>
            <a:ext cx="4313700" cy="2569500"/>
          </a:xfrm>
          <a:prstGeom prst="rect">
            <a:avLst/>
          </a:prstGeom>
        </p:spPr>
        <p:txBody>
          <a:bodyPr spcFirstLastPara="1" wrap="square" lIns="91425" tIns="45700" rIns="91425" bIns="45700" anchor="ctr" anchorCtr="0">
            <a:noAutofit/>
          </a:bodyPr>
          <a:lstStyle>
            <a:lvl1pPr lvl="0" algn="ctr" rtl="0">
              <a:spcBef>
                <a:spcPts val="0"/>
              </a:spcBef>
              <a:spcAft>
                <a:spcPts val="0"/>
              </a:spcAft>
              <a:buClr>
                <a:srgbClr val="000000"/>
              </a:buClr>
              <a:buSzPts val="4800"/>
              <a:buFont typeface="Oswald"/>
              <a:buNone/>
              <a:defRPr sz="4800" b="1">
                <a:solidFill>
                  <a:srgbClr val="000000"/>
                </a:solidFill>
                <a:latin typeface="Oswald"/>
                <a:ea typeface="Oswald"/>
                <a:cs typeface="Oswald"/>
                <a:sym typeface="Oswald"/>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1">
            <a:alphaModFix/>
          </a:blip>
          <a:srcRect/>
          <a:stretch/>
        </p:blipFill>
        <p:spPr>
          <a:xfrm>
            <a:off x="268184" y="5906322"/>
            <a:ext cx="1180606" cy="674632"/>
          </a:xfrm>
          <a:prstGeom prst="rect">
            <a:avLst/>
          </a:prstGeom>
          <a:noFill/>
          <a:ln>
            <a:noFill/>
          </a:ln>
        </p:spPr>
      </p:pic>
      <p:sp>
        <p:nvSpPr>
          <p:cNvPr id="11" name="Google Shape;11;p1"/>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600"/>
              <a:buFont typeface="Avenir"/>
              <a:buNone/>
              <a:defRPr sz="3600" b="1"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051956" y="1766249"/>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venir"/>
                <a:ea typeface="Avenir"/>
                <a:cs typeface="Avenir"/>
                <a:sym typeface="Avenir"/>
              </a:defRPr>
            </a:lvl2pPr>
            <a:lvl3pPr marL="1371600" marR="0" lvl="2"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venir"/>
                <a:ea typeface="Avenir"/>
                <a:cs typeface="Avenir"/>
                <a:sym typeface="Avenir"/>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4pPr>
            <a:lvl5pPr marL="2286000" marR="0" lvl="4" indent="-381000" algn="l" rtl="0">
              <a:lnSpc>
                <a:spcPct val="90000"/>
              </a:lnSpc>
              <a:spcBef>
                <a:spcPts val="500"/>
              </a:spcBef>
              <a:spcAft>
                <a:spcPts val="0"/>
              </a:spcAft>
              <a:buClr>
                <a:schemeClr val="dk1"/>
              </a:buClr>
              <a:buSzPts val="2400"/>
              <a:buFont typeface="Avenir"/>
              <a:buChar char="–"/>
              <a:defRPr sz="2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15JGr3rLXAhWDy4MKHb2nCOsQjRwIBw&amp;url=https://www.handicapinfos.com/informer/accidents-travail-at_31809.htm&amp;psig=AOvVaw2wy4YoJScBK9HzXCOCQcVY&amp;ust=15103596379538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1lOK5wrTdAhWMVt8KHWAiBzgQjRx6BAgBEAU&amp;url=http://cryotherapie-orleans.fr/le-mieux-etre/mal-de-dos/&amp;psig=AOvVaw1SGVf5uPX1bE4V3YFhL3ih&amp;ust=153680916234212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ctrTitle"/>
          </p:nvPr>
        </p:nvSpPr>
        <p:spPr>
          <a:xfrm>
            <a:off x="7232072" y="2876797"/>
            <a:ext cx="4936177" cy="110440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Avenir"/>
              <a:buNone/>
            </a:pPr>
            <a:r>
              <a:rPr lang="fr-CA" dirty="0"/>
              <a:t>OHS </a:t>
            </a:r>
            <a:r>
              <a:rPr lang="fr-CA" dirty="0" err="1"/>
              <a:t>rights</a:t>
            </a:r>
            <a:r>
              <a:rPr lang="fr-CA" dirty="0"/>
              <a:t> and obligations of </a:t>
            </a:r>
            <a:r>
              <a:rPr lang="fr-CA" dirty="0" err="1"/>
              <a:t>workers</a:t>
            </a:r>
            <a:endParaRPr dirty="0"/>
          </a:p>
        </p:txBody>
      </p:sp>
      <p:sp>
        <p:nvSpPr>
          <p:cNvPr id="61" name="Google Shape;61;p10"/>
          <p:cNvSpPr txBox="1">
            <a:spLocks noGrp="1"/>
          </p:cNvSpPr>
          <p:nvPr>
            <p:ph type="body" idx="1"/>
          </p:nvPr>
        </p:nvSpPr>
        <p:spPr>
          <a:xfrm>
            <a:off x="593872" y="5076213"/>
            <a:ext cx="4032250" cy="13378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fr-CA" dirty="0"/>
              <a:t>Préparé par:</a:t>
            </a:r>
            <a:endParaRPr dirty="0"/>
          </a:p>
          <a:p>
            <a:pPr marL="0" lvl="0" indent="0" algn="l" rtl="0">
              <a:lnSpc>
                <a:spcPct val="100000"/>
              </a:lnSpc>
              <a:spcBef>
                <a:spcPts val="0"/>
              </a:spcBef>
              <a:spcAft>
                <a:spcPts val="0"/>
              </a:spcAft>
              <a:buClr>
                <a:schemeClr val="dk1"/>
              </a:buClr>
              <a:buSzPts val="1800"/>
              <a:buNone/>
            </a:pPr>
            <a:r>
              <a:rPr lang="fr-CA" dirty="0"/>
              <a:t>Samuel Laverdière, CRIA</a:t>
            </a:r>
            <a:endParaRPr dirty="0"/>
          </a:p>
          <a:p>
            <a:pPr marL="0" lvl="0" indent="0" algn="l" rtl="0">
              <a:lnSpc>
                <a:spcPct val="100000"/>
              </a:lnSpc>
              <a:spcBef>
                <a:spcPts val="0"/>
              </a:spcBef>
              <a:spcAft>
                <a:spcPts val="0"/>
              </a:spcAft>
              <a:buClr>
                <a:schemeClr val="dk1"/>
              </a:buClr>
              <a:buSzPts val="1800"/>
              <a:buNone/>
            </a:pPr>
            <a:r>
              <a:rPr lang="fr-CA" dirty="0"/>
              <a:t>Conseiller en prévention</a:t>
            </a:r>
            <a:endParaRPr dirty="0"/>
          </a:p>
          <a:p>
            <a:pPr marL="0" lvl="0" indent="0" algn="l" rtl="0">
              <a:lnSpc>
                <a:spcPct val="100000"/>
              </a:lnSpc>
              <a:spcBef>
                <a:spcPts val="0"/>
              </a:spcBef>
              <a:spcAft>
                <a:spcPts val="0"/>
              </a:spcAft>
              <a:buClr>
                <a:schemeClr val="dk1"/>
              </a:buClr>
              <a:buSzPts val="1800"/>
              <a:buNone/>
            </a:pPr>
            <a:r>
              <a:rPr lang="fr-CA" dirty="0"/>
              <a:t>Via Prévention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Perception of performance</a:t>
            </a:r>
            <a:endParaRPr b="1" dirty="0"/>
          </a:p>
        </p:txBody>
      </p:sp>
      <p:sp>
        <p:nvSpPr>
          <p:cNvPr id="126" name="Google Shape;126;p19"/>
          <p:cNvSpPr txBox="1">
            <a:spLocks noGrp="1"/>
          </p:cNvSpPr>
          <p:nvPr>
            <p:ph type="body" idx="1"/>
          </p:nvPr>
        </p:nvSpPr>
        <p:spPr>
          <a:xfrm>
            <a:off x="982856" y="1824831"/>
            <a:ext cx="10515600" cy="4351200"/>
          </a:xfrm>
          <a:prstGeom prst="rect">
            <a:avLst/>
          </a:prstGeom>
          <a:noFill/>
          <a:ln>
            <a:noFill/>
          </a:ln>
        </p:spPr>
        <p:txBody>
          <a:bodyPr spcFirstLastPara="1" wrap="square" lIns="91425" tIns="45700" rIns="91425" bIns="45700" anchor="t" anchorCtr="0">
            <a:noAutofit/>
          </a:bodyPr>
          <a:lstStyle/>
          <a:p>
            <a:pPr marL="441325" lvl="1" indent="0" algn="ctr" rtl="0">
              <a:lnSpc>
                <a:spcPct val="90000"/>
              </a:lnSpc>
              <a:spcBef>
                <a:spcPts val="0"/>
              </a:spcBef>
              <a:spcAft>
                <a:spcPts val="0"/>
              </a:spcAft>
              <a:buClr>
                <a:schemeClr val="dk1"/>
              </a:buClr>
              <a:buSzPts val="2400"/>
              <a:buNone/>
            </a:pPr>
            <a:r>
              <a:rPr lang="fr-CA" dirty="0"/>
              <a:t>For </a:t>
            </a:r>
            <a:r>
              <a:rPr lang="fr-CA" dirty="0" err="1"/>
              <a:t>many</a:t>
            </a:r>
            <a:r>
              <a:rPr lang="fr-CA" dirty="0"/>
              <a:t>, </a:t>
            </a:r>
            <a:r>
              <a:rPr lang="fr-CA" dirty="0" err="1"/>
              <a:t>prevention</a:t>
            </a:r>
            <a:r>
              <a:rPr lang="fr-CA" dirty="0"/>
              <a:t> </a:t>
            </a:r>
            <a:r>
              <a:rPr lang="fr-CA" dirty="0" err="1"/>
              <a:t>is</a:t>
            </a:r>
            <a:r>
              <a:rPr lang="fr-CA" dirty="0"/>
              <a:t> </a:t>
            </a:r>
            <a:r>
              <a:rPr lang="fr-CA" dirty="0" err="1"/>
              <a:t>linked</a:t>
            </a:r>
            <a:r>
              <a:rPr lang="fr-CA" dirty="0"/>
              <a:t> to the </a:t>
            </a:r>
            <a:r>
              <a:rPr lang="fr-CA" dirty="0" err="1"/>
              <a:t>following</a:t>
            </a:r>
            <a:r>
              <a:rPr lang="fr-CA" dirty="0"/>
              <a:t> </a:t>
            </a:r>
            <a:r>
              <a:rPr lang="fr-CA" dirty="0" err="1"/>
              <a:t>equation</a:t>
            </a:r>
            <a:r>
              <a:rPr lang="fr-CA" dirty="0"/>
              <a:t> :</a:t>
            </a:r>
            <a:endParaRPr dirty="0"/>
          </a:p>
          <a:p>
            <a:pPr marL="400050" lvl="1" indent="0" algn="l" rtl="0">
              <a:lnSpc>
                <a:spcPct val="90000"/>
              </a:lnSpc>
              <a:spcBef>
                <a:spcPts val="500"/>
              </a:spcBef>
              <a:spcAft>
                <a:spcPts val="0"/>
              </a:spcAft>
              <a:buClr>
                <a:schemeClr val="dk1"/>
              </a:buClr>
              <a:buSzPts val="2400"/>
              <a:buNone/>
            </a:pPr>
            <a:endParaRPr dirty="0"/>
          </a:p>
          <a:p>
            <a:pPr marL="400050" lvl="1" indent="0" algn="l" rtl="0">
              <a:lnSpc>
                <a:spcPct val="90000"/>
              </a:lnSpc>
              <a:spcBef>
                <a:spcPts val="500"/>
              </a:spcBef>
              <a:spcAft>
                <a:spcPts val="0"/>
              </a:spcAft>
              <a:buClr>
                <a:schemeClr val="dk1"/>
              </a:buClr>
              <a:buSzPts val="2400"/>
              <a:buNone/>
            </a:pPr>
            <a:endParaRPr dirty="0"/>
          </a:p>
          <a:p>
            <a:pPr marL="441325" lvl="1" indent="0" algn="l" rtl="0">
              <a:lnSpc>
                <a:spcPct val="90000"/>
              </a:lnSpc>
              <a:spcBef>
                <a:spcPts val="500"/>
              </a:spcBef>
              <a:spcAft>
                <a:spcPts val="0"/>
              </a:spcAft>
              <a:buClr>
                <a:schemeClr val="dk1"/>
              </a:buClr>
              <a:buSzPts val="2400"/>
              <a:buNone/>
            </a:pPr>
            <a:endParaRPr dirty="0"/>
          </a:p>
          <a:p>
            <a:pPr marL="441325" lvl="1" indent="0" algn="l" rtl="0">
              <a:lnSpc>
                <a:spcPct val="90000"/>
              </a:lnSpc>
              <a:spcBef>
                <a:spcPts val="500"/>
              </a:spcBef>
              <a:spcAft>
                <a:spcPts val="0"/>
              </a:spcAft>
              <a:buClr>
                <a:schemeClr val="dk1"/>
              </a:buClr>
              <a:buSzPts val="2400"/>
              <a:buNone/>
            </a:pPr>
            <a:endParaRPr dirty="0"/>
          </a:p>
          <a:p>
            <a:pPr marL="441325" lvl="1" indent="0" algn="ctr" rtl="0">
              <a:lnSpc>
                <a:spcPct val="90000"/>
              </a:lnSpc>
              <a:spcBef>
                <a:spcPts val="500"/>
              </a:spcBef>
              <a:spcAft>
                <a:spcPts val="0"/>
              </a:spcAft>
              <a:buClr>
                <a:schemeClr val="dk1"/>
              </a:buClr>
              <a:buSzPts val="2400"/>
              <a:buNone/>
            </a:pPr>
            <a:r>
              <a:rPr lang="fr-CA" dirty="0"/>
              <a:t>In reality, the more </a:t>
            </a:r>
            <a:r>
              <a:rPr lang="fr-CA" dirty="0" err="1"/>
              <a:t>exposure</a:t>
            </a:r>
            <a:r>
              <a:rPr lang="fr-CA" dirty="0"/>
              <a:t> to </a:t>
            </a:r>
            <a:r>
              <a:rPr lang="fr-CA" dirty="0" err="1"/>
              <a:t>risk</a:t>
            </a:r>
            <a:r>
              <a:rPr lang="fr-CA" dirty="0"/>
              <a:t> </a:t>
            </a:r>
            <a:r>
              <a:rPr lang="fr-CA" dirty="0" err="1"/>
              <a:t>increases</a:t>
            </a:r>
            <a:r>
              <a:rPr lang="fr-CA" dirty="0"/>
              <a:t>, the </a:t>
            </a:r>
            <a:r>
              <a:rPr lang="fr-CA" dirty="0" err="1"/>
              <a:t>greater</a:t>
            </a:r>
            <a:r>
              <a:rPr lang="fr-CA" dirty="0"/>
              <a:t> the </a:t>
            </a:r>
            <a:r>
              <a:rPr lang="fr-CA" dirty="0" err="1"/>
              <a:t>probability</a:t>
            </a:r>
            <a:r>
              <a:rPr lang="fr-CA" dirty="0"/>
              <a:t> of an accident.</a:t>
            </a:r>
            <a:endParaRPr dirty="0"/>
          </a:p>
          <a:p>
            <a:pPr marL="0" lvl="0" indent="0" algn="l" rtl="0">
              <a:lnSpc>
                <a:spcPct val="90000"/>
              </a:lnSpc>
              <a:spcBef>
                <a:spcPts val="1000"/>
              </a:spcBef>
              <a:spcAft>
                <a:spcPts val="0"/>
              </a:spcAft>
              <a:buClr>
                <a:schemeClr val="dk1"/>
              </a:buClr>
              <a:buSzPts val="2400"/>
              <a:buNone/>
            </a:pPr>
            <a:endParaRPr dirty="0"/>
          </a:p>
        </p:txBody>
      </p:sp>
      <p:graphicFrame>
        <p:nvGraphicFramePr>
          <p:cNvPr id="127" name="Google Shape;127;p19"/>
          <p:cNvGraphicFramePr/>
          <p:nvPr>
            <p:extLst>
              <p:ext uri="{D42A27DB-BD31-4B8C-83A1-F6EECF244321}">
                <p14:modId xmlns:p14="http://schemas.microsoft.com/office/powerpoint/2010/main" val="1652843112"/>
              </p:ext>
            </p:extLst>
          </p:nvPr>
        </p:nvGraphicFramePr>
        <p:xfrm>
          <a:off x="2720793" y="2668014"/>
          <a:ext cx="7200800" cy="952510"/>
        </p:xfrm>
        <a:graphic>
          <a:graphicData uri="http://schemas.openxmlformats.org/drawingml/2006/table">
            <a:tbl>
              <a:tblPr firstRow="1" bandRow="1">
                <a:noFill/>
                <a:tableStyleId>{58753034-09D9-4C4A-9EC9-E0D00B4D32A1}</a:tableStyleId>
              </a:tblPr>
              <a:tblGrid>
                <a:gridCol w="2304250">
                  <a:extLst>
                    <a:ext uri="{9D8B030D-6E8A-4147-A177-3AD203B41FA5}">
                      <a16:colId xmlns:a16="http://schemas.microsoft.com/office/drawing/2014/main" val="20000"/>
                    </a:ext>
                  </a:extLst>
                </a:gridCol>
                <a:gridCol w="504050">
                  <a:extLst>
                    <a:ext uri="{9D8B030D-6E8A-4147-A177-3AD203B41FA5}">
                      <a16:colId xmlns:a16="http://schemas.microsoft.com/office/drawing/2014/main" val="20001"/>
                    </a:ext>
                  </a:extLst>
                </a:gridCol>
                <a:gridCol w="1984250">
                  <a:extLst>
                    <a:ext uri="{9D8B030D-6E8A-4147-A177-3AD203B41FA5}">
                      <a16:colId xmlns:a16="http://schemas.microsoft.com/office/drawing/2014/main" val="20002"/>
                    </a:ext>
                  </a:extLst>
                </a:gridCol>
                <a:gridCol w="304300">
                  <a:extLst>
                    <a:ext uri="{9D8B030D-6E8A-4147-A177-3AD203B41FA5}">
                      <a16:colId xmlns:a16="http://schemas.microsoft.com/office/drawing/2014/main" val="20003"/>
                    </a:ext>
                  </a:extLst>
                </a:gridCol>
                <a:gridCol w="2103950">
                  <a:extLst>
                    <a:ext uri="{9D8B030D-6E8A-4147-A177-3AD203B41FA5}">
                      <a16:colId xmlns:a16="http://schemas.microsoft.com/office/drawing/2014/main" val="20004"/>
                    </a:ext>
                  </a:extLst>
                </a:gridCol>
              </a:tblGrid>
              <a:tr h="370850">
                <a:tc>
                  <a:txBody>
                    <a:bodyPr/>
                    <a:lstStyle/>
                    <a:p>
                      <a:pPr marL="0" marR="0" lvl="0" indent="0" algn="ctr" rtl="0">
                        <a:spcBef>
                          <a:spcPts val="0"/>
                        </a:spcBef>
                        <a:spcAft>
                          <a:spcPts val="0"/>
                        </a:spcAft>
                        <a:buNone/>
                      </a:pPr>
                      <a:r>
                        <a:rPr lang="fr-CA" sz="1800" dirty="0">
                          <a:solidFill>
                            <a:schemeClr val="dk1"/>
                          </a:solidFill>
                          <a:latin typeface="Avenir"/>
                          <a:ea typeface="Avenir"/>
                          <a:cs typeface="Avenir"/>
                          <a:sym typeface="Avenir"/>
                        </a:rPr>
                        <a:t>Risk habit </a:t>
                      </a:r>
                      <a:endParaRPr dirty="0"/>
                    </a:p>
                    <a:p>
                      <a:pPr marL="0" marR="0" lvl="0" indent="0" algn="ctr" rtl="0">
                        <a:spcBef>
                          <a:spcPts val="0"/>
                        </a:spcBef>
                        <a:spcAft>
                          <a:spcPts val="0"/>
                        </a:spcAft>
                        <a:buNone/>
                      </a:pPr>
                      <a:endParaRPr sz="1800" dirty="0">
                        <a:solidFill>
                          <a:schemeClr val="dk1"/>
                        </a:solidFill>
                        <a:latin typeface="Avenir"/>
                        <a:ea typeface="Avenir"/>
                        <a:cs typeface="Avenir"/>
                        <a:sym typeface="Avenir"/>
                      </a:endParaRPr>
                    </a:p>
                    <a:p>
                      <a:pPr marL="0" marR="0" lvl="0" indent="0" algn="ctr" rtl="0">
                        <a:spcBef>
                          <a:spcPts val="300"/>
                        </a:spcBef>
                        <a:spcAft>
                          <a:spcPts val="0"/>
                        </a:spcAft>
                        <a:buNone/>
                      </a:pPr>
                      <a:r>
                        <a:rPr lang="fr-CA" sz="1800" dirty="0" err="1">
                          <a:solidFill>
                            <a:schemeClr val="dk1"/>
                          </a:solidFill>
                          <a:latin typeface="Avenir"/>
                          <a:ea typeface="Avenir"/>
                          <a:cs typeface="Avenir"/>
                          <a:sym typeface="Avenir"/>
                        </a:rPr>
                        <a:t>Pass</a:t>
                      </a:r>
                      <a:endParaRPr sz="1800" dirty="0">
                        <a:solidFill>
                          <a:schemeClr val="dk1"/>
                        </a:solidFill>
                        <a:latin typeface="Avenir"/>
                        <a:ea typeface="Avenir"/>
                        <a:cs typeface="Avenir"/>
                        <a:sym typeface="Avenir"/>
                      </a:endParaRPr>
                    </a:p>
                  </a:txBody>
                  <a:tcPr marL="91450" marR="91450" marT="45725" marB="45725" anchor="ctr"/>
                </a:tc>
                <a:tc>
                  <a:txBody>
                    <a:bodyPr/>
                    <a:lstStyle/>
                    <a:p>
                      <a:pPr marL="0" marR="0" lvl="0" indent="0" algn="ctr" rtl="0">
                        <a:spcBef>
                          <a:spcPts val="0"/>
                        </a:spcBef>
                        <a:spcAft>
                          <a:spcPts val="0"/>
                        </a:spcAft>
                        <a:buNone/>
                      </a:pPr>
                      <a:r>
                        <a:rPr lang="fr-CA" sz="1800">
                          <a:solidFill>
                            <a:schemeClr val="dk1"/>
                          </a:solidFill>
                          <a:latin typeface="Avenir"/>
                          <a:ea typeface="Avenir"/>
                          <a:cs typeface="Avenir"/>
                          <a:sym typeface="Avenir"/>
                        </a:rPr>
                        <a:t>+</a:t>
                      </a:r>
                      <a:endParaRPr sz="1800">
                        <a:solidFill>
                          <a:schemeClr val="dk1"/>
                        </a:solidFill>
                        <a:latin typeface="Avenir"/>
                        <a:ea typeface="Avenir"/>
                        <a:cs typeface="Avenir"/>
                        <a:sym typeface="Avenir"/>
                      </a:endParaRPr>
                    </a:p>
                  </a:txBody>
                  <a:tcPr marL="91450" marR="91450" marT="45725" marB="45725" anchor="ctr"/>
                </a:tc>
                <a:tc>
                  <a:txBody>
                    <a:bodyPr/>
                    <a:lstStyle/>
                    <a:p>
                      <a:pPr marL="0" marR="0" lvl="0" indent="0" algn="ctr" rtl="0">
                        <a:spcBef>
                          <a:spcPts val="0"/>
                        </a:spcBef>
                        <a:spcAft>
                          <a:spcPts val="0"/>
                        </a:spcAft>
                        <a:buNone/>
                      </a:pPr>
                      <a:r>
                        <a:rPr lang="fr-CA" sz="1800" dirty="0">
                          <a:solidFill>
                            <a:schemeClr val="dk1"/>
                          </a:solidFill>
                          <a:latin typeface="Avenir"/>
                          <a:ea typeface="Avenir"/>
                          <a:cs typeface="Avenir"/>
                          <a:sym typeface="Avenir"/>
                        </a:rPr>
                        <a:t>No accident </a:t>
                      </a:r>
                      <a:endParaRPr dirty="0"/>
                    </a:p>
                    <a:p>
                      <a:pPr marL="0" marR="0" lvl="0" indent="0" algn="ctr" rtl="0">
                        <a:spcBef>
                          <a:spcPts val="0"/>
                        </a:spcBef>
                        <a:spcAft>
                          <a:spcPts val="0"/>
                        </a:spcAft>
                        <a:buNone/>
                      </a:pPr>
                      <a:endParaRPr sz="1800" dirty="0">
                        <a:solidFill>
                          <a:schemeClr val="dk1"/>
                        </a:solidFill>
                        <a:latin typeface="Avenir"/>
                        <a:ea typeface="Avenir"/>
                        <a:cs typeface="Avenir"/>
                        <a:sym typeface="Avenir"/>
                      </a:endParaRPr>
                    </a:p>
                    <a:p>
                      <a:pPr marL="0" marR="0" lvl="0" indent="0" algn="ctr" rtl="0">
                        <a:spcBef>
                          <a:spcPts val="300"/>
                        </a:spcBef>
                        <a:spcAft>
                          <a:spcPts val="0"/>
                        </a:spcAft>
                        <a:buNone/>
                      </a:pPr>
                      <a:r>
                        <a:rPr lang="fr-CA" sz="1800" dirty="0" err="1">
                          <a:solidFill>
                            <a:schemeClr val="dk1"/>
                          </a:solidFill>
                          <a:latin typeface="Avenir"/>
                          <a:ea typeface="Avenir"/>
                          <a:cs typeface="Avenir"/>
                          <a:sym typeface="Avenir"/>
                        </a:rPr>
                        <a:t>Here</a:t>
                      </a:r>
                      <a:endParaRPr sz="1800" dirty="0">
                        <a:solidFill>
                          <a:schemeClr val="dk1"/>
                        </a:solidFill>
                        <a:latin typeface="Avenir"/>
                        <a:ea typeface="Avenir"/>
                        <a:cs typeface="Avenir"/>
                        <a:sym typeface="Avenir"/>
                      </a:endParaRPr>
                    </a:p>
                  </a:txBody>
                  <a:tcPr marL="91450" marR="91450" marT="45725" marB="45725" anchor="ctr"/>
                </a:tc>
                <a:tc>
                  <a:txBody>
                    <a:bodyPr/>
                    <a:lstStyle/>
                    <a:p>
                      <a:pPr marL="0" marR="0" lvl="0" indent="0" algn="ctr" rtl="0">
                        <a:spcBef>
                          <a:spcPts val="0"/>
                        </a:spcBef>
                        <a:spcAft>
                          <a:spcPts val="0"/>
                        </a:spcAft>
                        <a:buNone/>
                      </a:pPr>
                      <a:r>
                        <a:rPr lang="fr-CA" sz="1800">
                          <a:solidFill>
                            <a:schemeClr val="dk1"/>
                          </a:solidFill>
                          <a:latin typeface="Avenir"/>
                          <a:ea typeface="Avenir"/>
                          <a:cs typeface="Avenir"/>
                          <a:sym typeface="Avenir"/>
                        </a:rPr>
                        <a:t>=</a:t>
                      </a:r>
                      <a:endParaRPr sz="1800">
                        <a:solidFill>
                          <a:schemeClr val="dk1"/>
                        </a:solidFill>
                        <a:latin typeface="Avenir"/>
                        <a:ea typeface="Avenir"/>
                        <a:cs typeface="Avenir"/>
                        <a:sym typeface="Avenir"/>
                      </a:endParaRPr>
                    </a:p>
                  </a:txBody>
                  <a:tcPr marL="91450" marR="91450" marT="45725" marB="45725" anchor="ctr"/>
                </a:tc>
                <a:tc>
                  <a:txBody>
                    <a:bodyPr/>
                    <a:lstStyle/>
                    <a:p>
                      <a:pPr marL="0" marR="0" lvl="1" indent="0" algn="ctr" rtl="0">
                        <a:lnSpc>
                          <a:spcPct val="100000"/>
                        </a:lnSpc>
                        <a:spcBef>
                          <a:spcPts val="0"/>
                        </a:spcBef>
                        <a:spcAft>
                          <a:spcPts val="0"/>
                        </a:spcAft>
                        <a:buClr>
                          <a:schemeClr val="dk1"/>
                        </a:buClr>
                        <a:buSzPts val="1800"/>
                        <a:buFont typeface="Avenir"/>
                        <a:buNone/>
                      </a:pPr>
                      <a:r>
                        <a:rPr lang="fr-CA" sz="1800" u="none" strike="noStrike" cap="none" dirty="0">
                          <a:solidFill>
                            <a:schemeClr val="dk1"/>
                          </a:solidFill>
                          <a:latin typeface="Avenir"/>
                          <a:sym typeface="Avenir"/>
                        </a:rPr>
                        <a:t>No accident</a:t>
                      </a:r>
                      <a:endParaRPr dirty="0"/>
                    </a:p>
                    <a:p>
                      <a:pPr marL="0" marR="0" lvl="1" indent="0" algn="ctr" rtl="0">
                        <a:lnSpc>
                          <a:spcPct val="100000"/>
                        </a:lnSpc>
                        <a:spcBef>
                          <a:spcPts val="0"/>
                        </a:spcBef>
                        <a:spcAft>
                          <a:spcPts val="0"/>
                        </a:spcAft>
                        <a:buClr>
                          <a:schemeClr val="dk1"/>
                        </a:buClr>
                        <a:buSzPts val="1800"/>
                        <a:buFont typeface="Calibri"/>
                        <a:buNone/>
                      </a:pPr>
                      <a:endParaRPr sz="1800" u="none" strike="noStrike" cap="none" dirty="0">
                        <a:solidFill>
                          <a:schemeClr val="dk1"/>
                        </a:solidFill>
                        <a:latin typeface="Avenir"/>
                        <a:ea typeface="Avenir"/>
                        <a:cs typeface="Avenir"/>
                        <a:sym typeface="Avenir"/>
                      </a:endParaRPr>
                    </a:p>
                    <a:p>
                      <a:pPr marL="0" marR="0" lvl="1" indent="0" algn="ctr" rtl="0">
                        <a:lnSpc>
                          <a:spcPct val="100000"/>
                        </a:lnSpc>
                        <a:spcBef>
                          <a:spcPts val="300"/>
                        </a:spcBef>
                        <a:spcAft>
                          <a:spcPts val="0"/>
                        </a:spcAft>
                        <a:buClr>
                          <a:schemeClr val="dk1"/>
                        </a:buClr>
                        <a:buSzPts val="1800"/>
                        <a:buFont typeface="Avenir"/>
                        <a:buNone/>
                      </a:pPr>
                      <a:r>
                        <a:rPr lang="fr-CA" sz="1800" u="none" strike="noStrike" cap="none" dirty="0">
                          <a:solidFill>
                            <a:schemeClr val="dk1"/>
                          </a:solidFill>
                          <a:latin typeface="Avenir"/>
                          <a:ea typeface="Avenir"/>
                          <a:cs typeface="Avenir"/>
                          <a:sym typeface="Avenir"/>
                        </a:rPr>
                        <a:t>Future</a:t>
                      </a:r>
                      <a:endParaRPr dirty="0"/>
                    </a:p>
                  </a:txBody>
                  <a:tcPr marL="91450" marR="91450" marT="45725" marB="45725" anchor="ctr"/>
                </a:tc>
                <a:extLst>
                  <a:ext uri="{0D108BD9-81ED-4DB2-BD59-A6C34878D82A}">
                    <a16:rowId xmlns:a16="http://schemas.microsoft.com/office/drawing/2014/main" val="10000"/>
                  </a:ext>
                </a:extLst>
              </a:tr>
            </a:tbl>
          </a:graphicData>
        </a:graphic>
      </p:graphicFrame>
      <p:sp>
        <p:nvSpPr>
          <p:cNvPr id="128" name="Google Shape;128;p19"/>
          <p:cNvSpPr/>
          <p:nvPr/>
        </p:nvSpPr>
        <p:spPr>
          <a:xfrm>
            <a:off x="3811191" y="3000248"/>
            <a:ext cx="216024" cy="288032"/>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9"/>
          <p:cNvSpPr/>
          <p:nvPr/>
        </p:nvSpPr>
        <p:spPr>
          <a:xfrm>
            <a:off x="6403551" y="3000272"/>
            <a:ext cx="216024" cy="288032"/>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9"/>
          <p:cNvSpPr/>
          <p:nvPr/>
        </p:nvSpPr>
        <p:spPr>
          <a:xfrm>
            <a:off x="8779881" y="3000272"/>
            <a:ext cx="216024" cy="288032"/>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Definition</a:t>
            </a:r>
            <a:endParaRPr dirty="0"/>
          </a:p>
        </p:txBody>
      </p:sp>
      <p:sp>
        <p:nvSpPr>
          <p:cNvPr id="137" name="Google Shape;137;p20"/>
          <p:cNvSpPr txBox="1">
            <a:spLocks noGrp="1"/>
          </p:cNvSpPr>
          <p:nvPr>
            <p:ph type="body" idx="1"/>
          </p:nvPr>
        </p:nvSpPr>
        <p:spPr>
          <a:xfrm>
            <a:off x="1051956" y="182483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In a </a:t>
            </a:r>
            <a:r>
              <a:rPr lang="fr-CA" b="1" dirty="0" err="1"/>
              <a:t>context</a:t>
            </a:r>
            <a:r>
              <a:rPr lang="fr-CA" b="1" dirty="0"/>
              <a:t> of </a:t>
            </a:r>
            <a:r>
              <a:rPr lang="fr-CA" b="1" dirty="0" err="1"/>
              <a:t>prevention</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fr-CA" dirty="0"/>
              <a:t>An </a:t>
            </a:r>
            <a:r>
              <a:rPr lang="fr-CA" dirty="0" err="1"/>
              <a:t>unforeseen</a:t>
            </a:r>
            <a:r>
              <a:rPr lang="fr-CA" dirty="0"/>
              <a:t> and </a:t>
            </a:r>
            <a:r>
              <a:rPr lang="fr-CA" dirty="0" err="1"/>
              <a:t>sudden</a:t>
            </a:r>
            <a:r>
              <a:rPr lang="fr-CA" dirty="0"/>
              <a:t> </a:t>
            </a:r>
            <a:r>
              <a:rPr lang="fr-CA" dirty="0" err="1"/>
              <a:t>event</a:t>
            </a:r>
            <a:r>
              <a:rPr lang="fr-CA" dirty="0"/>
              <a:t> </a:t>
            </a:r>
            <a:r>
              <a:rPr lang="fr-CA" dirty="0" err="1"/>
              <a:t>which</a:t>
            </a:r>
            <a:r>
              <a:rPr lang="fr-CA" dirty="0"/>
              <a:t> causes </a:t>
            </a:r>
            <a:r>
              <a:rPr lang="fr-CA" u="sng" dirty="0"/>
              <a:t>or </a:t>
            </a:r>
            <a:r>
              <a:rPr lang="fr-CA" u="sng" dirty="0" err="1"/>
              <a:t>could</a:t>
            </a:r>
            <a:r>
              <a:rPr lang="fr-CA" u="sng" dirty="0"/>
              <a:t> have </a:t>
            </a:r>
            <a:r>
              <a:rPr lang="fr-CA" u="sng" dirty="0" err="1"/>
              <a:t>caused</a:t>
            </a:r>
            <a:endParaRPr u="sng" dirty="0"/>
          </a:p>
          <a:p>
            <a:pPr marL="342900" lvl="0" indent="-342900" algn="l" rtl="0">
              <a:lnSpc>
                <a:spcPct val="90000"/>
              </a:lnSpc>
              <a:spcBef>
                <a:spcPts val="1000"/>
              </a:spcBef>
              <a:spcAft>
                <a:spcPts val="0"/>
              </a:spcAft>
              <a:buClr>
                <a:schemeClr val="dk1"/>
              </a:buClr>
              <a:buSzPts val="2400"/>
              <a:buFont typeface="Arial"/>
              <a:buChar char="•"/>
            </a:pPr>
            <a:r>
              <a:rPr lang="fr-CA" dirty="0" err="1"/>
              <a:t>bodily</a:t>
            </a:r>
            <a:r>
              <a:rPr lang="fr-CA" dirty="0"/>
              <a:t> injuries</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material</a:t>
            </a:r>
            <a:r>
              <a:rPr lang="fr-CA" dirty="0"/>
              <a:t> injuries</a:t>
            </a:r>
          </a:p>
          <a:p>
            <a:pPr marL="342900" lvl="0" indent="-342900" algn="l" rtl="0">
              <a:lnSpc>
                <a:spcPct val="90000"/>
              </a:lnSpc>
              <a:spcBef>
                <a:spcPts val="1000"/>
              </a:spcBef>
              <a:spcAft>
                <a:spcPts val="0"/>
              </a:spcAft>
              <a:buClr>
                <a:schemeClr val="dk1"/>
              </a:buClr>
              <a:buSzPts val="2400"/>
              <a:buFont typeface="Arial"/>
              <a:buChar char="•"/>
            </a:pPr>
            <a:endParaRPr dirty="0"/>
          </a:p>
          <a:p>
            <a:pPr marL="0" lvl="0" indent="0" algn="l" rtl="0">
              <a:lnSpc>
                <a:spcPct val="90000"/>
              </a:lnSpc>
              <a:spcBef>
                <a:spcPts val="1000"/>
              </a:spcBef>
              <a:spcAft>
                <a:spcPts val="0"/>
              </a:spcAft>
              <a:buClr>
                <a:schemeClr val="dk1"/>
              </a:buClr>
              <a:buSzPts val="2400"/>
              <a:buNone/>
            </a:pPr>
            <a:r>
              <a:rPr lang="fr-CA" dirty="0"/>
              <a:t>The notion of accident </a:t>
            </a:r>
            <a:r>
              <a:rPr lang="fr-CA" dirty="0" err="1"/>
              <a:t>is</a:t>
            </a:r>
            <a:r>
              <a:rPr lang="fr-CA" dirty="0"/>
              <a:t> </a:t>
            </a:r>
            <a:r>
              <a:rPr lang="fr-CA" dirty="0" err="1"/>
              <a:t>therefore</a:t>
            </a:r>
            <a:r>
              <a:rPr lang="fr-CA" dirty="0"/>
              <a:t> </a:t>
            </a:r>
            <a:r>
              <a:rPr lang="fr-CA" dirty="0" err="1"/>
              <a:t>independent</a:t>
            </a:r>
            <a:r>
              <a:rPr lang="fr-CA" dirty="0"/>
              <a:t> of the </a:t>
            </a:r>
            <a:r>
              <a:rPr lang="fr-CA" dirty="0" err="1"/>
              <a:t>consequence</a:t>
            </a:r>
            <a:r>
              <a:rPr lang="fr-CA" dirty="0"/>
              <a:t> </a:t>
            </a:r>
            <a:r>
              <a:rPr lang="fr-CA" dirty="0" err="1"/>
              <a:t>that</a:t>
            </a:r>
            <a:r>
              <a:rPr lang="fr-CA" dirty="0"/>
              <a:t> </a:t>
            </a:r>
            <a:r>
              <a:rPr lang="fr-CA" dirty="0" err="1"/>
              <a:t>results</a:t>
            </a:r>
            <a:r>
              <a:rPr lang="fr-CA" dirty="0"/>
              <a:t> </a:t>
            </a:r>
            <a:r>
              <a:rPr lang="fr-CA" dirty="0" err="1"/>
              <a:t>from</a:t>
            </a:r>
            <a:r>
              <a:rPr lang="fr-CA" dirty="0"/>
              <a:t> </a:t>
            </a:r>
            <a:r>
              <a:rPr lang="fr-CA" dirty="0" err="1"/>
              <a:t>it</a:t>
            </a:r>
            <a:r>
              <a:rPr lang="fr-CA" dirty="0"/>
              <a: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The causes of accident</a:t>
            </a:r>
            <a:endParaRPr dirty="0"/>
          </a:p>
        </p:txBody>
      </p:sp>
      <p:sp>
        <p:nvSpPr>
          <p:cNvPr id="143" name="Google Shape;143;p21"/>
          <p:cNvSpPr txBox="1">
            <a:spLocks noGrp="1"/>
          </p:cNvSpPr>
          <p:nvPr>
            <p:ph type="body" idx="1"/>
          </p:nvPr>
        </p:nvSpPr>
        <p:spPr>
          <a:xfrm>
            <a:off x="1051956" y="182483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The </a:t>
            </a:r>
            <a:r>
              <a:rPr lang="fr-CA" b="1" dirty="0" err="1"/>
              <a:t>principle</a:t>
            </a:r>
            <a:r>
              <a:rPr lang="fr-CA" b="1" dirty="0"/>
              <a:t> of multiple causes</a:t>
            </a:r>
            <a:endParaRPr dirty="0"/>
          </a:p>
          <a:p>
            <a:pPr marL="0" lvl="0" indent="0" algn="l" rtl="0">
              <a:lnSpc>
                <a:spcPct val="90000"/>
              </a:lnSpc>
              <a:spcBef>
                <a:spcPts val="1000"/>
              </a:spcBef>
              <a:spcAft>
                <a:spcPts val="0"/>
              </a:spcAft>
              <a:buClr>
                <a:schemeClr val="dk1"/>
              </a:buClr>
              <a:buSzPts val="2400"/>
              <a:buNone/>
            </a:pPr>
            <a:endParaRPr b="1" dirty="0"/>
          </a:p>
          <a:p>
            <a:pPr marL="0" lvl="0" indent="0" algn="l" rtl="0">
              <a:lnSpc>
                <a:spcPct val="90000"/>
              </a:lnSpc>
              <a:spcBef>
                <a:spcPts val="1000"/>
              </a:spcBef>
              <a:spcAft>
                <a:spcPts val="0"/>
              </a:spcAft>
              <a:buClr>
                <a:schemeClr val="dk1"/>
              </a:buClr>
              <a:buSzPts val="2400"/>
              <a:buNone/>
            </a:pPr>
            <a:r>
              <a:rPr lang="fr-CA" dirty="0" err="1"/>
              <a:t>Rarely</a:t>
            </a:r>
            <a:r>
              <a:rPr lang="fr-CA" dirty="0"/>
              <a:t> the </a:t>
            </a:r>
            <a:r>
              <a:rPr lang="fr-CA" dirty="0" err="1"/>
              <a:t>result</a:t>
            </a:r>
            <a:r>
              <a:rPr lang="fr-CA" dirty="0"/>
              <a:t> of a single cause</a:t>
            </a:r>
            <a:endParaRPr dirty="0"/>
          </a:p>
          <a:p>
            <a:pPr marL="0" lvl="0" indent="0" algn="l" rtl="0">
              <a:lnSpc>
                <a:spcPct val="90000"/>
              </a:lnSpc>
              <a:spcBef>
                <a:spcPts val="1000"/>
              </a:spcBef>
              <a:spcAft>
                <a:spcPts val="0"/>
              </a:spcAft>
              <a:buClr>
                <a:schemeClr val="dk1"/>
              </a:buClr>
              <a:buSzPts val="2400"/>
              <a:buNone/>
            </a:pPr>
            <a:endParaRPr b="1" dirty="0"/>
          </a:p>
          <a:p>
            <a:pPr marL="0" lvl="0" indent="0" algn="l" rtl="0">
              <a:lnSpc>
                <a:spcPct val="90000"/>
              </a:lnSpc>
              <a:spcBef>
                <a:spcPts val="1000"/>
              </a:spcBef>
              <a:spcAft>
                <a:spcPts val="0"/>
              </a:spcAft>
              <a:buClr>
                <a:schemeClr val="dk1"/>
              </a:buClr>
              <a:buSzPts val="2400"/>
              <a:buNone/>
            </a:pPr>
            <a:endParaRPr b="1" dirty="0"/>
          </a:p>
        </p:txBody>
      </p:sp>
      <p:pic>
        <p:nvPicPr>
          <p:cNvPr id="144" name="Google Shape;144;p21" descr="http://www.oserchanger.com/a_photos/difference_casse+tete.jpg"/>
          <p:cNvPicPr preferRelativeResize="0"/>
          <p:nvPr/>
        </p:nvPicPr>
        <p:blipFill rotWithShape="1">
          <a:blip r:embed="rId3">
            <a:alphaModFix/>
          </a:blip>
          <a:srcRect/>
          <a:stretch/>
        </p:blipFill>
        <p:spPr>
          <a:xfrm>
            <a:off x="4900056" y="3539331"/>
            <a:ext cx="2819400" cy="26368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The causes of accident</a:t>
            </a:r>
            <a:endParaRPr dirty="0"/>
          </a:p>
        </p:txBody>
      </p:sp>
      <p:sp>
        <p:nvSpPr>
          <p:cNvPr id="150" name="Google Shape;150;p22"/>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The </a:t>
            </a:r>
            <a:r>
              <a:rPr lang="fr-CA" b="1" dirty="0" err="1"/>
              <a:t>organization</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Corporate</a:t>
            </a:r>
            <a:r>
              <a:rPr lang="fr-CA" dirty="0"/>
              <a:t> culture	</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Work </a:t>
            </a:r>
            <a:r>
              <a:rPr lang="fr-CA" dirty="0" err="1"/>
              <a:t>organization</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Prevention program</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Staff </a:t>
            </a:r>
            <a:r>
              <a:rPr lang="fr-CA" dirty="0" err="1"/>
              <a:t>selection</a:t>
            </a:r>
            <a:r>
              <a:rPr lang="fr-CA" dirty="0"/>
              <a:t> and training</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Supervision</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Etc.</a:t>
            </a:r>
            <a:endParaRPr dirty="0"/>
          </a:p>
          <a:p>
            <a:pPr marL="0" lvl="0" indent="0" algn="l" rtl="0">
              <a:lnSpc>
                <a:spcPct val="90000"/>
              </a:lnSpc>
              <a:spcBef>
                <a:spcPts val="1000"/>
              </a:spcBef>
              <a:spcAft>
                <a:spcPts val="0"/>
              </a:spcAft>
              <a:buClr>
                <a:schemeClr val="dk1"/>
              </a:buClr>
              <a:buSzPts val="2400"/>
              <a:buNone/>
            </a:pPr>
            <a:endParaRPr dirty="0"/>
          </a:p>
        </p:txBody>
      </p:sp>
      <p:pic>
        <p:nvPicPr>
          <p:cNvPr id="151" name="Google Shape;151;p22" descr="Résultats de recherche d'images pour « comité stratégique »"/>
          <p:cNvPicPr preferRelativeResize="0">
            <a:picLocks noGrp="1"/>
          </p:cNvPicPr>
          <p:nvPr>
            <p:ph type="body" idx="2"/>
          </p:nvPr>
        </p:nvPicPr>
        <p:blipFill rotWithShape="1">
          <a:blip r:embed="rId3">
            <a:alphaModFix/>
          </a:blip>
          <a:srcRect/>
          <a:stretch/>
        </p:blipFill>
        <p:spPr>
          <a:xfrm>
            <a:off x="6386513" y="2072481"/>
            <a:ext cx="5181600" cy="3886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The causes of accident</a:t>
            </a:r>
            <a:endParaRPr dirty="0"/>
          </a:p>
        </p:txBody>
      </p:sp>
      <p:sp>
        <p:nvSpPr>
          <p:cNvPr id="158" name="Google Shape;158;p23"/>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err="1"/>
              <a:t>Individual</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Training</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The </a:t>
            </a:r>
            <a:r>
              <a:rPr lang="fr-CA" dirty="0" err="1"/>
              <a:t>experience</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The habits</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Health</a:t>
            </a:r>
            <a:r>
              <a:rPr lang="fr-CA" dirty="0"/>
              <a:t> check</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Safety</a:t>
            </a:r>
            <a:r>
              <a:rPr lang="fr-CA" dirty="0"/>
              <a:t> attitudes</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Etc.</a:t>
            </a:r>
            <a:endParaRPr dirty="0"/>
          </a:p>
        </p:txBody>
      </p:sp>
      <p:pic>
        <p:nvPicPr>
          <p:cNvPr id="159" name="Google Shape;159;p23"/>
          <p:cNvPicPr preferRelativeResize="0">
            <a:picLocks noGrp="1"/>
          </p:cNvPicPr>
          <p:nvPr>
            <p:ph type="body" idx="2"/>
          </p:nvPr>
        </p:nvPicPr>
        <p:blipFill rotWithShape="1">
          <a:blip r:embed="rId3">
            <a:alphaModFix/>
          </a:blip>
          <a:srcRect/>
          <a:stretch/>
        </p:blipFill>
        <p:spPr>
          <a:xfrm>
            <a:off x="6386513" y="2294297"/>
            <a:ext cx="5181600" cy="34425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The causes of accident</a:t>
            </a:r>
            <a:endParaRPr dirty="0"/>
          </a:p>
        </p:txBody>
      </p:sp>
      <p:sp>
        <p:nvSpPr>
          <p:cNvPr id="165" name="Google Shape;165;p24"/>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The </a:t>
            </a:r>
            <a:r>
              <a:rPr lang="fr-CA" b="1" dirty="0" err="1"/>
              <a:t>task</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Training</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The </a:t>
            </a:r>
            <a:r>
              <a:rPr lang="fr-CA" dirty="0" err="1"/>
              <a:t>working</a:t>
            </a:r>
            <a:r>
              <a:rPr lang="fr-CA" dirty="0"/>
              <a:t> </a:t>
            </a:r>
            <a:r>
              <a:rPr lang="fr-CA" dirty="0" err="1"/>
              <a:t>methods</a:t>
            </a:r>
            <a:r>
              <a:rPr lang="fr-CA" dirty="0"/>
              <a:t> </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The postures </a:t>
            </a:r>
            <a:r>
              <a:rPr lang="fr-CA" dirty="0" err="1"/>
              <a:t>adopted</a:t>
            </a:r>
            <a:r>
              <a:rPr lang="fr-CA" dirty="0"/>
              <a:t> as </a:t>
            </a:r>
            <a:r>
              <a:rPr lang="fr-CA" dirty="0" err="1"/>
              <a:t>well</a:t>
            </a:r>
            <a:r>
              <a:rPr lang="fr-CA" dirty="0"/>
              <a:t> as the </a:t>
            </a:r>
            <a:r>
              <a:rPr lang="fr-CA" dirty="0" err="1"/>
              <a:t>gestures</a:t>
            </a:r>
            <a:r>
              <a:rPr lang="fr-CA" dirty="0"/>
              <a:t> made</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Exécution </a:t>
            </a:r>
            <a:r>
              <a:rPr lang="fr-CA" dirty="0" err="1"/>
              <a:t>task</a:t>
            </a:r>
            <a:r>
              <a:rPr lang="fr-CA" dirty="0"/>
              <a:t> beat</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Etc.</a:t>
            </a:r>
            <a:endParaRPr dirty="0"/>
          </a:p>
        </p:txBody>
      </p:sp>
      <p:pic>
        <p:nvPicPr>
          <p:cNvPr id="166" name="Google Shape;166;p24"/>
          <p:cNvPicPr preferRelativeResize="0">
            <a:picLocks noGrp="1"/>
          </p:cNvPicPr>
          <p:nvPr>
            <p:ph type="body" idx="2"/>
          </p:nvPr>
        </p:nvPicPr>
        <p:blipFill rotWithShape="1">
          <a:blip r:embed="rId3">
            <a:alphaModFix/>
          </a:blip>
          <a:srcRect/>
          <a:stretch/>
        </p:blipFill>
        <p:spPr>
          <a:xfrm rot="5400000">
            <a:off x="7079384" y="1724095"/>
            <a:ext cx="4859434" cy="3644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The causes of accident </a:t>
            </a:r>
            <a:endParaRPr dirty="0"/>
          </a:p>
        </p:txBody>
      </p:sp>
      <p:sp>
        <p:nvSpPr>
          <p:cNvPr id="172" name="Google Shape;172;p25"/>
          <p:cNvSpPr txBox="1">
            <a:spLocks noGrp="1"/>
          </p:cNvSpPr>
          <p:nvPr>
            <p:ph type="body" idx="1"/>
          </p:nvPr>
        </p:nvSpPr>
        <p:spPr>
          <a:xfrm>
            <a:off x="1051955" y="1839913"/>
            <a:ext cx="5334557"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The </a:t>
            </a:r>
            <a:r>
              <a:rPr lang="fr-CA" b="1" dirty="0" err="1"/>
              <a:t>equipment</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Tie </a:t>
            </a:r>
            <a:r>
              <a:rPr lang="fr-CA" dirty="0" err="1"/>
              <a:t>downs</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Fork lift</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Protective </a:t>
            </a:r>
            <a:r>
              <a:rPr lang="fr-CA" dirty="0" err="1"/>
              <a:t>equipment</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Tractors</a:t>
            </a:r>
            <a:r>
              <a:rPr lang="fr-CA" dirty="0"/>
              <a:t> and semi trailers</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Etc.</a:t>
            </a:r>
            <a:endParaRPr dirty="0"/>
          </a:p>
        </p:txBody>
      </p:sp>
      <p:pic>
        <p:nvPicPr>
          <p:cNvPr id="173" name="Google Shape;173;p25"/>
          <p:cNvPicPr preferRelativeResize="0">
            <a:picLocks noGrp="1"/>
          </p:cNvPicPr>
          <p:nvPr>
            <p:ph type="body" idx="2"/>
          </p:nvPr>
        </p:nvPicPr>
        <p:blipFill rotWithShape="1">
          <a:blip r:embed="rId3">
            <a:alphaModFix/>
          </a:blip>
          <a:srcRect/>
          <a:stretch/>
        </p:blipFill>
        <p:spPr>
          <a:xfrm>
            <a:off x="6386513" y="2657374"/>
            <a:ext cx="5181600" cy="27164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The causes of accident</a:t>
            </a:r>
            <a:endParaRPr dirty="0"/>
          </a:p>
        </p:txBody>
      </p:sp>
      <p:sp>
        <p:nvSpPr>
          <p:cNvPr id="179" name="Google Shape;179;p26"/>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Materials and substances</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Their</a:t>
            </a:r>
            <a:r>
              <a:rPr lang="fr-CA" dirty="0"/>
              <a:t> nature</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Hazardous</a:t>
            </a:r>
            <a:r>
              <a:rPr lang="fr-CA" dirty="0"/>
              <a:t> </a:t>
            </a:r>
            <a:r>
              <a:rPr lang="fr-CA" dirty="0" err="1"/>
              <a:t>materials</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The </a:t>
            </a:r>
            <a:r>
              <a:rPr lang="fr-CA" dirty="0" err="1"/>
              <a:t>quantity</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Containers</a:t>
            </a:r>
            <a:endParaRPr dirty="0"/>
          </a:p>
          <a:p>
            <a:pPr marL="0" lvl="0" indent="0" algn="l" rtl="0">
              <a:lnSpc>
                <a:spcPct val="90000"/>
              </a:lnSpc>
              <a:spcBef>
                <a:spcPts val="1000"/>
              </a:spcBef>
              <a:spcAft>
                <a:spcPts val="0"/>
              </a:spcAft>
              <a:buClr>
                <a:schemeClr val="dk1"/>
              </a:buClr>
              <a:buSzPts val="2400"/>
              <a:buNone/>
            </a:pPr>
            <a:endParaRPr dirty="0"/>
          </a:p>
        </p:txBody>
      </p:sp>
      <p:pic>
        <p:nvPicPr>
          <p:cNvPr id="180" name="Google Shape;180;p26" descr="Qualité du lait : d'énormes progrès, mais… | La Terre de Chez Nous"/>
          <p:cNvPicPr preferRelativeResize="0">
            <a:picLocks noGrp="1"/>
          </p:cNvPicPr>
          <p:nvPr>
            <p:ph type="body" idx="2"/>
          </p:nvPr>
        </p:nvPicPr>
        <p:blipFill rotWithShape="1">
          <a:blip r:embed="rId3">
            <a:alphaModFix/>
          </a:blip>
          <a:srcRect/>
          <a:stretch/>
        </p:blipFill>
        <p:spPr>
          <a:xfrm>
            <a:off x="6734175" y="2563019"/>
            <a:ext cx="4486275" cy="2905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The causes of accident</a:t>
            </a:r>
            <a:endParaRPr dirty="0"/>
          </a:p>
        </p:txBody>
      </p:sp>
      <p:sp>
        <p:nvSpPr>
          <p:cNvPr id="186" name="Google Shape;186;p27"/>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The moment</a:t>
            </a:r>
            <a:endParaRPr dirty="0"/>
          </a:p>
          <a:p>
            <a:pPr marL="0" lvl="0" indent="0" algn="l" rtl="0">
              <a:lnSpc>
                <a:spcPct val="90000"/>
              </a:lnSpc>
              <a:spcBef>
                <a:spcPts val="1000"/>
              </a:spcBef>
              <a:spcAft>
                <a:spcPts val="0"/>
              </a:spcAft>
              <a:buClr>
                <a:schemeClr val="dk1"/>
              </a:buClr>
              <a:buSzPts val="2400"/>
              <a:buNone/>
            </a:pPr>
            <a:endParaRPr b="1" dirty="0"/>
          </a:p>
          <a:p>
            <a:pPr marL="342900" lvl="0" indent="-342900" algn="l" rtl="0">
              <a:lnSpc>
                <a:spcPct val="90000"/>
              </a:lnSpc>
              <a:spcBef>
                <a:spcPts val="1000"/>
              </a:spcBef>
              <a:spcAft>
                <a:spcPts val="0"/>
              </a:spcAft>
              <a:buClr>
                <a:schemeClr val="dk1"/>
              </a:buClr>
              <a:buSzPts val="2400"/>
              <a:buFont typeface="Arial"/>
              <a:buChar char="•"/>
            </a:pPr>
            <a:r>
              <a:rPr lang="fr-CA" dirty="0" err="1"/>
              <a:t>Early</a:t>
            </a:r>
            <a:r>
              <a:rPr lang="fr-CA" dirty="0"/>
              <a:t> </a:t>
            </a:r>
            <a:r>
              <a:rPr lang="fr-CA" dirty="0" err="1"/>
              <a:t>morning</a:t>
            </a:r>
            <a:r>
              <a:rPr lang="fr-CA" dirty="0"/>
              <a:t> / night</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Start / end of </a:t>
            </a:r>
            <a:r>
              <a:rPr lang="fr-CA" dirty="0" err="1"/>
              <a:t>work</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Start / end of cycle</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Rush </a:t>
            </a:r>
            <a:r>
              <a:rPr lang="fr-CA" dirty="0" err="1"/>
              <a:t>hour</a:t>
            </a:r>
            <a:r>
              <a:rPr lang="fr-CA" dirty="0"/>
              <a:t> / </a:t>
            </a:r>
            <a:r>
              <a:rPr lang="fr-CA" dirty="0" err="1"/>
              <a:t>traffic</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Late</a:t>
            </a:r>
            <a:endParaRPr dirty="0"/>
          </a:p>
          <a:p>
            <a:pPr marL="0" lvl="0" indent="0" algn="l" rtl="0">
              <a:lnSpc>
                <a:spcPct val="90000"/>
              </a:lnSpc>
              <a:spcBef>
                <a:spcPts val="1000"/>
              </a:spcBef>
              <a:spcAft>
                <a:spcPts val="0"/>
              </a:spcAft>
              <a:buClr>
                <a:schemeClr val="dk1"/>
              </a:buClr>
              <a:buSzPts val="2400"/>
              <a:buNone/>
            </a:pPr>
            <a:endParaRPr b="1" dirty="0"/>
          </a:p>
          <a:p>
            <a:pPr marL="342900" lvl="0" indent="-190500" algn="l" rtl="0">
              <a:lnSpc>
                <a:spcPct val="90000"/>
              </a:lnSpc>
              <a:spcBef>
                <a:spcPts val="1000"/>
              </a:spcBef>
              <a:spcAft>
                <a:spcPts val="0"/>
              </a:spcAft>
              <a:buClr>
                <a:schemeClr val="dk1"/>
              </a:buClr>
              <a:buSzPts val="2400"/>
              <a:buFont typeface="Arial"/>
              <a:buNone/>
            </a:pPr>
            <a:endParaRPr b="1" dirty="0"/>
          </a:p>
        </p:txBody>
      </p:sp>
      <p:pic>
        <p:nvPicPr>
          <p:cNvPr id="187" name="Google Shape;187;p27" descr="Driving You Crazy: Can Colorado encourage truckers to drive only ..."/>
          <p:cNvPicPr preferRelativeResize="0">
            <a:picLocks noGrp="1"/>
          </p:cNvPicPr>
          <p:nvPr>
            <p:ph type="body" idx="2"/>
          </p:nvPr>
        </p:nvPicPr>
        <p:blipFill rotWithShape="1">
          <a:blip r:embed="rId3">
            <a:alphaModFix/>
          </a:blip>
          <a:srcRect/>
          <a:stretch/>
        </p:blipFill>
        <p:spPr>
          <a:xfrm>
            <a:off x="6386513" y="2322178"/>
            <a:ext cx="5181600" cy="33868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The causes of accident</a:t>
            </a:r>
            <a:endParaRPr dirty="0"/>
          </a:p>
        </p:txBody>
      </p:sp>
      <p:sp>
        <p:nvSpPr>
          <p:cNvPr id="193" name="Google Shape;193;p28"/>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In </a:t>
            </a:r>
            <a:r>
              <a:rPr lang="fr-CA" b="1" dirty="0" err="1"/>
              <a:t>environment</a:t>
            </a:r>
            <a:r>
              <a:rPr lang="fr-CA" b="1" dirty="0"/>
              <a:t> </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The noise</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Lighting</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Road condition </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Clutter</a:t>
            </a:r>
            <a:r>
              <a:rPr lang="fr-CA" dirty="0"/>
              <a:t> and </a:t>
            </a:r>
            <a:r>
              <a:rPr lang="fr-CA" dirty="0" err="1"/>
              <a:t>cleanliness</a:t>
            </a:r>
            <a:r>
              <a:rPr lang="fr-CA" dirty="0"/>
              <a:t> of the </a:t>
            </a:r>
            <a:r>
              <a:rPr lang="fr-CA" dirty="0" err="1"/>
              <a:t>premises</a:t>
            </a:r>
            <a:r>
              <a:rPr lang="fr-CA" dirty="0"/>
              <a:t> </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Temperature</a:t>
            </a:r>
            <a:r>
              <a:rPr lang="fr-CA" dirty="0"/>
              <a:t> and </a:t>
            </a:r>
            <a:r>
              <a:rPr lang="fr-CA" dirty="0" err="1"/>
              <a:t>climatic</a:t>
            </a:r>
            <a:r>
              <a:rPr lang="fr-CA" dirty="0"/>
              <a:t> conditions</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Etc.</a:t>
            </a:r>
            <a:endParaRPr dirty="0"/>
          </a:p>
        </p:txBody>
      </p:sp>
      <p:pic>
        <p:nvPicPr>
          <p:cNvPr id="194" name="Google Shape;194;p28" descr="P:\Sabina\Formations Manutention\Manutention Sleeman\2012-05-01 Photos Sleeman 2012\Photos Sleeman 2012 157.JPG"/>
          <p:cNvPicPr preferRelativeResize="0">
            <a:picLocks noGrp="1"/>
          </p:cNvPicPr>
          <p:nvPr>
            <p:ph type="body" idx="2"/>
          </p:nvPr>
        </p:nvPicPr>
        <p:blipFill rotWithShape="1">
          <a:blip r:embed="rId3">
            <a:alphaModFix/>
          </a:blip>
          <a:srcRect/>
          <a:stretch/>
        </p:blipFill>
        <p:spPr>
          <a:xfrm>
            <a:off x="6564544" y="2205485"/>
            <a:ext cx="4825538" cy="36201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Training content</a:t>
            </a:r>
            <a:endParaRPr dirty="0"/>
          </a:p>
        </p:txBody>
      </p:sp>
      <p:pic>
        <p:nvPicPr>
          <p:cNvPr id="68" name="Google Shape;68;p11" descr="Centre de formation du transport routier de St-Jérôme | Accueil"/>
          <p:cNvPicPr preferRelativeResize="0">
            <a:picLocks noGrp="1"/>
          </p:cNvPicPr>
          <p:nvPr>
            <p:ph type="body" idx="2"/>
          </p:nvPr>
        </p:nvPicPr>
        <p:blipFill rotWithShape="1">
          <a:blip r:embed="rId3">
            <a:alphaModFix/>
          </a:blip>
          <a:srcRect/>
          <a:stretch/>
        </p:blipFill>
        <p:spPr>
          <a:xfrm>
            <a:off x="7300913" y="2191657"/>
            <a:ext cx="4164854" cy="3052649"/>
          </a:xfrm>
          <a:prstGeom prst="rect">
            <a:avLst/>
          </a:prstGeom>
          <a:noFill/>
          <a:ln>
            <a:noFill/>
          </a:ln>
        </p:spPr>
      </p:pic>
      <p:sp>
        <p:nvSpPr>
          <p:cNvPr id="2" name="Espace réservé du texte 1">
            <a:extLst>
              <a:ext uri="{FF2B5EF4-FFF2-40B4-BE49-F238E27FC236}">
                <a16:creationId xmlns:a16="http://schemas.microsoft.com/office/drawing/2014/main" id="{83756582-DBA7-23BE-2C32-41F7A3BA054A}"/>
              </a:ext>
            </a:extLst>
          </p:cNvPr>
          <p:cNvSpPr>
            <a:spLocks noGrp="1" noChangeArrowheads="1"/>
          </p:cNvSpPr>
          <p:nvPr>
            <p:ph type="body" idx="1"/>
          </p:nvPr>
        </p:nvSpPr>
        <p:spPr bwMode="auto">
          <a:xfrm>
            <a:off x="1168016" y="2149158"/>
            <a:ext cx="2816477" cy="25596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fr-FR" altLang="fr-FR" sz="2100" b="0" i="0" u="none" strike="noStrike" cap="none" normalizeH="0" baseline="0" dirty="0">
                <a:ln>
                  <a:noFill/>
                </a:ln>
                <a:solidFill>
                  <a:srgbClr val="1F1F1F"/>
                </a:solidFill>
                <a:effectLst/>
                <a:latin typeface="inherit"/>
              </a:rPr>
              <a:t>Introduction to OSH </a:t>
            </a: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fr-FR" altLang="fr-FR" sz="2100" b="0" i="0" u="none" strike="noStrike" cap="none" normalizeH="0" baseline="0" dirty="0">
                <a:ln>
                  <a:noFill/>
                </a:ln>
                <a:solidFill>
                  <a:srgbClr val="1F1F1F"/>
                </a:solidFill>
                <a:effectLst/>
                <a:latin typeface="inherit"/>
              </a:rPr>
              <a:t>Work accidents </a:t>
            </a: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fr-FR" altLang="fr-FR" sz="2100" b="0" i="0" u="none" strike="noStrike" cap="none" normalizeH="0" baseline="0" dirty="0" err="1">
                <a:ln>
                  <a:noFill/>
                </a:ln>
                <a:solidFill>
                  <a:srgbClr val="1F1F1F"/>
                </a:solidFill>
                <a:effectLst/>
                <a:latin typeface="inherit"/>
              </a:rPr>
              <a:t>Rights</a:t>
            </a:r>
            <a:r>
              <a:rPr kumimoji="0" lang="fr-FR" altLang="fr-FR" sz="2100" b="0" i="0" u="none" strike="noStrike" cap="none" normalizeH="0" baseline="0" dirty="0">
                <a:ln>
                  <a:noFill/>
                </a:ln>
                <a:solidFill>
                  <a:srgbClr val="1F1F1F"/>
                </a:solidFill>
                <a:effectLst/>
                <a:latin typeface="inherit"/>
              </a:rPr>
              <a:t> and obligations </a:t>
            </a: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fr-FR" altLang="fr-FR" sz="2100" b="0" i="0" u="none" strike="noStrike" cap="none" normalizeH="0" baseline="0" dirty="0">
                <a:ln>
                  <a:noFill/>
                </a:ln>
                <a:solidFill>
                  <a:srgbClr val="1F1F1F"/>
                </a:solidFill>
                <a:effectLst/>
                <a:latin typeface="inherit"/>
              </a:rPr>
              <a:t>Conclusion in 3 </a:t>
            </a:r>
            <a:r>
              <a:rPr kumimoji="0" lang="fr-FR" altLang="fr-FR" sz="2100" b="0" i="0" u="none" strike="noStrike" cap="none" normalizeH="0" baseline="0" dirty="0" err="1">
                <a:ln>
                  <a:noFill/>
                </a:ln>
                <a:solidFill>
                  <a:srgbClr val="1F1F1F"/>
                </a:solidFill>
                <a:effectLst/>
                <a:latin typeface="inherit"/>
              </a:rPr>
              <a:t>words</a:t>
            </a:r>
            <a:r>
              <a:rPr kumimoji="0" lang="fr-FR" altLang="fr-FR" sz="800" b="0" i="0" u="none" strike="noStrike" cap="none" normalizeH="0" baseline="0" dirty="0">
                <a:ln>
                  <a:noFill/>
                </a:ln>
                <a:solidFill>
                  <a:schemeClr val="tx1"/>
                </a:solidFill>
                <a:effectLst/>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Hierarchy</a:t>
            </a:r>
            <a:r>
              <a:rPr lang="fr-CA" dirty="0"/>
              <a:t> of </a:t>
            </a:r>
            <a:r>
              <a:rPr lang="fr-CA" dirty="0" err="1"/>
              <a:t>means</a:t>
            </a:r>
            <a:r>
              <a:rPr lang="fr-CA" dirty="0"/>
              <a:t> of </a:t>
            </a:r>
            <a:r>
              <a:rPr lang="fr-CA" dirty="0" err="1"/>
              <a:t>prevention</a:t>
            </a:r>
            <a:endParaRPr dirty="0"/>
          </a:p>
        </p:txBody>
      </p:sp>
      <p:sp>
        <p:nvSpPr>
          <p:cNvPr id="200" name="Google Shape;200;p29"/>
          <p:cNvSpPr txBox="1">
            <a:spLocks noGrp="1"/>
          </p:cNvSpPr>
          <p:nvPr>
            <p:ph type="body" idx="1"/>
          </p:nvPr>
        </p:nvSpPr>
        <p:spPr>
          <a:xfrm>
            <a:off x="1051956" y="1824831"/>
            <a:ext cx="10515600" cy="3767447"/>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Clr>
                <a:schemeClr val="dk1"/>
              </a:buClr>
              <a:buSzPts val="2400"/>
              <a:buFont typeface="Calibri"/>
              <a:buAutoNum type="arabicPeriod"/>
            </a:pPr>
            <a:r>
              <a:rPr lang="fr-CA" b="1" dirty="0" err="1"/>
              <a:t>Elimination</a:t>
            </a:r>
            <a:r>
              <a:rPr lang="fr-CA" b="1" dirty="0"/>
              <a:t> </a:t>
            </a:r>
            <a:r>
              <a:rPr lang="fr-CA" dirty="0"/>
              <a:t>: </a:t>
            </a:r>
            <a:r>
              <a:rPr lang="fr-CA" dirty="0" err="1"/>
              <a:t>eliminate</a:t>
            </a:r>
            <a:r>
              <a:rPr lang="fr-CA" dirty="0"/>
              <a:t> the </a:t>
            </a:r>
            <a:r>
              <a:rPr lang="fr-CA" dirty="0" err="1"/>
              <a:t>hazard</a:t>
            </a:r>
            <a:r>
              <a:rPr lang="fr-CA" dirty="0"/>
              <a:t> </a:t>
            </a:r>
            <a:r>
              <a:rPr lang="fr-CA" dirty="0" err="1"/>
              <a:t>from</a:t>
            </a:r>
            <a:r>
              <a:rPr lang="fr-CA" dirty="0"/>
              <a:t> the </a:t>
            </a:r>
            <a:r>
              <a:rPr lang="fr-CA" dirty="0" err="1"/>
              <a:t>workplace</a:t>
            </a:r>
            <a:r>
              <a:rPr lang="fr-CA" dirty="0"/>
              <a:t>, or substitute </a:t>
            </a:r>
            <a:r>
              <a:rPr lang="fr-CA" dirty="0" err="1"/>
              <a:t>hazardous</a:t>
            </a:r>
            <a:r>
              <a:rPr lang="fr-CA" dirty="0"/>
              <a:t> </a:t>
            </a:r>
            <a:r>
              <a:rPr lang="fr-CA" dirty="0" err="1"/>
              <a:t>materials</a:t>
            </a:r>
            <a:r>
              <a:rPr lang="fr-CA" dirty="0"/>
              <a:t> or machines </a:t>
            </a:r>
            <a:r>
              <a:rPr lang="fr-CA" dirty="0" err="1"/>
              <a:t>with</a:t>
            </a:r>
            <a:r>
              <a:rPr lang="fr-CA" dirty="0"/>
              <a:t> </a:t>
            </a:r>
            <a:r>
              <a:rPr lang="fr-CA" dirty="0" err="1"/>
              <a:t>less</a:t>
            </a:r>
            <a:r>
              <a:rPr lang="fr-CA" dirty="0"/>
              <a:t> </a:t>
            </a:r>
            <a:r>
              <a:rPr lang="fr-CA" dirty="0" err="1"/>
              <a:t>dangerous</a:t>
            </a:r>
            <a:r>
              <a:rPr lang="fr-CA" dirty="0"/>
              <a:t> </a:t>
            </a:r>
            <a:r>
              <a:rPr lang="fr-CA" dirty="0" err="1"/>
              <a:t>ones</a:t>
            </a:r>
            <a:r>
              <a:rPr lang="fr-CA" dirty="0"/>
              <a:t>. </a:t>
            </a:r>
            <a:endParaRPr dirty="0"/>
          </a:p>
          <a:p>
            <a:pPr marL="457200" lvl="0" indent="-457200" algn="l" rtl="0">
              <a:lnSpc>
                <a:spcPct val="80000"/>
              </a:lnSpc>
              <a:spcBef>
                <a:spcPts val="1000"/>
              </a:spcBef>
              <a:spcAft>
                <a:spcPts val="0"/>
              </a:spcAft>
              <a:buClr>
                <a:schemeClr val="dk1"/>
              </a:buClr>
              <a:buSzPts val="2400"/>
              <a:buFont typeface="Calibri"/>
              <a:buAutoNum type="arabicPeriod"/>
            </a:pPr>
            <a:r>
              <a:rPr lang="fr-CA" b="1" dirty="0"/>
              <a:t>Engineering </a:t>
            </a:r>
            <a:r>
              <a:rPr lang="fr-CA" b="1" dirty="0" err="1"/>
              <a:t>controls</a:t>
            </a:r>
            <a:r>
              <a:rPr lang="fr-CA" b="1" dirty="0"/>
              <a:t> : </a:t>
            </a:r>
            <a:r>
              <a:rPr lang="fr-CA" dirty="0"/>
              <a:t>design or modification of plants, </a:t>
            </a:r>
            <a:r>
              <a:rPr lang="fr-CA" dirty="0" err="1"/>
              <a:t>equipment</a:t>
            </a:r>
            <a:r>
              <a:rPr lang="fr-CA" dirty="0"/>
              <a:t>, ventilation system and </a:t>
            </a:r>
            <a:r>
              <a:rPr lang="fr-CA" dirty="0" err="1"/>
              <a:t>processes</a:t>
            </a:r>
            <a:r>
              <a:rPr lang="fr-CA" dirty="0"/>
              <a:t> </a:t>
            </a:r>
            <a:r>
              <a:rPr lang="fr-CA" dirty="0" err="1"/>
              <a:t>so</a:t>
            </a:r>
            <a:r>
              <a:rPr lang="fr-CA" dirty="0"/>
              <a:t> as to </a:t>
            </a:r>
            <a:r>
              <a:rPr lang="fr-CA" dirty="0" err="1"/>
              <a:t>reduce</a:t>
            </a:r>
            <a:r>
              <a:rPr lang="fr-CA" dirty="0"/>
              <a:t> the source of </a:t>
            </a:r>
            <a:r>
              <a:rPr lang="fr-CA" dirty="0" err="1"/>
              <a:t>exposure</a:t>
            </a:r>
            <a:r>
              <a:rPr lang="fr-CA" dirty="0"/>
              <a:t>.</a:t>
            </a:r>
          </a:p>
          <a:p>
            <a:pPr marL="457200" lvl="0" indent="-457200" algn="l" rtl="0">
              <a:lnSpc>
                <a:spcPct val="80000"/>
              </a:lnSpc>
              <a:spcBef>
                <a:spcPts val="1000"/>
              </a:spcBef>
              <a:spcAft>
                <a:spcPts val="0"/>
              </a:spcAft>
              <a:buClr>
                <a:schemeClr val="dk1"/>
              </a:buClr>
              <a:buSzPts val="2400"/>
              <a:buFont typeface="Calibri"/>
              <a:buAutoNum type="arabicPeriod"/>
            </a:pPr>
            <a:r>
              <a:rPr lang="fr-CA" b="1" dirty="0"/>
              <a:t>Administrative </a:t>
            </a:r>
            <a:r>
              <a:rPr lang="fr-CA" b="1" dirty="0" err="1"/>
              <a:t>measures</a:t>
            </a:r>
            <a:r>
              <a:rPr lang="fr-CA" b="1" dirty="0"/>
              <a:t>: </a:t>
            </a:r>
            <a:r>
              <a:rPr lang="fr-CA" dirty="0" err="1"/>
              <a:t>modify</a:t>
            </a:r>
            <a:r>
              <a:rPr lang="fr-CA" dirty="0"/>
              <a:t> </a:t>
            </a:r>
            <a:r>
              <a:rPr lang="fr-CA" dirty="0" err="1"/>
              <a:t>work</a:t>
            </a:r>
            <a:r>
              <a:rPr lang="fr-CA" dirty="0"/>
              <a:t> </a:t>
            </a:r>
            <a:r>
              <a:rPr lang="fr-CA" dirty="0" err="1"/>
              <a:t>execution</a:t>
            </a:r>
            <a:r>
              <a:rPr lang="fr-CA" dirty="0"/>
              <a:t> </a:t>
            </a:r>
            <a:r>
              <a:rPr lang="fr-CA" dirty="0" err="1"/>
              <a:t>work</a:t>
            </a:r>
            <a:r>
              <a:rPr lang="fr-CA" dirty="0"/>
              <a:t> </a:t>
            </a:r>
            <a:r>
              <a:rPr lang="fr-CA" dirty="0" err="1"/>
              <a:t>schedule</a:t>
            </a:r>
            <a:r>
              <a:rPr lang="fr-CA" dirty="0"/>
              <a:t>, </a:t>
            </a:r>
            <a:r>
              <a:rPr lang="fr-CA" dirty="0" err="1"/>
              <a:t>policies</a:t>
            </a:r>
            <a:r>
              <a:rPr lang="fr-CA" dirty="0"/>
              <a:t>, standards and </a:t>
            </a:r>
            <a:r>
              <a:rPr lang="fr-CA" dirty="0" err="1"/>
              <a:t>procedures</a:t>
            </a:r>
            <a:r>
              <a:rPr lang="fr-CA" dirty="0"/>
              <a:t>, training, </a:t>
            </a:r>
            <a:r>
              <a:rPr lang="fr-CA" dirty="0" err="1"/>
              <a:t>equipment</a:t>
            </a:r>
            <a:r>
              <a:rPr lang="fr-CA" dirty="0"/>
              <a:t> maintenance and </a:t>
            </a:r>
            <a:r>
              <a:rPr lang="fr-CA" dirty="0" err="1"/>
              <a:t>housekeeping</a:t>
            </a:r>
            <a:r>
              <a:rPr lang="fr-CA" dirty="0"/>
              <a:t>.</a:t>
            </a:r>
            <a:endParaRPr dirty="0"/>
          </a:p>
          <a:p>
            <a:pPr marL="457200" lvl="0" indent="-457200" algn="l" rtl="0">
              <a:lnSpc>
                <a:spcPct val="80000"/>
              </a:lnSpc>
              <a:spcBef>
                <a:spcPts val="1000"/>
              </a:spcBef>
              <a:spcAft>
                <a:spcPts val="0"/>
              </a:spcAft>
              <a:buClr>
                <a:schemeClr val="dk1"/>
              </a:buClr>
              <a:buSzPts val="2400"/>
              <a:buFont typeface="Calibri"/>
              <a:buAutoNum type="arabicPeriod"/>
            </a:pPr>
            <a:r>
              <a:rPr lang="fr-CA" b="1" dirty="0" err="1"/>
              <a:t>Personal</a:t>
            </a:r>
            <a:r>
              <a:rPr lang="fr-CA" b="1" dirty="0"/>
              <a:t> protective </a:t>
            </a:r>
            <a:r>
              <a:rPr lang="fr-CA" b="1" dirty="0" err="1"/>
              <a:t>equipment</a:t>
            </a:r>
            <a:r>
              <a:rPr lang="fr-CA" b="1" dirty="0"/>
              <a:t>: </a:t>
            </a:r>
            <a:r>
              <a:rPr lang="fr-CA" dirty="0" err="1"/>
              <a:t>helmets</a:t>
            </a:r>
            <a:r>
              <a:rPr lang="fr-CA" dirty="0"/>
              <a:t>, boots, </a:t>
            </a:r>
            <a:r>
              <a:rPr lang="fr-CA" dirty="0" err="1"/>
              <a:t>goggles</a:t>
            </a:r>
            <a:r>
              <a:rPr lang="fr-CA" dirty="0"/>
              <a:t>, </a:t>
            </a:r>
            <a:r>
              <a:rPr lang="fr-CA" dirty="0" err="1"/>
              <a:t>gloves</a:t>
            </a:r>
            <a:r>
              <a:rPr lang="fr-CA" dirty="0"/>
              <a:t>, bibs, </a:t>
            </a:r>
            <a:r>
              <a:rPr lang="fr-CA" dirty="0" err="1"/>
              <a:t>masks</a:t>
            </a:r>
            <a:r>
              <a:rPr lang="fr-CA" dirty="0"/>
              <a:t> to </a:t>
            </a:r>
            <a:r>
              <a:rPr lang="fr-CA" dirty="0" err="1"/>
              <a:t>reduce</a:t>
            </a:r>
            <a:r>
              <a:rPr lang="fr-CA" dirty="0"/>
              <a:t> </a:t>
            </a:r>
            <a:r>
              <a:rPr lang="fr-CA" dirty="0" err="1"/>
              <a:t>exposure</a:t>
            </a:r>
            <a:r>
              <a:rPr lang="fr-CA" dirty="0"/>
              <a:t> and </a:t>
            </a:r>
            <a:r>
              <a:rPr lang="fr-CA" dirty="0" err="1"/>
              <a:t>increase</a:t>
            </a:r>
            <a:r>
              <a:rPr lang="fr-CA" dirty="0"/>
              <a:t> </a:t>
            </a:r>
            <a:r>
              <a:rPr lang="fr-CA" dirty="0" err="1"/>
              <a:t>visibility</a:t>
            </a:r>
            <a:endParaRPr dirty="0"/>
          </a:p>
          <a:p>
            <a:pPr marL="0" lvl="0" indent="0" algn="l" rtl="0">
              <a:lnSpc>
                <a:spcPct val="80000"/>
              </a:lnSpc>
              <a:spcBef>
                <a:spcPts val="1000"/>
              </a:spcBef>
              <a:spcAft>
                <a:spcPts val="0"/>
              </a:spcAft>
              <a:buClr>
                <a:schemeClr val="dk1"/>
              </a:buClr>
              <a:buSzPts val="24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venir"/>
              <a:buNone/>
            </a:pPr>
            <a:r>
              <a:rPr lang="fr-CA" dirty="0" err="1"/>
              <a:t>Rights</a:t>
            </a:r>
            <a:r>
              <a:rPr lang="fr-CA" dirty="0"/>
              <a:t> and obligations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Employer </a:t>
            </a:r>
            <a:r>
              <a:rPr lang="fr-CA" dirty="0" err="1"/>
              <a:t>rights</a:t>
            </a:r>
            <a:endParaRPr dirty="0"/>
          </a:p>
        </p:txBody>
      </p:sp>
      <p:sp>
        <p:nvSpPr>
          <p:cNvPr id="211" name="Google Shape;211;p31"/>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220"/>
              <a:buNone/>
            </a:pPr>
            <a:r>
              <a:rPr lang="fr-CA" sz="2220" b="1" dirty="0"/>
              <a:t>Right of management</a:t>
            </a:r>
            <a:endParaRPr dirty="0"/>
          </a:p>
          <a:p>
            <a:pPr marL="0" lvl="0" indent="0" algn="l" rtl="0">
              <a:lnSpc>
                <a:spcPct val="80000"/>
              </a:lnSpc>
              <a:spcBef>
                <a:spcPts val="1000"/>
              </a:spcBef>
              <a:spcAft>
                <a:spcPts val="0"/>
              </a:spcAft>
              <a:buClr>
                <a:schemeClr val="dk1"/>
              </a:buClr>
              <a:buSzPts val="2220"/>
              <a:buNone/>
            </a:pPr>
            <a:r>
              <a:rPr lang="fr-CA" sz="2220" dirty="0"/>
              <a:t>Right to manage </a:t>
            </a:r>
            <a:r>
              <a:rPr lang="fr-CA" sz="2220" dirty="0" err="1"/>
              <a:t>your</a:t>
            </a:r>
            <a:r>
              <a:rPr lang="fr-CA" sz="2220" dirty="0"/>
              <a:t> </a:t>
            </a:r>
            <a:r>
              <a:rPr lang="fr-CA" sz="2220" dirty="0" err="1"/>
              <a:t>employees</a:t>
            </a:r>
            <a:r>
              <a:rPr lang="fr-CA" sz="2220" dirty="0"/>
              <a:t> and </a:t>
            </a:r>
            <a:r>
              <a:rPr lang="fr-CA" sz="2220" dirty="0" err="1"/>
              <a:t>make</a:t>
            </a:r>
            <a:r>
              <a:rPr lang="fr-CA" sz="2220" dirty="0"/>
              <a:t> </a:t>
            </a:r>
            <a:r>
              <a:rPr lang="fr-CA" sz="2220" dirty="0" err="1"/>
              <a:t>decisions</a:t>
            </a:r>
            <a:r>
              <a:rPr lang="fr-CA" sz="2220" dirty="0"/>
              <a:t> for the </a:t>
            </a:r>
            <a:r>
              <a:rPr lang="fr-CA" sz="2220" dirty="0" err="1"/>
              <a:t>profitability</a:t>
            </a:r>
            <a:r>
              <a:rPr lang="fr-CA" sz="2220" dirty="0"/>
              <a:t> of </a:t>
            </a:r>
            <a:r>
              <a:rPr lang="fr-CA" sz="2220" dirty="0" err="1"/>
              <a:t>your</a:t>
            </a:r>
            <a:r>
              <a:rPr lang="fr-CA" sz="2220" dirty="0"/>
              <a:t> business:</a:t>
            </a:r>
            <a:endParaRPr dirty="0"/>
          </a:p>
          <a:p>
            <a:pPr marL="1028700" lvl="1" indent="-342900" algn="l" rtl="0">
              <a:lnSpc>
                <a:spcPct val="80000"/>
              </a:lnSpc>
              <a:spcBef>
                <a:spcPts val="500"/>
              </a:spcBef>
              <a:spcAft>
                <a:spcPts val="0"/>
              </a:spcAft>
              <a:buClr>
                <a:schemeClr val="dk1"/>
              </a:buClr>
              <a:buSzPts val="2220"/>
              <a:buFont typeface="Arial"/>
              <a:buChar char="•"/>
            </a:pPr>
            <a:r>
              <a:rPr lang="fr-CA" sz="2220" dirty="0"/>
              <a:t>control </a:t>
            </a:r>
            <a:r>
              <a:rPr lang="fr-CA" sz="2220" dirty="0" err="1"/>
              <a:t>mechanism</a:t>
            </a:r>
            <a:endParaRPr dirty="0"/>
          </a:p>
          <a:p>
            <a:pPr marL="1028700" lvl="1" indent="-342900" algn="l" rtl="0">
              <a:lnSpc>
                <a:spcPct val="80000"/>
              </a:lnSpc>
              <a:spcBef>
                <a:spcPts val="500"/>
              </a:spcBef>
              <a:spcAft>
                <a:spcPts val="0"/>
              </a:spcAft>
              <a:buClr>
                <a:schemeClr val="dk1"/>
              </a:buClr>
              <a:buSzPts val="2220"/>
              <a:buFont typeface="Arial"/>
              <a:buChar char="•"/>
            </a:pPr>
            <a:r>
              <a:rPr lang="fr-CA" sz="2220" dirty="0" err="1"/>
              <a:t>behavior</a:t>
            </a:r>
            <a:r>
              <a:rPr lang="fr-CA" sz="2220" dirty="0"/>
              <a:t> and performance</a:t>
            </a:r>
            <a:endParaRPr sz="2220" dirty="0"/>
          </a:p>
          <a:p>
            <a:pPr marL="0" lvl="0" indent="0" algn="l" rtl="0">
              <a:lnSpc>
                <a:spcPct val="80000"/>
              </a:lnSpc>
              <a:spcBef>
                <a:spcPts val="1000"/>
              </a:spcBef>
              <a:spcAft>
                <a:spcPts val="0"/>
              </a:spcAft>
              <a:buClr>
                <a:schemeClr val="dk1"/>
              </a:buClr>
              <a:buSzPts val="2220"/>
              <a:buNone/>
            </a:pPr>
            <a:endParaRPr sz="2220" b="1" dirty="0"/>
          </a:p>
          <a:p>
            <a:pPr marL="0" lvl="0" indent="0" algn="l" rtl="0">
              <a:lnSpc>
                <a:spcPct val="80000"/>
              </a:lnSpc>
              <a:spcBef>
                <a:spcPts val="1000"/>
              </a:spcBef>
              <a:spcAft>
                <a:spcPts val="0"/>
              </a:spcAft>
              <a:buClr>
                <a:schemeClr val="dk1"/>
              </a:buClr>
              <a:buSzPts val="2220"/>
              <a:buNone/>
            </a:pPr>
            <a:r>
              <a:rPr lang="fr-CA" sz="2220" b="1" dirty="0"/>
              <a:t>In </a:t>
            </a:r>
            <a:r>
              <a:rPr lang="fr-CA" sz="2220" b="1" dirty="0" err="1"/>
              <a:t>prevention</a:t>
            </a:r>
            <a:r>
              <a:rPr lang="fr-CA" sz="2220" b="1" dirty="0"/>
              <a:t>, the employer has the right to</a:t>
            </a:r>
            <a:endParaRPr sz="2220" b="1" dirty="0"/>
          </a:p>
          <a:p>
            <a:pPr marL="342900" lvl="0" indent="-342900" algn="l" rtl="0">
              <a:lnSpc>
                <a:spcPct val="80000"/>
              </a:lnSpc>
              <a:spcBef>
                <a:spcPts val="1000"/>
              </a:spcBef>
              <a:spcAft>
                <a:spcPts val="0"/>
              </a:spcAft>
              <a:buClr>
                <a:schemeClr val="dk1"/>
              </a:buClr>
              <a:buSzPts val="2220"/>
              <a:buFont typeface="Arial"/>
              <a:buChar char="•"/>
            </a:pPr>
            <a:r>
              <a:rPr lang="fr-CA" sz="2220" dirty="0"/>
              <a:t>training and information services</a:t>
            </a:r>
            <a:endParaRPr dirty="0"/>
          </a:p>
          <a:p>
            <a:pPr marL="342900" lvl="0" indent="-342900" algn="l" rtl="0">
              <a:lnSpc>
                <a:spcPct val="80000"/>
              </a:lnSpc>
              <a:spcBef>
                <a:spcPts val="1000"/>
              </a:spcBef>
              <a:spcAft>
                <a:spcPts val="0"/>
              </a:spcAft>
              <a:buClr>
                <a:schemeClr val="dk1"/>
              </a:buClr>
              <a:buSzPts val="2220"/>
              <a:buFont typeface="Arial"/>
              <a:buChar char="•"/>
            </a:pPr>
            <a:r>
              <a:rPr lang="fr-CA" sz="2220" dirty="0" err="1"/>
              <a:t>occupational</a:t>
            </a:r>
            <a:r>
              <a:rPr lang="fr-CA" sz="2220" dirty="0"/>
              <a:t> </a:t>
            </a:r>
            <a:r>
              <a:rPr lang="fr-CA" sz="2220" dirty="0" err="1"/>
              <a:t>health</a:t>
            </a:r>
            <a:r>
              <a:rPr lang="fr-CA" sz="2220" dirty="0"/>
              <a:t> and </a:t>
            </a:r>
            <a:r>
              <a:rPr lang="fr-CA" sz="2220" dirty="0" err="1"/>
              <a:t>safety</a:t>
            </a:r>
            <a:r>
              <a:rPr lang="fr-CA" sz="2220" dirty="0"/>
              <a:t> </a:t>
            </a:r>
            <a:r>
              <a:rPr lang="fr-CA" sz="2220" dirty="0" err="1"/>
              <a:t>advice</a:t>
            </a:r>
            <a:endParaRPr sz="2220" dirty="0"/>
          </a:p>
        </p:txBody>
      </p:sp>
      <p:pic>
        <p:nvPicPr>
          <p:cNvPr id="212" name="Google Shape;212;p31"/>
          <p:cNvPicPr preferRelativeResize="0">
            <a:picLocks noGrp="1"/>
          </p:cNvPicPr>
          <p:nvPr>
            <p:ph type="body" idx="2"/>
          </p:nvPr>
        </p:nvPicPr>
        <p:blipFill rotWithShape="1">
          <a:blip r:embed="rId3">
            <a:alphaModFix/>
          </a:blip>
          <a:srcRect/>
          <a:stretch/>
        </p:blipFill>
        <p:spPr>
          <a:xfrm>
            <a:off x="8975660" y="4544851"/>
            <a:ext cx="1479926" cy="845672"/>
          </a:xfrm>
          <a:prstGeom prst="rect">
            <a:avLst/>
          </a:prstGeom>
          <a:noFill/>
          <a:ln>
            <a:noFill/>
          </a:ln>
        </p:spPr>
      </p:pic>
      <p:pic>
        <p:nvPicPr>
          <p:cNvPr id="213" name="Google Shape;213;p31"/>
          <p:cNvPicPr preferRelativeResize="0"/>
          <p:nvPr/>
        </p:nvPicPr>
        <p:blipFill rotWithShape="1">
          <a:blip r:embed="rId4">
            <a:alphaModFix/>
          </a:blip>
          <a:srcRect l="16860" r="14592"/>
          <a:stretch/>
        </p:blipFill>
        <p:spPr>
          <a:xfrm>
            <a:off x="10777939" y="4391822"/>
            <a:ext cx="1050222" cy="1083207"/>
          </a:xfrm>
          <a:prstGeom prst="rect">
            <a:avLst/>
          </a:prstGeom>
          <a:noFill/>
          <a:ln>
            <a:noFill/>
          </a:ln>
        </p:spPr>
      </p:pic>
      <p:pic>
        <p:nvPicPr>
          <p:cNvPr id="214" name="Google Shape;214;p31"/>
          <p:cNvPicPr preferRelativeResize="0"/>
          <p:nvPr/>
        </p:nvPicPr>
        <p:blipFill rotWithShape="1">
          <a:blip r:embed="rId5">
            <a:alphaModFix/>
          </a:blip>
          <a:srcRect/>
          <a:stretch/>
        </p:blipFill>
        <p:spPr>
          <a:xfrm>
            <a:off x="7304131" y="4327963"/>
            <a:ext cx="1279448" cy="1279448"/>
          </a:xfrm>
          <a:prstGeom prst="rect">
            <a:avLst/>
          </a:prstGeom>
          <a:noFill/>
          <a:ln>
            <a:noFill/>
          </a:ln>
        </p:spPr>
      </p:pic>
      <p:pic>
        <p:nvPicPr>
          <p:cNvPr id="215" name="Google Shape;215;p31" descr="AEC Techniques et outils de gestion de projets | Humanis"/>
          <p:cNvPicPr preferRelativeResize="0"/>
          <p:nvPr/>
        </p:nvPicPr>
        <p:blipFill rotWithShape="1">
          <a:blip r:embed="rId6">
            <a:alphaModFix/>
          </a:blip>
          <a:srcRect/>
          <a:stretch/>
        </p:blipFill>
        <p:spPr>
          <a:xfrm>
            <a:off x="8702303" y="1381252"/>
            <a:ext cx="2011155" cy="26343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par>
                                <p:cTn id="8" presetID="10" presetClass="entr" presetSubtype="0" fill="hold"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par>
                                <p:cTn id="11" presetID="10" presetClass="entr" presetSubtype="0" fill="hold" nodeType="with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fade">
                                      <p:cBhvr>
                                        <p:cTn id="13"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Employer </a:t>
            </a:r>
            <a:r>
              <a:rPr lang="fr-CA" dirty="0" err="1"/>
              <a:t>rights</a:t>
            </a:r>
            <a:endParaRPr dirty="0"/>
          </a:p>
        </p:txBody>
      </p:sp>
      <p:sp>
        <p:nvSpPr>
          <p:cNvPr id="222" name="Google Shape;222;p32"/>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fr-CA" dirty="0" err="1"/>
              <a:t>Identify</a:t>
            </a:r>
            <a:r>
              <a:rPr lang="fr-CA" dirty="0"/>
              <a:t>, control and </a:t>
            </a:r>
            <a:r>
              <a:rPr lang="fr-CA" dirty="0" err="1"/>
              <a:t>eliminate</a:t>
            </a:r>
            <a:r>
              <a:rPr lang="fr-CA" dirty="0"/>
              <a:t> </a:t>
            </a:r>
            <a:r>
              <a:rPr lang="fr-CA" dirty="0" err="1"/>
              <a:t>hazards</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Doter les établissements d'équipements, d'outils et de méthodes de travail sécuritaires</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Former et informer le travailleur des risques et moyens de prévention</a:t>
            </a:r>
            <a:endParaRPr dirty="0"/>
          </a:p>
          <a:p>
            <a:pPr marL="0" lvl="0" indent="0" algn="l" rtl="0">
              <a:lnSpc>
                <a:spcPct val="90000"/>
              </a:lnSpc>
              <a:spcBef>
                <a:spcPts val="1000"/>
              </a:spcBef>
              <a:spcAft>
                <a:spcPts val="0"/>
              </a:spcAft>
              <a:buClr>
                <a:schemeClr val="dk1"/>
              </a:buClr>
              <a:buSzPts val="2400"/>
              <a:buNone/>
            </a:pPr>
            <a:endParaRPr dirty="0"/>
          </a:p>
        </p:txBody>
      </p:sp>
      <p:pic>
        <p:nvPicPr>
          <p:cNvPr id="223" name="Google Shape;223;p32"/>
          <p:cNvPicPr preferRelativeResize="0">
            <a:picLocks noGrp="1"/>
          </p:cNvPicPr>
          <p:nvPr>
            <p:ph type="body" idx="2"/>
          </p:nvPr>
        </p:nvPicPr>
        <p:blipFill rotWithShape="1">
          <a:blip r:embed="rId3">
            <a:alphaModFix/>
          </a:blip>
          <a:srcRect/>
          <a:stretch/>
        </p:blipFill>
        <p:spPr>
          <a:xfrm>
            <a:off x="6741459" y="2288381"/>
            <a:ext cx="4826654" cy="32177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Employer </a:t>
            </a:r>
            <a:r>
              <a:rPr lang="fr-CA" dirty="0" err="1"/>
              <a:t>rights</a:t>
            </a:r>
            <a:endParaRPr dirty="0"/>
          </a:p>
        </p:txBody>
      </p:sp>
      <p:sp>
        <p:nvSpPr>
          <p:cNvPr id="229" name="Google Shape;229;p33"/>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dirty="0"/>
              <a:t>Supervise work and ensure safety standards are followed.</a:t>
            </a:r>
          </a:p>
          <a:p>
            <a:pPr marL="342900" lvl="0" indent="-342900" algn="l" rtl="0">
              <a:lnSpc>
                <a:spcPct val="90000"/>
              </a:lnSpc>
              <a:spcBef>
                <a:spcPts val="0"/>
              </a:spcBef>
              <a:spcAft>
                <a:spcPts val="0"/>
              </a:spcAft>
              <a:buClr>
                <a:schemeClr val="dk1"/>
              </a:buClr>
              <a:buSzPts val="2400"/>
              <a:buFont typeface="Arial"/>
              <a:buChar char="•"/>
            </a:pPr>
            <a:endParaRPr lang="en-US" dirty="0"/>
          </a:p>
          <a:p>
            <a:pPr marL="342900" lvl="0" indent="-342900" algn="l" rtl="0">
              <a:lnSpc>
                <a:spcPct val="90000"/>
              </a:lnSpc>
              <a:spcBef>
                <a:spcPts val="0"/>
              </a:spcBef>
              <a:spcAft>
                <a:spcPts val="0"/>
              </a:spcAft>
              <a:buClr>
                <a:schemeClr val="dk1"/>
              </a:buClr>
              <a:buSzPts val="2400"/>
              <a:buFont typeface="Arial"/>
              <a:buChar char="•"/>
            </a:pPr>
            <a:r>
              <a:rPr lang="en-US" dirty="0"/>
              <a:t>Provide protective equipment.</a:t>
            </a:r>
          </a:p>
          <a:p>
            <a:pPr marL="342900" lvl="0" indent="-342900" algn="l" rtl="0">
              <a:lnSpc>
                <a:spcPct val="90000"/>
              </a:lnSpc>
              <a:spcBef>
                <a:spcPts val="0"/>
              </a:spcBef>
              <a:spcAft>
                <a:spcPts val="0"/>
              </a:spcAft>
              <a:buClr>
                <a:schemeClr val="dk1"/>
              </a:buClr>
              <a:buSzPts val="2400"/>
              <a:buFont typeface="Arial"/>
              <a:buChar char="•"/>
            </a:pPr>
            <a:endParaRPr lang="en-US" dirty="0"/>
          </a:p>
          <a:p>
            <a:pPr marL="342900" lvl="0" indent="-342900" algn="l" rtl="0">
              <a:lnSpc>
                <a:spcPct val="90000"/>
              </a:lnSpc>
              <a:spcBef>
                <a:spcPts val="0"/>
              </a:spcBef>
              <a:spcAft>
                <a:spcPts val="0"/>
              </a:spcAft>
              <a:buClr>
                <a:schemeClr val="dk1"/>
              </a:buClr>
              <a:buSzPts val="2400"/>
              <a:buFont typeface="Arial"/>
              <a:buChar char="•"/>
            </a:pPr>
            <a:r>
              <a:rPr lang="en-US" dirty="0"/>
              <a:t>Offer on-site first aid services.</a:t>
            </a:r>
          </a:p>
          <a:p>
            <a:pPr marL="342900" lvl="0" indent="-342900" algn="l" rtl="0">
              <a:lnSpc>
                <a:spcPct val="90000"/>
              </a:lnSpc>
              <a:spcBef>
                <a:spcPts val="0"/>
              </a:spcBef>
              <a:spcAft>
                <a:spcPts val="0"/>
              </a:spcAft>
              <a:buClr>
                <a:schemeClr val="dk1"/>
              </a:buClr>
              <a:buSzPts val="2400"/>
              <a:buFont typeface="Arial"/>
              <a:buChar char="•"/>
            </a:pPr>
            <a:endParaRPr lang="en-US" dirty="0"/>
          </a:p>
          <a:p>
            <a:pPr marL="342900" lvl="0" indent="-342900" algn="l" rtl="0">
              <a:lnSpc>
                <a:spcPct val="90000"/>
              </a:lnSpc>
              <a:spcBef>
                <a:spcPts val="0"/>
              </a:spcBef>
              <a:spcAft>
                <a:spcPts val="0"/>
              </a:spcAft>
              <a:buClr>
                <a:schemeClr val="dk1"/>
              </a:buClr>
              <a:buSzPts val="2400"/>
              <a:buFont typeface="Arial"/>
              <a:buChar char="•"/>
            </a:pPr>
            <a:r>
              <a:rPr lang="en-US" dirty="0"/>
              <a:t>Establish a prevention program.</a:t>
            </a:r>
          </a:p>
          <a:p>
            <a:pPr marL="342900" lvl="0" indent="-342900" algn="l" rtl="0">
              <a:lnSpc>
                <a:spcPct val="90000"/>
              </a:lnSpc>
              <a:spcBef>
                <a:spcPts val="0"/>
              </a:spcBef>
              <a:spcAft>
                <a:spcPts val="0"/>
              </a:spcAft>
              <a:buClr>
                <a:schemeClr val="dk1"/>
              </a:buClr>
              <a:buSzPts val="2400"/>
              <a:buFont typeface="Arial"/>
              <a:buChar char="•"/>
            </a:pPr>
            <a:endParaRPr lang="en-US" dirty="0"/>
          </a:p>
          <a:p>
            <a:pPr marL="342900" lvl="0" indent="-342900" algn="l" rtl="0">
              <a:lnSpc>
                <a:spcPct val="90000"/>
              </a:lnSpc>
              <a:spcBef>
                <a:spcPts val="0"/>
              </a:spcBef>
              <a:spcAft>
                <a:spcPts val="0"/>
              </a:spcAft>
              <a:buClr>
                <a:schemeClr val="dk1"/>
              </a:buClr>
              <a:buSzPts val="2400"/>
              <a:buFont typeface="Arial"/>
              <a:buChar char="•"/>
            </a:pPr>
            <a:r>
              <a:rPr lang="en-US" dirty="0"/>
              <a:t>Etc.</a:t>
            </a:r>
            <a:endParaRPr dirty="0"/>
          </a:p>
        </p:txBody>
      </p:sp>
      <p:pic>
        <p:nvPicPr>
          <p:cNvPr id="230" name="Google Shape;230;p33" descr="Documents relatifs au groupement de commandes pour des Équipements ..."/>
          <p:cNvPicPr preferRelativeResize="0">
            <a:picLocks noGrp="1"/>
          </p:cNvPicPr>
          <p:nvPr>
            <p:ph type="body" idx="2"/>
          </p:nvPr>
        </p:nvPicPr>
        <p:blipFill rotWithShape="1">
          <a:blip r:embed="rId3">
            <a:alphaModFix/>
          </a:blip>
          <a:srcRect/>
          <a:stretch/>
        </p:blipFill>
        <p:spPr>
          <a:xfrm>
            <a:off x="7530138" y="2338467"/>
            <a:ext cx="3531226" cy="26660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Worker</a:t>
            </a:r>
            <a:r>
              <a:rPr lang="fr-CA" dirty="0"/>
              <a:t> </a:t>
            </a:r>
            <a:r>
              <a:rPr lang="fr-CA" dirty="0" err="1"/>
              <a:t>rights</a:t>
            </a:r>
            <a:endParaRPr dirty="0"/>
          </a:p>
        </p:txBody>
      </p:sp>
      <p:sp>
        <p:nvSpPr>
          <p:cNvPr id="236" name="Google Shape;236;p34"/>
          <p:cNvSpPr txBox="1">
            <a:spLocks noGrp="1"/>
          </p:cNvSpPr>
          <p:nvPr>
            <p:ph type="body" idx="1"/>
          </p:nvPr>
        </p:nvSpPr>
        <p:spPr>
          <a:xfrm>
            <a:off x="1051956" y="1839913"/>
            <a:ext cx="5672694"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dirty="0"/>
              <a:t>Safe working conditions</a:t>
            </a:r>
          </a:p>
          <a:p>
            <a:pPr marL="342900" lvl="0" indent="-342900" algn="l" rtl="0">
              <a:lnSpc>
                <a:spcPct val="90000"/>
              </a:lnSpc>
              <a:spcBef>
                <a:spcPts val="0"/>
              </a:spcBef>
              <a:spcAft>
                <a:spcPts val="0"/>
              </a:spcAft>
              <a:buClr>
                <a:schemeClr val="dk1"/>
              </a:buClr>
              <a:buSzPts val="2400"/>
              <a:buFont typeface="Arial"/>
              <a:buChar char="•"/>
            </a:pPr>
            <a:endParaRPr lang="en-US" dirty="0"/>
          </a:p>
          <a:p>
            <a:pPr marL="342900" lvl="0" indent="-342900" algn="l" rtl="0">
              <a:lnSpc>
                <a:spcPct val="90000"/>
              </a:lnSpc>
              <a:spcBef>
                <a:spcPts val="0"/>
              </a:spcBef>
              <a:spcAft>
                <a:spcPts val="0"/>
              </a:spcAft>
              <a:buClr>
                <a:schemeClr val="dk1"/>
              </a:buClr>
              <a:buSzPts val="2400"/>
              <a:buFont typeface="Arial"/>
              <a:buChar char="•"/>
            </a:pPr>
            <a:r>
              <a:rPr lang="en-US" dirty="0"/>
              <a:t>Training, coaching, supervision</a:t>
            </a:r>
          </a:p>
          <a:p>
            <a:pPr marL="342900" lvl="0" indent="-342900" algn="l" rtl="0">
              <a:lnSpc>
                <a:spcPct val="90000"/>
              </a:lnSpc>
              <a:spcBef>
                <a:spcPts val="0"/>
              </a:spcBef>
              <a:spcAft>
                <a:spcPts val="0"/>
              </a:spcAft>
              <a:buClr>
                <a:schemeClr val="dk1"/>
              </a:buClr>
              <a:buSzPts val="2400"/>
              <a:buFont typeface="Arial"/>
              <a:buChar char="•"/>
            </a:pPr>
            <a:endParaRPr lang="en-US" dirty="0"/>
          </a:p>
          <a:p>
            <a:pPr marL="342900" lvl="0" indent="-342900" algn="l" rtl="0">
              <a:lnSpc>
                <a:spcPct val="90000"/>
              </a:lnSpc>
              <a:spcBef>
                <a:spcPts val="0"/>
              </a:spcBef>
              <a:spcAft>
                <a:spcPts val="0"/>
              </a:spcAft>
              <a:buClr>
                <a:schemeClr val="dk1"/>
              </a:buClr>
              <a:buSzPts val="2400"/>
              <a:buFont typeface="Arial"/>
              <a:buChar char="•"/>
            </a:pPr>
            <a:r>
              <a:rPr lang="en-US" dirty="0"/>
              <a:t>Right to refuse unsafe work</a:t>
            </a:r>
          </a:p>
          <a:p>
            <a:pPr marL="342900" lvl="0" indent="-342900" algn="l" rtl="0">
              <a:lnSpc>
                <a:spcPct val="90000"/>
              </a:lnSpc>
              <a:spcBef>
                <a:spcPts val="0"/>
              </a:spcBef>
              <a:spcAft>
                <a:spcPts val="0"/>
              </a:spcAft>
              <a:buClr>
                <a:schemeClr val="dk1"/>
              </a:buClr>
              <a:buSzPts val="2400"/>
              <a:buFont typeface="Arial"/>
              <a:buChar char="•"/>
            </a:pPr>
            <a:endParaRPr lang="en-US" dirty="0"/>
          </a:p>
          <a:p>
            <a:pPr marL="342900" lvl="0" indent="-342900" algn="l" rtl="0">
              <a:lnSpc>
                <a:spcPct val="90000"/>
              </a:lnSpc>
              <a:spcBef>
                <a:spcPts val="0"/>
              </a:spcBef>
              <a:spcAft>
                <a:spcPts val="0"/>
              </a:spcAft>
              <a:buClr>
                <a:schemeClr val="dk1"/>
              </a:buClr>
              <a:buSzPts val="2400"/>
              <a:buFont typeface="Arial"/>
              <a:buChar char="•"/>
            </a:pPr>
            <a:r>
              <a:rPr lang="en-US" dirty="0"/>
              <a:t>Preventive withdrawal for pregnant or breastfeeding workers</a:t>
            </a:r>
          </a:p>
          <a:p>
            <a:pPr marL="342900" lvl="0" indent="-342900" algn="l" rtl="0">
              <a:lnSpc>
                <a:spcPct val="90000"/>
              </a:lnSpc>
              <a:spcBef>
                <a:spcPts val="0"/>
              </a:spcBef>
              <a:spcAft>
                <a:spcPts val="0"/>
              </a:spcAft>
              <a:buClr>
                <a:schemeClr val="dk1"/>
              </a:buClr>
              <a:buSzPts val="2400"/>
              <a:buFont typeface="Arial"/>
              <a:buChar char="•"/>
            </a:pPr>
            <a:endParaRPr lang="en-US" dirty="0"/>
          </a:p>
          <a:p>
            <a:pPr marL="342900" lvl="0" indent="-342900" algn="l" rtl="0">
              <a:lnSpc>
                <a:spcPct val="90000"/>
              </a:lnSpc>
              <a:spcBef>
                <a:spcPts val="0"/>
              </a:spcBef>
              <a:spcAft>
                <a:spcPts val="0"/>
              </a:spcAft>
              <a:buClr>
                <a:schemeClr val="dk1"/>
              </a:buClr>
              <a:buSzPts val="2400"/>
              <a:buFont typeface="Arial"/>
              <a:buChar char="•"/>
            </a:pPr>
            <a:r>
              <a:rPr lang="en-US" dirty="0"/>
              <a:t>Compensation for work-related injurie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Worker</a:t>
            </a:r>
            <a:r>
              <a:rPr lang="fr-CA" dirty="0"/>
              <a:t> </a:t>
            </a:r>
            <a:r>
              <a:rPr lang="fr-CA" dirty="0" err="1"/>
              <a:t>rights</a:t>
            </a:r>
            <a:endParaRPr dirty="0"/>
          </a:p>
        </p:txBody>
      </p:sp>
      <p:sp>
        <p:nvSpPr>
          <p:cNvPr id="243" name="Google Shape;243;p35"/>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Prevention</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342900" lvl="0" indent="-342900" algn="l" rtl="0">
              <a:lnSpc>
                <a:spcPct val="90000"/>
              </a:lnSpc>
              <a:spcBef>
                <a:spcPts val="1000"/>
              </a:spcBef>
              <a:spcAft>
                <a:spcPts val="0"/>
              </a:spcAft>
              <a:buClr>
                <a:schemeClr val="dk1"/>
              </a:buClr>
              <a:buSzPts val="2400"/>
              <a:buFont typeface="Arial"/>
              <a:buChar char="•"/>
            </a:pPr>
            <a:r>
              <a:rPr lang="fr-FR" dirty="0" err="1"/>
              <a:t>Protect</a:t>
            </a:r>
            <a:r>
              <a:rPr lang="fr-FR" dirty="0"/>
              <a:t> </a:t>
            </a:r>
            <a:r>
              <a:rPr lang="fr-FR" dirty="0" err="1"/>
              <a:t>your</a:t>
            </a:r>
            <a:r>
              <a:rPr lang="fr-FR" dirty="0"/>
              <a:t> </a:t>
            </a:r>
            <a:r>
              <a:rPr lang="fr-FR" dirty="0" err="1"/>
              <a:t>health</a:t>
            </a:r>
            <a:r>
              <a:rPr lang="fr-FR" dirty="0"/>
              <a:t>, </a:t>
            </a:r>
            <a:r>
              <a:rPr lang="fr-FR" dirty="0" err="1"/>
              <a:t>safety</a:t>
            </a:r>
            <a:r>
              <a:rPr lang="fr-FR" dirty="0"/>
              <a:t> and </a:t>
            </a:r>
            <a:r>
              <a:rPr lang="fr-FR" dirty="0" err="1"/>
              <a:t>physical</a:t>
            </a:r>
            <a:r>
              <a:rPr lang="fr-FR" dirty="0"/>
              <a:t> </a:t>
            </a:r>
            <a:r>
              <a:rPr lang="fr-FR" dirty="0" err="1"/>
              <a:t>integrity</a:t>
            </a:r>
            <a:endParaRPr lang="fr-FR" dirty="0"/>
          </a:p>
          <a:p>
            <a:pPr marL="342900" lvl="0" indent="-342900" algn="l" rtl="0">
              <a:lnSpc>
                <a:spcPct val="90000"/>
              </a:lnSpc>
              <a:spcBef>
                <a:spcPts val="1000"/>
              </a:spcBef>
              <a:spcAft>
                <a:spcPts val="0"/>
              </a:spcAft>
              <a:buClr>
                <a:schemeClr val="dk1"/>
              </a:buClr>
              <a:buSzPts val="2400"/>
              <a:buFont typeface="Arial"/>
              <a:buChar char="•"/>
            </a:pPr>
            <a:r>
              <a:rPr lang="fr-CA" dirty="0"/>
              <a:t>Do not put in danger the </a:t>
            </a:r>
            <a:r>
              <a:rPr lang="fr-CA" dirty="0" err="1"/>
              <a:t>safety</a:t>
            </a:r>
            <a:r>
              <a:rPr lang="fr-CA" dirty="0"/>
              <a:t> of </a:t>
            </a:r>
            <a:r>
              <a:rPr lang="fr-CA" dirty="0" err="1"/>
              <a:t>others</a:t>
            </a:r>
            <a:r>
              <a:rPr lang="fr-CA" dirty="0"/>
              <a:t> </a:t>
            </a:r>
            <a:r>
              <a:rPr lang="fr-CA" dirty="0" err="1"/>
              <a:t>participate</a:t>
            </a:r>
            <a:endParaRPr lang="fr-CA" dirty="0"/>
          </a:p>
          <a:p>
            <a:pPr marL="342900" lvl="0" indent="-342900" algn="l" rtl="0">
              <a:lnSpc>
                <a:spcPct val="90000"/>
              </a:lnSpc>
              <a:spcBef>
                <a:spcPts val="1000"/>
              </a:spcBef>
              <a:spcAft>
                <a:spcPts val="0"/>
              </a:spcAft>
              <a:buClr>
                <a:schemeClr val="dk1"/>
              </a:buClr>
              <a:buSzPts val="2400"/>
              <a:buFont typeface="Arial"/>
              <a:buChar char="•"/>
            </a:pPr>
            <a:r>
              <a:rPr lang="fr-CA" dirty="0" err="1"/>
              <a:t>Participate</a:t>
            </a:r>
            <a:r>
              <a:rPr lang="fr-CA" dirty="0"/>
              <a:t> in the identification and </a:t>
            </a:r>
            <a:r>
              <a:rPr lang="fr-CA" dirty="0" err="1"/>
              <a:t>elimination</a:t>
            </a:r>
            <a:r>
              <a:rPr lang="fr-CA" dirty="0"/>
              <a:t> of </a:t>
            </a:r>
            <a:r>
              <a:rPr lang="fr-CA" dirty="0" err="1"/>
              <a:t>risks</a:t>
            </a:r>
            <a:endParaRPr lang="fr-CA"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endParaRPr dirty="0"/>
          </a:p>
        </p:txBody>
      </p:sp>
      <p:pic>
        <p:nvPicPr>
          <p:cNvPr id="244" name="Google Shape;244;p35"/>
          <p:cNvPicPr preferRelativeResize="0">
            <a:picLocks noGrp="1"/>
          </p:cNvPicPr>
          <p:nvPr>
            <p:ph type="body" idx="2"/>
          </p:nvPr>
        </p:nvPicPr>
        <p:blipFill rotWithShape="1">
          <a:blip r:embed="rId3">
            <a:alphaModFix/>
          </a:blip>
          <a:srcRect r="13911"/>
          <a:stretch/>
        </p:blipFill>
        <p:spPr>
          <a:xfrm>
            <a:off x="7106775" y="2288382"/>
            <a:ext cx="4460781" cy="345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Worker</a:t>
            </a:r>
            <a:r>
              <a:rPr lang="fr-CA" dirty="0"/>
              <a:t> </a:t>
            </a:r>
            <a:r>
              <a:rPr lang="fr-CA" dirty="0" err="1"/>
              <a:t>rights</a:t>
            </a:r>
            <a:endParaRPr dirty="0"/>
          </a:p>
        </p:txBody>
      </p:sp>
      <p:sp>
        <p:nvSpPr>
          <p:cNvPr id="250" name="Google Shape;250;p36"/>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Prevention</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Learn</a:t>
            </a:r>
            <a:r>
              <a:rPr lang="fr-CA" dirty="0"/>
              <a:t> about the </a:t>
            </a:r>
            <a:r>
              <a:rPr lang="fr-CA" dirty="0" err="1"/>
              <a:t>prevention</a:t>
            </a:r>
            <a:r>
              <a:rPr lang="fr-CA" dirty="0"/>
              <a:t> program</a:t>
            </a:r>
          </a:p>
          <a:p>
            <a:pPr marL="342900" lvl="0" indent="-342900" algn="l" rtl="0">
              <a:lnSpc>
                <a:spcPct val="90000"/>
              </a:lnSpc>
              <a:spcBef>
                <a:spcPts val="1000"/>
              </a:spcBef>
              <a:spcAft>
                <a:spcPts val="0"/>
              </a:spcAft>
              <a:buClr>
                <a:schemeClr val="dk1"/>
              </a:buClr>
              <a:buSzPts val="2400"/>
              <a:buFont typeface="Arial"/>
              <a:buChar char="•"/>
            </a:pPr>
            <a:r>
              <a:rPr lang="fr-CA" dirty="0" err="1"/>
              <a:t>Collaborate</a:t>
            </a:r>
            <a:r>
              <a:rPr lang="fr-CA" dirty="0"/>
              <a:t> </a:t>
            </a:r>
            <a:r>
              <a:rPr lang="fr-CA" dirty="0" err="1"/>
              <a:t>with</a:t>
            </a:r>
            <a:r>
              <a:rPr lang="fr-CA" dirty="0"/>
              <a:t> the </a:t>
            </a:r>
            <a:r>
              <a:rPr lang="fr-CA" dirty="0" err="1"/>
              <a:t>health</a:t>
            </a:r>
            <a:r>
              <a:rPr lang="fr-CA" dirty="0"/>
              <a:t>  and </a:t>
            </a:r>
            <a:r>
              <a:rPr lang="fr-CA" dirty="0" err="1"/>
              <a:t>safety</a:t>
            </a:r>
            <a:r>
              <a:rPr lang="fr-CA" dirty="0"/>
              <a:t> </a:t>
            </a:r>
            <a:r>
              <a:rPr lang="fr-CA" dirty="0" err="1"/>
              <a:t>committe</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Report accidents and </a:t>
            </a:r>
            <a:r>
              <a:rPr lang="fr-CA" dirty="0" err="1"/>
              <a:t>other</a:t>
            </a:r>
            <a:r>
              <a:rPr lang="fr-CA" dirty="0"/>
              <a:t> </a:t>
            </a:r>
            <a:r>
              <a:rPr lang="fr-CA" dirty="0" err="1"/>
              <a:t>dangerous</a:t>
            </a:r>
            <a:r>
              <a:rPr lang="fr-CA" dirty="0"/>
              <a:t> </a:t>
            </a:r>
            <a:r>
              <a:rPr lang="fr-CA" dirty="0" err="1"/>
              <a:t>events</a:t>
            </a:r>
            <a:endParaRPr dirty="0"/>
          </a:p>
          <a:p>
            <a:pPr marL="0" lvl="0" indent="0" algn="l" rtl="0">
              <a:lnSpc>
                <a:spcPct val="90000"/>
              </a:lnSpc>
              <a:spcBef>
                <a:spcPts val="1000"/>
              </a:spcBef>
              <a:spcAft>
                <a:spcPts val="0"/>
              </a:spcAft>
              <a:buClr>
                <a:schemeClr val="dk1"/>
              </a:buClr>
              <a:buSzPts val="2400"/>
              <a:buNone/>
            </a:pPr>
            <a:endParaRPr dirty="0"/>
          </a:p>
        </p:txBody>
      </p:sp>
      <p:pic>
        <p:nvPicPr>
          <p:cNvPr id="251" name="Google Shape;251;p36" descr="Se déclarer auto-entrepreneur"/>
          <p:cNvPicPr preferRelativeResize="0">
            <a:picLocks noGrp="1"/>
          </p:cNvPicPr>
          <p:nvPr>
            <p:ph type="body" idx="2"/>
          </p:nvPr>
        </p:nvPicPr>
        <p:blipFill rotWithShape="1">
          <a:blip r:embed="rId3">
            <a:alphaModFix/>
          </a:blip>
          <a:srcRect/>
          <a:stretch/>
        </p:blipFill>
        <p:spPr>
          <a:xfrm>
            <a:off x="7358063" y="2615406"/>
            <a:ext cx="3238500" cy="2800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Worker</a:t>
            </a:r>
            <a:r>
              <a:rPr lang="fr-CA" dirty="0"/>
              <a:t> </a:t>
            </a:r>
            <a:r>
              <a:rPr lang="fr-CA" dirty="0" err="1"/>
              <a:t>rights</a:t>
            </a:r>
            <a:endParaRPr dirty="0"/>
          </a:p>
        </p:txBody>
      </p:sp>
      <p:sp>
        <p:nvSpPr>
          <p:cNvPr id="257" name="Google Shape;257;p37"/>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Compensation and </a:t>
            </a:r>
            <a:r>
              <a:rPr lang="fr-CA" b="1" dirty="0" err="1"/>
              <a:t>rehabilitation</a:t>
            </a:r>
            <a:r>
              <a:rPr lang="fr-CA" b="1" dirty="0"/>
              <a:t> </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en-US" dirty="0"/>
              <a:t>Submit the medical certificate and other medical reports</a:t>
            </a:r>
          </a:p>
          <a:p>
            <a:pPr marL="342900" lvl="0" indent="-342900" algn="l" rtl="0">
              <a:lnSpc>
                <a:spcPct val="90000"/>
              </a:lnSpc>
              <a:spcBef>
                <a:spcPts val="1000"/>
              </a:spcBef>
              <a:spcAft>
                <a:spcPts val="0"/>
              </a:spcAft>
              <a:buClr>
                <a:schemeClr val="dk1"/>
              </a:buClr>
              <a:buSzPts val="2400"/>
              <a:buFont typeface="Arial"/>
              <a:buChar char="•"/>
            </a:pPr>
            <a:r>
              <a:rPr lang="en-US" dirty="0"/>
              <a:t>Submit to medical examinations required by the employer</a:t>
            </a:r>
            <a:endParaRPr lang="fr-CA" dirty="0"/>
          </a:p>
          <a:p>
            <a:pPr marL="342900" lvl="0" indent="-342900" algn="l" rtl="0">
              <a:lnSpc>
                <a:spcPct val="90000"/>
              </a:lnSpc>
              <a:spcBef>
                <a:spcPts val="1000"/>
              </a:spcBef>
              <a:spcAft>
                <a:spcPts val="0"/>
              </a:spcAft>
              <a:buClr>
                <a:schemeClr val="dk1"/>
              </a:buClr>
              <a:buSzPts val="2400"/>
              <a:buFont typeface="Arial"/>
              <a:buChar char="•"/>
            </a:pPr>
            <a:r>
              <a:rPr lang="en-US" dirty="0"/>
              <a:t>Follow the treatments recommended by your doctor</a:t>
            </a:r>
          </a:p>
          <a:p>
            <a:pPr marL="342900" lvl="0" indent="-342900" algn="l" rtl="0">
              <a:lnSpc>
                <a:spcPct val="90000"/>
              </a:lnSpc>
              <a:spcBef>
                <a:spcPts val="1000"/>
              </a:spcBef>
              <a:spcAft>
                <a:spcPts val="0"/>
              </a:spcAft>
              <a:buClr>
                <a:schemeClr val="dk1"/>
              </a:buClr>
              <a:buSzPts val="2400"/>
              <a:buFont typeface="Arial"/>
              <a:buChar char="•"/>
            </a:pPr>
            <a:r>
              <a:rPr lang="en-US" dirty="0"/>
              <a:t>Avoid taking actions that could delay healing</a:t>
            </a:r>
            <a:endParaRPr dirty="0"/>
          </a:p>
        </p:txBody>
      </p:sp>
      <p:pic>
        <p:nvPicPr>
          <p:cNvPr id="258" name="Google Shape;258;p37"/>
          <p:cNvPicPr preferRelativeResize="0">
            <a:picLocks noGrp="1"/>
          </p:cNvPicPr>
          <p:nvPr>
            <p:ph type="body" idx="2"/>
          </p:nvPr>
        </p:nvPicPr>
        <p:blipFill rotWithShape="1">
          <a:blip r:embed="rId3">
            <a:alphaModFix/>
          </a:blip>
          <a:srcRect/>
          <a:stretch/>
        </p:blipFill>
        <p:spPr>
          <a:xfrm>
            <a:off x="7635491" y="1839913"/>
            <a:ext cx="2683643" cy="4351337"/>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In conclusion</a:t>
            </a:r>
            <a:endParaRPr dirty="0"/>
          </a:p>
        </p:txBody>
      </p:sp>
      <p:sp>
        <p:nvSpPr>
          <p:cNvPr id="264" name="Google Shape;264;p38"/>
          <p:cNvSpPr txBox="1">
            <a:spLocks noGrp="1"/>
          </p:cNvSpPr>
          <p:nvPr>
            <p:ph type="body" idx="1"/>
          </p:nvPr>
        </p:nvSpPr>
        <p:spPr>
          <a:xfrm>
            <a:off x="1051956" y="182483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400"/>
              <a:buNone/>
            </a:pPr>
            <a:r>
              <a:rPr lang="en-US" dirty="0"/>
              <a:t>To prevent workplace accidents, the worker must:</a:t>
            </a:r>
            <a:endParaRPr dirty="0"/>
          </a:p>
          <a:p>
            <a:pPr marL="342900" lvl="0" indent="-342900" algn="l" rtl="0">
              <a:lnSpc>
                <a:spcPct val="80000"/>
              </a:lnSpc>
              <a:spcBef>
                <a:spcPts val="1000"/>
              </a:spcBef>
              <a:spcAft>
                <a:spcPts val="0"/>
              </a:spcAft>
              <a:buClr>
                <a:schemeClr val="dk1"/>
              </a:buClr>
              <a:buSzPts val="2400"/>
              <a:buFont typeface="Arial"/>
              <a:buChar char="•"/>
            </a:pPr>
            <a:r>
              <a:rPr lang="fr-CA" dirty="0"/>
              <a:t>Know</a:t>
            </a:r>
            <a:endParaRPr dirty="0"/>
          </a:p>
          <a:p>
            <a:pPr marL="1028700" lvl="1" indent="-342900" algn="l" rtl="0">
              <a:lnSpc>
                <a:spcPct val="80000"/>
              </a:lnSpc>
              <a:spcBef>
                <a:spcPts val="500"/>
              </a:spcBef>
              <a:spcAft>
                <a:spcPts val="0"/>
              </a:spcAft>
              <a:buClr>
                <a:schemeClr val="dk1"/>
              </a:buClr>
              <a:buSzPts val="2400"/>
              <a:buFont typeface="Arial"/>
              <a:buChar char="•"/>
            </a:pPr>
            <a:r>
              <a:rPr lang="fr-CA" dirty="0"/>
              <a:t>Risks</a:t>
            </a:r>
            <a:endParaRPr dirty="0"/>
          </a:p>
          <a:p>
            <a:pPr marL="1028700" lvl="1" indent="-342900" algn="l" rtl="0">
              <a:lnSpc>
                <a:spcPct val="80000"/>
              </a:lnSpc>
              <a:spcBef>
                <a:spcPts val="500"/>
              </a:spcBef>
              <a:spcAft>
                <a:spcPts val="0"/>
              </a:spcAft>
              <a:buClr>
                <a:schemeClr val="dk1"/>
              </a:buClr>
              <a:buSzPts val="2400"/>
              <a:buFont typeface="Arial"/>
              <a:buChar char="•"/>
            </a:pPr>
            <a:r>
              <a:rPr lang="fr-CA" dirty="0" err="1"/>
              <a:t>Working</a:t>
            </a:r>
            <a:r>
              <a:rPr lang="fr-CA" dirty="0"/>
              <a:t> </a:t>
            </a:r>
            <a:r>
              <a:rPr lang="fr-CA" dirty="0" err="1"/>
              <a:t>methods</a:t>
            </a:r>
            <a:endParaRPr dirty="0"/>
          </a:p>
          <a:p>
            <a:pPr marL="342900" lvl="0" indent="-342900" algn="l" rtl="0">
              <a:lnSpc>
                <a:spcPct val="80000"/>
              </a:lnSpc>
              <a:spcBef>
                <a:spcPts val="1000"/>
              </a:spcBef>
              <a:spcAft>
                <a:spcPts val="0"/>
              </a:spcAft>
              <a:buClr>
                <a:schemeClr val="dk1"/>
              </a:buClr>
              <a:buSzPts val="2400"/>
              <a:buFont typeface="Arial"/>
              <a:buChar char="•"/>
            </a:pPr>
            <a:r>
              <a:rPr lang="fr-CA" dirty="0" err="1"/>
              <a:t>Participate</a:t>
            </a:r>
            <a:endParaRPr dirty="0"/>
          </a:p>
          <a:p>
            <a:pPr marL="1028700" lvl="1" indent="-342900" algn="l" rtl="0">
              <a:lnSpc>
                <a:spcPct val="80000"/>
              </a:lnSpc>
              <a:spcBef>
                <a:spcPts val="500"/>
              </a:spcBef>
              <a:spcAft>
                <a:spcPts val="0"/>
              </a:spcAft>
              <a:buClr>
                <a:schemeClr val="dk1"/>
              </a:buClr>
              <a:buSzPts val="2400"/>
              <a:buFont typeface="Arial"/>
              <a:buChar char="•"/>
            </a:pPr>
            <a:r>
              <a:rPr lang="fr-CA" dirty="0"/>
              <a:t>Risk identification</a:t>
            </a:r>
            <a:endParaRPr dirty="0"/>
          </a:p>
          <a:p>
            <a:pPr marL="1028700" lvl="1" indent="-342900" algn="l" rtl="0">
              <a:lnSpc>
                <a:spcPct val="80000"/>
              </a:lnSpc>
              <a:spcBef>
                <a:spcPts val="500"/>
              </a:spcBef>
              <a:spcAft>
                <a:spcPts val="0"/>
              </a:spcAft>
              <a:buClr>
                <a:schemeClr val="dk1"/>
              </a:buClr>
              <a:buSzPts val="2400"/>
              <a:buFont typeface="Arial"/>
              <a:buChar char="•"/>
            </a:pPr>
            <a:r>
              <a:rPr lang="fr-CA" dirty="0"/>
              <a:t>OHS </a:t>
            </a:r>
            <a:r>
              <a:rPr lang="fr-CA" dirty="0" err="1"/>
              <a:t>committee</a:t>
            </a:r>
            <a:endParaRPr dirty="0"/>
          </a:p>
          <a:p>
            <a:pPr marL="342900" lvl="0" indent="-342900" algn="l" rtl="0">
              <a:lnSpc>
                <a:spcPct val="80000"/>
              </a:lnSpc>
              <a:spcBef>
                <a:spcPts val="1000"/>
              </a:spcBef>
              <a:spcAft>
                <a:spcPts val="0"/>
              </a:spcAft>
              <a:buClr>
                <a:schemeClr val="dk1"/>
              </a:buClr>
              <a:buSzPts val="2400"/>
              <a:buFont typeface="Arial"/>
              <a:buChar char="•"/>
            </a:pPr>
            <a:r>
              <a:rPr lang="fr-CA" dirty="0" err="1"/>
              <a:t>Announce</a:t>
            </a:r>
            <a:endParaRPr dirty="0"/>
          </a:p>
          <a:p>
            <a:pPr marL="1028700" lvl="1" indent="-342900" algn="l" rtl="0">
              <a:lnSpc>
                <a:spcPct val="80000"/>
              </a:lnSpc>
              <a:spcBef>
                <a:spcPts val="500"/>
              </a:spcBef>
              <a:spcAft>
                <a:spcPts val="0"/>
              </a:spcAft>
              <a:buClr>
                <a:schemeClr val="dk1"/>
              </a:buClr>
              <a:buSzPts val="2400"/>
              <a:buFont typeface="Arial"/>
              <a:buChar char="•"/>
            </a:pPr>
            <a:r>
              <a:rPr lang="fr-CA" dirty="0"/>
              <a:t>Dangerous situations</a:t>
            </a:r>
            <a:endParaRPr dirty="0"/>
          </a:p>
          <a:p>
            <a:pPr marL="1028700" lvl="1" indent="-342900" algn="l" rtl="0">
              <a:lnSpc>
                <a:spcPct val="80000"/>
              </a:lnSpc>
              <a:spcBef>
                <a:spcPts val="500"/>
              </a:spcBef>
              <a:spcAft>
                <a:spcPts val="0"/>
              </a:spcAft>
              <a:buClr>
                <a:schemeClr val="dk1"/>
              </a:buClr>
              <a:buSzPts val="2400"/>
              <a:buFont typeface="Arial"/>
              <a:buChar char="•"/>
            </a:pPr>
            <a:r>
              <a:rPr lang="en-US" dirty="0"/>
              <a:t>Accident: with or without injuries, with material damage or not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ctrTitle"/>
          </p:nvPr>
        </p:nvSpPr>
        <p:spPr>
          <a:xfrm>
            <a:off x="1427748" y="914400"/>
            <a:ext cx="9144000" cy="98824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venir"/>
              <a:buNone/>
            </a:pPr>
            <a:r>
              <a:rPr lang="fr-CA" dirty="0"/>
              <a:t>Introduction to OSH</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In conclusion</a:t>
            </a:r>
            <a:endParaRPr dirty="0"/>
          </a:p>
        </p:txBody>
      </p:sp>
      <p:sp>
        <p:nvSpPr>
          <p:cNvPr id="270" name="Google Shape;270;p39"/>
          <p:cNvSpPr txBox="1">
            <a:spLocks noGrp="1"/>
          </p:cNvSpPr>
          <p:nvPr>
            <p:ph type="body" idx="1"/>
          </p:nvPr>
        </p:nvSpPr>
        <p:spPr>
          <a:xfrm>
            <a:off x="1051956" y="182483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err="1"/>
              <a:t>Success</a:t>
            </a:r>
            <a:r>
              <a:rPr lang="fr-CA" b="1" dirty="0"/>
              <a:t> conditions</a:t>
            </a:r>
            <a:endParaRPr dirty="0"/>
          </a:p>
          <a:p>
            <a:pPr marL="0" lvl="0" indent="0" algn="l" rtl="0">
              <a:lnSpc>
                <a:spcPct val="90000"/>
              </a:lnSpc>
              <a:spcBef>
                <a:spcPts val="1000"/>
              </a:spcBef>
              <a:spcAft>
                <a:spcPts val="0"/>
              </a:spcAft>
              <a:buClr>
                <a:schemeClr val="dk1"/>
              </a:buClr>
              <a:buSzPts val="2400"/>
              <a:buNone/>
            </a:pPr>
            <a:endParaRPr b="1" dirty="0"/>
          </a:p>
          <a:p>
            <a:pPr marL="342900" lvl="0" indent="-342900" algn="l" rtl="0">
              <a:lnSpc>
                <a:spcPct val="90000"/>
              </a:lnSpc>
              <a:spcBef>
                <a:spcPts val="1000"/>
              </a:spcBef>
              <a:spcAft>
                <a:spcPts val="0"/>
              </a:spcAft>
              <a:buClr>
                <a:schemeClr val="dk1"/>
              </a:buClr>
              <a:buSzPts val="2400"/>
              <a:buFont typeface="Arial"/>
              <a:buChar char="•"/>
            </a:pPr>
            <a:r>
              <a:rPr lang="fr-CA" dirty="0"/>
              <a:t>Employer </a:t>
            </a:r>
            <a:r>
              <a:rPr lang="fr-CA" dirty="0" err="1"/>
              <a:t>commitment</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Respect and trust</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Involvement</a:t>
            </a:r>
            <a:r>
              <a:rPr lang="fr-CA" dirty="0"/>
              <a:t> of the people on the </a:t>
            </a:r>
            <a:r>
              <a:rPr lang="fr-CA" dirty="0" err="1"/>
              <a:t>ground</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Problem</a:t>
            </a:r>
            <a:r>
              <a:rPr lang="fr-CA" dirty="0"/>
              <a:t> </a:t>
            </a:r>
            <a:r>
              <a:rPr lang="fr-CA" dirty="0" err="1"/>
              <a:t>solving</a:t>
            </a:r>
            <a:r>
              <a:rPr lang="fr-CA" dirty="0"/>
              <a:t> </a:t>
            </a:r>
            <a:r>
              <a:rPr lang="fr-CA" dirty="0" err="1"/>
              <a:t>approach</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Recognition of </a:t>
            </a:r>
            <a:r>
              <a:rPr lang="fr-CA" dirty="0" err="1"/>
              <a:t>work</a:t>
            </a:r>
            <a:r>
              <a:rPr lang="fr-CA" dirty="0"/>
              <a:t> </a:t>
            </a:r>
            <a:r>
              <a:rPr lang="fr-CA" dirty="0" err="1"/>
              <a:t>accomplished</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Worker</a:t>
            </a:r>
            <a:r>
              <a:rPr lang="fr-CA" dirty="0"/>
              <a:t> protection</a:t>
            </a:r>
            <a:endParaRPr dirty="0"/>
          </a:p>
        </p:txBody>
      </p:sp>
      <p:sp>
        <p:nvSpPr>
          <p:cNvPr id="80" name="Google Shape;80;p13"/>
          <p:cNvSpPr txBox="1">
            <a:spLocks noGrp="1"/>
          </p:cNvSpPr>
          <p:nvPr>
            <p:ph type="body" idx="1"/>
          </p:nvPr>
        </p:nvSpPr>
        <p:spPr>
          <a:xfrm>
            <a:off x="1051956" y="183991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220"/>
              <a:buNone/>
            </a:pPr>
            <a:r>
              <a:rPr lang="fr-CA" sz="2220" b="1" dirty="0"/>
              <a:t>Prevention</a:t>
            </a:r>
            <a:endParaRPr dirty="0"/>
          </a:p>
          <a:p>
            <a:pPr marL="0" lvl="0" indent="0" algn="l" rtl="0">
              <a:lnSpc>
                <a:spcPct val="70000"/>
              </a:lnSpc>
              <a:spcBef>
                <a:spcPts val="1000"/>
              </a:spcBef>
              <a:spcAft>
                <a:spcPts val="0"/>
              </a:spcAft>
              <a:buClr>
                <a:schemeClr val="dk1"/>
              </a:buClr>
              <a:buSzPts val="2220"/>
              <a:buNone/>
            </a:pPr>
            <a:endParaRPr sz="2220" b="1" dirty="0"/>
          </a:p>
          <a:p>
            <a:pPr marL="0" lvl="0" indent="0" algn="l" rtl="0">
              <a:lnSpc>
                <a:spcPct val="70000"/>
              </a:lnSpc>
              <a:spcBef>
                <a:spcPts val="1000"/>
              </a:spcBef>
              <a:spcAft>
                <a:spcPts val="0"/>
              </a:spcAft>
              <a:buClr>
                <a:schemeClr val="dk1"/>
              </a:buClr>
              <a:buSzPts val="2220"/>
              <a:buNone/>
            </a:pPr>
            <a:r>
              <a:rPr lang="fr-CA" sz="2220" dirty="0"/>
              <a:t>It </a:t>
            </a:r>
            <a:r>
              <a:rPr lang="fr-CA" sz="2220" dirty="0" err="1"/>
              <a:t>is</a:t>
            </a:r>
            <a:r>
              <a:rPr lang="fr-CA" sz="2220" dirty="0"/>
              <a:t> the </a:t>
            </a:r>
            <a:r>
              <a:rPr lang="fr-CA" sz="2220" dirty="0" err="1"/>
              <a:t>elimination</a:t>
            </a:r>
            <a:r>
              <a:rPr lang="fr-CA" sz="2220" dirty="0"/>
              <a:t> at the </a:t>
            </a:r>
            <a:r>
              <a:rPr lang="fr-CA" sz="2220" dirty="0" err="1"/>
              <a:t>very</a:t>
            </a:r>
            <a:r>
              <a:rPr lang="fr-CA" sz="2220" dirty="0"/>
              <a:t> source of dangers for the </a:t>
            </a:r>
            <a:r>
              <a:rPr lang="fr-CA" sz="2220" dirty="0" err="1"/>
              <a:t>health</a:t>
            </a:r>
            <a:r>
              <a:rPr lang="fr-CA" sz="2220" dirty="0"/>
              <a:t>, </a:t>
            </a:r>
            <a:r>
              <a:rPr lang="fr-CA" sz="2220" dirty="0" err="1"/>
              <a:t>safety</a:t>
            </a:r>
            <a:r>
              <a:rPr lang="fr-CA" sz="2220" dirty="0"/>
              <a:t> and </a:t>
            </a:r>
            <a:r>
              <a:rPr lang="fr-CA" sz="2220" dirty="0" err="1"/>
              <a:t>physical</a:t>
            </a:r>
            <a:r>
              <a:rPr lang="fr-CA" sz="2220" dirty="0"/>
              <a:t> </a:t>
            </a:r>
            <a:r>
              <a:rPr lang="fr-CA" sz="2220" dirty="0" err="1"/>
              <a:t>integrity</a:t>
            </a:r>
            <a:r>
              <a:rPr lang="fr-CA" sz="2220" dirty="0"/>
              <a:t> of </a:t>
            </a:r>
            <a:r>
              <a:rPr lang="fr-CA" sz="2220" dirty="0" err="1"/>
              <a:t>workers</a:t>
            </a:r>
            <a:r>
              <a:rPr lang="fr-CA" sz="2220" dirty="0"/>
              <a:t>. </a:t>
            </a:r>
            <a:endParaRPr sz="2220" dirty="0"/>
          </a:p>
          <a:p>
            <a:pPr marL="0" lvl="0" indent="0" algn="l" rtl="0">
              <a:lnSpc>
                <a:spcPct val="70000"/>
              </a:lnSpc>
              <a:spcBef>
                <a:spcPts val="1000"/>
              </a:spcBef>
              <a:spcAft>
                <a:spcPts val="0"/>
              </a:spcAft>
              <a:buClr>
                <a:schemeClr val="dk1"/>
              </a:buClr>
              <a:buSzPts val="2220"/>
              <a:buNone/>
            </a:pPr>
            <a:r>
              <a:rPr lang="fr-CA" sz="2220" u="sng" dirty="0" err="1"/>
              <a:t>Examples</a:t>
            </a:r>
            <a:endParaRPr sz="2220" u="sng" dirty="0"/>
          </a:p>
          <a:p>
            <a:pPr marL="342900" lvl="0" indent="-342900" algn="l" rtl="0">
              <a:lnSpc>
                <a:spcPct val="70000"/>
              </a:lnSpc>
              <a:spcBef>
                <a:spcPts val="1000"/>
              </a:spcBef>
              <a:spcAft>
                <a:spcPts val="0"/>
              </a:spcAft>
              <a:buClr>
                <a:schemeClr val="dk1"/>
              </a:buClr>
              <a:buSzPts val="2220"/>
              <a:buFont typeface="Arial"/>
              <a:buChar char="•"/>
            </a:pPr>
            <a:r>
              <a:rPr lang="fr-CA" sz="2220" dirty="0" err="1"/>
              <a:t>Procedures</a:t>
            </a:r>
            <a:endParaRPr dirty="0"/>
          </a:p>
          <a:p>
            <a:pPr marL="342900" lvl="0" indent="-342900" algn="l" rtl="0">
              <a:lnSpc>
                <a:spcPct val="70000"/>
              </a:lnSpc>
              <a:spcBef>
                <a:spcPts val="1000"/>
              </a:spcBef>
              <a:spcAft>
                <a:spcPts val="0"/>
              </a:spcAft>
              <a:buClr>
                <a:schemeClr val="dk1"/>
              </a:buClr>
              <a:buSzPts val="2220"/>
              <a:buFont typeface="Arial"/>
              <a:buChar char="•"/>
            </a:pPr>
            <a:r>
              <a:rPr lang="fr-CA" sz="2220" dirty="0"/>
              <a:t>Training</a:t>
            </a:r>
            <a:endParaRPr dirty="0"/>
          </a:p>
          <a:p>
            <a:pPr marL="342900" lvl="0" indent="-342900" algn="l" rtl="0">
              <a:lnSpc>
                <a:spcPct val="70000"/>
              </a:lnSpc>
              <a:spcBef>
                <a:spcPts val="1000"/>
              </a:spcBef>
              <a:spcAft>
                <a:spcPts val="0"/>
              </a:spcAft>
              <a:buClr>
                <a:schemeClr val="dk1"/>
              </a:buClr>
              <a:buSzPts val="2220"/>
              <a:buFont typeface="Arial"/>
              <a:buChar char="•"/>
            </a:pPr>
            <a:r>
              <a:rPr lang="fr-CA" sz="2220" dirty="0"/>
              <a:t>Inspection</a:t>
            </a:r>
            <a:endParaRPr dirty="0"/>
          </a:p>
          <a:p>
            <a:pPr marL="342900" lvl="0" indent="-342900" algn="l" rtl="0">
              <a:lnSpc>
                <a:spcPct val="70000"/>
              </a:lnSpc>
              <a:spcBef>
                <a:spcPts val="1000"/>
              </a:spcBef>
              <a:spcAft>
                <a:spcPts val="0"/>
              </a:spcAft>
              <a:buClr>
                <a:schemeClr val="dk1"/>
              </a:buClr>
              <a:buSzPts val="2220"/>
              <a:buFont typeface="Arial"/>
              <a:buChar char="•"/>
            </a:pPr>
            <a:r>
              <a:rPr lang="fr-CA" sz="2220" dirty="0"/>
              <a:t>Interview</a:t>
            </a:r>
            <a:endParaRPr dirty="0"/>
          </a:p>
          <a:p>
            <a:pPr marL="342900" lvl="0" indent="-342900" algn="l" rtl="0">
              <a:lnSpc>
                <a:spcPct val="70000"/>
              </a:lnSpc>
              <a:spcBef>
                <a:spcPts val="1000"/>
              </a:spcBef>
              <a:spcAft>
                <a:spcPts val="0"/>
              </a:spcAft>
              <a:buClr>
                <a:schemeClr val="dk1"/>
              </a:buClr>
              <a:buSzPts val="2220"/>
              <a:buFont typeface="Arial"/>
              <a:buChar char="•"/>
            </a:pPr>
            <a:r>
              <a:rPr lang="fr-CA" sz="2220" dirty="0" err="1"/>
              <a:t>Safety</a:t>
            </a:r>
            <a:r>
              <a:rPr lang="fr-CA" sz="2220" dirty="0"/>
              <a:t> </a:t>
            </a:r>
            <a:r>
              <a:rPr lang="fr-CA" sz="2220" dirty="0" err="1"/>
              <a:t>equipment</a:t>
            </a:r>
            <a:endParaRPr dirty="0"/>
          </a:p>
          <a:p>
            <a:pPr marL="0" lvl="0" indent="0" algn="l" rtl="0">
              <a:lnSpc>
                <a:spcPct val="70000"/>
              </a:lnSpc>
              <a:spcBef>
                <a:spcPts val="1000"/>
              </a:spcBef>
              <a:spcAft>
                <a:spcPts val="0"/>
              </a:spcAft>
              <a:buClr>
                <a:schemeClr val="dk1"/>
              </a:buClr>
              <a:buSzPts val="2220"/>
              <a:buNone/>
            </a:pPr>
            <a:endParaRPr sz="2220" b="1" dirty="0"/>
          </a:p>
        </p:txBody>
      </p:sp>
      <p:sp>
        <p:nvSpPr>
          <p:cNvPr id="81" name="Google Shape;81;p13"/>
          <p:cNvSpPr txBox="1">
            <a:spLocks noGrp="1"/>
          </p:cNvSpPr>
          <p:nvPr>
            <p:ph type="body" idx="2"/>
          </p:nvPr>
        </p:nvSpPr>
        <p:spPr>
          <a:xfrm>
            <a:off x="6385956" y="1839913"/>
            <a:ext cx="5501244"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220"/>
              <a:buNone/>
            </a:pPr>
            <a:r>
              <a:rPr lang="fr-CA" sz="2220" b="1" dirty="0"/>
              <a:t>Compensation</a:t>
            </a:r>
            <a:endParaRPr dirty="0"/>
          </a:p>
          <a:p>
            <a:pPr marL="0" lvl="0" indent="0" algn="l" rtl="0">
              <a:lnSpc>
                <a:spcPct val="70000"/>
              </a:lnSpc>
              <a:spcBef>
                <a:spcPts val="1000"/>
              </a:spcBef>
              <a:spcAft>
                <a:spcPts val="0"/>
              </a:spcAft>
              <a:buClr>
                <a:schemeClr val="dk1"/>
              </a:buClr>
              <a:buSzPts val="2220"/>
              <a:buNone/>
            </a:pPr>
            <a:endParaRPr sz="2220" b="1" dirty="0"/>
          </a:p>
          <a:p>
            <a:pPr marL="0" lvl="0" indent="0" algn="l" rtl="0">
              <a:lnSpc>
                <a:spcPct val="70000"/>
              </a:lnSpc>
              <a:spcBef>
                <a:spcPts val="1000"/>
              </a:spcBef>
              <a:spcAft>
                <a:spcPts val="0"/>
              </a:spcAft>
              <a:buClr>
                <a:schemeClr val="dk1"/>
              </a:buClr>
              <a:buSzPts val="2220"/>
              <a:buNone/>
            </a:pPr>
            <a:r>
              <a:rPr lang="fr-CA" sz="2220" dirty="0"/>
              <a:t>It </a:t>
            </a:r>
            <a:r>
              <a:rPr lang="fr-CA" sz="2220" dirty="0" err="1"/>
              <a:t>is</a:t>
            </a:r>
            <a:r>
              <a:rPr lang="fr-CA" sz="2220" dirty="0"/>
              <a:t> the compensation for </a:t>
            </a:r>
            <a:r>
              <a:rPr lang="fr-CA" sz="2220" dirty="0" err="1"/>
              <a:t>professionnal</a:t>
            </a:r>
            <a:r>
              <a:rPr lang="fr-CA" sz="2220" dirty="0"/>
              <a:t> injuries and the </a:t>
            </a:r>
            <a:r>
              <a:rPr lang="fr-CA" sz="2220" dirty="0" err="1"/>
              <a:t>consequences</a:t>
            </a:r>
            <a:r>
              <a:rPr lang="fr-CA" sz="2220" dirty="0"/>
              <a:t> </a:t>
            </a:r>
            <a:r>
              <a:rPr lang="fr-CA" sz="2220" dirty="0" err="1"/>
              <a:t>they</a:t>
            </a:r>
            <a:r>
              <a:rPr lang="fr-CA" sz="2220" dirty="0"/>
              <a:t> entail.</a:t>
            </a:r>
            <a:endParaRPr sz="2220" dirty="0"/>
          </a:p>
          <a:p>
            <a:pPr marL="0" lvl="0" indent="0" algn="l" rtl="0">
              <a:lnSpc>
                <a:spcPct val="70000"/>
              </a:lnSpc>
              <a:spcBef>
                <a:spcPts val="1000"/>
              </a:spcBef>
              <a:spcAft>
                <a:spcPts val="0"/>
              </a:spcAft>
              <a:buClr>
                <a:schemeClr val="dk1"/>
              </a:buClr>
              <a:buSzPts val="2220"/>
              <a:buNone/>
            </a:pPr>
            <a:r>
              <a:rPr lang="fr-CA" sz="2220" u="sng" dirty="0" err="1"/>
              <a:t>Examples</a:t>
            </a:r>
            <a:endParaRPr dirty="0"/>
          </a:p>
          <a:p>
            <a:pPr marL="342900" lvl="0" indent="-342900" algn="l" rtl="0">
              <a:lnSpc>
                <a:spcPct val="70000"/>
              </a:lnSpc>
              <a:spcBef>
                <a:spcPts val="1000"/>
              </a:spcBef>
              <a:spcAft>
                <a:spcPts val="0"/>
              </a:spcAft>
              <a:buClr>
                <a:schemeClr val="dk1"/>
              </a:buClr>
              <a:buSzPts val="2220"/>
              <a:buFont typeface="Arial"/>
              <a:buChar char="•"/>
            </a:pPr>
            <a:r>
              <a:rPr lang="fr-CA" sz="2220" dirty="0"/>
              <a:t>Physical, social and </a:t>
            </a:r>
            <a:r>
              <a:rPr lang="fr-CA" sz="2220" dirty="0" err="1"/>
              <a:t>professional</a:t>
            </a:r>
            <a:r>
              <a:rPr lang="fr-CA" sz="2220" dirty="0"/>
              <a:t> </a:t>
            </a:r>
            <a:r>
              <a:rPr lang="fr-CA" sz="2220" dirty="0" err="1"/>
              <a:t>rehabilitation</a:t>
            </a:r>
            <a:r>
              <a:rPr lang="fr-CA" sz="2220" dirty="0"/>
              <a:t>.</a:t>
            </a:r>
            <a:endParaRPr dirty="0"/>
          </a:p>
          <a:p>
            <a:pPr marL="342900" lvl="0" indent="-342900" algn="l" rtl="0">
              <a:lnSpc>
                <a:spcPct val="70000"/>
              </a:lnSpc>
              <a:spcBef>
                <a:spcPts val="1000"/>
              </a:spcBef>
              <a:spcAft>
                <a:spcPts val="0"/>
              </a:spcAft>
              <a:buClr>
                <a:schemeClr val="dk1"/>
              </a:buClr>
              <a:buSzPts val="2220"/>
              <a:buFont typeface="Arial"/>
              <a:buChar char="•"/>
            </a:pPr>
            <a:r>
              <a:rPr lang="fr-CA" sz="2220" dirty="0" err="1"/>
              <a:t>Payment</a:t>
            </a:r>
            <a:r>
              <a:rPr lang="fr-CA" sz="2220" dirty="0"/>
              <a:t> of </a:t>
            </a:r>
            <a:r>
              <a:rPr lang="fr-CA" sz="2220" dirty="0" err="1"/>
              <a:t>income</a:t>
            </a:r>
            <a:r>
              <a:rPr lang="fr-CA" sz="2220" dirty="0"/>
              <a:t> replacement, compensation for </a:t>
            </a:r>
            <a:r>
              <a:rPr lang="fr-CA" sz="2220" dirty="0" err="1"/>
              <a:t>bodily</a:t>
            </a:r>
            <a:r>
              <a:rPr lang="fr-CA" sz="2220" dirty="0"/>
              <a:t> </a:t>
            </a:r>
            <a:r>
              <a:rPr lang="fr-CA" sz="2220" dirty="0" err="1"/>
              <a:t>injury</a:t>
            </a:r>
            <a:endParaRPr lang="fr-CA" sz="2220" dirty="0"/>
          </a:p>
          <a:p>
            <a:pPr marL="342900" lvl="0" indent="-342900" algn="l" rtl="0">
              <a:lnSpc>
                <a:spcPct val="70000"/>
              </a:lnSpc>
              <a:spcBef>
                <a:spcPts val="1000"/>
              </a:spcBef>
              <a:spcAft>
                <a:spcPts val="0"/>
              </a:spcAft>
              <a:buClr>
                <a:schemeClr val="dk1"/>
              </a:buClr>
              <a:buSzPts val="2220"/>
              <a:buFont typeface="Arial"/>
              <a:buChar char="•"/>
            </a:pPr>
            <a:r>
              <a:rPr lang="fr-CA" sz="2220" dirty="0" err="1"/>
              <a:t>Death</a:t>
            </a:r>
            <a:r>
              <a:rPr lang="fr-CA" sz="2220" dirty="0"/>
              <a:t> </a:t>
            </a:r>
            <a:r>
              <a:rPr lang="fr-CA" sz="2220" dirty="0" err="1"/>
              <a:t>benefits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a:t>Provincial and </a:t>
            </a:r>
            <a:r>
              <a:rPr lang="fr-CA" dirty="0" err="1"/>
              <a:t>federal</a:t>
            </a:r>
            <a:r>
              <a:rPr lang="fr-CA" dirty="0"/>
              <a:t> </a:t>
            </a:r>
            <a:r>
              <a:rPr lang="fr-CA" dirty="0" err="1"/>
              <a:t>jurisdiction</a:t>
            </a:r>
            <a:endParaRPr dirty="0"/>
          </a:p>
        </p:txBody>
      </p:sp>
      <p:graphicFrame>
        <p:nvGraphicFramePr>
          <p:cNvPr id="88" name="Google Shape;88;p14"/>
          <p:cNvGraphicFramePr/>
          <p:nvPr>
            <p:extLst>
              <p:ext uri="{D42A27DB-BD31-4B8C-83A1-F6EECF244321}">
                <p14:modId xmlns:p14="http://schemas.microsoft.com/office/powerpoint/2010/main" val="547620642"/>
              </p:ext>
            </p:extLst>
          </p:nvPr>
        </p:nvGraphicFramePr>
        <p:xfrm>
          <a:off x="6385956" y="1839914"/>
          <a:ext cx="5181600" cy="3806525"/>
        </p:xfrm>
        <a:graphic>
          <a:graphicData uri="http://schemas.openxmlformats.org/drawingml/2006/table">
            <a:tbl>
              <a:tblPr firstRow="1" bandRow="1">
                <a:noFill/>
                <a:tableStyleId>{58753034-09D9-4C4A-9EC9-E0D00B4D32A1}</a:tableStyleId>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632900">
                <a:tc>
                  <a:txBody>
                    <a:bodyPr/>
                    <a:lstStyle/>
                    <a:p>
                      <a:pPr marL="0" marR="0" lvl="0" indent="0" algn="l" rtl="0">
                        <a:spcBef>
                          <a:spcPts val="0"/>
                        </a:spcBef>
                        <a:spcAft>
                          <a:spcPts val="0"/>
                        </a:spcAft>
                        <a:buNone/>
                      </a:pPr>
                      <a:endParaRPr sz="1800" b="1"/>
                    </a:p>
                  </a:txBody>
                  <a:tcPr marL="45050" marR="45050" marT="45725" marB="45725" anchor="ctr"/>
                </a:tc>
                <a:tc>
                  <a:txBody>
                    <a:bodyPr/>
                    <a:lstStyle/>
                    <a:p>
                      <a:pPr marL="0" marR="0" lvl="0" indent="0" algn="ctr" rtl="0">
                        <a:spcBef>
                          <a:spcPts val="0"/>
                        </a:spcBef>
                        <a:spcAft>
                          <a:spcPts val="0"/>
                        </a:spcAft>
                        <a:buNone/>
                      </a:pPr>
                      <a:r>
                        <a:rPr lang="fr-CA" sz="1800" dirty="0"/>
                        <a:t>Provincial</a:t>
                      </a:r>
                      <a:endParaRPr sz="1800" dirty="0"/>
                    </a:p>
                  </a:txBody>
                  <a:tcPr marL="45050" marR="45050" marT="45725" marB="45725" anchor="ctr"/>
                </a:tc>
                <a:tc>
                  <a:txBody>
                    <a:bodyPr/>
                    <a:lstStyle/>
                    <a:p>
                      <a:pPr marL="0" marR="0" lvl="0" indent="0" algn="ctr" rtl="0">
                        <a:spcBef>
                          <a:spcPts val="0"/>
                        </a:spcBef>
                        <a:spcAft>
                          <a:spcPts val="0"/>
                        </a:spcAft>
                        <a:buNone/>
                      </a:pPr>
                      <a:r>
                        <a:rPr lang="fr-CA" sz="1800" dirty="0" err="1"/>
                        <a:t>Federal</a:t>
                      </a:r>
                      <a:endParaRPr sz="1800" dirty="0"/>
                    </a:p>
                  </a:txBody>
                  <a:tcPr marL="45050" marR="45050" marT="45725" marB="45725" anchor="ctr"/>
                </a:tc>
                <a:extLst>
                  <a:ext uri="{0D108BD9-81ED-4DB2-BD59-A6C34878D82A}">
                    <a16:rowId xmlns:a16="http://schemas.microsoft.com/office/drawing/2014/main" val="10000"/>
                  </a:ext>
                </a:extLst>
              </a:tr>
              <a:tr h="1023250">
                <a:tc>
                  <a:txBody>
                    <a:bodyPr/>
                    <a:lstStyle/>
                    <a:p>
                      <a:pPr marL="0" marR="0" lvl="0" indent="0" algn="l" rtl="0">
                        <a:spcBef>
                          <a:spcPts val="0"/>
                        </a:spcBef>
                        <a:spcAft>
                          <a:spcPts val="0"/>
                        </a:spcAft>
                        <a:buNone/>
                      </a:pPr>
                      <a:r>
                        <a:rPr lang="fr-CA" sz="1800" b="1" dirty="0"/>
                        <a:t>Prevention and inspection</a:t>
                      </a:r>
                      <a:endParaRPr sz="1800" b="1" dirty="0"/>
                    </a:p>
                  </a:txBody>
                  <a:tcPr marL="45050" marR="45050" marT="45725" marB="45725" anchor="ctr"/>
                </a:tc>
                <a:tc>
                  <a:txBody>
                    <a:bodyPr/>
                    <a:lstStyle/>
                    <a:p>
                      <a:pPr marL="0" marR="0" lvl="0" indent="0" algn="ctr" rtl="0">
                        <a:spcBef>
                          <a:spcPts val="0"/>
                        </a:spcBef>
                        <a:spcAft>
                          <a:spcPts val="0"/>
                        </a:spcAft>
                        <a:buNone/>
                      </a:pPr>
                      <a:r>
                        <a:rPr lang="fr-CA" sz="1800" dirty="0"/>
                        <a:t>CNESST</a:t>
                      </a:r>
                      <a:endParaRPr sz="1800" dirty="0"/>
                    </a:p>
                  </a:txBody>
                  <a:tcPr marL="45050" marR="45050" marT="45725" marB="45725" anchor="ctr"/>
                </a:tc>
                <a:tc>
                  <a:txBody>
                    <a:bodyPr/>
                    <a:lstStyle/>
                    <a:p>
                      <a:pPr marL="0" marR="0" lvl="0" indent="0" algn="ctr" rtl="0">
                        <a:spcBef>
                          <a:spcPts val="0"/>
                        </a:spcBef>
                        <a:spcAft>
                          <a:spcPts val="0"/>
                        </a:spcAft>
                        <a:buNone/>
                      </a:pPr>
                      <a:r>
                        <a:rPr lang="fr-CA" sz="1800" dirty="0"/>
                        <a:t>Labor program</a:t>
                      </a:r>
                      <a:endParaRPr sz="1800" dirty="0"/>
                    </a:p>
                  </a:txBody>
                  <a:tcPr marL="45050" marR="45050" marT="45725" marB="45725" anchor="ctr"/>
                </a:tc>
                <a:extLst>
                  <a:ext uri="{0D108BD9-81ED-4DB2-BD59-A6C34878D82A}">
                    <a16:rowId xmlns:a16="http://schemas.microsoft.com/office/drawing/2014/main" val="10001"/>
                  </a:ext>
                </a:extLst>
              </a:tr>
              <a:tr h="1127125">
                <a:tc>
                  <a:txBody>
                    <a:bodyPr/>
                    <a:lstStyle/>
                    <a:p>
                      <a:pPr marL="0" marR="0" lvl="0" indent="0" algn="l" rtl="0">
                        <a:spcBef>
                          <a:spcPts val="0"/>
                        </a:spcBef>
                        <a:spcAft>
                          <a:spcPts val="0"/>
                        </a:spcAft>
                        <a:buNone/>
                      </a:pPr>
                      <a:r>
                        <a:rPr lang="fr-CA" sz="1800" b="1" dirty="0"/>
                        <a:t>Compensation</a:t>
                      </a:r>
                      <a:endParaRPr sz="1800" b="1" dirty="0"/>
                    </a:p>
                  </a:txBody>
                  <a:tcPr marL="45050" marR="45050" marT="45725" marB="45725" anchor="ctr"/>
                </a:tc>
                <a:tc>
                  <a:txBody>
                    <a:bodyPr/>
                    <a:lstStyle/>
                    <a:p>
                      <a:pPr marL="0" marR="0" lvl="0" indent="0" algn="ctr" rtl="0">
                        <a:spcBef>
                          <a:spcPts val="0"/>
                        </a:spcBef>
                        <a:spcAft>
                          <a:spcPts val="0"/>
                        </a:spcAft>
                        <a:buNone/>
                      </a:pPr>
                      <a:r>
                        <a:rPr lang="fr-CA" sz="1800"/>
                        <a:t>CNESST</a:t>
                      </a:r>
                      <a:endParaRPr sz="1800"/>
                    </a:p>
                  </a:txBody>
                  <a:tcPr marL="45050" marR="45050" marT="45725" marB="45725" anchor="ctr"/>
                </a:tc>
                <a:tc>
                  <a:txBody>
                    <a:bodyPr/>
                    <a:lstStyle/>
                    <a:p>
                      <a:pPr marL="0" marR="0" lvl="0" indent="0" algn="ctr" rtl="0">
                        <a:spcBef>
                          <a:spcPts val="0"/>
                        </a:spcBef>
                        <a:spcAft>
                          <a:spcPts val="0"/>
                        </a:spcAft>
                        <a:buNone/>
                      </a:pPr>
                      <a:r>
                        <a:rPr lang="fr-CA" sz="1800"/>
                        <a:t>CNESST</a:t>
                      </a:r>
                      <a:endParaRPr sz="1800"/>
                    </a:p>
                  </a:txBody>
                  <a:tcPr marL="45050" marR="45050" marT="45725" marB="45725" anchor="ctr"/>
                </a:tc>
                <a:extLst>
                  <a:ext uri="{0D108BD9-81ED-4DB2-BD59-A6C34878D82A}">
                    <a16:rowId xmlns:a16="http://schemas.microsoft.com/office/drawing/2014/main" val="10002"/>
                  </a:ext>
                </a:extLst>
              </a:tr>
              <a:tr h="1023250">
                <a:tc>
                  <a:txBody>
                    <a:bodyPr/>
                    <a:lstStyle/>
                    <a:p>
                      <a:pPr marL="0" marR="0" lvl="0" indent="0" algn="l" rtl="0">
                        <a:spcBef>
                          <a:spcPts val="0"/>
                        </a:spcBef>
                        <a:spcAft>
                          <a:spcPts val="0"/>
                        </a:spcAft>
                        <a:buNone/>
                      </a:pPr>
                      <a:r>
                        <a:rPr lang="fr-CA" sz="1800" b="1" dirty="0"/>
                        <a:t>Main </a:t>
                      </a:r>
                      <a:r>
                        <a:rPr lang="fr-CA" sz="1800" b="1" dirty="0" err="1"/>
                        <a:t>laws</a:t>
                      </a:r>
                      <a:r>
                        <a:rPr lang="fr-CA" sz="1800" b="1" dirty="0"/>
                        <a:t> and </a:t>
                      </a:r>
                      <a:r>
                        <a:rPr lang="fr-CA" sz="1800" b="1" dirty="0" err="1"/>
                        <a:t>regulations</a:t>
                      </a:r>
                      <a:endParaRPr sz="1800" b="1" dirty="0"/>
                    </a:p>
                  </a:txBody>
                  <a:tcPr marL="45050" marR="45050" marT="45725" marB="45725" anchor="ctr"/>
                </a:tc>
                <a:tc>
                  <a:txBody>
                    <a:bodyPr/>
                    <a:lstStyle/>
                    <a:p>
                      <a:pPr marL="0" marR="0" lvl="0" indent="0" algn="ctr" rtl="0">
                        <a:spcBef>
                          <a:spcPts val="0"/>
                        </a:spcBef>
                        <a:spcAft>
                          <a:spcPts val="0"/>
                        </a:spcAft>
                        <a:buNone/>
                      </a:pPr>
                      <a:r>
                        <a:rPr lang="fr-CA" sz="1800">
                          <a:solidFill>
                            <a:schemeClr val="dk1"/>
                          </a:solidFill>
                          <a:latin typeface="Calibri"/>
                          <a:ea typeface="Calibri"/>
                          <a:cs typeface="Calibri"/>
                          <a:sym typeface="Calibri"/>
                        </a:rPr>
                        <a:t>LSST, RSST, LATMP, CSTC</a:t>
                      </a:r>
                      <a:endParaRPr sz="1800"/>
                    </a:p>
                  </a:txBody>
                  <a:tcPr marL="45050" marR="45050" marT="45725" marB="45725" anchor="ctr"/>
                </a:tc>
                <a:tc>
                  <a:txBody>
                    <a:bodyPr/>
                    <a:lstStyle/>
                    <a:p>
                      <a:pPr marL="0" marR="0" lvl="0" indent="0" algn="ctr" rtl="0">
                        <a:lnSpc>
                          <a:spcPct val="100000"/>
                        </a:lnSpc>
                        <a:spcBef>
                          <a:spcPts val="0"/>
                        </a:spcBef>
                        <a:spcAft>
                          <a:spcPts val="0"/>
                        </a:spcAft>
                        <a:buClr>
                          <a:schemeClr val="dk1"/>
                        </a:buClr>
                        <a:buSzPts val="1800"/>
                        <a:buFont typeface="Calibri"/>
                        <a:buNone/>
                      </a:pPr>
                      <a:r>
                        <a:rPr lang="fr-CA" sz="1800" dirty="0">
                          <a:solidFill>
                            <a:schemeClr val="dk1"/>
                          </a:solidFill>
                          <a:latin typeface="Calibri"/>
                          <a:ea typeface="Calibri"/>
                          <a:cs typeface="Calibri"/>
                          <a:sym typeface="Calibri"/>
                        </a:rPr>
                        <a:t>CCT, RCSST, LATMP</a:t>
                      </a:r>
                      <a:endParaRPr dirty="0"/>
                    </a:p>
                  </a:txBody>
                  <a:tcPr marL="45050" marR="45050" marT="45725" marB="45725" anchor="ctr"/>
                </a:tc>
                <a:extLst>
                  <a:ext uri="{0D108BD9-81ED-4DB2-BD59-A6C34878D82A}">
                    <a16:rowId xmlns:a16="http://schemas.microsoft.com/office/drawing/2014/main" val="10003"/>
                  </a:ext>
                </a:extLst>
              </a:tr>
            </a:tbl>
          </a:graphicData>
        </a:graphic>
      </p:graphicFrame>
      <p:sp>
        <p:nvSpPr>
          <p:cNvPr id="89" name="Google Shape;89;p14"/>
          <p:cNvSpPr txBox="1">
            <a:spLocks noGrp="1"/>
          </p:cNvSpPr>
          <p:nvPr>
            <p:ph type="body" idx="2"/>
          </p:nvPr>
        </p:nvSpPr>
        <p:spPr>
          <a:xfrm>
            <a:off x="1051956" y="1848717"/>
            <a:ext cx="5196444"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dirty="0" err="1"/>
              <a:t>Depending</a:t>
            </a:r>
            <a:r>
              <a:rPr lang="fr-CA" dirty="0"/>
              <a:t> on the normal and </a:t>
            </a:r>
            <a:r>
              <a:rPr lang="fr-CA" dirty="0" err="1"/>
              <a:t>usual</a:t>
            </a:r>
            <a:r>
              <a:rPr lang="fr-CA" dirty="0"/>
              <a:t> </a:t>
            </a:r>
            <a:r>
              <a:rPr lang="fr-CA" dirty="0" err="1"/>
              <a:t>activities</a:t>
            </a:r>
            <a:r>
              <a:rPr lang="fr-CA" dirty="0"/>
              <a:t> of the </a:t>
            </a:r>
            <a:r>
              <a:rPr lang="fr-CA" dirty="0" err="1"/>
              <a:t>company</a:t>
            </a:r>
            <a:r>
              <a:rPr lang="fr-CA" dirty="0"/>
              <a:t>:</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Local transportation = provincial </a:t>
            </a:r>
            <a:r>
              <a:rPr lang="fr-CA" dirty="0" err="1"/>
              <a:t>competency</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National and international transportation = </a:t>
            </a:r>
            <a:r>
              <a:rPr lang="fr-CA" dirty="0" err="1"/>
              <a:t>federal</a:t>
            </a:r>
            <a:r>
              <a:rPr lang="fr-CA" dirty="0"/>
              <a:t> </a:t>
            </a:r>
            <a:r>
              <a:rPr lang="fr-CA" dirty="0" err="1"/>
              <a:t>competency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Some</a:t>
            </a:r>
            <a:r>
              <a:rPr lang="fr-CA" dirty="0"/>
              <a:t> figures…</a:t>
            </a:r>
            <a:endParaRPr dirty="0"/>
          </a:p>
        </p:txBody>
      </p:sp>
      <p:sp>
        <p:nvSpPr>
          <p:cNvPr id="96" name="Google Shape;96;p15"/>
          <p:cNvSpPr txBox="1">
            <a:spLocks noGrp="1"/>
          </p:cNvSpPr>
          <p:nvPr>
            <p:ph type="body" idx="1"/>
          </p:nvPr>
        </p:nvSpPr>
        <p:spPr>
          <a:xfrm>
            <a:off x="1051956" y="1839913"/>
            <a:ext cx="5868797"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In </a:t>
            </a:r>
            <a:r>
              <a:rPr lang="fr-CA" b="1" dirty="0" err="1"/>
              <a:t>Quebec</a:t>
            </a:r>
            <a:r>
              <a:rPr lang="fr-CA" b="1" dirty="0"/>
              <a:t>, </a:t>
            </a:r>
            <a:r>
              <a:rPr lang="fr-CA" b="1" dirty="0" err="1"/>
              <a:t>any</a:t>
            </a:r>
            <a:r>
              <a:rPr lang="fr-CA" b="1" dirty="0"/>
              <a:t> </a:t>
            </a:r>
            <a:r>
              <a:rPr lang="fr-CA" b="1" dirty="0" err="1"/>
              <a:t>confused</a:t>
            </a:r>
            <a:r>
              <a:rPr lang="fr-CA" b="1" dirty="0"/>
              <a:t> </a:t>
            </a:r>
            <a:r>
              <a:rPr lang="fr-CA" b="1" dirty="0" err="1"/>
              <a:t>sector</a:t>
            </a:r>
            <a:endParaRPr b="1"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1 accident </a:t>
            </a:r>
            <a:r>
              <a:rPr lang="fr-CA" dirty="0" err="1"/>
              <a:t>every</a:t>
            </a:r>
            <a:r>
              <a:rPr lang="fr-CA" dirty="0"/>
              <a:t> 6 minutes</a:t>
            </a:r>
            <a:endParaRPr dirty="0"/>
          </a:p>
          <a:p>
            <a:pPr marL="0" lvl="0" indent="0" algn="l" rtl="0">
              <a:lnSpc>
                <a:spcPct val="90000"/>
              </a:lnSpc>
              <a:spcBef>
                <a:spcPts val="1000"/>
              </a:spcBef>
              <a:spcAft>
                <a:spcPts val="0"/>
              </a:spcAft>
              <a:buClr>
                <a:schemeClr val="dk1"/>
              </a:buClr>
              <a:buSzPts val="2400"/>
              <a:buNone/>
            </a:pPr>
            <a:r>
              <a:rPr lang="fr-CA" dirty="0"/>
              <a:t> </a:t>
            </a:r>
            <a:endParaRPr dirty="0"/>
          </a:p>
          <a:p>
            <a:pPr marL="342900" lvl="0" indent="-342900" algn="l" rtl="0">
              <a:lnSpc>
                <a:spcPct val="90000"/>
              </a:lnSpc>
              <a:spcBef>
                <a:spcPts val="1000"/>
              </a:spcBef>
              <a:spcAft>
                <a:spcPts val="0"/>
              </a:spcAft>
              <a:buClr>
                <a:schemeClr val="dk1"/>
              </a:buClr>
              <a:buSzPts val="2400"/>
              <a:buFont typeface="Arial"/>
              <a:buChar char="•"/>
            </a:pPr>
            <a:r>
              <a:rPr lang="fr-CA" dirty="0"/>
              <a:t>More </a:t>
            </a:r>
            <a:r>
              <a:rPr lang="fr-CA" dirty="0" err="1"/>
              <a:t>than</a:t>
            </a:r>
            <a:r>
              <a:rPr lang="fr-CA" dirty="0"/>
              <a:t> 200 </a:t>
            </a:r>
            <a:r>
              <a:rPr lang="fr-CA" dirty="0" err="1"/>
              <a:t>deaths</a:t>
            </a:r>
            <a:r>
              <a:rPr lang="fr-CA" dirty="0"/>
              <a:t> per </a:t>
            </a:r>
            <a:r>
              <a:rPr lang="fr-CA" dirty="0" err="1"/>
              <a:t>year</a:t>
            </a:r>
            <a:endParaRPr dirty="0"/>
          </a:p>
          <a:p>
            <a:pPr marL="685800" lvl="1" indent="-228600" algn="l" rtl="0">
              <a:lnSpc>
                <a:spcPct val="90000"/>
              </a:lnSpc>
              <a:spcBef>
                <a:spcPts val="500"/>
              </a:spcBef>
              <a:spcAft>
                <a:spcPts val="0"/>
              </a:spcAft>
              <a:buClr>
                <a:schemeClr val="dk1"/>
              </a:buClr>
              <a:buSzPts val="2400"/>
              <a:buFont typeface="Arial"/>
              <a:buChar char="•"/>
            </a:pPr>
            <a:r>
              <a:rPr lang="fr-CA" dirty="0"/>
              <a:t> </a:t>
            </a:r>
            <a:r>
              <a:rPr lang="fr-CA" dirty="0" err="1"/>
              <a:t>Arpund</a:t>
            </a:r>
            <a:r>
              <a:rPr lang="fr-CA" dirty="0"/>
              <a:t> 60 per accident</a:t>
            </a:r>
            <a:endParaRPr dirty="0"/>
          </a:p>
          <a:p>
            <a:pPr marL="685800" lvl="1" indent="-228600" algn="l" rtl="0">
              <a:lnSpc>
                <a:spcPct val="90000"/>
              </a:lnSpc>
              <a:spcBef>
                <a:spcPts val="500"/>
              </a:spcBef>
              <a:spcAft>
                <a:spcPts val="0"/>
              </a:spcAft>
              <a:buClr>
                <a:schemeClr val="dk1"/>
              </a:buClr>
              <a:buSzPts val="2400"/>
              <a:buFont typeface="Arial"/>
              <a:buChar char="•"/>
            </a:pPr>
            <a:r>
              <a:rPr lang="fr-CA" dirty="0"/>
              <a:t> </a:t>
            </a:r>
            <a:r>
              <a:rPr lang="fr-CA" dirty="0" err="1"/>
              <a:t>Around</a:t>
            </a:r>
            <a:r>
              <a:rPr lang="fr-CA" dirty="0"/>
              <a:t> 160 </a:t>
            </a:r>
            <a:r>
              <a:rPr lang="fr-CA" dirty="0" err="1"/>
              <a:t>occupational</a:t>
            </a:r>
            <a:r>
              <a:rPr lang="fr-CA" dirty="0"/>
              <a:t> </a:t>
            </a:r>
            <a:r>
              <a:rPr lang="fr-CA" dirty="0" err="1"/>
              <a:t>diseases</a:t>
            </a:r>
            <a:endParaRPr dirty="0"/>
          </a:p>
        </p:txBody>
      </p:sp>
      <p:pic>
        <p:nvPicPr>
          <p:cNvPr id="97" name="Google Shape;97;p15" descr="Résultats de recherche d'images pour « accident de travail »">
            <a:hlinkClick r:id="rId3"/>
          </p:cNvPr>
          <p:cNvPicPr preferRelativeResize="0">
            <a:picLocks noGrp="1"/>
          </p:cNvPicPr>
          <p:nvPr>
            <p:ph type="body" idx="2"/>
          </p:nvPr>
        </p:nvPicPr>
        <p:blipFill rotWithShape="1">
          <a:blip r:embed="rId4">
            <a:alphaModFix/>
          </a:blip>
          <a:srcRect/>
          <a:stretch/>
        </p:blipFill>
        <p:spPr>
          <a:xfrm>
            <a:off x="7261412" y="2540327"/>
            <a:ext cx="4619625" cy="2305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1051956" y="30574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Some</a:t>
            </a:r>
            <a:r>
              <a:rPr lang="fr-CA" dirty="0"/>
              <a:t> figures…</a:t>
            </a:r>
            <a:endParaRPr dirty="0"/>
          </a:p>
        </p:txBody>
      </p:sp>
      <p:sp>
        <p:nvSpPr>
          <p:cNvPr id="104" name="Google Shape;104;p16"/>
          <p:cNvSpPr txBox="1">
            <a:spLocks noGrp="1"/>
          </p:cNvSpPr>
          <p:nvPr>
            <p:ph type="body" idx="1"/>
          </p:nvPr>
        </p:nvSpPr>
        <p:spPr>
          <a:xfrm>
            <a:off x="1051956" y="182483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Storage and transportation</a:t>
            </a:r>
            <a:endParaRPr dirty="0"/>
          </a:p>
          <a:p>
            <a:pPr marL="0" lvl="0" indent="0" algn="l" rtl="0">
              <a:lnSpc>
                <a:spcPct val="90000"/>
              </a:lnSpc>
              <a:spcBef>
                <a:spcPts val="1000"/>
              </a:spcBef>
              <a:spcAft>
                <a:spcPts val="0"/>
              </a:spcAft>
              <a:buClr>
                <a:schemeClr val="dk1"/>
              </a:buClr>
              <a:buSzPts val="2400"/>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err="1"/>
              <a:t>Around</a:t>
            </a:r>
            <a:r>
              <a:rPr lang="fr-CA" dirty="0"/>
              <a:t> 25 % of accident </a:t>
            </a:r>
            <a:r>
              <a:rPr lang="fr-CA" dirty="0" err="1"/>
              <a:t>deaths</a:t>
            </a:r>
            <a:r>
              <a:rPr lang="fr-CA" dirty="0"/>
              <a:t> </a:t>
            </a:r>
            <a:r>
              <a:rPr lang="fr-CA" dirty="0" err="1"/>
              <a:t>each</a:t>
            </a:r>
            <a:r>
              <a:rPr lang="fr-CA" dirty="0"/>
              <a:t> </a:t>
            </a:r>
            <a:r>
              <a:rPr lang="fr-CA" dirty="0" err="1"/>
              <a:t>year</a:t>
            </a:r>
            <a:r>
              <a:rPr lang="fr-CA" dirty="0"/>
              <a:t>.</a:t>
            </a:r>
          </a:p>
          <a:p>
            <a:pPr marL="342900" lvl="0" indent="-342900" algn="l" rtl="0">
              <a:lnSpc>
                <a:spcPct val="90000"/>
              </a:lnSpc>
              <a:spcBef>
                <a:spcPts val="1000"/>
              </a:spcBef>
              <a:spcAft>
                <a:spcPts val="0"/>
              </a:spcAft>
              <a:buClr>
                <a:schemeClr val="dk1"/>
              </a:buClr>
              <a:buSzPts val="2400"/>
              <a:buFont typeface="Arial"/>
              <a:buChar char="•"/>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More </a:t>
            </a:r>
            <a:r>
              <a:rPr lang="fr-CA" dirty="0" err="1"/>
              <a:t>than</a:t>
            </a:r>
            <a:r>
              <a:rPr lang="fr-CA" dirty="0"/>
              <a:t> 200 </a:t>
            </a:r>
            <a:r>
              <a:rPr lang="fr-CA" dirty="0" err="1"/>
              <a:t>work</a:t>
            </a:r>
            <a:r>
              <a:rPr lang="fr-CA" dirty="0"/>
              <a:t> place accidents per </a:t>
            </a:r>
            <a:r>
              <a:rPr lang="fr-CA" dirty="0" err="1"/>
              <a:t>year</a:t>
            </a:r>
            <a:r>
              <a:rPr lang="fr-CA" dirty="0"/>
              <a:t>.</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In 80 % of accidents the driver </a:t>
            </a:r>
            <a:r>
              <a:rPr lang="fr-CA" dirty="0" err="1"/>
              <a:t>is</a:t>
            </a:r>
            <a:r>
              <a:rPr lang="fr-CA" dirty="0"/>
              <a:t> </a:t>
            </a:r>
            <a:r>
              <a:rPr lang="fr-CA" dirty="0" err="1"/>
              <a:t>doing</a:t>
            </a:r>
            <a:r>
              <a:rPr lang="fr-CA" dirty="0"/>
              <a:t> a </a:t>
            </a:r>
            <a:r>
              <a:rPr lang="fr-CA" dirty="0" err="1"/>
              <a:t>task</a:t>
            </a:r>
            <a:r>
              <a:rPr lang="fr-CA" dirty="0"/>
              <a:t> </a:t>
            </a:r>
            <a:r>
              <a:rPr lang="fr-CA" dirty="0" err="1"/>
              <a:t>other</a:t>
            </a:r>
            <a:r>
              <a:rPr lang="fr-CA" dirty="0"/>
              <a:t> </a:t>
            </a:r>
            <a:r>
              <a:rPr lang="fr-CA" dirty="0" err="1"/>
              <a:t>than</a:t>
            </a:r>
            <a:r>
              <a:rPr lang="fr-CA" dirty="0"/>
              <a:t> </a:t>
            </a:r>
            <a:r>
              <a:rPr lang="fr-CA" dirty="0" err="1"/>
              <a:t>driving</a:t>
            </a:r>
            <a:r>
              <a:rPr lang="fr-CA" dirty="0"/>
              <a:t> the </a:t>
            </a:r>
            <a:r>
              <a:rPr lang="fr-CA" dirty="0" err="1"/>
              <a:t>vehicle</a:t>
            </a:r>
            <a:r>
              <a:rPr lang="fr-CA" dirty="0"/>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1051956" y="291374"/>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fr-CA" dirty="0" err="1"/>
              <a:t>Some</a:t>
            </a:r>
            <a:r>
              <a:rPr lang="fr-CA" dirty="0"/>
              <a:t> figures…</a:t>
            </a:r>
            <a:endParaRPr dirty="0"/>
          </a:p>
        </p:txBody>
      </p:sp>
      <p:sp>
        <p:nvSpPr>
          <p:cNvPr id="110" name="Google Shape;110;p17"/>
          <p:cNvSpPr txBox="1">
            <a:spLocks noGrp="1"/>
          </p:cNvSpPr>
          <p:nvPr>
            <p:ph type="body" idx="1"/>
          </p:nvPr>
        </p:nvSpPr>
        <p:spPr>
          <a:xfrm>
            <a:off x="1051957" y="1839913"/>
            <a:ext cx="6281172"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r-CA" b="1" dirty="0"/>
              <a:t>Transportation</a:t>
            </a:r>
            <a:endParaRPr b="1" dirty="0"/>
          </a:p>
          <a:p>
            <a:pPr marL="0" lvl="0" indent="0" algn="l" rtl="0">
              <a:lnSpc>
                <a:spcPct val="90000"/>
              </a:lnSpc>
              <a:spcBef>
                <a:spcPts val="1000"/>
              </a:spcBef>
              <a:spcAft>
                <a:spcPts val="0"/>
              </a:spcAft>
              <a:buClr>
                <a:schemeClr val="dk1"/>
              </a:buClr>
              <a:buSzPts val="700"/>
              <a:buNone/>
            </a:pPr>
            <a:endParaRPr sz="700" dirty="0"/>
          </a:p>
          <a:p>
            <a:pPr marL="342900" lvl="0" indent="-342900" algn="l" rtl="0">
              <a:lnSpc>
                <a:spcPct val="90000"/>
              </a:lnSpc>
              <a:spcBef>
                <a:spcPts val="1000"/>
              </a:spcBef>
              <a:spcAft>
                <a:spcPts val="0"/>
              </a:spcAft>
              <a:buClr>
                <a:schemeClr val="dk1"/>
              </a:buClr>
              <a:buSzPts val="2400"/>
              <a:buFont typeface="Arial"/>
              <a:buChar char="•"/>
            </a:pPr>
            <a:r>
              <a:rPr lang="fr-CA" dirty="0"/>
              <a:t>30 % of injuries = back</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40 % = </a:t>
            </a:r>
            <a:r>
              <a:rPr lang="fr-CA" dirty="0" err="1"/>
              <a:t>sprains</a:t>
            </a:r>
            <a:r>
              <a:rPr lang="fr-CA" dirty="0"/>
              <a:t> / </a:t>
            </a:r>
            <a:r>
              <a:rPr lang="fr-CA" dirty="0" err="1"/>
              <a:t>strains</a:t>
            </a:r>
            <a:r>
              <a:rPr lang="fr-CA" dirty="0"/>
              <a:t> / </a:t>
            </a:r>
            <a:r>
              <a:rPr lang="fr-CA" dirty="0" err="1"/>
              <a:t>tears</a:t>
            </a:r>
            <a:endParaRPr lang="fr-CA" dirty="0"/>
          </a:p>
          <a:p>
            <a:pPr marL="0" lvl="0" indent="0" algn="l" rtl="0">
              <a:lnSpc>
                <a:spcPct val="90000"/>
              </a:lnSpc>
              <a:spcBef>
                <a:spcPts val="1000"/>
              </a:spcBef>
              <a:spcAft>
                <a:spcPts val="0"/>
              </a:spcAft>
              <a:buClr>
                <a:schemeClr val="dk1"/>
              </a:buClr>
              <a:buSzPts val="2400"/>
            </a:pPr>
            <a:endParaRPr dirty="0"/>
          </a:p>
          <a:p>
            <a:pPr marL="342900" lvl="0" indent="-342900" algn="l" rtl="0">
              <a:lnSpc>
                <a:spcPct val="90000"/>
              </a:lnSpc>
              <a:spcBef>
                <a:spcPts val="1000"/>
              </a:spcBef>
              <a:spcAft>
                <a:spcPts val="0"/>
              </a:spcAft>
              <a:buClr>
                <a:schemeClr val="dk1"/>
              </a:buClr>
              <a:buSzPts val="2400"/>
              <a:buFont typeface="Arial"/>
              <a:buChar char="•"/>
            </a:pPr>
            <a:r>
              <a:rPr lang="fr-CA" dirty="0"/>
              <a:t>50% = </a:t>
            </a:r>
            <a:r>
              <a:rPr lang="fr-CA" dirty="0" err="1"/>
              <a:t>falls</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endParaRPr dirty="0"/>
          </a:p>
        </p:txBody>
      </p:sp>
      <p:pic>
        <p:nvPicPr>
          <p:cNvPr id="111" name="Google Shape;111;p17" descr="Résultats de recherche d'images pour « mal de dos »">
            <a:hlinkClick r:id="rId3"/>
          </p:cNvPr>
          <p:cNvPicPr preferRelativeResize="0">
            <a:picLocks noGrp="1"/>
          </p:cNvPicPr>
          <p:nvPr>
            <p:ph type="body" idx="2"/>
          </p:nvPr>
        </p:nvPicPr>
        <p:blipFill rotWithShape="1">
          <a:blip r:embed="rId4">
            <a:alphaModFix/>
          </a:blip>
          <a:srcRect/>
          <a:stretch/>
        </p:blipFill>
        <p:spPr>
          <a:xfrm>
            <a:off x="7686915" y="2324895"/>
            <a:ext cx="3671647" cy="26068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venir"/>
              <a:buNone/>
            </a:pPr>
            <a:r>
              <a:rPr lang="fr-CA" dirty="0"/>
              <a:t>Work accidents</a:t>
            </a:r>
            <a:endParaRPr dirty="0"/>
          </a:p>
        </p:txBody>
      </p:sp>
    </p:spTree>
  </p:cSld>
  <p:clrMapOvr>
    <a:masterClrMapping/>
  </p:clrMapOvr>
</p:sld>
</file>

<file path=ppt/theme/theme1.xml><?xml version="1.0" encoding="utf-8"?>
<a:theme xmlns:a="http://schemas.openxmlformats.org/drawingml/2006/main" name="Corporatif-2019">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40F021-EAF8-4F40-9D92-640013DFC777}">
  <ds:schemaRefs>
    <ds:schemaRef ds:uri="http://schemas.microsoft.com/sharepoint/v3/contenttype/forms"/>
  </ds:schemaRefs>
</ds:datastoreItem>
</file>

<file path=customXml/itemProps2.xml><?xml version="1.0" encoding="utf-8"?>
<ds:datastoreItem xmlns:ds="http://schemas.openxmlformats.org/officeDocument/2006/customXml" ds:itemID="{AEA8FFFB-E5F3-418A-959B-71C6CCB24323}">
  <ds:schemaRefs>
    <ds:schemaRef ds:uri="http://schemas.microsoft.com/office/2006/metadata/properties"/>
    <ds:schemaRef ds:uri="http://schemas.microsoft.com/office/infopath/2007/PartnerControls"/>
    <ds:schemaRef ds:uri="0fcec828-1626-48b7-8c79-bd8fbf620289"/>
    <ds:schemaRef ds:uri="ea3555d2-3589-4a06-9423-01f6fdf781d4"/>
  </ds:schemaRefs>
</ds:datastoreItem>
</file>

<file path=customXml/itemProps3.xml><?xml version="1.0" encoding="utf-8"?>
<ds:datastoreItem xmlns:ds="http://schemas.openxmlformats.org/officeDocument/2006/customXml" ds:itemID="{A7E63499-D199-4FBF-A192-183596E52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cec828-1626-48b7-8c79-bd8fbf620289"/>
    <ds:schemaRef ds:uri="ea3555d2-3589-4a06-9423-01f6fdf78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TotalTime>
  <Words>2043</Words>
  <Application>Microsoft Office PowerPoint</Application>
  <PresentationFormat>Grand écran</PresentationFormat>
  <Paragraphs>296</Paragraphs>
  <Slides>30</Slides>
  <Notes>30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inherit</vt:lpstr>
      <vt:lpstr>Times New Roman</vt:lpstr>
      <vt:lpstr>Calibri</vt:lpstr>
      <vt:lpstr>Exo 2</vt:lpstr>
      <vt:lpstr>Noto Sans Symbols</vt:lpstr>
      <vt:lpstr>Avenir</vt:lpstr>
      <vt:lpstr>Oswald</vt:lpstr>
      <vt:lpstr>Arial</vt:lpstr>
      <vt:lpstr>Corporatif-2019</vt:lpstr>
      <vt:lpstr>OHS rights and obligations of workers</vt:lpstr>
      <vt:lpstr>Training content</vt:lpstr>
      <vt:lpstr>Introduction to OSH</vt:lpstr>
      <vt:lpstr>Worker protection</vt:lpstr>
      <vt:lpstr>Provincial and federal jurisdiction</vt:lpstr>
      <vt:lpstr>Some figures…</vt:lpstr>
      <vt:lpstr>Some figures…</vt:lpstr>
      <vt:lpstr>Some figures…</vt:lpstr>
      <vt:lpstr>Work accidents</vt:lpstr>
      <vt:lpstr>Perception of performance</vt:lpstr>
      <vt:lpstr>Definition</vt:lpstr>
      <vt:lpstr>The causes of accident</vt:lpstr>
      <vt:lpstr>The causes of accident</vt:lpstr>
      <vt:lpstr>The causes of accident</vt:lpstr>
      <vt:lpstr>The causes of accident</vt:lpstr>
      <vt:lpstr>The causes of accident </vt:lpstr>
      <vt:lpstr>The causes of accident</vt:lpstr>
      <vt:lpstr>The causes of accident</vt:lpstr>
      <vt:lpstr>The causes of accident</vt:lpstr>
      <vt:lpstr>Hierarchy of means of prevention</vt:lpstr>
      <vt:lpstr>Rights and obligations</vt:lpstr>
      <vt:lpstr>Employer rights</vt:lpstr>
      <vt:lpstr>Employer rights</vt:lpstr>
      <vt:lpstr>Employer rights</vt:lpstr>
      <vt:lpstr>Worker rights</vt:lpstr>
      <vt:lpstr>Worker rights</vt:lpstr>
      <vt:lpstr>Worker rights</vt:lpstr>
      <vt:lpstr>Worker rights</vt:lpstr>
      <vt:lpstr>In conclusion</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 rights and obligations of workers</dc:title>
  <cp:lastModifiedBy>Mikaël</cp:lastModifiedBy>
  <cp:revision>1</cp:revision>
  <dcterms:modified xsi:type="dcterms:W3CDTF">2024-09-04T16:46:47Z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