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embeddedFontLst>
    <p:embeddedFont>
      <p:font typeface="Exo 2"/>
      <p:regular r:id="rId20"/>
      <p:bold r:id="rId21"/>
      <p:italic r:id="rId22"/>
      <p:boldItalic r:id="rId23"/>
    </p:embeddedFont>
    <p:embeddedFont>
      <p:font typeface="Oswald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D1F3CD5-AA60-4217-BBBC-F7EFF6A3C376}">
  <a:tblStyle styleId="{9D1F3CD5-AA60-4217-BBBC-F7EFF6A3C37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ustomXml" Target="../customXml/item1.xml"/><Relationship Id="rId21" Type="http://schemas.openxmlformats.org/officeDocument/2006/relationships/font" Target="fonts/Exo2-bold.fntdata"/><Relationship Id="rId3" Type="http://schemas.openxmlformats.org/officeDocument/2006/relationships/presProps" Target="presProps.xml"/><Relationship Id="rId25" Type="http://schemas.openxmlformats.org/officeDocument/2006/relationships/font" Target="fonts/Oswald-bold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0" Type="http://schemas.openxmlformats.org/officeDocument/2006/relationships/font" Target="fonts/Exo2-regular.fntdata"/><Relationship Id="rId2" Type="http://schemas.openxmlformats.org/officeDocument/2006/relationships/viewProps" Target="viewProps.xml"/><Relationship Id="rId16" Type="http://schemas.openxmlformats.org/officeDocument/2006/relationships/slide" Target="slides/slide10.xml"/><Relationship Id="rId24" Type="http://schemas.openxmlformats.org/officeDocument/2006/relationships/font" Target="fonts/Oswald-regular.fntdata"/><Relationship Id="rId1" Type="http://schemas.openxmlformats.org/officeDocument/2006/relationships/theme" Target="theme/theme2.xml"/><Relationship Id="rId6" Type="http://schemas.openxmlformats.org/officeDocument/2006/relationships/notesMaster" Target="notesMasters/notesMaster1.xml"/><Relationship Id="rId11" Type="http://schemas.openxmlformats.org/officeDocument/2006/relationships/slide" Target="slides/slide5.xml"/><Relationship Id="rId23" Type="http://schemas.openxmlformats.org/officeDocument/2006/relationships/font" Target="fonts/Exo2-boldItalic.fntdata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8" Type="http://schemas.openxmlformats.org/officeDocument/2006/relationships/customXml" Target="../customXml/item3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22" Type="http://schemas.openxmlformats.org/officeDocument/2006/relationships/font" Target="fonts/Exo2-italic.fntdata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7c94205e3_1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7c94205e3_1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5db2ff666bd14ea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5db2ff666bd14ea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54d6172b54b9afc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54d6172b54b9afc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b0b063a54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b0b063a54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6d7ac1b3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6d7ac1b3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2c101062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2c10106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3309f9a21852fff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3309f9a21852fff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3309f9a21852fff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3309f9a21852fff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eafee0f3df0aa0f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eafee0f3df0aa0f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eafee0f3df0aa0f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eafee0f3df0aa0f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eafee0f3df0aa0f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eafee0f3df0aa0f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5db2ff666bd14ea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5db2ff666bd14ea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5db2ff666bd14ea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5db2ff666bd14ea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Présentation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27933" t="0"/>
          <a:stretch/>
        </p:blipFill>
        <p:spPr>
          <a:xfrm>
            <a:off x="-53150" y="425300"/>
            <a:ext cx="9214800" cy="47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 rot="10800000">
            <a:off x="-58250" y="-106150"/>
            <a:ext cx="9225000" cy="1297575"/>
          </a:xfrm>
          <a:prstGeom prst="flowChartManualInpu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76200" y="76204"/>
            <a:ext cx="2449718" cy="819858"/>
            <a:chOff x="-58250" y="-38001"/>
            <a:chExt cx="3035209" cy="1148421"/>
          </a:xfrm>
        </p:grpSpPr>
        <p:pic>
          <p:nvPicPr>
            <p:cNvPr id="14" name="Google Shape;14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58250" y="-38001"/>
              <a:ext cx="2324650" cy="1020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2"/>
            <p:cNvSpPr txBox="1"/>
            <p:nvPr/>
          </p:nvSpPr>
          <p:spPr>
            <a:xfrm>
              <a:off x="652259" y="596220"/>
              <a:ext cx="2324700" cy="51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CENTRE DE FORMATION 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DU TRANSPORT ROUTIER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DE SAINT-JÉRÔME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</p:txBody>
        </p:sp>
      </p:grpSp>
      <p:sp>
        <p:nvSpPr>
          <p:cNvPr id="16" name="Google Shape;16;p2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swald"/>
              <a:buNone/>
              <a:defRPr b="1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17" name="Google Shape;17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4525" y="11"/>
            <a:ext cx="1266624" cy="54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1165375" y="1055800"/>
            <a:ext cx="70113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1" name="Google Shape;21;p3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23" name="Google Shape;23;p3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" name="Google Shape;2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4525" y="4464636"/>
            <a:ext cx="1266624" cy="54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0" name="Google Shape;30;p4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1" name="Google Shape;31;p4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32" name="Google Shape;32;p4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" name="Google Shape;3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4525" y="4464636"/>
            <a:ext cx="1266624" cy="54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8" name="Google Shape;38;p5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9" name="Google Shape;39;p5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40" name="Google Shape;40;p5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" name="Google Shape;4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4525" y="4464636"/>
            <a:ext cx="1266624" cy="54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6" name="Google Shape;46;p6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7" name="Google Shape;47;p6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8" name="Google Shape;48;p6"/>
          <p:cNvSpPr txBox="1"/>
          <p:nvPr>
            <p:ph idx="4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49" name="Google Shape;49;p6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50" name="Google Shape;50;p6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" name="Google Shape;5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4525" y="4464636"/>
            <a:ext cx="1266624" cy="54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6" name="Google Shape;56;p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7" name="Google Shape;57;p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9" name="Google Shape;59;p7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60" name="Google Shape;60;p7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61" name="Google Shape;61;p7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4525" y="4464636"/>
            <a:ext cx="1266624" cy="54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6" name="Google Shape;66;p8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67" name="Google Shape;67;p8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68" name="Google Shape;68;p8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4525" y="4464636"/>
            <a:ext cx="1266624" cy="54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 2">
  <p:cSld name="CUSTOM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/>
          <p:nvPr>
            <p:ph type="title"/>
          </p:nvPr>
        </p:nvSpPr>
        <p:spPr>
          <a:xfrm>
            <a:off x="5237250" y="1239725"/>
            <a:ext cx="3578700" cy="261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Planifier des voyages urbains pour des périodes de pratique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/>
          <p:nvPr>
            <p:ph type="title"/>
          </p:nvPr>
        </p:nvSpPr>
        <p:spPr>
          <a:xfrm>
            <a:off x="978375" y="307825"/>
            <a:ext cx="7217400" cy="9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Les points de </a:t>
            </a:r>
            <a:r>
              <a:rPr lang="fr"/>
              <a:t>repères vous préviennent des changements </a:t>
            </a:r>
            <a:endParaRPr/>
          </a:p>
        </p:txBody>
      </p:sp>
      <p:sp>
        <p:nvSpPr>
          <p:cNvPr id="131" name="Google Shape;131;p19"/>
          <p:cNvSpPr txBox="1"/>
          <p:nvPr>
            <p:ph idx="1" type="body"/>
          </p:nvPr>
        </p:nvSpPr>
        <p:spPr>
          <a:xfrm>
            <a:off x="983842" y="1317677"/>
            <a:ext cx="7217400" cy="35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"/>
              <a:t>Compter le nombre de rues avant celle que </a:t>
            </a:r>
            <a:r>
              <a:rPr lang="fr"/>
              <a:t>vous devez prendre.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"/>
              <a:t>Identifier le nom de la rue avant celle que vous devez prendre.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"/>
              <a:t>I</a:t>
            </a:r>
            <a:r>
              <a:rPr lang="fr"/>
              <a:t>dentifier le nom d’un commerce avant la rue que vous devez prendre.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"/>
              <a:t>Identifier un pont, une rivière, un chemin de fer avant la rue que vous devez prendre.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"/>
              <a:t>Identifier la direction à prendre en utilisant: Nord, Sud, Est ou Ouest pour les routes à numéro et ajouter gauche ou droite en plus, au besoin.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>
            <p:ph idx="1" type="body"/>
          </p:nvPr>
        </p:nvSpPr>
        <p:spPr>
          <a:xfrm>
            <a:off x="1066300" y="1312125"/>
            <a:ext cx="7305000" cy="32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09550" lvl="0" marL="17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 startAt="6"/>
            </a:pPr>
            <a:r>
              <a:rPr lang="fr"/>
              <a:t>Identifier la direction à prendre, pour toute route non numérotée, en utilisant gauche ou droite (ex.: les boulevards, les rues, les avenues, les chemins, etc.)</a:t>
            </a:r>
            <a:endParaRPr/>
          </a:p>
          <a:p>
            <a:pPr indent="-209550" lvl="0" marL="17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 startAt="6"/>
            </a:pPr>
            <a:r>
              <a:rPr lang="fr"/>
              <a:t>Faire un dessin des changements de route à prendre</a:t>
            </a:r>
            <a:endParaRPr/>
          </a:p>
          <a:p>
            <a:pPr indent="-209550" lvl="0" marL="17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 startAt="6"/>
            </a:pPr>
            <a:r>
              <a:rPr lang="fr"/>
              <a:t>Écrire avec de grosses lettres et espacer l’écriture des routes à prendre</a:t>
            </a:r>
            <a:endParaRPr/>
          </a:p>
          <a:p>
            <a:pPr indent="-209550" lvl="0" marL="17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 startAt="6"/>
            </a:pPr>
            <a:r>
              <a:rPr lang="fr"/>
              <a:t>Vous devriez être capable de lire votre document en conduisant (propre et lisible)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fr"/>
              <a:t>Votre enseignant vous fait la démonstration d’un exemple simple</a:t>
            </a:r>
            <a:endParaRPr b="1"/>
          </a:p>
        </p:txBody>
      </p:sp>
      <p:sp>
        <p:nvSpPr>
          <p:cNvPr id="137" name="Google Shape;137;p20"/>
          <p:cNvSpPr txBox="1"/>
          <p:nvPr>
            <p:ph type="title"/>
          </p:nvPr>
        </p:nvSpPr>
        <p:spPr>
          <a:xfrm>
            <a:off x="978375" y="307825"/>
            <a:ext cx="7217400" cy="9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Les points de repères vous préviennent des changements </a:t>
            </a:r>
            <a:r>
              <a:rPr lang="fr" sz="1800"/>
              <a:t>(suite)</a:t>
            </a:r>
            <a:r>
              <a:rPr lang="fr"/>
              <a:t>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" name="Google Shape;142;p21"/>
          <p:cNvGraphicFramePr/>
          <p:nvPr/>
        </p:nvGraphicFramePr>
        <p:xfrm>
          <a:off x="1332925" y="15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{9D1F3CD5-AA60-4217-BBBC-F7EFF6A3C376}</a:tableStyleId>
              </a:tblPr>
              <a:tblGrid>
                <a:gridCol w="809625"/>
                <a:gridCol w="1905000"/>
                <a:gridCol w="1057275"/>
                <a:gridCol w="2790825"/>
              </a:tblGrid>
              <a:tr h="27940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100"/>
                        <a:t>Endroits prévus pour le repas ou les pauses s’il y a lieu:</a:t>
                      </a:r>
                      <a:endParaRPr b="1" sz="1100"/>
                    </a:p>
                  </a:txBody>
                  <a:tcPr marT="63500" marB="63500" marR="63500" marL="63500"/>
                </a:tc>
                <a:tc hMerge="1"/>
                <a:tc hMerge="1"/>
                <a:tc hMerge="1"/>
              </a:tr>
              <a:tr h="279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100"/>
                        <a:t>Étape 1</a:t>
                      </a:r>
                      <a:endParaRPr b="1" sz="1100"/>
                    </a:p>
                  </a:txBody>
                  <a:tcPr marT="63500" marB="63500" marR="63500" marL="63500" anchor="ctr"/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100">
                          <a:solidFill>
                            <a:srgbClr val="FF0000"/>
                          </a:solidFill>
                        </a:rPr>
                        <a:t>En sortant de la cour,          , Côte St-Pierre</a:t>
                      </a:r>
                      <a:endParaRPr b="1" sz="11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 anchor="ctr"/>
                </a:tc>
                <a:tc hMerge="1"/>
                <a:tc hMerge="1"/>
              </a:tr>
              <a:tr h="279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100"/>
                        <a:t>Étape 2</a:t>
                      </a:r>
                      <a:endParaRPr b="1" sz="1200"/>
                    </a:p>
                  </a:txBody>
                  <a:tcPr marT="63500" marB="63500" marR="63500" marL="63500"/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200">
                          <a:solidFill>
                            <a:srgbClr val="FF0000"/>
                          </a:solidFill>
                        </a:rPr>
                        <a:t>          première intersection pour la 117 nord</a:t>
                      </a:r>
                      <a:endParaRPr b="1" sz="12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 hMerge="1"/>
                <a:tc hMerge="1"/>
              </a:tr>
              <a:tr h="279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100"/>
                        <a:t>Étape 3</a:t>
                      </a:r>
                      <a:endParaRPr b="1" sz="1200"/>
                    </a:p>
                  </a:txBody>
                  <a:tcPr marT="63500" marB="63500" marR="63500" marL="63500"/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200">
                          <a:solidFill>
                            <a:srgbClr val="FF0000"/>
                          </a:solidFill>
                        </a:rPr>
                        <a:t>Première intersection à gauche pour la 50 ouest  </a:t>
                      </a:r>
                      <a:endParaRPr b="1" sz="12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 hMerge="1"/>
                <a:tc hMerge="1"/>
              </a:tr>
              <a:tr h="279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100"/>
                        <a:t>Étape 4</a:t>
                      </a:r>
                      <a:endParaRPr b="1" sz="1200"/>
                    </a:p>
                  </a:txBody>
                  <a:tcPr marT="63500" marB="63500" marR="63500" marL="63500"/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200">
                          <a:solidFill>
                            <a:srgbClr val="FF0000"/>
                          </a:solidFill>
                        </a:rPr>
                        <a:t>etc.</a:t>
                      </a:r>
                      <a:endParaRPr b="1" sz="12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 hMerge="1"/>
                <a:tc hMerge="1"/>
              </a:tr>
              <a:tr h="279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100"/>
                        <a:t>Étape 5</a:t>
                      </a:r>
                      <a:endParaRPr b="1" sz="1200"/>
                    </a:p>
                  </a:txBody>
                  <a:tcPr marT="63500" marB="63500" marR="63500" marL="63500"/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 hMerge="1"/>
                <a:tc hMerge="1"/>
              </a:tr>
              <a:tr h="279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100"/>
                        <a:t>Étape 6</a:t>
                      </a:r>
                      <a:endParaRPr b="1" sz="1200"/>
                    </a:p>
                  </a:txBody>
                  <a:tcPr marT="63500" marB="63500" marR="63500" marL="63500"/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 hMerge="1"/>
                <a:tc hMerge="1"/>
              </a:tr>
              <a:tr h="279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100"/>
                        <a:t>Étape 7</a:t>
                      </a:r>
                      <a:endParaRPr b="1" sz="1200"/>
                    </a:p>
                  </a:txBody>
                  <a:tcPr marT="63500" marB="63500" marR="63500" marL="63500"/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 hMerge="1"/>
                <a:tc hMerge="1"/>
              </a:tr>
              <a:tr h="279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100"/>
                        <a:t>Étape 8</a:t>
                      </a:r>
                      <a:endParaRPr b="1" sz="1200"/>
                    </a:p>
                  </a:txBody>
                  <a:tcPr marT="63500" marB="63500" marR="63500" marL="63500"/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 hMerge="1"/>
                <a:tc hMerge="1"/>
              </a:tr>
              <a:tr h="279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100"/>
                        <a:t>Étape 9</a:t>
                      </a:r>
                      <a:endParaRPr b="1" sz="1200"/>
                    </a:p>
                  </a:txBody>
                  <a:tcPr marT="63500" marB="63500" marR="63500" marL="63500"/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 hMerge="1"/>
                <a:tc hMerge="1"/>
              </a:tr>
              <a:tr h="279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100"/>
                        <a:t>Étape 10</a:t>
                      </a:r>
                      <a:endParaRPr b="1" sz="1200"/>
                    </a:p>
                  </a:txBody>
                  <a:tcPr marT="63500" marB="63500" marR="63500" marL="63500"/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 hMerge="1"/>
                <a:tc hMerge="1"/>
              </a:tr>
              <a:tr h="279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100"/>
                        <a:t>Étape 11</a:t>
                      </a:r>
                      <a:endParaRPr b="1" sz="1200"/>
                    </a:p>
                  </a:txBody>
                  <a:tcPr marT="63500" marB="63500" marR="63500" marL="63500"/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 hMerge="1"/>
                <a:tc hMerge="1"/>
              </a:tr>
              <a:tr h="279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100"/>
                        <a:t>Étape 12</a:t>
                      </a:r>
                      <a:endParaRPr b="1" sz="1100"/>
                    </a:p>
                  </a:txBody>
                  <a:tcPr marT="63500" marB="63500" marR="63500" marL="63500"/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 hMerge="1"/>
                <a:tc hMerge="1"/>
              </a:tr>
            </a:tbl>
          </a:graphicData>
        </a:graphic>
      </p:graphicFrame>
      <p:sp>
        <p:nvSpPr>
          <p:cNvPr id="143" name="Google Shape;143;p21"/>
          <p:cNvSpPr/>
          <p:nvPr/>
        </p:nvSpPr>
        <p:spPr>
          <a:xfrm>
            <a:off x="3778575" y="482200"/>
            <a:ext cx="203700" cy="1413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1"/>
          <p:cNvSpPr/>
          <p:nvPr/>
        </p:nvSpPr>
        <p:spPr>
          <a:xfrm flipH="1">
            <a:off x="2300325" y="809825"/>
            <a:ext cx="203700" cy="1413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Bonne pratique!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/>
          <p:nvPr>
            <p:ph type="title"/>
          </p:nvPr>
        </p:nvSpPr>
        <p:spPr>
          <a:xfrm>
            <a:off x="1080600" y="1999050"/>
            <a:ext cx="7437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Éléments de compétence visés </a:t>
            </a:r>
            <a:endParaRPr/>
          </a:p>
        </p:txBody>
      </p:sp>
      <p:sp>
        <p:nvSpPr>
          <p:cNvPr id="83" name="Google Shape;83;p11"/>
          <p:cNvSpPr txBox="1"/>
          <p:nvPr>
            <p:ph idx="1" type="body"/>
          </p:nvPr>
        </p:nvSpPr>
        <p:spPr>
          <a:xfrm>
            <a:off x="1312350" y="2571750"/>
            <a:ext cx="7262100" cy="15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S’informer sur le voyage à </a:t>
            </a:r>
            <a:r>
              <a:rPr lang="fr"/>
              <a:t>effectuer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Rechercher de l’information sur les cartes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Effectuer les calculs nécessaires à la planification du voyage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Déterminer l’itinéraire</a:t>
            </a:r>
            <a:endParaRPr/>
          </a:p>
        </p:txBody>
      </p:sp>
      <p:sp>
        <p:nvSpPr>
          <p:cNvPr id="84" name="Google Shape;84;p11"/>
          <p:cNvSpPr txBox="1"/>
          <p:nvPr>
            <p:ph type="title"/>
          </p:nvPr>
        </p:nvSpPr>
        <p:spPr>
          <a:xfrm>
            <a:off x="1064100" y="456750"/>
            <a:ext cx="7102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Objectif de la leçon </a:t>
            </a:r>
            <a:endParaRPr/>
          </a:p>
        </p:txBody>
      </p:sp>
      <p:sp>
        <p:nvSpPr>
          <p:cNvPr id="85" name="Google Shape;85;p11"/>
          <p:cNvSpPr txBox="1"/>
          <p:nvPr>
            <p:ph idx="1" type="body"/>
          </p:nvPr>
        </p:nvSpPr>
        <p:spPr>
          <a:xfrm>
            <a:off x="1392000" y="1140750"/>
            <a:ext cx="7102800" cy="48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P</a:t>
            </a:r>
            <a:r>
              <a:rPr lang="fr"/>
              <a:t>lanifier des voyages à effectuer en milieu urbain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title"/>
          </p:nvPr>
        </p:nvSpPr>
        <p:spPr>
          <a:xfrm>
            <a:off x="-75" y="258475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Contenus de la </a:t>
            </a:r>
            <a:r>
              <a:rPr lang="fr"/>
              <a:t>leçon </a:t>
            </a:r>
            <a:endParaRPr/>
          </a:p>
        </p:txBody>
      </p:sp>
      <p:sp>
        <p:nvSpPr>
          <p:cNvPr id="91" name="Google Shape;91;p12"/>
          <p:cNvSpPr txBox="1"/>
          <p:nvPr>
            <p:ph idx="1" type="body"/>
          </p:nvPr>
        </p:nvSpPr>
        <p:spPr>
          <a:xfrm>
            <a:off x="761591" y="1036050"/>
            <a:ext cx="7618200" cy="327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just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fr" sz="1700"/>
              <a:t>Collecter les </a:t>
            </a:r>
            <a:r>
              <a:rPr lang="fr" sz="1700"/>
              <a:t>données du répartiteur (enseignant).</a:t>
            </a:r>
            <a:endParaRPr sz="1700"/>
          </a:p>
          <a:p>
            <a:pPr indent="-336550" lvl="0" marL="457200" rtl="0" algn="just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fr" sz="1700"/>
              <a:t>Localiser des lieux </a:t>
            </a:r>
            <a:r>
              <a:rPr lang="fr" sz="1700"/>
              <a:t>et des adresses sur une carte en papier traditionnelle ou </a:t>
            </a:r>
            <a:r>
              <a:rPr lang="fr" sz="1700"/>
              <a:t>avec un outil électronique </a:t>
            </a:r>
            <a:r>
              <a:rPr lang="fr" sz="1700"/>
              <a:t>pour avoir une vue d’ensemble.</a:t>
            </a:r>
            <a:endParaRPr sz="1700"/>
          </a:p>
          <a:p>
            <a:pPr indent="-336550" lvl="0" marL="457200" rtl="0" algn="just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fr" sz="1700"/>
              <a:t>Déterminer les éléments à prévoir (problèmes potentiels prévisibles): espace pour les virages, heures de pointe, routes restrictives, conditions météorologiques, etc.</a:t>
            </a:r>
            <a:endParaRPr sz="1700"/>
          </a:p>
          <a:p>
            <a:pPr indent="-336550" lvl="0" marL="457200" rtl="0" algn="just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fr" sz="1700"/>
              <a:t>Déterminer, de façon optimale, les itinéraires à suivre pendant les périodes de pratiques (directions et repères pour faire les virages aux bons endroits).</a:t>
            </a:r>
            <a:endParaRPr sz="1700"/>
          </a:p>
          <a:p>
            <a:pPr indent="-336550" lvl="0" marL="457200" rtl="0" algn="just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fr" sz="1700"/>
              <a:t>Déterminer des endroits d’arrêt appropriés pour les repas ou les pauses durant les périodes.</a:t>
            </a:r>
            <a:endParaRPr sz="1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/>
          <p:nvPr>
            <p:ph type="title"/>
          </p:nvPr>
        </p:nvSpPr>
        <p:spPr>
          <a:xfrm>
            <a:off x="311700" y="1359425"/>
            <a:ext cx="8520600" cy="10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Présentation des </a:t>
            </a:r>
            <a:r>
              <a:rPr lang="fr"/>
              <a:t>itinéraires à analyser en milieu urbain en vue d’en faire la pratique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/>
          <p:nvPr>
            <p:ph type="title"/>
          </p:nvPr>
        </p:nvSpPr>
        <p:spPr>
          <a:xfrm>
            <a:off x="1031150" y="1283225"/>
            <a:ext cx="7287600" cy="19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D’après la situation géographique de votre point de service, l’enseignant vous proposera de remplir une grille pour planifier l’itinéraire en milieu urbain qui est dans le cahier de l’élève.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/>
          <p:nvPr>
            <p:ph type="title"/>
          </p:nvPr>
        </p:nvSpPr>
        <p:spPr>
          <a:xfrm>
            <a:off x="1250400" y="445025"/>
            <a:ext cx="6643200" cy="103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Vous devez tenir compte de votre type de transport et de ses </a:t>
            </a:r>
            <a:r>
              <a:rPr lang="fr"/>
              <a:t>particularités </a:t>
            </a:r>
            <a:endParaRPr/>
          </a:p>
        </p:txBody>
      </p:sp>
      <p:sp>
        <p:nvSpPr>
          <p:cNvPr id="107" name="Google Shape;107;p15"/>
          <p:cNvSpPr txBox="1"/>
          <p:nvPr>
            <p:ph idx="1" type="body"/>
          </p:nvPr>
        </p:nvSpPr>
        <p:spPr>
          <a:xfrm>
            <a:off x="1154216" y="1470550"/>
            <a:ext cx="6827100" cy="3323400"/>
          </a:xfrm>
          <a:prstGeom prst="rect">
            <a:avLst/>
          </a:prstGeom>
        </p:spPr>
        <p:txBody>
          <a:bodyPr anchorCtr="0" anchor="t" bIns="91425" lIns="91425" spcFirstLastPara="1" rIns="144000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"/>
              <a:t>hauteur, largeur et longueur des </a:t>
            </a:r>
            <a:r>
              <a:rPr lang="fr"/>
              <a:t>véhicules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"/>
              <a:t>la période de l’année (normale ou dégel)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"/>
              <a:t>le nombre d’essieux et la masse totale en charge des véhicules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"/>
              <a:t>le type de chargement (ex.: matières dangereuses)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"/>
              <a:t>l’heure de pointe, les zones de construction, les embouteillages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>
            <p:ph type="title"/>
          </p:nvPr>
        </p:nvSpPr>
        <p:spPr>
          <a:xfrm>
            <a:off x="1124800" y="445025"/>
            <a:ext cx="6854100" cy="10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Vous devez </a:t>
            </a:r>
            <a:r>
              <a:rPr lang="fr"/>
              <a:t>valider l’itinéraire et vérifier si vous respectez la réglementation </a:t>
            </a:r>
            <a:endParaRPr/>
          </a:p>
        </p:txBody>
      </p:sp>
      <p:sp>
        <p:nvSpPr>
          <p:cNvPr id="113" name="Google Shape;113;p16"/>
          <p:cNvSpPr txBox="1"/>
          <p:nvPr>
            <p:ph idx="1" type="body"/>
          </p:nvPr>
        </p:nvSpPr>
        <p:spPr>
          <a:xfrm>
            <a:off x="1347475" y="1553175"/>
            <a:ext cx="6432300" cy="26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"/>
              <a:t>les transits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"/>
              <a:t>les routes restrictives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"/>
              <a:t>la hauteur des viaducs et des ponts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"/>
              <a:t>l’espace dans les virages que vous devrez faire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"/>
              <a:t>les tunnels (matières dangereuses)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/>
          <p:nvPr>
            <p:ph type="title"/>
          </p:nvPr>
        </p:nvSpPr>
        <p:spPr>
          <a:xfrm>
            <a:off x="1171750" y="445025"/>
            <a:ext cx="685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Matériel nécessaire </a:t>
            </a:r>
            <a:endParaRPr/>
          </a:p>
        </p:txBody>
      </p:sp>
      <p:sp>
        <p:nvSpPr>
          <p:cNvPr id="119" name="Google Shape;119;p17"/>
          <p:cNvSpPr txBox="1"/>
          <p:nvPr>
            <p:ph idx="1" type="body"/>
          </p:nvPr>
        </p:nvSpPr>
        <p:spPr>
          <a:xfrm>
            <a:off x="1288808" y="1428968"/>
            <a:ext cx="6561300" cy="26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Cartes </a:t>
            </a:r>
            <a:r>
              <a:rPr lang="fr"/>
              <a:t>traditionnelles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Cartes électroniques (ex.: Google Maps, Google Earth)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Carte interactive « Réseau de camionnage du Québec »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>
            <p:ph type="title"/>
          </p:nvPr>
        </p:nvSpPr>
        <p:spPr>
          <a:xfrm>
            <a:off x="1464650" y="445025"/>
            <a:ext cx="611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Conseils pour planifier un itinéraire en milieu urbain</a:t>
            </a:r>
            <a:endParaRPr/>
          </a:p>
        </p:txBody>
      </p:sp>
      <p:sp>
        <p:nvSpPr>
          <p:cNvPr id="125" name="Google Shape;125;p18"/>
          <p:cNvSpPr txBox="1"/>
          <p:nvPr>
            <p:ph idx="1" type="body"/>
          </p:nvPr>
        </p:nvSpPr>
        <p:spPr>
          <a:xfrm>
            <a:off x="1095451" y="1686815"/>
            <a:ext cx="6983100" cy="71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Utiliser des points de repères pour anticiper les changements de routes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A058AFAC4ECD40A62F099AA74D6315" ma:contentTypeVersion="13" ma:contentTypeDescription="Crée un document." ma:contentTypeScope="" ma:versionID="eb45218e5d816f3671979fd0418cdc2c">
  <xsd:schema xmlns:xsd="http://www.w3.org/2001/XMLSchema" xmlns:xs="http://www.w3.org/2001/XMLSchema" xmlns:p="http://schemas.microsoft.com/office/2006/metadata/properties" xmlns:ns2="0fcec828-1626-48b7-8c79-bd8fbf620289" xmlns:ns3="ea3555d2-3589-4a06-9423-01f6fdf781d4" targetNamespace="http://schemas.microsoft.com/office/2006/metadata/properties" ma:root="true" ma:fieldsID="b08f7bc70117dbbc0df3dc8d520fd4bd" ns2:_="" ns3:_="">
    <xsd:import namespace="0fcec828-1626-48b7-8c79-bd8fbf620289"/>
    <xsd:import namespace="ea3555d2-3589-4a06-9423-01f6fdf781d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DateTaken" minOccurs="0"/>
                <xsd:element ref="ns3:lcf76f155ced4ddcb4097134ff3c332f" minOccurs="0"/>
                <xsd:element ref="ns2:TaxCatchAll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cec828-1626-48b7-8c79-bd8fbf62028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9be27902-d95e-44e2-bfca-c04c9b8555b6}" ma:internalName="TaxCatchAll" ma:showField="CatchAllData" ma:web="0fcec828-1626-48b7-8c79-bd8fbf6202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3555d2-3589-4a06-9423-01f6fdf781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cdfe4dc5-eb46-4b6f-86f8-cb08bb4782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fcec828-1626-48b7-8c79-bd8fbf620289" xsi:nil="true"/>
    <lcf76f155ced4ddcb4097134ff3c332f xmlns="ea3555d2-3589-4a06-9423-01f6fdf781d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1BC0B7C-0D8C-4938-949D-DDC23B66E78C}"/>
</file>

<file path=customXml/itemProps2.xml><?xml version="1.0" encoding="utf-8"?>
<ds:datastoreItem xmlns:ds="http://schemas.openxmlformats.org/officeDocument/2006/customXml" ds:itemID="{A2DA7E90-62A9-41CC-8F38-7AF8AB63C14C}"/>
</file>

<file path=customXml/itemProps3.xml><?xml version="1.0" encoding="utf-8"?>
<ds:datastoreItem xmlns:ds="http://schemas.openxmlformats.org/officeDocument/2006/customXml" ds:itemID="{8A4C642E-7D37-43E9-B798-461AF388CB46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0x010100D1A058AFAC4ECD40A62F099AA74D6315</vt:lpwstr>
  </property>
</Properties>
</file>