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Exo 2 SemiBold"/>
      <p:regular r:id="rId45"/>
      <p:bold r:id="rId46"/>
      <p:italic r:id="rId47"/>
      <p:boldItalic r:id="rId48"/>
    </p:embeddedFont>
    <p:embeddedFont>
      <p:font typeface="Exo 2"/>
      <p:regular r:id="rId49"/>
      <p:bold r:id="rId50"/>
      <p:italic r:id="rId51"/>
      <p:boldItalic r:id="rId52"/>
    </p:embeddedFont>
    <p:embeddedFont>
      <p:font typeface="Oswa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Exo2SemiBold-bold.fntdata"/><Relationship Id="rId45" Type="http://schemas.openxmlformats.org/officeDocument/2006/relationships/font" Target="fonts/Exo2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Exo2SemiBold-boldItalic.fntdata"/><Relationship Id="rId47" Type="http://schemas.openxmlformats.org/officeDocument/2006/relationships/font" Target="fonts/Exo2SemiBold-italic.fntdata"/><Relationship Id="rId49" Type="http://schemas.openxmlformats.org/officeDocument/2006/relationships/font" Target="fonts/Exo2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xo2-italic.fntdata"/><Relationship Id="rId50" Type="http://schemas.openxmlformats.org/officeDocument/2006/relationships/font" Target="fonts/Exo2-bold.fntdata"/><Relationship Id="rId53" Type="http://schemas.openxmlformats.org/officeDocument/2006/relationships/font" Target="fonts/Oswald-regular.fntdata"/><Relationship Id="rId52" Type="http://schemas.openxmlformats.org/officeDocument/2006/relationships/font" Target="fonts/Exo2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6d49c826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6d49c826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6d49c826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6d49c826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6d49c826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6d49c826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6d49c826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06d49c826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6d49c826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6d49c826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6d49c826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6d49c826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6d49c826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6d49c826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6d49c826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06d49c826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6d49c826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6d49c826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6d49c826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06d49c826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Le transport des marchandises dangereuses relève de la Loi de 1992 sur le transport des marchandises dangereuses. Il s’agit d’une loi fédérale qui nous mène au </a:t>
            </a:r>
            <a:r>
              <a:rPr i="1" lang="fr">
                <a:solidFill>
                  <a:schemeClr val="dk1"/>
                </a:solidFill>
              </a:rPr>
              <a:t>RÈGLEMENT SUR LE TRANSPORT DES MARCHANDISES DANGEREUSES. 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La SAAQ met à la disposition des conducteurs de véhicule lourd un document qui les guide dans les actions et la prise de décisions relatives au transport des matières dangereuses.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Voici une série d’exercices et de mises en situation qui vous familiarisera avec l’utilisation du guide.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6d49c826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6d49c826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6e6670ed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6e6670ed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6d49c826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06d49c826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6e6670e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06e6670e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06e6670ed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06e6670ed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06e6670ed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06e6670ed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06e6670ed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06e6670ed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06e6670ed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06e6670ed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6e6670ed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6e6670ed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06e6670ed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06e6670ed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79646"/>
                </a:solidFill>
              </a:rPr>
              <a:t>Transports Québec</a:t>
            </a:r>
            <a:endParaRPr sz="1200">
              <a:solidFill>
                <a:srgbClr val="F7964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43.  Il est interdit de circuler dans le tunnel Louis-Hippolyte-Lafontaine, dans les tunnels Ville-Marie et Viger à Montréal, dans le tunnel Joseph-Samson à Québec ou dans la partie de la voie d'accès au tunnel de Melocheville qui est parallèle à la voie réservée aux véhicules transportant des matières dangereuses: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6d49c82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6d49c82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6e6670ed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06e6670ed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06e6670ed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06e6670ed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6e6670ed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06e6670ed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06e6670ed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06e6670ed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6e6670ed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6e6670ed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6e6670ed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06e6670ed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06e6670ed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06e6670ed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06e6670ed6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06e6670ed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06e6670ed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06e6670ed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703f97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703f97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–</a:t>
            </a:r>
            <a:r>
              <a:rPr lang="f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Augmenter la sécurité du public pendant le transport.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6e6670ed6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6e6670ed6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6e6670ed6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6e6670ed6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89d645f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b89d645f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6d49c82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6d49c82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6e6670ed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6e6670ed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5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transport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matières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dangereuses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RANGEMENT ET EMPLACEMENT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381300" y="955175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666666"/>
                </a:solidFill>
              </a:rPr>
              <a:t>•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document doit être rangé dans une pochette fixée à la portière du conducteur;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</a:rPr>
              <a:t>•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Ou demeurer à portée de la main, soit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sur le siège ou à la vue,côté conducteur.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7647425" y="386515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050" y="1866075"/>
            <a:ext cx="1838200" cy="16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CONTENANTS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311700" y="1468200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Cylindres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Jerricans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Seaux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Tonneaux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Fûts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Bouteilles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11700" y="656800"/>
            <a:ext cx="8984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/>
              <a:t>Petits contenant (capacité de 450 litres et moins)</a:t>
            </a:r>
            <a:endParaRPr sz="290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213" y="1689650"/>
            <a:ext cx="1849014" cy="2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CONTENANTS </a:t>
            </a:r>
            <a:endParaRPr i="1" sz="2000"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311700" y="1560700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Citernes routières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Grands récipients pour le vrac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Citernes amovibles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90400" y="7857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Grands</a:t>
            </a:r>
            <a:r>
              <a:rPr b="1" lang="fr" sz="2800"/>
              <a:t> contenant (capacité supérieure à 450 litres.</a:t>
            </a:r>
            <a:endParaRPr sz="28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125" y="1689650"/>
            <a:ext cx="1666475" cy="12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725" y="2677375"/>
            <a:ext cx="2051375" cy="11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CAMION-CITERNES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311700" y="1897663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Une plaque signalétique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 appareil permettant de faire le suivi de comportement du conducteur ou;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 système électronique de stabilisation dynamique du véhicule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15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90400" y="7857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Tout camion-citerne contenants des 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matières dangereuses doit être muni: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(véhicule après 14 août 2006)</a:t>
            </a:r>
            <a:endParaRPr b="1"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8375" y="785751"/>
            <a:ext cx="2365450" cy="15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CAMION-CITERNES </a:t>
            </a:r>
            <a:endParaRPr i="1" sz="2000"/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311700" y="1689638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Capacité des compartiments d’une citerne ne doit pas excéder 17000 litres;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Doit être muni de 2 cales de roues;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D’un ou deux extincteurs chimiques de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plus de 40 BC.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90300" y="8203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Règle concernant le </a:t>
            </a:r>
            <a:r>
              <a:rPr b="1" lang="fr" sz="2800"/>
              <a:t>camion-citerne </a:t>
            </a:r>
            <a:endParaRPr sz="2800"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875" y="692900"/>
            <a:ext cx="2668123" cy="9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3000" y="2483444"/>
            <a:ext cx="1811000" cy="12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311700" y="1689638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Utiliser le frein de stationnement pendant le déchargement de gaz 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liquéfiés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Poser les 2 cales de roues pour le déchargement;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S’assurer que toutes les soupapes du camion-citerne reliées au contenant sont fermées.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18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45150" y="4402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Règle concernant le conducteur d’un camion-citerne </a:t>
            </a:r>
            <a:endParaRPr sz="2800"/>
          </a:p>
        </p:txBody>
      </p:sp>
      <p:sp>
        <p:nvSpPr>
          <p:cNvPr id="215" name="Google Shape;215;p24"/>
          <p:cNvSpPr txBox="1"/>
          <p:nvPr/>
        </p:nvSpPr>
        <p:spPr>
          <a:xfrm>
            <a:off x="45150" y="7857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Le conducteur doit: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725" y="1020125"/>
            <a:ext cx="1319450" cy="11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INDICATIONS DE DANGER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Les étiquettes;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Les plaques;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Les marques et les signes.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22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Les indications de danger doivent être apposées sur les contenants.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375" y="1924575"/>
            <a:ext cx="1503475" cy="15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INDICATIONS DE DANGER </a:t>
            </a:r>
            <a:endParaRPr i="1" sz="2000"/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L’expéditeur a la responsabilité d’apposer ou de faire apposer l’étiquette de la classe primaire et subsidiaire;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transporteur doit veiller à ce que les étiquettes demeurent en place durant le trajet.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22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Petits contenants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234" name="Google Shape;2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600" y="892549"/>
            <a:ext cx="3037645" cy="11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INDICATIONS DE DANGER </a:t>
            </a:r>
            <a:endParaRPr i="1" sz="2000"/>
          </a:p>
        </p:txBody>
      </p:sp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Sur un côté du contenant autre que celui sur lequel est reposer;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Une bouteille de gaz, l’étiquette doit être sur l’épaule ou tout près.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22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L’étiquette doit être apposée: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600" y="892549"/>
            <a:ext cx="3037645" cy="11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INDICATIONS DE DANGER </a:t>
            </a:r>
            <a:endParaRPr i="1" sz="2000"/>
          </a:p>
        </p:txBody>
      </p:sp>
      <p:sp>
        <p:nvSpPr>
          <p:cNvPr id="249" name="Google Shape;249;p28"/>
          <p:cNvSpPr txBox="1"/>
          <p:nvPr>
            <p:ph idx="1" type="body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Étiquette(s)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Numéro UN.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Appellation</a:t>
            </a:r>
            <a:r>
              <a:rPr b="1" lang="fr" sz="2800"/>
              <a:t> réglementaire</a:t>
            </a:r>
            <a:r>
              <a:rPr b="1" lang="fr" sz="2800"/>
              <a:t>: </a:t>
            </a:r>
            <a:endParaRPr sz="2800"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71" y="1683350"/>
            <a:ext cx="4011330" cy="14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4104075" y="816900"/>
            <a:ext cx="4770000" cy="24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Objectif de la leçon</a:t>
            </a:r>
            <a:endParaRPr sz="3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Résoudre les problèmes d’application </a:t>
            </a:r>
            <a:r>
              <a:rPr lang="fr" sz="2400"/>
              <a:t>de la réglementation référant au règlement sur le transport des matières dangereuses</a:t>
            </a:r>
            <a:endParaRPr sz="2400"/>
          </a:p>
        </p:txBody>
      </p:sp>
      <p:pic>
        <p:nvPicPr>
          <p:cNvPr id="106" name="Google Shape;1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69075" cy="14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 txBox="1"/>
          <p:nvPr/>
        </p:nvSpPr>
        <p:spPr>
          <a:xfrm>
            <a:off x="152400" y="1608150"/>
            <a:ext cx="35448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Compétence 3</a:t>
            </a:r>
            <a:endParaRPr b="1"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transport des matières dangereuses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INDICATIONS DE DANGER </a:t>
            </a:r>
            <a:endParaRPr i="1" sz="2000"/>
          </a:p>
        </p:txBody>
      </p:sp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 plaques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Numéro UN.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Grands</a:t>
            </a:r>
            <a:r>
              <a:rPr b="1" lang="fr" sz="2800"/>
              <a:t> contenants </a:t>
            </a:r>
            <a:endParaRPr sz="2800"/>
          </a:p>
        </p:txBody>
      </p:sp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400" y="1639338"/>
            <a:ext cx="3413118" cy="205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INDICATIONS DE DANGER </a:t>
            </a:r>
            <a:endParaRPr i="1" sz="2000"/>
          </a:p>
        </p:txBody>
      </p:sp>
      <p:sp>
        <p:nvSpPr>
          <p:cNvPr id="267" name="Google Shape;267;p30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139575" y="1667850"/>
            <a:ext cx="80379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Grands contenants 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GRV supérieur à 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450 litres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mais inférieur 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à 3000 litres </a:t>
            </a:r>
            <a:endParaRPr sz="2800"/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000" y="938200"/>
            <a:ext cx="5198235" cy="29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APPOSITION DES PLAQUES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275" name="Google Shape;275;p31"/>
          <p:cNvSpPr txBox="1"/>
          <p:nvPr>
            <p:ph idx="1" type="body"/>
          </p:nvPr>
        </p:nvSpPr>
        <p:spPr>
          <a:xfrm>
            <a:off x="311700" y="2054625"/>
            <a:ext cx="5916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Apposer ou enlever les plaques lorsques les quantités ou le type des matières changent pendant le trajet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Les retirer lorsqu’elles ne sont plus exigées.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45150" y="10887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Le transporteur doit: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278" name="Google Shape;2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643" y="1550200"/>
            <a:ext cx="2750558" cy="15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600" y="0"/>
            <a:ext cx="79714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7754400" y="474330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25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FORMATION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290" name="Google Shape;290;p33"/>
          <p:cNvSpPr txBox="1"/>
          <p:nvPr>
            <p:ph idx="1" type="body"/>
          </p:nvPr>
        </p:nvSpPr>
        <p:spPr>
          <a:xfrm>
            <a:off x="311700" y="1992775"/>
            <a:ext cx="61362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Avoir reçu une formation appropriée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Être titulaire d’un certificat de formation.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27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348450" y="944850"/>
            <a:ext cx="82698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Exigences: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293" name="Google Shape;2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900" y="1218498"/>
            <a:ext cx="2387950" cy="15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FORMATION </a:t>
            </a:r>
            <a:endParaRPr i="1" sz="2000"/>
          </a:p>
        </p:txBody>
      </p:sp>
      <p:sp>
        <p:nvSpPr>
          <p:cNvPr id="299" name="Google Shape;299;p34"/>
          <p:cNvSpPr txBox="1"/>
          <p:nvPr>
            <p:ph idx="1" type="body"/>
          </p:nvPr>
        </p:nvSpPr>
        <p:spPr>
          <a:xfrm>
            <a:off x="311700" y="1992775"/>
            <a:ext cx="61362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certificat expire 36 mois après la date de délivrance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28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311700" y="957525"/>
            <a:ext cx="816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Certificat</a:t>
            </a:r>
            <a:r>
              <a:rPr b="1" lang="fr" sz="2800"/>
              <a:t>: </a:t>
            </a:r>
            <a:endParaRPr sz="2800"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149" y="1785125"/>
            <a:ext cx="1889125" cy="14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REJET ACCIDENTEL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08" name="Google Shape;308;p35"/>
          <p:cNvSpPr txBox="1"/>
          <p:nvPr>
            <p:ph idx="1" type="body"/>
          </p:nvPr>
        </p:nvSpPr>
        <p:spPr>
          <a:xfrm>
            <a:off x="405800" y="1083250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Police locale;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Votre employeur;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L’expéditeur des marchandises;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propriétaire, locataire, affréteur du véhicule;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Matières infectieuses: CANUTEC au 613-996-6666;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Catastrophique: CANUTEC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Urgence environnement: 1-866-694-5454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5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30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925" y="372865"/>
            <a:ext cx="1389601" cy="19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PIU - Plan d’intervention d’urgence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16" name="Google Shape;316;p36"/>
          <p:cNvSpPr txBox="1"/>
          <p:nvPr>
            <p:ph idx="1" type="body"/>
          </p:nvPr>
        </p:nvSpPr>
        <p:spPr>
          <a:xfrm>
            <a:off x="405800" y="1083250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plan d’intervention d’urgence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ou PIU (Emergency response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assistance plan) - ERAP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30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575" y="1757325"/>
            <a:ext cx="3166876" cy="21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TUNNELS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24" name="Google Shape;324;p37"/>
          <p:cNvSpPr txBox="1"/>
          <p:nvPr>
            <p:ph idx="1" type="body"/>
          </p:nvPr>
        </p:nvSpPr>
        <p:spPr>
          <a:xfrm>
            <a:off x="412050" y="1897663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Pont-tunnel Louis-Hippolyte-La-Fontaine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Ville-Marie;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Viger;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Joseph-Samson;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Melocheville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7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31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90300" y="8588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Règles de circulation dans les tunnels.</a:t>
            </a:r>
            <a:endParaRPr b="1"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Interdiction de circuler dans le tunnel :</a:t>
            </a:r>
            <a:r>
              <a:rPr b="1" lang="fr" sz="2800"/>
              <a:t> </a:t>
            </a:r>
            <a:endParaRPr sz="2800"/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225" y="723975"/>
            <a:ext cx="1280075" cy="12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TUNNELS </a:t>
            </a:r>
            <a:endParaRPr i="1" sz="2000"/>
          </a:p>
        </p:txBody>
      </p:sp>
      <p:sp>
        <p:nvSpPr>
          <p:cNvPr id="333" name="Google Shape;333;p38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31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6375"/>
            <a:ext cx="5989599" cy="10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48050"/>
            <a:ext cx="7466051" cy="19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098" y="65823"/>
            <a:ext cx="1855400" cy="18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AVERTISSEMENT</a:t>
            </a:r>
            <a:endParaRPr i="1" sz="2000"/>
          </a:p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11700" y="1152475"/>
            <a:ext cx="85206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Fournir le l’information relative au Règlement sur le transport des matières dangereuses du ministère des Transports du Québec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2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TUNNELS </a:t>
            </a:r>
            <a:endParaRPr i="1" sz="2000"/>
          </a:p>
        </p:txBody>
      </p:sp>
      <p:sp>
        <p:nvSpPr>
          <p:cNvPr id="342" name="Google Shape;342;p39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31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43" name="Google Shape;3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6375"/>
            <a:ext cx="5989599" cy="10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0" y="1974925"/>
            <a:ext cx="6236300" cy="23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6825" y="265175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PASSAGE À NIVEAU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51" name="Google Shape;351;p40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52" name="Google Shape;352;p40"/>
          <p:cNvSpPr txBox="1"/>
          <p:nvPr>
            <p:ph idx="1" type="body"/>
          </p:nvPr>
        </p:nvSpPr>
        <p:spPr>
          <a:xfrm>
            <a:off x="42575" y="991100"/>
            <a:ext cx="5994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conducteur d’un véhicule routier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qui contient des matières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dangereuses avec des plaques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doit immobiliser celui-ci à 5m du passage à niveau.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625" y="1404301"/>
            <a:ext cx="3004475" cy="16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Exemptions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59" name="Google Shape;359;p41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60" name="Google Shape;360;p41"/>
          <p:cNvSpPr txBox="1"/>
          <p:nvPr>
            <p:ph idx="1" type="body"/>
          </p:nvPr>
        </p:nvSpPr>
        <p:spPr>
          <a:xfrm>
            <a:off x="42575" y="991100"/>
            <a:ext cx="5994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Particularité page 34 à 47 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925" y="991100"/>
            <a:ext cx="1425826" cy="17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925" y="2754900"/>
            <a:ext cx="1792325" cy="11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0025" y="2627475"/>
            <a:ext cx="1530675" cy="15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3900" y="1680675"/>
            <a:ext cx="833275" cy="8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250" y="2573175"/>
            <a:ext cx="2622850" cy="147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NORMES ET RÈGLES DE SÉCURITÉ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71" name="Google Shape;371;p42"/>
          <p:cNvSpPr txBox="1"/>
          <p:nvPr>
            <p:ph idx="1" type="body"/>
          </p:nvPr>
        </p:nvSpPr>
        <p:spPr>
          <a:xfrm>
            <a:off x="461375" y="2310863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Sur ou devant le pare-choc avant du véhicule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Sur l’extrémité extérieure avant, ni dans le gobet ou sur une partie d’un véhicule-outil.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2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48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90300" y="10994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Aucun contenant de matières dangereuses ne doit être installé</a:t>
            </a:r>
            <a:r>
              <a:rPr b="1" lang="fr" sz="2800"/>
              <a:t> : 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TRANSPORT INTER-FRONTALIER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79" name="Google Shape;379;p43"/>
          <p:cNvSpPr txBox="1"/>
          <p:nvPr>
            <p:ph idx="1" type="body"/>
          </p:nvPr>
        </p:nvSpPr>
        <p:spPr>
          <a:xfrm>
            <a:off x="473700" y="2064188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Avoir une copie du FMCS;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Détenir la carte EXPRES;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L’expédition doit être conforme au règlement RTMD;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transporteur doit prouver que le personnel a reçu une formation appropriée.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3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50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81" name="Google Shape;381;p43"/>
          <p:cNvSpPr txBox="1"/>
          <p:nvPr/>
        </p:nvSpPr>
        <p:spPr>
          <a:xfrm>
            <a:off x="90300" y="10994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Transport vers les États-Unis</a:t>
            </a:r>
            <a:r>
              <a:rPr b="1" lang="fr" sz="2800"/>
              <a:t>: </a:t>
            </a: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4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MESURES DE SÉCURITÉ ET DE SÛRETÉ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387" name="Google Shape;387;p44"/>
          <p:cNvSpPr txBox="1"/>
          <p:nvPr>
            <p:ph idx="1" type="body"/>
          </p:nvPr>
        </p:nvSpPr>
        <p:spPr>
          <a:xfrm>
            <a:off x="365875" y="1182313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Certificat TMD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Document d’expédition;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Indications de danger bien en place;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Connaissances des procédures d’urgences;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8 heures de repos;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Effectuer la RDS et vérifier l’arrimage;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Respect des normes de charges et dimensions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89" name="Google Shape;389;p44"/>
          <p:cNvSpPr txBox="1"/>
          <p:nvPr/>
        </p:nvSpPr>
        <p:spPr>
          <a:xfrm>
            <a:off x="90300" y="6361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Avant le départ</a:t>
            </a:r>
            <a:r>
              <a:rPr b="1" lang="fr" sz="2800"/>
              <a:t>: </a:t>
            </a:r>
            <a:endParaRPr sz="2800"/>
          </a:p>
        </p:txBody>
      </p:sp>
      <p:sp>
        <p:nvSpPr>
          <p:cNvPr id="390" name="Google Shape;390;p44"/>
          <p:cNvSpPr txBox="1"/>
          <p:nvPr/>
        </p:nvSpPr>
        <p:spPr>
          <a:xfrm>
            <a:off x="807300" y="1853350"/>
            <a:ext cx="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MESURES DE SÉCURITÉ ET DE SÛRETÉ </a:t>
            </a:r>
            <a:endParaRPr i="1" sz="2000"/>
          </a:p>
        </p:txBody>
      </p:sp>
      <p:sp>
        <p:nvSpPr>
          <p:cNvPr id="396" name="Google Shape;396;p45"/>
          <p:cNvSpPr txBox="1"/>
          <p:nvPr>
            <p:ph idx="1" type="body"/>
          </p:nvPr>
        </p:nvSpPr>
        <p:spPr>
          <a:xfrm>
            <a:off x="365875" y="1182313"/>
            <a:ext cx="8613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S’abstenir de fumer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Conduite sécuritaire et conditions routières;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Respect des limites de vitesse;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Distance de freinage;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Vérifier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l’arrimage et l’état des pneus;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Respect des heures de conduite et de repos;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Éviter de consommer de l’acool et drogues.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5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98" name="Google Shape;398;p45"/>
          <p:cNvSpPr txBox="1"/>
          <p:nvPr/>
        </p:nvSpPr>
        <p:spPr>
          <a:xfrm>
            <a:off x="90300" y="6361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PENDANT LE TRANSPORT</a:t>
            </a:r>
            <a:r>
              <a:rPr b="1" lang="fr" sz="2800"/>
              <a:t>: </a:t>
            </a:r>
            <a:endParaRPr sz="2800"/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025" y="2253010"/>
            <a:ext cx="2096100" cy="13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MESURES DE SÉCURITÉ ET DE SÛRETÉ </a:t>
            </a:r>
            <a:endParaRPr i="1" sz="2000"/>
          </a:p>
        </p:txBody>
      </p:sp>
      <p:sp>
        <p:nvSpPr>
          <p:cNvPr id="405" name="Google Shape;405;p46"/>
          <p:cNvSpPr txBox="1"/>
          <p:nvPr>
            <p:ph idx="1" type="body"/>
          </p:nvPr>
        </p:nvSpPr>
        <p:spPr>
          <a:xfrm>
            <a:off x="365875" y="1182325"/>
            <a:ext cx="6516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Système de 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fiable;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Transmission des documents de sûreté;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Favoriser les systèmes de localisation;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Bouton d’alerte de détresse;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Maintien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d’un réseau d’échange de communication.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6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55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90300" y="6361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MOYEN DE COMMUNICATION</a:t>
            </a:r>
            <a:r>
              <a:rPr b="1" lang="fr" sz="2800"/>
              <a:t>: </a:t>
            </a:r>
            <a:endParaRPr sz="2800"/>
          </a:p>
        </p:txBody>
      </p:sp>
      <p:pic>
        <p:nvPicPr>
          <p:cNvPr id="408" name="Google Shape;4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347" y="2571750"/>
            <a:ext cx="2643103" cy="95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Retour sur la théorie </a:t>
            </a:r>
            <a:r>
              <a:rPr i="1" lang="fr" sz="1500"/>
              <a:t>EXERCICE</a:t>
            </a:r>
            <a:r>
              <a:rPr lang="fr" sz="3000"/>
              <a:t> </a:t>
            </a:r>
            <a:endParaRPr i="1" sz="2000"/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00" y="723975"/>
            <a:ext cx="5845734" cy="438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/>
          <p:nvPr/>
        </p:nvSpPr>
        <p:spPr>
          <a:xfrm>
            <a:off x="4387175" y="1875500"/>
            <a:ext cx="32352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latin typeface="Oswald"/>
                <a:ea typeface="Oswald"/>
                <a:cs typeface="Oswald"/>
                <a:sym typeface="Oswald"/>
              </a:rPr>
              <a:t>Merci de votre attention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Conception: Alain Lévesque   2023</a:t>
            </a:r>
            <a:endParaRPr b="1" sz="21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INTRODUCTION</a:t>
            </a:r>
            <a:endParaRPr i="1" sz="2000"/>
          </a:p>
        </p:txBody>
      </p:sp>
      <p:sp>
        <p:nvSpPr>
          <p:cNvPr id="120" name="Google Shape;120;p13"/>
          <p:cNvSpPr txBox="1"/>
          <p:nvPr>
            <p:ph idx="1" type="body"/>
          </p:nvPr>
        </p:nvSpPr>
        <p:spPr>
          <a:xfrm>
            <a:off x="311700" y="1152475"/>
            <a:ext cx="85206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Quel est l’objectif principal du Règlement sur le transport des matières dangereuses ?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276125" y="2571750"/>
            <a:ext cx="816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Char char="➔"/>
            </a:pPr>
            <a:r>
              <a:rPr lang="fr" sz="2800">
                <a:solidFill>
                  <a:srgbClr val="0000FF"/>
                </a:solidFill>
              </a:rPr>
              <a:t>Respecter les règles de sécurité relatives au transport de marchandise sur la route.</a:t>
            </a:r>
            <a:endParaRPr sz="2800">
              <a:solidFill>
                <a:srgbClr val="0000FF"/>
              </a:solidFill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CLASSIFICATION</a:t>
            </a:r>
            <a:endParaRPr i="1" sz="2000"/>
          </a:p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0" y="1152475"/>
            <a:ext cx="91440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Il existe combien de classes de matières dangereuses</a:t>
            </a:r>
            <a:r>
              <a:rPr lang="fr" sz="2800"/>
              <a:t> ?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311700" y="2281900"/>
            <a:ext cx="816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9 classes qui sont subdivisées selon les caractéristiques du produit donné.</a:t>
            </a:r>
            <a:endParaRPr sz="2800">
              <a:solidFill>
                <a:srgbClr val="0000FF"/>
              </a:solidFill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CLASSIFICATION</a:t>
            </a:r>
            <a:endParaRPr i="1" sz="2000"/>
          </a:p>
        </p:txBody>
      </p:sp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261000" y="1152475"/>
            <a:ext cx="85206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Qui est tenu de déterminer la classification d’une matière dangereuse avant de permettre à un transporteur d’en prendre possession?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487375" y="2972625"/>
            <a:ext cx="360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L’expéditeur</a:t>
            </a:r>
            <a:r>
              <a:rPr lang="fr" sz="2800">
                <a:solidFill>
                  <a:srgbClr val="0000FF"/>
                </a:solidFill>
              </a:rPr>
              <a:t>.</a:t>
            </a:r>
            <a:endParaRPr sz="2800">
              <a:solidFill>
                <a:srgbClr val="0000FF"/>
              </a:solidFill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/>
        </p:nvSpPr>
        <p:spPr>
          <a:xfrm>
            <a:off x="7380750" y="3865150"/>
            <a:ext cx="177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à 10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00" y="49575"/>
            <a:ext cx="6246675" cy="43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6668550" y="1615825"/>
            <a:ext cx="223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9 classes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DOCUMENTATION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381300" y="955175"/>
            <a:ext cx="7578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rgbClr val="666666"/>
                </a:solidFill>
              </a:rPr>
              <a:t>•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L’expéditeur doit obligatoirement établir et remettre (au transporteur) un document d’expédition;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rgbClr val="666666"/>
                </a:solidFill>
              </a:rPr>
              <a:t>•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Au moment du transport, le transporteur doit avoir en sa possession un document papier.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7647425" y="386515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11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250" y="1553700"/>
            <a:ext cx="1135675" cy="14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EXEMPLE DE DOCUMENT</a:t>
            </a:r>
            <a:r>
              <a:rPr lang="fr" sz="3000"/>
              <a:t> </a:t>
            </a:r>
            <a:endParaRPr i="1" sz="2000"/>
          </a:p>
        </p:txBody>
      </p:sp>
      <p:sp>
        <p:nvSpPr>
          <p:cNvPr id="159" name="Google Shape;159;p18"/>
          <p:cNvSpPr txBox="1"/>
          <p:nvPr/>
        </p:nvSpPr>
        <p:spPr>
          <a:xfrm>
            <a:off x="7647425" y="386515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12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00" y="918213"/>
            <a:ext cx="4316476" cy="33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5513825" y="973700"/>
            <a:ext cx="3588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 document papier peut-être manuscrit ou </a:t>
            </a: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imprimé</a:t>
            </a:r>
            <a:r>
              <a:rPr lang="fr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