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5143500" cx="9144000"/>
  <p:notesSz cx="6858000" cy="9144000"/>
  <p:embeddedFontLst>
    <p:embeddedFont>
      <p:font typeface="Exo 2"/>
      <p:regular r:id="rId31"/>
      <p:bold r:id="rId32"/>
      <p:italic r:id="rId33"/>
      <p:boldItalic r:id="rId34"/>
    </p:embeddedFont>
    <p:embeddedFont>
      <p:font typeface="Oswald"/>
      <p:regular r:id="rId35"/>
      <p:bold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Exo2-regular.fntdata"/><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Exo2-italic.fntdata"/><Relationship Id="rId10" Type="http://schemas.openxmlformats.org/officeDocument/2006/relationships/slide" Target="slides/slide5.xml"/><Relationship Id="rId32" Type="http://schemas.openxmlformats.org/officeDocument/2006/relationships/font" Target="fonts/Exo2-bold.fntdata"/><Relationship Id="rId13" Type="http://schemas.openxmlformats.org/officeDocument/2006/relationships/slide" Target="slides/slide8.xml"/><Relationship Id="rId35" Type="http://schemas.openxmlformats.org/officeDocument/2006/relationships/font" Target="fonts/Oswald-regular.fntdata"/><Relationship Id="rId12" Type="http://schemas.openxmlformats.org/officeDocument/2006/relationships/slide" Target="slides/slide7.xml"/><Relationship Id="rId34" Type="http://schemas.openxmlformats.org/officeDocument/2006/relationships/font" Target="fonts/Exo2-boldItalic.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Oswald-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47c94205e3_1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47c94205e3_1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6da60eae35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6da60eae35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4247fbc19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4247fbc19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768d182588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768d182588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768d182588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768d182588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g76ae72926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7" name="Google Shape;197;g76ae72926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76ae729260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76ae729260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76ae729260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76ae729260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76ae729260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76ae729260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76ae729260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76ae729260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6e4ef40818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6e4ef40818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Cliquez sur le pictogramme vidéo pour voir le fonctionnement avec une vidéo.</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42c101062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42c101062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fd239b3fe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fd239b3fe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6e4ef40818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6e4ef40818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6e4ef40818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6e4ef40818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6e4ef40818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6e4ef40818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6e4ef40818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6e4ef40818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46d7ac1b3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46d7ac1b3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55325c192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55325c192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6db63bb825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6db63bb825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6da60eae35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6da60eae35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6da60eae35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6da60eae35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r"/>
              <a:t>Ancrages de suspension, lames, jumelles, brides,etc.</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7fdb7a4e4b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7fdb7a4e4b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6da60eae35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6da60eae35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768723ddd8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768723ddd8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jpg"/><Relationship Id="rId3"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jpg"/><Relationship Id="rId3"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jp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jpg"/><Relationship Id="rId3"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jpg"/><Relationship Id="rId3"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jpg"/><Relationship Id="rId3"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age Présentation" type="title">
  <p:cSld name="TITLE">
    <p:spTree>
      <p:nvGrpSpPr>
        <p:cNvPr id="9" name="Shape 9"/>
        <p:cNvGrpSpPr/>
        <p:nvPr/>
      </p:nvGrpSpPr>
      <p:grpSpPr>
        <a:xfrm>
          <a:off x="0" y="0"/>
          <a:ext cx="0" cy="0"/>
          <a:chOff x="0" y="0"/>
          <a:chExt cx="0" cy="0"/>
        </a:xfrm>
      </p:grpSpPr>
      <p:sp>
        <p:nvSpPr>
          <p:cNvPr id="10" name="Google Shape;10;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pic>
        <p:nvPicPr>
          <p:cNvPr id="11" name="Google Shape;11;p2"/>
          <p:cNvPicPr preferRelativeResize="0"/>
          <p:nvPr/>
        </p:nvPicPr>
        <p:blipFill rotWithShape="1">
          <a:blip r:embed="rId2">
            <a:alphaModFix/>
          </a:blip>
          <a:srcRect b="0" l="0" r="27933" t="0"/>
          <a:stretch/>
        </p:blipFill>
        <p:spPr>
          <a:xfrm>
            <a:off x="-53150" y="425300"/>
            <a:ext cx="9214800" cy="4768800"/>
          </a:xfrm>
          <a:prstGeom prst="rect">
            <a:avLst/>
          </a:prstGeom>
          <a:noFill/>
          <a:ln>
            <a:noFill/>
          </a:ln>
        </p:spPr>
      </p:pic>
      <p:sp>
        <p:nvSpPr>
          <p:cNvPr id="12" name="Google Shape;12;p2"/>
          <p:cNvSpPr/>
          <p:nvPr/>
        </p:nvSpPr>
        <p:spPr>
          <a:xfrm rot="10800000">
            <a:off x="-58250" y="-106150"/>
            <a:ext cx="9225000" cy="1297575"/>
          </a:xfrm>
          <a:prstGeom prst="flowChartManualInput">
            <a:avLst/>
          </a:prstGeom>
          <a:solidFill>
            <a:srgbClr val="43434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 name="Google Shape;13;p2"/>
          <p:cNvGrpSpPr/>
          <p:nvPr/>
        </p:nvGrpSpPr>
        <p:grpSpPr>
          <a:xfrm>
            <a:off x="76200" y="76204"/>
            <a:ext cx="2449718" cy="819858"/>
            <a:chOff x="-58250" y="-38001"/>
            <a:chExt cx="3035209" cy="1148421"/>
          </a:xfrm>
        </p:grpSpPr>
        <p:pic>
          <p:nvPicPr>
            <p:cNvPr id="14" name="Google Shape;14;p2"/>
            <p:cNvPicPr preferRelativeResize="0"/>
            <p:nvPr/>
          </p:nvPicPr>
          <p:blipFill>
            <a:blip r:embed="rId3">
              <a:alphaModFix/>
            </a:blip>
            <a:stretch>
              <a:fillRect/>
            </a:stretch>
          </p:blipFill>
          <p:spPr>
            <a:xfrm>
              <a:off x="-58250" y="-38001"/>
              <a:ext cx="2324650" cy="1020176"/>
            </a:xfrm>
            <a:prstGeom prst="rect">
              <a:avLst/>
            </a:prstGeom>
            <a:noFill/>
            <a:ln>
              <a:noFill/>
            </a:ln>
          </p:spPr>
        </p:pic>
        <p:sp>
          <p:nvSpPr>
            <p:cNvPr id="15" name="Google Shape;15;p2"/>
            <p:cNvSpPr txBox="1"/>
            <p:nvPr/>
          </p:nvSpPr>
          <p:spPr>
            <a:xfrm>
              <a:off x="652259" y="596220"/>
              <a:ext cx="2324700" cy="5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fr" sz="700">
                  <a:solidFill>
                    <a:srgbClr val="FFFFFF"/>
                  </a:solidFill>
                  <a:latin typeface="Exo 2"/>
                  <a:ea typeface="Exo 2"/>
                  <a:cs typeface="Exo 2"/>
                  <a:sym typeface="Exo 2"/>
                </a:rPr>
                <a:t>CENTRE DE FORMATION </a:t>
              </a:r>
              <a:endParaRPr i="1" sz="700">
                <a:solidFill>
                  <a:srgbClr val="FFFFFF"/>
                </a:solidFill>
                <a:latin typeface="Exo 2"/>
                <a:ea typeface="Exo 2"/>
                <a:cs typeface="Exo 2"/>
                <a:sym typeface="Exo 2"/>
              </a:endParaRPr>
            </a:p>
            <a:p>
              <a:pPr indent="0" lvl="0" marL="0" rtl="0" algn="l">
                <a:spcBef>
                  <a:spcPts val="0"/>
                </a:spcBef>
                <a:spcAft>
                  <a:spcPts val="0"/>
                </a:spcAft>
                <a:buNone/>
              </a:pPr>
              <a:r>
                <a:rPr i="1" lang="fr" sz="700">
                  <a:solidFill>
                    <a:srgbClr val="FFFFFF"/>
                  </a:solidFill>
                  <a:latin typeface="Exo 2"/>
                  <a:ea typeface="Exo 2"/>
                  <a:cs typeface="Exo 2"/>
                  <a:sym typeface="Exo 2"/>
                </a:rPr>
                <a:t>DU TRANSPORT ROUTIER</a:t>
              </a:r>
              <a:endParaRPr i="1" sz="700">
                <a:solidFill>
                  <a:srgbClr val="FFFFFF"/>
                </a:solidFill>
                <a:latin typeface="Exo 2"/>
                <a:ea typeface="Exo 2"/>
                <a:cs typeface="Exo 2"/>
                <a:sym typeface="Exo 2"/>
              </a:endParaRPr>
            </a:p>
            <a:p>
              <a:pPr indent="0" lvl="0" marL="0" rtl="0" algn="l">
                <a:spcBef>
                  <a:spcPts val="0"/>
                </a:spcBef>
                <a:spcAft>
                  <a:spcPts val="0"/>
                </a:spcAft>
                <a:buNone/>
              </a:pPr>
              <a:r>
                <a:rPr i="1" lang="fr" sz="700">
                  <a:solidFill>
                    <a:srgbClr val="FFFFFF"/>
                  </a:solidFill>
                  <a:latin typeface="Exo 2"/>
                  <a:ea typeface="Exo 2"/>
                  <a:cs typeface="Exo 2"/>
                  <a:sym typeface="Exo 2"/>
                </a:rPr>
                <a:t>DE SAINT-JÉRÔME</a:t>
              </a:r>
              <a:endParaRPr i="1" sz="700">
                <a:solidFill>
                  <a:srgbClr val="FFFFFF"/>
                </a:solidFill>
                <a:latin typeface="Exo 2"/>
                <a:ea typeface="Exo 2"/>
                <a:cs typeface="Exo 2"/>
                <a:sym typeface="Exo 2"/>
              </a:endParaRPr>
            </a:p>
          </p:txBody>
        </p:sp>
      </p:grpSp>
      <p:sp>
        <p:nvSpPr>
          <p:cNvPr id="16" name="Google Shape;16;p2"/>
          <p:cNvSpPr txBox="1"/>
          <p:nvPr>
            <p:ph type="title"/>
          </p:nvPr>
        </p:nvSpPr>
        <p:spPr>
          <a:xfrm>
            <a:off x="5237250" y="1239725"/>
            <a:ext cx="3235200" cy="19272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000000"/>
              </a:buClr>
              <a:buSzPts val="3600"/>
              <a:buFont typeface="Oswald"/>
              <a:buNone/>
              <a:defRPr b="1" sz="3600">
                <a:solidFill>
                  <a:srgbClr val="000000"/>
                </a:solidFill>
                <a:latin typeface="Oswald"/>
                <a:ea typeface="Oswald"/>
                <a:cs typeface="Oswald"/>
                <a:sym typeface="Oswald"/>
              </a:defRPr>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1165375" y="1055800"/>
            <a:ext cx="7011300" cy="19272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20" name="Google Shape;20;p3"/>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21" name="Google Shape;21;p3"/>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22" name="Google Shape;22;p3"/>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 name="Google Shape;23;p3"/>
          <p:cNvPicPr preferRelativeResize="0"/>
          <p:nvPr/>
        </p:nvPicPr>
        <p:blipFill>
          <a:blip r:embed="rId3">
            <a:alphaModFix/>
          </a:blip>
          <a:stretch>
            <a:fillRect/>
          </a:stretch>
        </p:blipFill>
        <p:spPr>
          <a:xfrm>
            <a:off x="215571" y="4583675"/>
            <a:ext cx="896855" cy="3936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 name="Shape 24"/>
        <p:cNvGrpSpPr/>
        <p:nvPr/>
      </p:nvGrpSpPr>
      <p:grpSpPr>
        <a:xfrm>
          <a:off x="0" y="0"/>
          <a:ext cx="0" cy="0"/>
          <a:chOff x="0" y="0"/>
          <a:chExt cx="0" cy="0"/>
        </a:xfrm>
      </p:grpSpPr>
      <p:sp>
        <p:nvSpPr>
          <p:cNvPr id="25" name="Google Shape;25;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6" name="Google Shape;26;p4"/>
          <p:cNvSpPr txBox="1"/>
          <p:nvPr>
            <p:ph idx="1" type="body"/>
          </p:nvPr>
        </p:nvSpPr>
        <p:spPr>
          <a:xfrm>
            <a:off x="311700" y="1152475"/>
            <a:ext cx="8520600" cy="30132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7" name="Google Shape;27;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28" name="Google Shape;28;p4"/>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29" name="Google Shape;29;p4"/>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30" name="Google Shape;30;p4"/>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 name="Google Shape;31;p4"/>
          <p:cNvPicPr preferRelativeResize="0"/>
          <p:nvPr/>
        </p:nvPicPr>
        <p:blipFill>
          <a:blip r:embed="rId3">
            <a:alphaModFix/>
          </a:blip>
          <a:stretch>
            <a:fillRect/>
          </a:stretch>
        </p:blipFill>
        <p:spPr>
          <a:xfrm>
            <a:off x="215571" y="4583675"/>
            <a:ext cx="896855" cy="3936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 name="Shape 32"/>
        <p:cNvGrpSpPr/>
        <p:nvPr/>
      </p:nvGrpSpPr>
      <p:grpSpPr>
        <a:xfrm>
          <a:off x="0" y="0"/>
          <a:ext cx="0" cy="0"/>
          <a:chOff x="0" y="0"/>
          <a:chExt cx="0" cy="0"/>
        </a:xfrm>
      </p:grpSpPr>
      <p:sp>
        <p:nvSpPr>
          <p:cNvPr id="33" name="Google Shape;33;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4" name="Google Shape;3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35" name="Google Shape;35;p5"/>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36" name="Google Shape;36;p5"/>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37" name="Google Shape;37;p5"/>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8" name="Google Shape;38;p5"/>
          <p:cNvPicPr preferRelativeResize="0"/>
          <p:nvPr/>
        </p:nvPicPr>
        <p:blipFill>
          <a:blip r:embed="rId3">
            <a:alphaModFix/>
          </a:blip>
          <a:stretch>
            <a:fillRect/>
          </a:stretch>
        </p:blipFill>
        <p:spPr>
          <a:xfrm>
            <a:off x="215571" y="4583675"/>
            <a:ext cx="896855" cy="3936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9" name="Shape 39"/>
        <p:cNvGrpSpPr/>
        <p:nvPr/>
      </p:nvGrpSpPr>
      <p:grpSpPr>
        <a:xfrm>
          <a:off x="0" y="0"/>
          <a:ext cx="0" cy="0"/>
          <a:chOff x="0" y="0"/>
          <a:chExt cx="0" cy="0"/>
        </a:xfrm>
      </p:grpSpPr>
      <p:sp>
        <p:nvSpPr>
          <p:cNvPr id="40" name="Google Shape;40;p6"/>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1" name="Google Shape;41;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42" name="Google Shape;42;p6"/>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43" name="Google Shape;43;p6"/>
          <p:cNvSpPr txBox="1"/>
          <p:nvPr>
            <p:ph idx="3"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44" name="Google Shape;44;p6"/>
          <p:cNvSpPr txBox="1"/>
          <p:nvPr>
            <p:ph idx="4"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45" name="Google Shape;45;p6"/>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46" name="Google Shape;46;p6"/>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7" name="Google Shape;47;p6"/>
          <p:cNvPicPr preferRelativeResize="0"/>
          <p:nvPr/>
        </p:nvPicPr>
        <p:blipFill>
          <a:blip r:embed="rId3">
            <a:alphaModFix/>
          </a:blip>
          <a:stretch>
            <a:fillRect/>
          </a:stretch>
        </p:blipFill>
        <p:spPr>
          <a:xfrm>
            <a:off x="215571" y="4583675"/>
            <a:ext cx="896855" cy="3936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8" name="Shape 48"/>
        <p:cNvGrpSpPr/>
        <p:nvPr/>
      </p:nvGrpSpPr>
      <p:grpSpPr>
        <a:xfrm>
          <a:off x="0" y="0"/>
          <a:ext cx="0" cy="0"/>
          <a:chOff x="0" y="0"/>
          <a:chExt cx="0" cy="0"/>
        </a:xfrm>
      </p:grpSpPr>
      <p:sp>
        <p:nvSpPr>
          <p:cNvPr id="49" name="Google Shape;49;p7"/>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7"/>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1" name="Google Shape;51;p7"/>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2" name="Google Shape;52;p7"/>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53" name="Google Shape;53;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54" name="Google Shape;54;p7"/>
          <p:cNvSpPr txBox="1"/>
          <p:nvPr>
            <p:ph idx="3"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55" name="Google Shape;55;p7"/>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56" name="Google Shape;56;p7"/>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7" name="Google Shape;57;p7"/>
          <p:cNvPicPr preferRelativeResize="0"/>
          <p:nvPr/>
        </p:nvPicPr>
        <p:blipFill>
          <a:blip r:embed="rId3">
            <a:alphaModFix/>
          </a:blip>
          <a:stretch>
            <a:fillRect/>
          </a:stretch>
        </p:blipFill>
        <p:spPr>
          <a:xfrm>
            <a:off x="215571" y="4583675"/>
            <a:ext cx="896855" cy="3936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8" name="Shape 58"/>
        <p:cNvGrpSpPr/>
        <p:nvPr/>
      </p:nvGrpSpPr>
      <p:grpSpPr>
        <a:xfrm>
          <a:off x="0" y="0"/>
          <a:ext cx="0" cy="0"/>
          <a:chOff x="0" y="0"/>
          <a:chExt cx="0" cy="0"/>
        </a:xfrm>
      </p:grpSpPr>
      <p:sp>
        <p:nvSpPr>
          <p:cNvPr id="59" name="Google Shape;59;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sp>
        <p:nvSpPr>
          <p:cNvPr id="60" name="Google Shape;60;p8"/>
          <p:cNvSpPr txBox="1"/>
          <p:nvPr>
            <p:ph idx="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fr"/>
              <a:t>‹#›</a:t>
            </a:fld>
            <a:endParaRPr/>
          </a:p>
        </p:txBody>
      </p:sp>
      <p:pic>
        <p:nvPicPr>
          <p:cNvPr id="61" name="Google Shape;61;p8"/>
          <p:cNvPicPr preferRelativeResize="0"/>
          <p:nvPr/>
        </p:nvPicPr>
        <p:blipFill rotWithShape="1">
          <a:blip r:embed="rId2">
            <a:alphaModFix/>
          </a:blip>
          <a:srcRect b="43715" l="0" r="0" t="16408"/>
          <a:stretch/>
        </p:blipFill>
        <p:spPr>
          <a:xfrm>
            <a:off x="-25" y="4281450"/>
            <a:ext cx="9144000" cy="909225"/>
          </a:xfrm>
          <a:prstGeom prst="flowChartManualInput">
            <a:avLst/>
          </a:prstGeom>
          <a:noFill/>
          <a:ln>
            <a:noFill/>
          </a:ln>
        </p:spPr>
      </p:pic>
      <p:sp>
        <p:nvSpPr>
          <p:cNvPr id="62" name="Google Shape;62;p8"/>
          <p:cNvSpPr/>
          <p:nvPr/>
        </p:nvSpPr>
        <p:spPr>
          <a:xfrm>
            <a:off x="-19375" y="4281450"/>
            <a:ext cx="9163375" cy="909225"/>
          </a:xfrm>
          <a:prstGeom prst="flowChartManualInput">
            <a:avLst/>
          </a:prstGeom>
          <a:solidFill>
            <a:srgbClr val="000000">
              <a:alpha val="56470"/>
            </a:srgbClr>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3" name="Google Shape;63;p8"/>
          <p:cNvPicPr preferRelativeResize="0"/>
          <p:nvPr/>
        </p:nvPicPr>
        <p:blipFill>
          <a:blip r:embed="rId3">
            <a:alphaModFix/>
          </a:blip>
          <a:stretch>
            <a:fillRect/>
          </a:stretch>
        </p:blipFill>
        <p:spPr>
          <a:xfrm>
            <a:off x="215571" y="4583675"/>
            <a:ext cx="896855" cy="3936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ide 2">
  <p:cSld name="CUSTOM">
    <p:spTree>
      <p:nvGrpSpPr>
        <p:cNvPr id="64" name="Shape 64"/>
        <p:cNvGrpSpPr/>
        <p:nvPr/>
      </p:nvGrpSpPr>
      <p:grpSpPr>
        <a:xfrm>
          <a:off x="0" y="0"/>
          <a:ext cx="0" cy="0"/>
          <a:chOff x="0" y="0"/>
          <a:chExt cx="0" cy="0"/>
        </a:xfrm>
      </p:grpSpPr>
      <p:sp>
        <p:nvSpPr>
          <p:cNvPr id="65" name="Google Shape;65;p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None/>
              <a:defRPr/>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18.png"/><Relationship Id="rId5" Type="http://schemas.openxmlformats.org/officeDocument/2006/relationships/image" Target="../media/image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5.png"/><Relationship Id="rId4" Type="http://schemas.openxmlformats.org/officeDocument/2006/relationships/image" Target="../media/image9.png"/><Relationship Id="rId5" Type="http://schemas.openxmlformats.org/officeDocument/2006/relationships/image" Target="../media/image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16.png"/><Relationship Id="rId5" Type="http://schemas.openxmlformats.org/officeDocument/2006/relationships/image" Target="../media/image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22.png"/><Relationship Id="rId5" Type="http://schemas.openxmlformats.org/officeDocument/2006/relationships/image" Target="../media/image15.png"/><Relationship Id="rId6" Type="http://schemas.openxmlformats.org/officeDocument/2006/relationships/image" Target="../media/image24.png"/><Relationship Id="rId7" Type="http://schemas.openxmlformats.org/officeDocument/2006/relationships/image" Target="../media/image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7.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1.png"/><Relationship Id="rId7" Type="http://schemas.openxmlformats.org/officeDocument/2006/relationships/image" Target="../media/image25.png"/><Relationship Id="rId8" Type="http://schemas.openxmlformats.org/officeDocument/2006/relationships/image" Target="../media/image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image" Target="../media/image29.png"/><Relationship Id="rId5" Type="http://schemas.openxmlformats.org/officeDocument/2006/relationships/image" Target="../media/image31.png"/><Relationship Id="rId6" Type="http://schemas.openxmlformats.org/officeDocument/2006/relationships/image" Target="../media/image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image" Target="../media/image39.png"/><Relationship Id="rId5" Type="http://schemas.openxmlformats.org/officeDocument/2006/relationships/image" Target="../media/image36.png"/><Relationship Id="rId6" Type="http://schemas.openxmlformats.org/officeDocument/2006/relationships/image" Target="../media/image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8.png"/><Relationship Id="rId4" Type="http://schemas.openxmlformats.org/officeDocument/2006/relationships/image" Target="../media/image37.png"/><Relationship Id="rId5" Type="http://schemas.openxmlformats.org/officeDocument/2006/relationships/image" Target="../media/image40.png"/><Relationship Id="rId6" Type="http://schemas.openxmlformats.org/officeDocument/2006/relationships/image" Target="../media/image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9.jpg"/><Relationship Id="rId4" Type="http://schemas.openxmlformats.org/officeDocument/2006/relationships/image" Target="../media/image50.jpg"/><Relationship Id="rId5" Type="http://schemas.openxmlformats.org/officeDocument/2006/relationships/hyperlink" Target="https://drive.google.com/file/d/1bZwq8LNszp_Pq9SQvNgEKh7ho9_hRlVM/view?usp=sharing" TargetMode="External"/><Relationship Id="rId6" Type="http://schemas.openxmlformats.org/officeDocument/2006/relationships/image" Target="../media/image43.png"/><Relationship Id="rId7" Type="http://schemas.openxmlformats.org/officeDocument/2006/relationships/image" Target="../media/image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5.png"/><Relationship Id="rId4" Type="http://schemas.openxmlformats.org/officeDocument/2006/relationships/hyperlink" Target="https://drive.google.com/file/d/1n2fya7pyVg_EXJrBIq5CwhaO55eKkC6c/view?usp=sharing" TargetMode="External"/><Relationship Id="rId5" Type="http://schemas.openxmlformats.org/officeDocument/2006/relationships/image" Target="../media/image43.png"/><Relationship Id="rId6" Type="http://schemas.openxmlformats.org/officeDocument/2006/relationships/image" Target="../media/image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4.png"/><Relationship Id="rId4" Type="http://schemas.openxmlformats.org/officeDocument/2006/relationships/image" Target="../media/image34.png"/><Relationship Id="rId5" Type="http://schemas.openxmlformats.org/officeDocument/2006/relationships/image" Target="../media/image46.png"/><Relationship Id="rId6" Type="http://schemas.openxmlformats.org/officeDocument/2006/relationships/image" Target="../media/image45.png"/><Relationship Id="rId7" Type="http://schemas.openxmlformats.org/officeDocument/2006/relationships/image" Target="../media/image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8.jpg"/><Relationship Id="rId4" Type="http://schemas.openxmlformats.org/officeDocument/2006/relationships/image" Target="../media/image41.png"/><Relationship Id="rId5" Type="http://schemas.openxmlformats.org/officeDocument/2006/relationships/image" Target="../media/image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2.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2.png"/><Relationship Id="rId4" Type="http://schemas.openxmlformats.org/officeDocument/2006/relationships/image" Target="../media/image17.png"/><Relationship Id="rId5"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2.png"/><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32.png"/><Relationship Id="rId5"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0"/>
          <p:cNvSpPr txBox="1"/>
          <p:nvPr>
            <p:ph type="title"/>
          </p:nvPr>
        </p:nvSpPr>
        <p:spPr>
          <a:xfrm>
            <a:off x="5237250" y="1239725"/>
            <a:ext cx="3235200" cy="1927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fr">
                <a:latin typeface="Arial"/>
                <a:ea typeface="Arial"/>
                <a:cs typeface="Arial"/>
                <a:sym typeface="Arial"/>
              </a:rPr>
              <a:t>Leçon 2.5.4</a:t>
            </a:r>
            <a:endParaRPr>
              <a:latin typeface="Arial"/>
              <a:ea typeface="Arial"/>
              <a:cs typeface="Arial"/>
              <a:sym typeface="Arial"/>
            </a:endParaRPr>
          </a:p>
          <a:p>
            <a:pPr indent="0" lvl="0" marL="0" rtl="0" algn="ctr">
              <a:spcBef>
                <a:spcPts val="0"/>
              </a:spcBef>
              <a:spcAft>
                <a:spcPts val="0"/>
              </a:spcAft>
              <a:buNone/>
            </a:pPr>
            <a:r>
              <a:rPr lang="fr">
                <a:latin typeface="Arial"/>
                <a:ea typeface="Arial"/>
                <a:cs typeface="Arial"/>
                <a:sym typeface="Arial"/>
              </a:rPr>
              <a:t>Les systèmes de suspensions</a:t>
            </a:r>
            <a:endParaRPr>
              <a:latin typeface="Arial"/>
              <a:ea typeface="Arial"/>
              <a:cs typeface="Arial"/>
              <a:sym typeface="Arial"/>
            </a:endParaRPr>
          </a:p>
        </p:txBody>
      </p:sp>
      <p:pic>
        <p:nvPicPr>
          <p:cNvPr id="71" name="Google Shape;71;p10"/>
          <p:cNvPicPr preferRelativeResize="0"/>
          <p:nvPr/>
        </p:nvPicPr>
        <p:blipFill>
          <a:blip r:embed="rId3">
            <a:alphaModFix/>
          </a:blip>
          <a:stretch>
            <a:fillRect/>
          </a:stretch>
        </p:blipFill>
        <p:spPr>
          <a:xfrm>
            <a:off x="7937525" y="0"/>
            <a:ext cx="1128074" cy="48345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19"/>
          <p:cNvSpPr txBox="1"/>
          <p:nvPr/>
        </p:nvSpPr>
        <p:spPr>
          <a:xfrm>
            <a:off x="3454800" y="157175"/>
            <a:ext cx="2371500" cy="648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fr" sz="1200">
                <a:solidFill>
                  <a:schemeClr val="dk1"/>
                </a:solidFill>
              </a:rPr>
              <a:t>Ressorts pneumatiques</a:t>
            </a:r>
            <a:r>
              <a:rPr b="1" lang="fr">
                <a:solidFill>
                  <a:schemeClr val="dk1"/>
                </a:solidFill>
              </a:rPr>
              <a:t> </a:t>
            </a:r>
            <a:endParaRPr b="1">
              <a:solidFill>
                <a:schemeClr val="dk1"/>
              </a:solidFill>
            </a:endParaRPr>
          </a:p>
          <a:p>
            <a:pPr indent="0" lvl="0" marL="0" rtl="0" algn="l">
              <a:lnSpc>
                <a:spcPct val="115000"/>
              </a:lnSpc>
              <a:spcBef>
                <a:spcPts val="0"/>
              </a:spcBef>
              <a:spcAft>
                <a:spcPts val="0"/>
              </a:spcAft>
              <a:buNone/>
            </a:pPr>
            <a:r>
              <a:rPr b="1" lang="fr">
                <a:solidFill>
                  <a:schemeClr val="dk1"/>
                </a:solidFill>
                <a:highlight>
                  <a:srgbClr val="FF9900"/>
                </a:highlight>
              </a:rPr>
              <a:t>Essieux de remorques</a:t>
            </a:r>
            <a:endParaRPr>
              <a:highlight>
                <a:srgbClr val="FF9900"/>
              </a:highlight>
            </a:endParaRPr>
          </a:p>
        </p:txBody>
      </p:sp>
      <p:pic>
        <p:nvPicPr>
          <p:cNvPr id="165" name="Google Shape;165;p19"/>
          <p:cNvPicPr preferRelativeResize="0"/>
          <p:nvPr/>
        </p:nvPicPr>
        <p:blipFill>
          <a:blip r:embed="rId3">
            <a:alphaModFix/>
          </a:blip>
          <a:stretch>
            <a:fillRect/>
          </a:stretch>
        </p:blipFill>
        <p:spPr>
          <a:xfrm>
            <a:off x="76200" y="157175"/>
            <a:ext cx="2975200" cy="4148125"/>
          </a:xfrm>
          <a:prstGeom prst="rect">
            <a:avLst/>
          </a:prstGeom>
          <a:noFill/>
          <a:ln>
            <a:noFill/>
          </a:ln>
        </p:spPr>
      </p:pic>
      <p:pic>
        <p:nvPicPr>
          <p:cNvPr id="166" name="Google Shape;166;p19"/>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id="171" name="Google Shape;171;p20"/>
          <p:cNvPicPr preferRelativeResize="0"/>
          <p:nvPr/>
        </p:nvPicPr>
        <p:blipFill>
          <a:blip r:embed="rId3">
            <a:alphaModFix/>
          </a:blip>
          <a:stretch>
            <a:fillRect/>
          </a:stretch>
        </p:blipFill>
        <p:spPr>
          <a:xfrm>
            <a:off x="71693" y="79568"/>
            <a:ext cx="3388475" cy="3909775"/>
          </a:xfrm>
          <a:prstGeom prst="rect">
            <a:avLst/>
          </a:prstGeom>
          <a:noFill/>
          <a:ln>
            <a:noFill/>
          </a:ln>
        </p:spPr>
      </p:pic>
      <p:sp>
        <p:nvSpPr>
          <p:cNvPr id="172" name="Google Shape;172;p20"/>
          <p:cNvSpPr txBox="1"/>
          <p:nvPr/>
        </p:nvSpPr>
        <p:spPr>
          <a:xfrm>
            <a:off x="502879" y="3989225"/>
            <a:ext cx="2862000" cy="33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rgbClr val="FF0000"/>
                </a:solidFill>
              </a:rPr>
              <a:t>Valve de niveau défectueuse</a:t>
            </a:r>
            <a:endParaRPr b="1">
              <a:solidFill>
                <a:srgbClr val="FF0000"/>
              </a:solidFill>
            </a:endParaRPr>
          </a:p>
        </p:txBody>
      </p:sp>
      <p:pic>
        <p:nvPicPr>
          <p:cNvPr id="173" name="Google Shape;173;p20"/>
          <p:cNvPicPr preferRelativeResize="0"/>
          <p:nvPr/>
        </p:nvPicPr>
        <p:blipFill>
          <a:blip r:embed="rId4">
            <a:alphaModFix/>
          </a:blip>
          <a:stretch>
            <a:fillRect/>
          </a:stretch>
        </p:blipFill>
        <p:spPr>
          <a:xfrm>
            <a:off x="3922564" y="100393"/>
            <a:ext cx="5132250" cy="3831201"/>
          </a:xfrm>
          <a:prstGeom prst="rect">
            <a:avLst/>
          </a:prstGeom>
          <a:noFill/>
          <a:ln>
            <a:noFill/>
          </a:ln>
        </p:spPr>
      </p:pic>
      <p:sp>
        <p:nvSpPr>
          <p:cNvPr id="174" name="Google Shape;174;p20"/>
          <p:cNvSpPr txBox="1"/>
          <p:nvPr/>
        </p:nvSpPr>
        <p:spPr>
          <a:xfrm>
            <a:off x="5767825" y="3923850"/>
            <a:ext cx="1324800" cy="33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rgbClr val="FF0000"/>
                </a:solidFill>
              </a:rPr>
              <a:t>Lame cassée</a:t>
            </a:r>
            <a:endParaRPr b="1">
              <a:solidFill>
                <a:srgbClr val="FF0000"/>
              </a:solidFill>
            </a:endParaRPr>
          </a:p>
        </p:txBody>
      </p:sp>
      <p:sp>
        <p:nvSpPr>
          <p:cNvPr id="175" name="Google Shape;175;p20"/>
          <p:cNvSpPr txBox="1"/>
          <p:nvPr/>
        </p:nvSpPr>
        <p:spPr>
          <a:xfrm flipH="1">
            <a:off x="2747275" y="-23175"/>
            <a:ext cx="2862000" cy="62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2400">
                <a:highlight>
                  <a:srgbClr val="FFFF00"/>
                </a:highlight>
              </a:rPr>
              <a:t>LES ANOMALIES</a:t>
            </a:r>
            <a:endParaRPr b="1" sz="2400">
              <a:highlight>
                <a:srgbClr val="FFFF00"/>
              </a:highlight>
            </a:endParaRPr>
          </a:p>
        </p:txBody>
      </p:sp>
      <p:pic>
        <p:nvPicPr>
          <p:cNvPr id="176" name="Google Shape;176;p20"/>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p21"/>
          <p:cNvPicPr preferRelativeResize="0"/>
          <p:nvPr/>
        </p:nvPicPr>
        <p:blipFill>
          <a:blip r:embed="rId3">
            <a:alphaModFix/>
          </a:blip>
          <a:stretch>
            <a:fillRect/>
          </a:stretch>
        </p:blipFill>
        <p:spPr>
          <a:xfrm>
            <a:off x="76200" y="91023"/>
            <a:ext cx="5583997" cy="4187998"/>
          </a:xfrm>
          <a:prstGeom prst="rect">
            <a:avLst/>
          </a:prstGeom>
          <a:noFill/>
          <a:ln>
            <a:noFill/>
          </a:ln>
        </p:spPr>
      </p:pic>
      <p:pic>
        <p:nvPicPr>
          <p:cNvPr id="182" name="Google Shape;182;p21"/>
          <p:cNvPicPr preferRelativeResize="0"/>
          <p:nvPr/>
        </p:nvPicPr>
        <p:blipFill>
          <a:blip r:embed="rId4">
            <a:alphaModFix/>
          </a:blip>
          <a:stretch>
            <a:fillRect/>
          </a:stretch>
        </p:blipFill>
        <p:spPr>
          <a:xfrm>
            <a:off x="7442446" y="105846"/>
            <a:ext cx="1628425" cy="4046775"/>
          </a:xfrm>
          <a:prstGeom prst="rect">
            <a:avLst/>
          </a:prstGeom>
          <a:noFill/>
          <a:ln>
            <a:noFill/>
          </a:ln>
        </p:spPr>
      </p:pic>
      <p:sp>
        <p:nvSpPr>
          <p:cNvPr id="183" name="Google Shape;183;p21"/>
          <p:cNvSpPr/>
          <p:nvPr/>
        </p:nvSpPr>
        <p:spPr>
          <a:xfrm>
            <a:off x="7980480" y="340927"/>
            <a:ext cx="1045800" cy="17343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1"/>
          <p:cNvSpPr txBox="1"/>
          <p:nvPr/>
        </p:nvSpPr>
        <p:spPr>
          <a:xfrm flipH="1">
            <a:off x="5507159" y="-8350"/>
            <a:ext cx="2100000" cy="89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sz="2400">
                <a:highlight>
                  <a:srgbClr val="FFFF00"/>
                </a:highlight>
              </a:rPr>
              <a:t>LES ANOMALIES</a:t>
            </a:r>
            <a:endParaRPr b="1" sz="2400">
              <a:highlight>
                <a:srgbClr val="FFFF00"/>
              </a:highlight>
            </a:endParaRPr>
          </a:p>
        </p:txBody>
      </p:sp>
      <p:pic>
        <p:nvPicPr>
          <p:cNvPr id="185" name="Google Shape;185;p21"/>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pic>
        <p:nvPicPr>
          <p:cNvPr id="190" name="Google Shape;190;p22"/>
          <p:cNvPicPr preferRelativeResize="0"/>
          <p:nvPr/>
        </p:nvPicPr>
        <p:blipFill>
          <a:blip r:embed="rId3">
            <a:alphaModFix/>
          </a:blip>
          <a:stretch>
            <a:fillRect/>
          </a:stretch>
        </p:blipFill>
        <p:spPr>
          <a:xfrm>
            <a:off x="4688369" y="76200"/>
            <a:ext cx="4372306" cy="3482475"/>
          </a:xfrm>
          <a:prstGeom prst="rect">
            <a:avLst/>
          </a:prstGeom>
          <a:noFill/>
          <a:ln>
            <a:noFill/>
          </a:ln>
        </p:spPr>
      </p:pic>
      <p:sp>
        <p:nvSpPr>
          <p:cNvPr id="191" name="Google Shape;191;p22"/>
          <p:cNvSpPr txBox="1"/>
          <p:nvPr/>
        </p:nvSpPr>
        <p:spPr>
          <a:xfrm>
            <a:off x="4601875" y="3634875"/>
            <a:ext cx="2460600" cy="56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rgbClr val="FF0000"/>
                </a:solidFill>
              </a:rPr>
              <a:t>Ballon endommagé ou présentant une fuite d’air</a:t>
            </a:r>
            <a:endParaRPr b="1">
              <a:solidFill>
                <a:srgbClr val="FF0000"/>
              </a:solidFill>
            </a:endParaRPr>
          </a:p>
        </p:txBody>
      </p:sp>
      <p:pic>
        <p:nvPicPr>
          <p:cNvPr id="192" name="Google Shape;192;p22"/>
          <p:cNvPicPr preferRelativeResize="0"/>
          <p:nvPr/>
        </p:nvPicPr>
        <p:blipFill>
          <a:blip r:embed="rId4">
            <a:alphaModFix/>
          </a:blip>
          <a:stretch>
            <a:fillRect/>
          </a:stretch>
        </p:blipFill>
        <p:spPr>
          <a:xfrm>
            <a:off x="93109" y="86900"/>
            <a:ext cx="3678350" cy="4216313"/>
          </a:xfrm>
          <a:prstGeom prst="rect">
            <a:avLst/>
          </a:prstGeom>
          <a:noFill/>
          <a:ln>
            <a:noFill/>
          </a:ln>
        </p:spPr>
      </p:pic>
      <p:sp>
        <p:nvSpPr>
          <p:cNvPr id="193" name="Google Shape;193;p22"/>
          <p:cNvSpPr txBox="1"/>
          <p:nvPr/>
        </p:nvSpPr>
        <p:spPr>
          <a:xfrm flipH="1">
            <a:off x="3297359" y="-8350"/>
            <a:ext cx="2100000" cy="89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fr" sz="2400">
                <a:highlight>
                  <a:srgbClr val="FFFF00"/>
                </a:highlight>
              </a:rPr>
              <a:t>LES ANOMALIES</a:t>
            </a:r>
            <a:endParaRPr b="1" sz="2400">
              <a:highlight>
                <a:srgbClr val="FFFF00"/>
              </a:highlight>
            </a:endParaRPr>
          </a:p>
        </p:txBody>
      </p:sp>
      <p:pic>
        <p:nvPicPr>
          <p:cNvPr id="194" name="Google Shape;194;p22"/>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3"/>
          <p:cNvSpPr txBox="1"/>
          <p:nvPr/>
        </p:nvSpPr>
        <p:spPr>
          <a:xfrm>
            <a:off x="42825" y="0"/>
            <a:ext cx="9003300" cy="84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t>Les interrupteurs</a:t>
            </a:r>
            <a:endParaRPr b="1"/>
          </a:p>
          <a:p>
            <a:pPr indent="0" lvl="0" marL="0" rtl="0" algn="l">
              <a:spcBef>
                <a:spcPts val="0"/>
              </a:spcBef>
              <a:spcAft>
                <a:spcPts val="0"/>
              </a:spcAft>
              <a:buNone/>
            </a:pPr>
            <a:r>
              <a:rPr lang="fr" sz="1200"/>
              <a:t>Certains interrupteurs utilisent un pictogramme similaire qui illustre les mouvements verticaux de l’arrière du camion lorsque le dégonflement ou gonflement de la </a:t>
            </a:r>
            <a:r>
              <a:rPr b="1" lang="fr" sz="1200" u="sng">
                <a:solidFill>
                  <a:srgbClr val="FF0000"/>
                </a:solidFill>
              </a:rPr>
              <a:t>suspension</a:t>
            </a:r>
            <a:r>
              <a:rPr lang="fr" sz="1200"/>
              <a:t> est commandée par l’opérateur. L’abréviation </a:t>
            </a:r>
            <a:r>
              <a:rPr b="1" lang="fr" sz="1200"/>
              <a:t>HGT</a:t>
            </a:r>
            <a:r>
              <a:rPr lang="fr" sz="1200"/>
              <a:t> “height” se traduit par la hauteur de l’arrière du camion. Les abréviations “</a:t>
            </a:r>
            <a:r>
              <a:rPr b="1" lang="fr" sz="1200"/>
              <a:t>LOWER </a:t>
            </a:r>
            <a:r>
              <a:rPr b="1" lang="fr" sz="1200"/>
              <a:t>ou DUMP</a:t>
            </a:r>
            <a:r>
              <a:rPr b="1" lang="fr" sz="1200"/>
              <a:t>” </a:t>
            </a:r>
            <a:r>
              <a:rPr lang="fr" sz="1200"/>
              <a:t>représentent l’action de descendre </a:t>
            </a:r>
            <a:r>
              <a:rPr b="1" lang="fr" sz="1200"/>
              <a:t>↓</a:t>
            </a:r>
            <a:r>
              <a:rPr lang="fr" sz="1200"/>
              <a:t> la suspension.</a:t>
            </a:r>
            <a:endParaRPr sz="1200"/>
          </a:p>
        </p:txBody>
      </p:sp>
      <p:pic>
        <p:nvPicPr>
          <p:cNvPr id="200" name="Google Shape;200;p23"/>
          <p:cNvPicPr preferRelativeResize="0"/>
          <p:nvPr/>
        </p:nvPicPr>
        <p:blipFill>
          <a:blip r:embed="rId3">
            <a:alphaModFix/>
          </a:blip>
          <a:stretch>
            <a:fillRect/>
          </a:stretch>
        </p:blipFill>
        <p:spPr>
          <a:xfrm>
            <a:off x="5365425" y="933479"/>
            <a:ext cx="917975" cy="1547471"/>
          </a:xfrm>
          <a:prstGeom prst="rect">
            <a:avLst/>
          </a:prstGeom>
          <a:noFill/>
          <a:ln>
            <a:noFill/>
          </a:ln>
        </p:spPr>
      </p:pic>
      <p:pic>
        <p:nvPicPr>
          <p:cNvPr id="201" name="Google Shape;201;p23"/>
          <p:cNvPicPr preferRelativeResize="0"/>
          <p:nvPr/>
        </p:nvPicPr>
        <p:blipFill>
          <a:blip r:embed="rId4">
            <a:alphaModFix/>
          </a:blip>
          <a:stretch>
            <a:fillRect/>
          </a:stretch>
        </p:blipFill>
        <p:spPr>
          <a:xfrm>
            <a:off x="6645926" y="1225975"/>
            <a:ext cx="917975" cy="844527"/>
          </a:xfrm>
          <a:prstGeom prst="rect">
            <a:avLst/>
          </a:prstGeom>
          <a:noFill/>
          <a:ln>
            <a:noFill/>
          </a:ln>
        </p:spPr>
      </p:pic>
      <p:pic>
        <p:nvPicPr>
          <p:cNvPr id="202" name="Google Shape;202;p23"/>
          <p:cNvPicPr preferRelativeResize="0"/>
          <p:nvPr/>
        </p:nvPicPr>
        <p:blipFill>
          <a:blip r:embed="rId5">
            <a:alphaModFix/>
          </a:blip>
          <a:stretch>
            <a:fillRect/>
          </a:stretch>
        </p:blipFill>
        <p:spPr>
          <a:xfrm>
            <a:off x="15375" y="933475"/>
            <a:ext cx="3895933" cy="3406275"/>
          </a:xfrm>
          <a:prstGeom prst="rect">
            <a:avLst/>
          </a:prstGeom>
          <a:noFill/>
          <a:ln>
            <a:noFill/>
          </a:ln>
        </p:spPr>
      </p:pic>
      <p:sp>
        <p:nvSpPr>
          <p:cNvPr id="203" name="Google Shape;203;p23"/>
          <p:cNvSpPr txBox="1"/>
          <p:nvPr/>
        </p:nvSpPr>
        <p:spPr>
          <a:xfrm>
            <a:off x="3972500" y="2199825"/>
            <a:ext cx="5104200" cy="20172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fr">
                <a:solidFill>
                  <a:schemeClr val="dk1"/>
                </a:solidFill>
              </a:rPr>
              <a:t>Utilisation</a:t>
            </a:r>
            <a:endParaRPr b="1">
              <a:solidFill>
                <a:schemeClr val="dk1"/>
              </a:solidFill>
            </a:endParaRPr>
          </a:p>
          <a:p>
            <a:pPr indent="0" lvl="0" marL="0" rtl="0" algn="just">
              <a:lnSpc>
                <a:spcPct val="115000"/>
              </a:lnSpc>
              <a:spcBef>
                <a:spcPts val="0"/>
              </a:spcBef>
              <a:spcAft>
                <a:spcPts val="0"/>
              </a:spcAft>
              <a:buNone/>
            </a:pPr>
            <a:r>
              <a:rPr lang="fr" sz="1200">
                <a:solidFill>
                  <a:schemeClr val="dk1"/>
                </a:solidFill>
              </a:rPr>
              <a:t>Lors du dételage de la semi-remorque, l’opérateur utilisera son interrupteur avant de libérer celle-ci. La </a:t>
            </a:r>
            <a:r>
              <a:rPr lang="fr" sz="1200">
                <a:solidFill>
                  <a:schemeClr val="dk1"/>
                </a:solidFill>
              </a:rPr>
              <a:t>manœuvre</a:t>
            </a:r>
            <a:r>
              <a:rPr lang="fr" sz="1200">
                <a:solidFill>
                  <a:schemeClr val="dk1"/>
                </a:solidFill>
              </a:rPr>
              <a:t> a pour but de diminuer la </a:t>
            </a:r>
            <a:r>
              <a:rPr b="1" lang="fr" sz="1200" u="sng">
                <a:solidFill>
                  <a:srgbClr val="FF0000"/>
                </a:solidFill>
              </a:rPr>
              <a:t>pression</a:t>
            </a:r>
            <a:r>
              <a:rPr lang="fr" sz="1200">
                <a:solidFill>
                  <a:schemeClr val="dk1"/>
                </a:solidFill>
              </a:rPr>
              <a:t> à l’intérieur des ballons afin d’éviter un </a:t>
            </a:r>
            <a:r>
              <a:rPr b="1" lang="fr" sz="1200">
                <a:solidFill>
                  <a:schemeClr val="dk1"/>
                </a:solidFill>
              </a:rPr>
              <a:t>étirement excessif</a:t>
            </a:r>
            <a:r>
              <a:rPr lang="fr" sz="1200">
                <a:solidFill>
                  <a:schemeClr val="dk1"/>
                </a:solidFill>
              </a:rPr>
              <a:t> de toute la suspension.</a:t>
            </a:r>
            <a:r>
              <a:rPr lang="fr" sz="1100">
                <a:solidFill>
                  <a:schemeClr val="dk1"/>
                </a:solidFill>
              </a:rPr>
              <a:t> </a:t>
            </a:r>
            <a:r>
              <a:rPr lang="fr" sz="1200">
                <a:solidFill>
                  <a:schemeClr val="dk1"/>
                </a:solidFill>
              </a:rPr>
              <a:t>Ainsi, l’intégrité des amortisseurs, des ballons et de la valve de hauteur est conservée.</a:t>
            </a:r>
            <a:r>
              <a:rPr lang="fr" sz="1200">
                <a:solidFill>
                  <a:schemeClr val="dk1"/>
                </a:solidFill>
              </a:rPr>
              <a:t> Le temps de dégonflement est proportionnel à la charge supportée.</a:t>
            </a:r>
            <a:r>
              <a:rPr lang="fr" sz="1200">
                <a:solidFill>
                  <a:schemeClr val="dk1"/>
                </a:solidFill>
              </a:rPr>
              <a:t> L’interrupteur pourra également être utilisé </a:t>
            </a:r>
            <a:r>
              <a:rPr b="1" lang="fr" sz="1200">
                <a:solidFill>
                  <a:schemeClr val="dk1"/>
                </a:solidFill>
              </a:rPr>
              <a:t>EXCEPTIONNELLEMENT</a:t>
            </a:r>
            <a:r>
              <a:rPr lang="fr" sz="1200">
                <a:solidFill>
                  <a:schemeClr val="dk1"/>
                </a:solidFill>
              </a:rPr>
              <a:t> lors de</a:t>
            </a:r>
            <a:r>
              <a:rPr b="1" lang="fr" sz="1200">
                <a:solidFill>
                  <a:srgbClr val="FF0000"/>
                </a:solidFill>
              </a:rPr>
              <a:t> l’attelage d’une semi-remorque beaucoup trop basse.</a:t>
            </a:r>
            <a:r>
              <a:rPr lang="fr" sz="1100">
                <a:solidFill>
                  <a:schemeClr val="dk1"/>
                </a:solidFill>
              </a:rPr>
              <a:t> </a:t>
            </a:r>
            <a:endParaRPr/>
          </a:p>
        </p:txBody>
      </p:sp>
      <p:cxnSp>
        <p:nvCxnSpPr>
          <p:cNvPr id="204" name="Google Shape;204;p23"/>
          <p:cNvCxnSpPr/>
          <p:nvPr/>
        </p:nvCxnSpPr>
        <p:spPr>
          <a:xfrm flipH="1" rot="10800000">
            <a:off x="1428750" y="2757425"/>
            <a:ext cx="590400" cy="9600"/>
          </a:xfrm>
          <a:prstGeom prst="straightConnector1">
            <a:avLst/>
          </a:prstGeom>
          <a:noFill/>
          <a:ln cap="flat" cmpd="sng" w="28575">
            <a:solidFill>
              <a:srgbClr val="FF0000"/>
            </a:solidFill>
            <a:prstDash val="solid"/>
            <a:round/>
            <a:headEnd len="med" w="med" type="none"/>
            <a:tailEnd len="med" w="med" type="triangle"/>
          </a:ln>
        </p:spPr>
      </p:cxnSp>
      <p:cxnSp>
        <p:nvCxnSpPr>
          <p:cNvPr id="205" name="Google Shape;205;p23"/>
          <p:cNvCxnSpPr/>
          <p:nvPr/>
        </p:nvCxnSpPr>
        <p:spPr>
          <a:xfrm>
            <a:off x="1990725" y="2290775"/>
            <a:ext cx="1595400" cy="4800"/>
          </a:xfrm>
          <a:prstGeom prst="straightConnector1">
            <a:avLst/>
          </a:prstGeom>
          <a:noFill/>
          <a:ln cap="flat" cmpd="sng" w="28575">
            <a:solidFill>
              <a:srgbClr val="FF0000"/>
            </a:solidFill>
            <a:prstDash val="solid"/>
            <a:round/>
            <a:headEnd len="med" w="med" type="none"/>
            <a:tailEnd len="med" w="med" type="triangle"/>
          </a:ln>
        </p:spPr>
      </p:cxnSp>
      <p:pic>
        <p:nvPicPr>
          <p:cNvPr id="206" name="Google Shape;206;p23"/>
          <p:cNvPicPr preferRelativeResize="0"/>
          <p:nvPr/>
        </p:nvPicPr>
        <p:blipFill>
          <a:blip r:embed="rId6">
            <a:alphaModFix/>
          </a:blip>
          <a:stretch>
            <a:fillRect/>
          </a:stretch>
        </p:blipFill>
        <p:spPr>
          <a:xfrm rot="5400000">
            <a:off x="7675062" y="1326137"/>
            <a:ext cx="1523925" cy="757750"/>
          </a:xfrm>
          <a:prstGeom prst="rect">
            <a:avLst/>
          </a:prstGeom>
          <a:noFill/>
          <a:ln>
            <a:noFill/>
          </a:ln>
        </p:spPr>
      </p:pic>
      <p:sp>
        <p:nvSpPr>
          <p:cNvPr id="207" name="Google Shape;207;p23"/>
          <p:cNvSpPr txBox="1"/>
          <p:nvPr/>
        </p:nvSpPr>
        <p:spPr>
          <a:xfrm>
            <a:off x="159100" y="1304400"/>
            <a:ext cx="2520000" cy="47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highlight>
                  <a:srgbClr val="FFFF00"/>
                </a:highlight>
              </a:rPr>
              <a:t>Approche pour l’attelage</a:t>
            </a:r>
            <a:endParaRPr b="1">
              <a:highlight>
                <a:srgbClr val="FFFF00"/>
              </a:highlight>
            </a:endParaRPr>
          </a:p>
        </p:txBody>
      </p:sp>
      <p:pic>
        <p:nvPicPr>
          <p:cNvPr id="208" name="Google Shape;208;p23"/>
          <p:cNvPicPr preferRelativeResize="0"/>
          <p:nvPr/>
        </p:nvPicPr>
        <p:blipFill>
          <a:blip r:embed="rId7">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24"/>
          <p:cNvSpPr txBox="1"/>
          <p:nvPr/>
        </p:nvSpPr>
        <p:spPr>
          <a:xfrm>
            <a:off x="0" y="-76200"/>
            <a:ext cx="4909800" cy="12834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fr" sz="1800">
                <a:solidFill>
                  <a:schemeClr val="dk1"/>
                </a:solidFill>
              </a:rPr>
              <a:t>Les amortisseurs</a:t>
            </a:r>
            <a:endParaRPr b="1" sz="1800">
              <a:solidFill>
                <a:schemeClr val="dk1"/>
              </a:solidFill>
            </a:endParaRPr>
          </a:p>
          <a:p>
            <a:pPr indent="0" lvl="0" marL="0" rtl="0" algn="just">
              <a:lnSpc>
                <a:spcPct val="115000"/>
              </a:lnSpc>
              <a:spcBef>
                <a:spcPts val="0"/>
              </a:spcBef>
              <a:spcAft>
                <a:spcPts val="0"/>
              </a:spcAft>
              <a:buNone/>
            </a:pPr>
            <a:r>
              <a:rPr b="1" lang="fr" sz="1200">
                <a:solidFill>
                  <a:schemeClr val="dk1"/>
                </a:solidFill>
                <a:highlight>
                  <a:srgbClr val="FFFF00"/>
                </a:highlight>
              </a:rPr>
              <a:t>Rôle</a:t>
            </a:r>
            <a:endParaRPr b="1" sz="1200">
              <a:solidFill>
                <a:schemeClr val="dk1"/>
              </a:solidFill>
              <a:highlight>
                <a:srgbClr val="FFFF00"/>
              </a:highlight>
            </a:endParaRPr>
          </a:p>
          <a:p>
            <a:pPr indent="0" lvl="0" marL="0" rtl="0" algn="just">
              <a:lnSpc>
                <a:spcPct val="115000"/>
              </a:lnSpc>
              <a:spcBef>
                <a:spcPts val="0"/>
              </a:spcBef>
              <a:spcAft>
                <a:spcPts val="0"/>
              </a:spcAft>
              <a:buNone/>
            </a:pPr>
            <a:r>
              <a:rPr lang="fr" sz="1200">
                <a:solidFill>
                  <a:schemeClr val="dk1"/>
                </a:solidFill>
              </a:rPr>
              <a:t>Absorbe les mouvements oscillatoires des ressorts de la suspension et améliore ainsi la stabilité et la tenue de route du véhicule.</a:t>
            </a:r>
            <a:endParaRPr sz="1200"/>
          </a:p>
        </p:txBody>
      </p:sp>
      <p:pic>
        <p:nvPicPr>
          <p:cNvPr id="214" name="Google Shape;214;p24"/>
          <p:cNvPicPr preferRelativeResize="0"/>
          <p:nvPr/>
        </p:nvPicPr>
        <p:blipFill>
          <a:blip r:embed="rId3">
            <a:alphaModFix/>
          </a:blip>
          <a:stretch>
            <a:fillRect/>
          </a:stretch>
        </p:blipFill>
        <p:spPr>
          <a:xfrm>
            <a:off x="3556407" y="1177725"/>
            <a:ext cx="1228439" cy="3117525"/>
          </a:xfrm>
          <a:prstGeom prst="rect">
            <a:avLst/>
          </a:prstGeom>
          <a:noFill/>
          <a:ln>
            <a:noFill/>
          </a:ln>
        </p:spPr>
      </p:pic>
      <p:sp>
        <p:nvSpPr>
          <p:cNvPr id="215" name="Google Shape;215;p24"/>
          <p:cNvSpPr txBox="1"/>
          <p:nvPr/>
        </p:nvSpPr>
        <p:spPr>
          <a:xfrm>
            <a:off x="1888750" y="2121525"/>
            <a:ext cx="1607100" cy="65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t>Vérification: </a:t>
            </a:r>
            <a:r>
              <a:rPr b="1" lang="fr">
                <a:solidFill>
                  <a:srgbClr val="FF0000"/>
                </a:solidFill>
              </a:rPr>
              <a:t>Fuite et fixations</a:t>
            </a:r>
            <a:endParaRPr b="1">
              <a:solidFill>
                <a:srgbClr val="FF0000"/>
              </a:solidFill>
            </a:endParaRPr>
          </a:p>
        </p:txBody>
      </p:sp>
      <p:sp>
        <p:nvSpPr>
          <p:cNvPr id="216" name="Google Shape;216;p24"/>
          <p:cNvSpPr txBox="1"/>
          <p:nvPr/>
        </p:nvSpPr>
        <p:spPr>
          <a:xfrm>
            <a:off x="5480250" y="76200"/>
            <a:ext cx="3409200" cy="392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800"/>
              <a:t>Les témoins</a:t>
            </a:r>
            <a:r>
              <a:rPr lang="fr" sz="1800"/>
              <a:t> </a:t>
            </a:r>
            <a:endParaRPr sz="1800"/>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fr"/>
              <a:t>Certains témoins lumineux de rappel sont intégrés à même l’interrupteur, alors que d’autres seront visibles</a:t>
            </a:r>
            <a:r>
              <a:rPr b="1" lang="fr"/>
              <a:t> dans le tableau de bord</a:t>
            </a:r>
            <a:r>
              <a:rPr lang="fr"/>
              <a:t> ou directement dans </a:t>
            </a:r>
            <a:r>
              <a:rPr b="1" lang="fr"/>
              <a:t>l’écran multifonctions</a:t>
            </a:r>
            <a:r>
              <a:rPr lang="fr"/>
              <a:t>. Ceux-ci nous </a:t>
            </a:r>
            <a:r>
              <a:rPr lang="fr"/>
              <a:t>rappellent</a:t>
            </a:r>
            <a:r>
              <a:rPr lang="fr"/>
              <a:t> </a:t>
            </a:r>
            <a:r>
              <a:rPr lang="fr"/>
              <a:t>que la</a:t>
            </a:r>
            <a:r>
              <a:rPr b="1" lang="fr"/>
              <a:t> suspension est abaissée.</a:t>
            </a:r>
            <a:endParaRPr b="1"/>
          </a:p>
        </p:txBody>
      </p:sp>
      <p:pic>
        <p:nvPicPr>
          <p:cNvPr id="217" name="Google Shape;217;p24"/>
          <p:cNvPicPr preferRelativeResize="0"/>
          <p:nvPr/>
        </p:nvPicPr>
        <p:blipFill>
          <a:blip r:embed="rId4">
            <a:alphaModFix/>
          </a:blip>
          <a:stretch>
            <a:fillRect/>
          </a:stretch>
        </p:blipFill>
        <p:spPr>
          <a:xfrm>
            <a:off x="7839075" y="1704600"/>
            <a:ext cx="676275" cy="676275"/>
          </a:xfrm>
          <a:prstGeom prst="rect">
            <a:avLst/>
          </a:prstGeom>
          <a:noFill/>
          <a:ln>
            <a:noFill/>
          </a:ln>
        </p:spPr>
      </p:pic>
      <p:pic>
        <p:nvPicPr>
          <p:cNvPr id="218" name="Google Shape;218;p24"/>
          <p:cNvPicPr preferRelativeResize="0"/>
          <p:nvPr/>
        </p:nvPicPr>
        <p:blipFill>
          <a:blip r:embed="rId5">
            <a:alphaModFix/>
          </a:blip>
          <a:stretch>
            <a:fillRect/>
          </a:stretch>
        </p:blipFill>
        <p:spPr>
          <a:xfrm>
            <a:off x="5619750" y="1704600"/>
            <a:ext cx="676275" cy="666750"/>
          </a:xfrm>
          <a:prstGeom prst="rect">
            <a:avLst/>
          </a:prstGeom>
          <a:noFill/>
          <a:ln>
            <a:noFill/>
          </a:ln>
        </p:spPr>
      </p:pic>
      <p:pic>
        <p:nvPicPr>
          <p:cNvPr id="219" name="Google Shape;219;p24"/>
          <p:cNvPicPr preferRelativeResize="0"/>
          <p:nvPr/>
        </p:nvPicPr>
        <p:blipFill>
          <a:blip r:embed="rId6">
            <a:alphaModFix/>
          </a:blip>
          <a:stretch>
            <a:fillRect/>
          </a:stretch>
        </p:blipFill>
        <p:spPr>
          <a:xfrm>
            <a:off x="5593316" y="942600"/>
            <a:ext cx="2895600" cy="514350"/>
          </a:xfrm>
          <a:prstGeom prst="rect">
            <a:avLst/>
          </a:prstGeom>
          <a:noFill/>
          <a:ln>
            <a:noFill/>
          </a:ln>
        </p:spPr>
      </p:pic>
      <p:pic>
        <p:nvPicPr>
          <p:cNvPr id="220" name="Google Shape;220;p24"/>
          <p:cNvPicPr preferRelativeResize="0"/>
          <p:nvPr/>
        </p:nvPicPr>
        <p:blipFill>
          <a:blip r:embed="rId7">
            <a:alphaModFix/>
          </a:blip>
          <a:stretch>
            <a:fillRect/>
          </a:stretch>
        </p:blipFill>
        <p:spPr>
          <a:xfrm>
            <a:off x="142875" y="1177725"/>
            <a:ext cx="1644415" cy="3203775"/>
          </a:xfrm>
          <a:prstGeom prst="rect">
            <a:avLst/>
          </a:prstGeom>
          <a:noFill/>
          <a:ln>
            <a:noFill/>
          </a:ln>
        </p:spPr>
      </p:pic>
      <p:pic>
        <p:nvPicPr>
          <p:cNvPr id="221" name="Google Shape;221;p24"/>
          <p:cNvPicPr preferRelativeResize="0"/>
          <p:nvPr/>
        </p:nvPicPr>
        <p:blipFill>
          <a:blip r:embed="rId8">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25"/>
          <p:cNvSpPr txBox="1"/>
          <p:nvPr/>
        </p:nvSpPr>
        <p:spPr>
          <a:xfrm>
            <a:off x="0" y="0"/>
            <a:ext cx="9042000" cy="179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1800"/>
          </a:p>
          <a:p>
            <a:pPr indent="0" lvl="0" marL="0" rtl="0" algn="l">
              <a:spcBef>
                <a:spcPts val="0"/>
              </a:spcBef>
              <a:spcAft>
                <a:spcPts val="0"/>
              </a:spcAft>
              <a:buNone/>
            </a:pPr>
            <a:r>
              <a:rPr b="1" lang="fr" sz="1800"/>
              <a:t>Les indicateurs</a:t>
            </a:r>
            <a:endParaRPr b="1" sz="1800"/>
          </a:p>
          <a:p>
            <a:pPr indent="0" lvl="0" marL="0" rtl="0" algn="l">
              <a:spcBef>
                <a:spcPts val="0"/>
              </a:spcBef>
              <a:spcAft>
                <a:spcPts val="0"/>
              </a:spcAft>
              <a:buNone/>
            </a:pPr>
            <a:r>
              <a:t/>
            </a:r>
            <a:endParaRPr b="1" sz="1800"/>
          </a:p>
          <a:p>
            <a:pPr indent="0" lvl="0" marL="0" rtl="0" algn="l">
              <a:spcBef>
                <a:spcPts val="0"/>
              </a:spcBef>
              <a:spcAft>
                <a:spcPts val="0"/>
              </a:spcAft>
              <a:buNone/>
            </a:pPr>
            <a:r>
              <a:rPr lang="fr"/>
              <a:t>Le premier type sous forme de</a:t>
            </a:r>
            <a:r>
              <a:rPr b="1" lang="fr"/>
              <a:t> manomètre</a:t>
            </a:r>
            <a:r>
              <a:rPr lang="fr"/>
              <a:t>, montre la pression d’air en </a:t>
            </a:r>
            <a:r>
              <a:rPr b="1" lang="fr"/>
              <a:t>PSI</a:t>
            </a:r>
            <a:r>
              <a:rPr lang="fr"/>
              <a:t> présente dans les </a:t>
            </a:r>
            <a:r>
              <a:rPr b="1" lang="fr" u="sng">
                <a:solidFill>
                  <a:srgbClr val="FF0000"/>
                </a:solidFill>
              </a:rPr>
              <a:t>ballons</a:t>
            </a:r>
            <a:r>
              <a:rPr lang="fr">
                <a:solidFill>
                  <a:srgbClr val="FF0000"/>
                </a:solidFill>
              </a:rPr>
              <a:t> </a:t>
            </a:r>
            <a:r>
              <a:rPr b="1" lang="fr">
                <a:solidFill>
                  <a:schemeClr val="dk1"/>
                </a:solidFill>
              </a:rPr>
              <a:t>(dégonflés) </a:t>
            </a:r>
            <a:r>
              <a:rPr lang="fr"/>
              <a:t>du camion. Le second </a:t>
            </a:r>
            <a:r>
              <a:rPr lang="fr"/>
              <a:t>indicateur, lui</a:t>
            </a:r>
            <a:r>
              <a:rPr lang="fr"/>
              <a:t>, indique comme une </a:t>
            </a:r>
            <a:r>
              <a:rPr b="1" lang="fr"/>
              <a:t>balance</a:t>
            </a:r>
            <a:r>
              <a:rPr lang="fr"/>
              <a:t>, le poids approximatif en </a:t>
            </a:r>
            <a:r>
              <a:rPr b="1" lang="fr"/>
              <a:t>KG</a:t>
            </a:r>
            <a:r>
              <a:rPr lang="fr"/>
              <a:t> sous les </a:t>
            </a:r>
            <a:r>
              <a:rPr b="1" lang="fr"/>
              <a:t>roues </a:t>
            </a:r>
            <a:r>
              <a:rPr b="1" lang="fr"/>
              <a:t>arrière</a:t>
            </a:r>
            <a:r>
              <a:rPr lang="fr"/>
              <a:t>. Donc ici </a:t>
            </a:r>
            <a:r>
              <a:rPr b="1" lang="fr"/>
              <a:t>3 700 kg</a:t>
            </a:r>
            <a:r>
              <a:rPr lang="fr"/>
              <a:t> pour un tracteur seul </a:t>
            </a:r>
            <a:r>
              <a:rPr b="1" lang="fr"/>
              <a:t>“</a:t>
            </a:r>
            <a:r>
              <a:rPr b="1" lang="fr"/>
              <a:t>bobtail</a:t>
            </a:r>
            <a:r>
              <a:rPr b="1" lang="fr"/>
              <a:t>”</a:t>
            </a:r>
            <a:r>
              <a:rPr lang="fr"/>
              <a:t>. La pression équivalente en PSI est </a:t>
            </a:r>
            <a:r>
              <a:rPr lang="fr"/>
              <a:t>généralement de près</a:t>
            </a:r>
            <a:r>
              <a:rPr lang="fr"/>
              <a:t> de 10. Finalement, la dernière gauge d’un écran multi-fonctions simule une masse </a:t>
            </a:r>
            <a:r>
              <a:rPr lang="fr"/>
              <a:t>de 21 000</a:t>
            </a:r>
            <a:r>
              <a:rPr lang="fr"/>
              <a:t> </a:t>
            </a:r>
            <a:r>
              <a:rPr lang="fr"/>
              <a:t>lbs</a:t>
            </a:r>
            <a:r>
              <a:rPr lang="fr"/>
              <a:t> </a:t>
            </a:r>
            <a:r>
              <a:rPr b="1" lang="fr"/>
              <a:t>(camion chargé)</a:t>
            </a:r>
            <a:r>
              <a:rPr lang="fr"/>
              <a:t> sur les essieux </a:t>
            </a:r>
            <a:r>
              <a:rPr b="1" lang="fr"/>
              <a:t>moteurs</a:t>
            </a:r>
            <a:r>
              <a:rPr lang="fr"/>
              <a:t>.</a:t>
            </a:r>
            <a:endParaRPr/>
          </a:p>
        </p:txBody>
      </p:sp>
      <p:pic>
        <p:nvPicPr>
          <p:cNvPr id="227" name="Google Shape;227;p25"/>
          <p:cNvPicPr preferRelativeResize="0"/>
          <p:nvPr/>
        </p:nvPicPr>
        <p:blipFill>
          <a:blip r:embed="rId3">
            <a:alphaModFix/>
          </a:blip>
          <a:stretch>
            <a:fillRect/>
          </a:stretch>
        </p:blipFill>
        <p:spPr>
          <a:xfrm>
            <a:off x="381000" y="2243126"/>
            <a:ext cx="1961000" cy="1705225"/>
          </a:xfrm>
          <a:prstGeom prst="rect">
            <a:avLst/>
          </a:prstGeom>
          <a:noFill/>
          <a:ln>
            <a:noFill/>
          </a:ln>
        </p:spPr>
      </p:pic>
      <p:pic>
        <p:nvPicPr>
          <p:cNvPr id="228" name="Google Shape;228;p25"/>
          <p:cNvPicPr preferRelativeResize="0"/>
          <p:nvPr/>
        </p:nvPicPr>
        <p:blipFill>
          <a:blip r:embed="rId4">
            <a:alphaModFix/>
          </a:blip>
          <a:stretch>
            <a:fillRect/>
          </a:stretch>
        </p:blipFill>
        <p:spPr>
          <a:xfrm>
            <a:off x="2688124" y="2396675"/>
            <a:ext cx="3428219" cy="1340975"/>
          </a:xfrm>
          <a:prstGeom prst="rect">
            <a:avLst/>
          </a:prstGeom>
          <a:noFill/>
          <a:ln>
            <a:noFill/>
          </a:ln>
        </p:spPr>
      </p:pic>
      <p:pic>
        <p:nvPicPr>
          <p:cNvPr id="229" name="Google Shape;229;p25"/>
          <p:cNvPicPr preferRelativeResize="0"/>
          <p:nvPr/>
        </p:nvPicPr>
        <p:blipFill>
          <a:blip r:embed="rId5">
            <a:alphaModFix/>
          </a:blip>
          <a:stretch>
            <a:fillRect/>
          </a:stretch>
        </p:blipFill>
        <p:spPr>
          <a:xfrm>
            <a:off x="6858000" y="2168299"/>
            <a:ext cx="1827900" cy="1636750"/>
          </a:xfrm>
          <a:prstGeom prst="rect">
            <a:avLst/>
          </a:prstGeom>
          <a:noFill/>
          <a:ln>
            <a:noFill/>
          </a:ln>
        </p:spPr>
      </p:pic>
      <p:pic>
        <p:nvPicPr>
          <p:cNvPr id="230" name="Google Shape;230;p25"/>
          <p:cNvPicPr preferRelativeResize="0"/>
          <p:nvPr/>
        </p:nvPicPr>
        <p:blipFill>
          <a:blip r:embed="rId6">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26"/>
          <p:cNvSpPr txBox="1"/>
          <p:nvPr/>
        </p:nvSpPr>
        <p:spPr>
          <a:xfrm>
            <a:off x="0" y="0"/>
            <a:ext cx="6774000" cy="130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sz="1800"/>
              <a:t>Valve de hauteur </a:t>
            </a:r>
            <a:endParaRPr b="1" sz="1800"/>
          </a:p>
          <a:p>
            <a:pPr indent="0" lvl="0" marL="0" rtl="0" algn="l">
              <a:spcBef>
                <a:spcPts val="0"/>
              </a:spcBef>
              <a:spcAft>
                <a:spcPts val="0"/>
              </a:spcAft>
              <a:buNone/>
            </a:pPr>
            <a:r>
              <a:rPr lang="fr"/>
              <a:t>Tous les essieux ou groupes d’essieux munis d’une suspension pneumatique possèdent au moins une </a:t>
            </a:r>
            <a:r>
              <a:rPr b="1" lang="fr"/>
              <a:t>valve de hauteur</a:t>
            </a:r>
            <a:r>
              <a:rPr lang="fr"/>
              <a:t>. Cette dernière permet de garder le véhicule constamment au même </a:t>
            </a:r>
            <a:r>
              <a:rPr b="1" lang="fr" u="sng">
                <a:solidFill>
                  <a:srgbClr val="FF0000"/>
                </a:solidFill>
              </a:rPr>
              <a:t>niveau</a:t>
            </a:r>
            <a:r>
              <a:rPr lang="fr"/>
              <a:t>. Ainsi, plus la </a:t>
            </a:r>
            <a:r>
              <a:rPr b="1" lang="fr"/>
              <a:t>charge</a:t>
            </a:r>
            <a:r>
              <a:rPr lang="fr"/>
              <a:t> est </a:t>
            </a:r>
            <a:r>
              <a:rPr b="1" lang="fr"/>
              <a:t>augmentée</a:t>
            </a:r>
            <a:r>
              <a:rPr lang="fr"/>
              <a:t> sur le véhicule, plus la </a:t>
            </a:r>
            <a:r>
              <a:rPr b="1" lang="fr"/>
              <a:t>pression</a:t>
            </a:r>
            <a:r>
              <a:rPr lang="fr"/>
              <a:t> d’air va </a:t>
            </a:r>
            <a:r>
              <a:rPr b="1" lang="fr"/>
              <a:t>augmenter </a:t>
            </a:r>
            <a:r>
              <a:rPr lang="fr"/>
              <a:t>dans </a:t>
            </a:r>
            <a:r>
              <a:rPr b="1" lang="fr"/>
              <a:t>les ballons</a:t>
            </a:r>
            <a:r>
              <a:rPr lang="fr"/>
              <a:t>.</a:t>
            </a:r>
            <a:endParaRPr/>
          </a:p>
        </p:txBody>
      </p:sp>
      <p:pic>
        <p:nvPicPr>
          <p:cNvPr id="236" name="Google Shape;236;p26"/>
          <p:cNvPicPr preferRelativeResize="0"/>
          <p:nvPr/>
        </p:nvPicPr>
        <p:blipFill>
          <a:blip r:embed="rId3">
            <a:alphaModFix/>
          </a:blip>
          <a:stretch>
            <a:fillRect/>
          </a:stretch>
        </p:blipFill>
        <p:spPr>
          <a:xfrm>
            <a:off x="6843177" y="64157"/>
            <a:ext cx="2236475" cy="3040200"/>
          </a:xfrm>
          <a:prstGeom prst="rect">
            <a:avLst/>
          </a:prstGeom>
          <a:noFill/>
          <a:ln>
            <a:noFill/>
          </a:ln>
        </p:spPr>
      </p:pic>
      <p:sp>
        <p:nvSpPr>
          <p:cNvPr id="237" name="Google Shape;237;p26"/>
          <p:cNvSpPr txBox="1"/>
          <p:nvPr/>
        </p:nvSpPr>
        <p:spPr>
          <a:xfrm>
            <a:off x="0" y="1295400"/>
            <a:ext cx="3172200" cy="3795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fr" sz="1800">
                <a:solidFill>
                  <a:schemeClr val="dk1"/>
                </a:solidFill>
              </a:rPr>
              <a:t>Commande de la remorque</a:t>
            </a:r>
            <a:endParaRPr sz="1800"/>
          </a:p>
        </p:txBody>
      </p:sp>
      <p:pic>
        <p:nvPicPr>
          <p:cNvPr id="238" name="Google Shape;238;p26"/>
          <p:cNvPicPr preferRelativeResize="0"/>
          <p:nvPr/>
        </p:nvPicPr>
        <p:blipFill>
          <a:blip r:embed="rId4">
            <a:alphaModFix/>
          </a:blip>
          <a:stretch>
            <a:fillRect/>
          </a:stretch>
        </p:blipFill>
        <p:spPr>
          <a:xfrm>
            <a:off x="3565400" y="1304400"/>
            <a:ext cx="1969773" cy="2200800"/>
          </a:xfrm>
          <a:prstGeom prst="rect">
            <a:avLst/>
          </a:prstGeom>
          <a:noFill/>
          <a:ln>
            <a:noFill/>
          </a:ln>
        </p:spPr>
      </p:pic>
      <p:sp>
        <p:nvSpPr>
          <p:cNvPr id="239" name="Google Shape;239;p26"/>
          <p:cNvSpPr txBox="1"/>
          <p:nvPr/>
        </p:nvSpPr>
        <p:spPr>
          <a:xfrm>
            <a:off x="152400" y="3505200"/>
            <a:ext cx="8927400" cy="7827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a:solidFill>
                  <a:schemeClr val="dk1"/>
                </a:solidFill>
              </a:rPr>
              <a:t>La commande de la semi-remorque permet, </a:t>
            </a:r>
            <a:r>
              <a:rPr b="1" lang="fr">
                <a:solidFill>
                  <a:schemeClr val="dk1"/>
                </a:solidFill>
              </a:rPr>
              <a:t>tout comme l’interrupteur</a:t>
            </a:r>
            <a:r>
              <a:rPr lang="fr">
                <a:solidFill>
                  <a:schemeClr val="dk1"/>
                </a:solidFill>
              </a:rPr>
              <a:t> sur un camion, la mise en fonction de la suspension pneumatique. Le gonflement tout comme le dégonflement peuvent  être actionnés de manière </a:t>
            </a:r>
            <a:r>
              <a:rPr b="1" lang="fr" u="sng">
                <a:solidFill>
                  <a:srgbClr val="FF0000"/>
                </a:solidFill>
              </a:rPr>
              <a:t>manuelle</a:t>
            </a:r>
            <a:r>
              <a:rPr lang="fr">
                <a:solidFill>
                  <a:schemeClr val="dk1"/>
                </a:solidFill>
              </a:rPr>
              <a:t> ou </a:t>
            </a:r>
            <a:r>
              <a:rPr b="1" lang="fr">
                <a:solidFill>
                  <a:schemeClr val="dk1"/>
                </a:solidFill>
              </a:rPr>
              <a:t>automatique</a:t>
            </a:r>
            <a:r>
              <a:rPr lang="fr">
                <a:solidFill>
                  <a:schemeClr val="dk1"/>
                </a:solidFill>
              </a:rPr>
              <a:t>.</a:t>
            </a:r>
            <a:endParaRPr/>
          </a:p>
        </p:txBody>
      </p:sp>
      <p:sp>
        <p:nvSpPr>
          <p:cNvPr id="240" name="Google Shape;240;p26"/>
          <p:cNvSpPr/>
          <p:nvPr/>
        </p:nvSpPr>
        <p:spPr>
          <a:xfrm>
            <a:off x="4007777" y="1274769"/>
            <a:ext cx="521100" cy="9078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41" name="Google Shape;241;p26"/>
          <p:cNvCxnSpPr/>
          <p:nvPr/>
        </p:nvCxnSpPr>
        <p:spPr>
          <a:xfrm flipH="1" rot="10800000">
            <a:off x="3870202" y="1183950"/>
            <a:ext cx="9900" cy="817500"/>
          </a:xfrm>
          <a:prstGeom prst="straightConnector1">
            <a:avLst/>
          </a:prstGeom>
          <a:noFill/>
          <a:ln cap="flat" cmpd="sng" w="38100">
            <a:solidFill>
              <a:srgbClr val="FF0000"/>
            </a:solidFill>
            <a:prstDash val="solid"/>
            <a:round/>
            <a:headEnd len="med" w="med" type="none"/>
            <a:tailEnd len="med" w="med" type="triangle"/>
          </a:ln>
        </p:spPr>
      </p:cxnSp>
      <p:cxnSp>
        <p:nvCxnSpPr>
          <p:cNvPr id="242" name="Google Shape;242;p26"/>
          <p:cNvCxnSpPr/>
          <p:nvPr/>
        </p:nvCxnSpPr>
        <p:spPr>
          <a:xfrm flipH="1">
            <a:off x="3870200" y="1341900"/>
            <a:ext cx="24900" cy="758100"/>
          </a:xfrm>
          <a:prstGeom prst="straightConnector1">
            <a:avLst/>
          </a:prstGeom>
          <a:noFill/>
          <a:ln cap="flat" cmpd="sng" w="38100">
            <a:solidFill>
              <a:srgbClr val="FF0000"/>
            </a:solidFill>
            <a:prstDash val="solid"/>
            <a:round/>
            <a:headEnd len="med" w="med" type="none"/>
            <a:tailEnd len="med" w="med" type="triangle"/>
          </a:ln>
        </p:spPr>
      </p:cxnSp>
      <p:pic>
        <p:nvPicPr>
          <p:cNvPr id="243" name="Google Shape;243;p26"/>
          <p:cNvPicPr preferRelativeResize="0"/>
          <p:nvPr/>
        </p:nvPicPr>
        <p:blipFill>
          <a:blip r:embed="rId5">
            <a:alphaModFix/>
          </a:blip>
          <a:stretch>
            <a:fillRect/>
          </a:stretch>
        </p:blipFill>
        <p:spPr>
          <a:xfrm>
            <a:off x="962025" y="1759285"/>
            <a:ext cx="1447775" cy="1709319"/>
          </a:xfrm>
          <a:prstGeom prst="rect">
            <a:avLst/>
          </a:prstGeom>
          <a:noFill/>
          <a:ln>
            <a:noFill/>
          </a:ln>
        </p:spPr>
      </p:pic>
      <p:pic>
        <p:nvPicPr>
          <p:cNvPr id="244" name="Google Shape;244;p26"/>
          <p:cNvPicPr preferRelativeResize="0"/>
          <p:nvPr/>
        </p:nvPicPr>
        <p:blipFill>
          <a:blip r:embed="rId6">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27"/>
          <p:cNvSpPr txBox="1"/>
          <p:nvPr/>
        </p:nvSpPr>
        <p:spPr>
          <a:xfrm>
            <a:off x="0" y="0"/>
            <a:ext cx="5662200" cy="13191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fr" sz="1800">
                <a:solidFill>
                  <a:schemeClr val="dk1"/>
                </a:solidFill>
              </a:rPr>
              <a:t>Utilisation </a:t>
            </a:r>
            <a:r>
              <a:rPr lang="fr" sz="1100">
                <a:solidFill>
                  <a:schemeClr val="dk1"/>
                </a:solidFill>
              </a:rPr>
              <a:t> </a:t>
            </a:r>
            <a:endParaRPr sz="1100">
              <a:solidFill>
                <a:schemeClr val="dk1"/>
              </a:solidFill>
            </a:endParaRPr>
          </a:p>
          <a:p>
            <a:pPr indent="0" lvl="0" marL="0" rtl="0" algn="just">
              <a:lnSpc>
                <a:spcPct val="115000"/>
              </a:lnSpc>
              <a:spcBef>
                <a:spcPts val="0"/>
              </a:spcBef>
              <a:spcAft>
                <a:spcPts val="0"/>
              </a:spcAft>
              <a:buNone/>
            </a:pPr>
            <a:r>
              <a:t/>
            </a:r>
            <a:endParaRPr sz="1100">
              <a:solidFill>
                <a:schemeClr val="dk1"/>
              </a:solidFill>
            </a:endParaRPr>
          </a:p>
          <a:p>
            <a:pPr indent="0" lvl="0" marL="0" rtl="0" algn="just">
              <a:lnSpc>
                <a:spcPct val="115000"/>
              </a:lnSpc>
              <a:spcBef>
                <a:spcPts val="0"/>
              </a:spcBef>
              <a:spcAft>
                <a:spcPts val="0"/>
              </a:spcAft>
              <a:buNone/>
            </a:pPr>
            <a:r>
              <a:rPr lang="fr" sz="1200">
                <a:solidFill>
                  <a:schemeClr val="dk1"/>
                </a:solidFill>
              </a:rPr>
              <a:t>En plus du manomètre, la boîte de la commande est généralement munie d’une charte </a:t>
            </a:r>
            <a:r>
              <a:rPr lang="fr" sz="1200">
                <a:solidFill>
                  <a:schemeClr val="dk1"/>
                </a:solidFill>
              </a:rPr>
              <a:t>d’</a:t>
            </a:r>
            <a:r>
              <a:rPr b="1" lang="fr" sz="1200" u="sng">
                <a:solidFill>
                  <a:srgbClr val="FF0000"/>
                </a:solidFill>
              </a:rPr>
              <a:t>équivalence</a:t>
            </a:r>
            <a:r>
              <a:rPr lang="fr" sz="1200">
                <a:solidFill>
                  <a:schemeClr val="dk1"/>
                </a:solidFill>
              </a:rPr>
              <a:t>. Celle-ci permet de déterminer </a:t>
            </a:r>
            <a:r>
              <a:rPr b="1" lang="fr" sz="1200" u="sng">
                <a:solidFill>
                  <a:schemeClr val="dk1"/>
                </a:solidFill>
              </a:rPr>
              <a:t>approximativement</a:t>
            </a:r>
            <a:r>
              <a:rPr lang="fr" sz="1200">
                <a:solidFill>
                  <a:schemeClr val="dk1"/>
                </a:solidFill>
              </a:rPr>
              <a:t> la masse sous les roues de la </a:t>
            </a:r>
            <a:r>
              <a:rPr b="1" lang="fr" sz="1200">
                <a:solidFill>
                  <a:schemeClr val="dk1"/>
                </a:solidFill>
              </a:rPr>
              <a:t>semi-remorque</a:t>
            </a:r>
            <a:r>
              <a:rPr lang="fr" sz="1200">
                <a:solidFill>
                  <a:schemeClr val="dk1"/>
                </a:solidFill>
              </a:rPr>
              <a:t>.</a:t>
            </a:r>
            <a:endParaRPr sz="1200"/>
          </a:p>
        </p:txBody>
      </p:sp>
      <p:pic>
        <p:nvPicPr>
          <p:cNvPr id="250" name="Google Shape;250;p27"/>
          <p:cNvPicPr preferRelativeResize="0"/>
          <p:nvPr/>
        </p:nvPicPr>
        <p:blipFill>
          <a:blip r:embed="rId3">
            <a:alphaModFix/>
          </a:blip>
          <a:stretch>
            <a:fillRect/>
          </a:stretch>
        </p:blipFill>
        <p:spPr>
          <a:xfrm>
            <a:off x="5739832" y="57179"/>
            <a:ext cx="3359700" cy="4183587"/>
          </a:xfrm>
          <a:prstGeom prst="rect">
            <a:avLst/>
          </a:prstGeom>
          <a:noFill/>
          <a:ln>
            <a:noFill/>
          </a:ln>
        </p:spPr>
      </p:pic>
      <p:sp>
        <p:nvSpPr>
          <p:cNvPr id="251" name="Google Shape;251;p27"/>
          <p:cNvSpPr/>
          <p:nvPr/>
        </p:nvSpPr>
        <p:spPr>
          <a:xfrm>
            <a:off x="6028802" y="1766900"/>
            <a:ext cx="339900" cy="3297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27"/>
          <p:cNvSpPr/>
          <p:nvPr/>
        </p:nvSpPr>
        <p:spPr>
          <a:xfrm>
            <a:off x="8201221" y="1834854"/>
            <a:ext cx="652200" cy="1992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27"/>
          <p:cNvSpPr txBox="1"/>
          <p:nvPr/>
        </p:nvSpPr>
        <p:spPr>
          <a:xfrm>
            <a:off x="0" y="1674975"/>
            <a:ext cx="3237300" cy="91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sz="1200"/>
              <a:t>Par exemple, lorsqu’un</a:t>
            </a:r>
            <a:r>
              <a:rPr lang="fr" sz="1200"/>
              <a:t> manomètre indique une pression de </a:t>
            </a:r>
            <a:r>
              <a:rPr b="1" lang="fr" sz="1200"/>
              <a:t>72 PSI</a:t>
            </a:r>
            <a:r>
              <a:rPr lang="fr" sz="1200"/>
              <a:t>,</a:t>
            </a:r>
            <a:r>
              <a:rPr lang="fr" sz="1200"/>
              <a:t> </a:t>
            </a:r>
            <a:r>
              <a:rPr lang="fr" sz="1200"/>
              <a:t>cela équivaut à  </a:t>
            </a:r>
            <a:r>
              <a:rPr lang="fr" sz="1200"/>
              <a:t> </a:t>
            </a:r>
            <a:r>
              <a:rPr b="1" lang="fr" sz="1200"/>
              <a:t>une masse de 8 618 kg/ par essieu. Soit: 25 854 kg</a:t>
            </a:r>
            <a:r>
              <a:rPr lang="fr" sz="1200"/>
              <a:t> </a:t>
            </a:r>
            <a:r>
              <a:rPr b="1" lang="fr" sz="1200"/>
              <a:t> </a:t>
            </a:r>
            <a:r>
              <a:rPr lang="fr" sz="1200"/>
              <a:t> </a:t>
            </a:r>
            <a:endParaRPr sz="1200"/>
          </a:p>
        </p:txBody>
      </p:sp>
      <p:pic>
        <p:nvPicPr>
          <p:cNvPr id="254" name="Google Shape;254;p27"/>
          <p:cNvPicPr preferRelativeResize="0"/>
          <p:nvPr/>
        </p:nvPicPr>
        <p:blipFill>
          <a:blip r:embed="rId4">
            <a:alphaModFix/>
          </a:blip>
          <a:stretch>
            <a:fillRect/>
          </a:stretch>
        </p:blipFill>
        <p:spPr>
          <a:xfrm>
            <a:off x="76200" y="3396129"/>
            <a:ext cx="5505725" cy="917625"/>
          </a:xfrm>
          <a:prstGeom prst="rect">
            <a:avLst/>
          </a:prstGeom>
          <a:noFill/>
          <a:ln>
            <a:noFill/>
          </a:ln>
        </p:spPr>
      </p:pic>
      <p:sp>
        <p:nvSpPr>
          <p:cNvPr id="255" name="Google Shape;255;p27"/>
          <p:cNvSpPr/>
          <p:nvPr/>
        </p:nvSpPr>
        <p:spPr>
          <a:xfrm>
            <a:off x="1162013" y="3545263"/>
            <a:ext cx="2328600" cy="607800"/>
          </a:xfrm>
          <a:prstGeom prst="rect">
            <a:avLst/>
          </a:prstGeom>
          <a:solidFill>
            <a:srgbClr val="FF6300"/>
          </a:solidFill>
          <a:ln cap="flat" cmpd="sng" w="2857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27"/>
          <p:cNvSpPr/>
          <p:nvPr/>
        </p:nvSpPr>
        <p:spPr>
          <a:xfrm>
            <a:off x="8020050" y="714375"/>
            <a:ext cx="1053600" cy="5190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7" name="Google Shape;257;p27"/>
          <p:cNvPicPr preferRelativeResize="0"/>
          <p:nvPr/>
        </p:nvPicPr>
        <p:blipFill>
          <a:blip r:embed="rId5">
            <a:alphaModFix/>
          </a:blip>
          <a:stretch>
            <a:fillRect/>
          </a:stretch>
        </p:blipFill>
        <p:spPr>
          <a:xfrm>
            <a:off x="3239943" y="1068398"/>
            <a:ext cx="2431006" cy="2305525"/>
          </a:xfrm>
          <a:prstGeom prst="rect">
            <a:avLst/>
          </a:prstGeom>
          <a:noFill/>
          <a:ln>
            <a:noFill/>
          </a:ln>
        </p:spPr>
      </p:pic>
      <p:sp>
        <p:nvSpPr>
          <p:cNvPr id="258" name="Google Shape;258;p27"/>
          <p:cNvSpPr/>
          <p:nvPr/>
        </p:nvSpPr>
        <p:spPr>
          <a:xfrm>
            <a:off x="4274788" y="1244083"/>
            <a:ext cx="254400" cy="263400"/>
          </a:xfrm>
          <a:prstGeom prst="star5">
            <a:avLst>
              <a:gd fmla="val 19098" name="adj"/>
              <a:gd fmla="val 105146" name="hf"/>
              <a:gd fmla="val 110557" name="vf"/>
            </a:avLst>
          </a:prstGeom>
          <a:solidFill>
            <a:srgbClr val="FF0000"/>
          </a:solid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9" name="Google Shape;259;p27"/>
          <p:cNvPicPr preferRelativeResize="0"/>
          <p:nvPr/>
        </p:nvPicPr>
        <p:blipFill>
          <a:blip r:embed="rId6">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p28"/>
          <p:cNvPicPr preferRelativeResize="0"/>
          <p:nvPr/>
        </p:nvPicPr>
        <p:blipFill rotWithShape="1">
          <a:blip r:embed="rId3">
            <a:alphaModFix/>
          </a:blip>
          <a:srcRect b="6739" l="0" r="0" t="6739"/>
          <a:stretch/>
        </p:blipFill>
        <p:spPr>
          <a:xfrm>
            <a:off x="552100" y="2114775"/>
            <a:ext cx="3907959" cy="2118401"/>
          </a:xfrm>
          <a:prstGeom prst="rect">
            <a:avLst/>
          </a:prstGeom>
          <a:noFill/>
          <a:ln>
            <a:noFill/>
          </a:ln>
        </p:spPr>
      </p:pic>
      <p:sp>
        <p:nvSpPr>
          <p:cNvPr id="265" name="Google Shape;265;p28"/>
          <p:cNvSpPr txBox="1"/>
          <p:nvPr/>
        </p:nvSpPr>
        <p:spPr>
          <a:xfrm>
            <a:off x="718350" y="61475"/>
            <a:ext cx="6705900" cy="20082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fr" sz="1800">
                <a:solidFill>
                  <a:schemeClr val="dk1"/>
                </a:solidFill>
              </a:rPr>
              <a:t>Équipement optionnel</a:t>
            </a:r>
            <a:endParaRPr b="1" sz="1800">
              <a:solidFill>
                <a:schemeClr val="dk1"/>
              </a:solidFill>
            </a:endParaRPr>
          </a:p>
          <a:p>
            <a:pPr indent="0" lvl="0" marL="0" rtl="0" algn="just">
              <a:lnSpc>
                <a:spcPct val="115000"/>
              </a:lnSpc>
              <a:spcBef>
                <a:spcPts val="0"/>
              </a:spcBef>
              <a:spcAft>
                <a:spcPts val="0"/>
              </a:spcAft>
              <a:buNone/>
            </a:pPr>
            <a:r>
              <a:rPr lang="fr" sz="1200">
                <a:solidFill>
                  <a:schemeClr val="dk1"/>
                </a:solidFill>
              </a:rPr>
              <a:t>Certaines suspensions de semi-remorques sont équipées de </a:t>
            </a:r>
            <a:r>
              <a:rPr b="1" lang="fr" sz="1200">
                <a:solidFill>
                  <a:schemeClr val="dk1"/>
                </a:solidFill>
              </a:rPr>
              <a:t>mécanismes anti-débattement</a:t>
            </a:r>
            <a:r>
              <a:rPr lang="fr" sz="1200">
                <a:solidFill>
                  <a:schemeClr val="dk1"/>
                </a:solidFill>
              </a:rPr>
              <a:t> </a:t>
            </a:r>
            <a:r>
              <a:rPr b="1" lang="fr" sz="1200" u="sng">
                <a:solidFill>
                  <a:schemeClr val="dk1"/>
                </a:solidFill>
                <a:highlight>
                  <a:srgbClr val="FFFF00"/>
                </a:highlight>
              </a:rPr>
              <a:t>automatique</a:t>
            </a:r>
            <a:r>
              <a:rPr b="1" lang="fr" sz="1200">
                <a:solidFill>
                  <a:schemeClr val="dk1"/>
                </a:solidFill>
              </a:rPr>
              <a:t> </a:t>
            </a:r>
            <a:r>
              <a:rPr lang="fr" sz="1200">
                <a:solidFill>
                  <a:schemeClr val="dk1"/>
                </a:solidFill>
              </a:rPr>
              <a:t>appelé  </a:t>
            </a:r>
            <a:r>
              <a:rPr b="1" lang="fr" sz="1200">
                <a:solidFill>
                  <a:schemeClr val="dk1"/>
                </a:solidFill>
              </a:rPr>
              <a:t>“Surelok”</a:t>
            </a:r>
            <a:r>
              <a:rPr lang="fr" sz="1200">
                <a:solidFill>
                  <a:schemeClr val="dk1"/>
                </a:solidFill>
              </a:rPr>
              <a:t>. A l’application du frein de stationnement, ce mécanisme permet d'empêcher l’affaissement de la suspension d’une semi-remorque stationnaire donc, son déplacement inopiné vers </a:t>
            </a:r>
            <a:r>
              <a:rPr b="1" lang="fr" sz="1200" u="sng">
                <a:solidFill>
                  <a:srgbClr val="FF0000"/>
                </a:solidFill>
              </a:rPr>
              <a:t>l’avant</a:t>
            </a:r>
            <a:r>
              <a:rPr b="1" lang="fr" sz="1200">
                <a:solidFill>
                  <a:schemeClr val="dk1"/>
                </a:solidFill>
              </a:rPr>
              <a:t> “Dock walk”.</a:t>
            </a:r>
            <a:r>
              <a:rPr lang="fr" sz="1200">
                <a:solidFill>
                  <a:schemeClr val="dk1"/>
                </a:solidFill>
              </a:rPr>
              <a:t> </a:t>
            </a:r>
            <a:r>
              <a:rPr lang="fr" sz="1200">
                <a:solidFill>
                  <a:schemeClr val="dk1"/>
                </a:solidFill>
              </a:rPr>
              <a:t> Ainsi, comme son nom l’indique, il permettra de bénéficier d’un seuil de chargement plus élevé </a:t>
            </a:r>
            <a:r>
              <a:rPr b="1" lang="fr" sz="1200">
                <a:solidFill>
                  <a:schemeClr val="dk1"/>
                </a:solidFill>
              </a:rPr>
              <a:t>lorsque la configuration du quai l'exige. </a:t>
            </a:r>
            <a:r>
              <a:rPr lang="fr" sz="1200">
                <a:solidFill>
                  <a:schemeClr val="dk1"/>
                </a:solidFill>
              </a:rPr>
              <a:t>De plus, il permet</a:t>
            </a:r>
            <a:r>
              <a:rPr b="1" lang="fr" sz="1200">
                <a:solidFill>
                  <a:schemeClr val="dk1"/>
                </a:solidFill>
              </a:rPr>
              <a:t> </a:t>
            </a:r>
            <a:r>
              <a:rPr lang="fr" sz="1200">
                <a:solidFill>
                  <a:schemeClr val="dk1"/>
                </a:solidFill>
              </a:rPr>
              <a:t>d’augmenter </a:t>
            </a:r>
            <a:r>
              <a:rPr b="1" lang="fr" sz="1200">
                <a:solidFill>
                  <a:schemeClr val="dk1"/>
                </a:solidFill>
              </a:rPr>
              <a:t>la durée de vie des béquilles</a:t>
            </a:r>
            <a:r>
              <a:rPr lang="fr" sz="1200">
                <a:solidFill>
                  <a:schemeClr val="dk1"/>
                </a:solidFill>
              </a:rPr>
              <a:t> (remorque stationnaire chargée) et des butées de pare-</a:t>
            </a:r>
            <a:r>
              <a:rPr lang="fr" sz="1200">
                <a:solidFill>
                  <a:schemeClr val="dk1"/>
                </a:solidFill>
              </a:rPr>
              <a:t>chocs</a:t>
            </a:r>
            <a:r>
              <a:rPr lang="fr" sz="1200">
                <a:solidFill>
                  <a:schemeClr val="dk1"/>
                </a:solidFill>
              </a:rPr>
              <a:t>. </a:t>
            </a:r>
            <a:endParaRPr sz="1200"/>
          </a:p>
        </p:txBody>
      </p:sp>
      <p:pic>
        <p:nvPicPr>
          <p:cNvPr id="266" name="Google Shape;266;p28"/>
          <p:cNvPicPr preferRelativeResize="0"/>
          <p:nvPr/>
        </p:nvPicPr>
        <p:blipFill rotWithShape="1">
          <a:blip r:embed="rId4">
            <a:alphaModFix/>
          </a:blip>
          <a:srcRect b="2498" l="0" r="0" t="2507"/>
          <a:stretch/>
        </p:blipFill>
        <p:spPr>
          <a:xfrm>
            <a:off x="4687125" y="2114775"/>
            <a:ext cx="3907960" cy="2118401"/>
          </a:xfrm>
          <a:prstGeom prst="rect">
            <a:avLst/>
          </a:prstGeom>
          <a:noFill/>
          <a:ln>
            <a:noFill/>
          </a:ln>
        </p:spPr>
      </p:pic>
      <p:sp>
        <p:nvSpPr>
          <p:cNvPr id="267" name="Google Shape;267;p28"/>
          <p:cNvSpPr txBox="1"/>
          <p:nvPr/>
        </p:nvSpPr>
        <p:spPr>
          <a:xfrm>
            <a:off x="4706457" y="3929475"/>
            <a:ext cx="3960300" cy="29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rgbClr val="FFFF00"/>
                </a:solidFill>
                <a:highlight>
                  <a:srgbClr val="FF0000"/>
                </a:highlight>
              </a:rPr>
              <a:t>Frein de stationnement relâché ou “bypass”</a:t>
            </a:r>
            <a:endParaRPr b="1">
              <a:solidFill>
                <a:srgbClr val="FFFF00"/>
              </a:solidFill>
              <a:highlight>
                <a:srgbClr val="FF0000"/>
              </a:highlight>
            </a:endParaRPr>
          </a:p>
        </p:txBody>
      </p:sp>
      <p:sp>
        <p:nvSpPr>
          <p:cNvPr id="268" name="Google Shape;268;p28"/>
          <p:cNvSpPr txBox="1"/>
          <p:nvPr/>
        </p:nvSpPr>
        <p:spPr>
          <a:xfrm>
            <a:off x="953875" y="3929477"/>
            <a:ext cx="3104400" cy="29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a:solidFill>
                  <a:srgbClr val="FFFF00"/>
                </a:solidFill>
                <a:highlight>
                  <a:srgbClr val="FF0000"/>
                </a:highlight>
              </a:rPr>
              <a:t>Frein de stationnement appliqué</a:t>
            </a:r>
            <a:endParaRPr b="1">
              <a:solidFill>
                <a:srgbClr val="FFFF00"/>
              </a:solidFill>
              <a:highlight>
                <a:srgbClr val="FF0000"/>
              </a:highlight>
            </a:endParaRPr>
          </a:p>
        </p:txBody>
      </p:sp>
      <p:pic>
        <p:nvPicPr>
          <p:cNvPr id="269" name="Google Shape;269;p28">
            <a:hlinkClick r:id="rId5"/>
          </p:cNvPr>
          <p:cNvPicPr preferRelativeResize="0"/>
          <p:nvPr/>
        </p:nvPicPr>
        <p:blipFill rotWithShape="1">
          <a:blip r:embed="rId6">
            <a:alphaModFix/>
          </a:blip>
          <a:srcRect b="9283" l="9699" r="9407" t="8419"/>
          <a:stretch/>
        </p:blipFill>
        <p:spPr>
          <a:xfrm>
            <a:off x="7725124" y="920350"/>
            <a:ext cx="559109" cy="568775"/>
          </a:xfrm>
          <a:prstGeom prst="rect">
            <a:avLst/>
          </a:prstGeom>
          <a:noFill/>
          <a:ln>
            <a:noFill/>
          </a:ln>
        </p:spPr>
      </p:pic>
      <p:sp>
        <p:nvSpPr>
          <p:cNvPr id="270" name="Google Shape;270;p28"/>
          <p:cNvSpPr txBox="1"/>
          <p:nvPr/>
        </p:nvSpPr>
        <p:spPr>
          <a:xfrm>
            <a:off x="7436384" y="290050"/>
            <a:ext cx="1428600" cy="58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1300"/>
              <a:t>Surelok Démonstration</a:t>
            </a:r>
            <a:endParaRPr b="1" sz="1300"/>
          </a:p>
        </p:txBody>
      </p:sp>
      <p:pic>
        <p:nvPicPr>
          <p:cNvPr id="271" name="Google Shape;271;p28"/>
          <p:cNvPicPr preferRelativeResize="0"/>
          <p:nvPr/>
        </p:nvPicPr>
        <p:blipFill>
          <a:blip r:embed="rId7">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1"/>
          <p:cNvSpPr txBox="1"/>
          <p:nvPr/>
        </p:nvSpPr>
        <p:spPr>
          <a:xfrm>
            <a:off x="0" y="0"/>
            <a:ext cx="8448900" cy="22383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fr">
                <a:solidFill>
                  <a:schemeClr val="dk1"/>
                </a:solidFill>
              </a:rPr>
              <a:t>La suspension</a:t>
            </a:r>
            <a:endParaRPr b="1">
              <a:solidFill>
                <a:schemeClr val="dk1"/>
              </a:solidFill>
            </a:endParaRPr>
          </a:p>
          <a:p>
            <a:pPr indent="0" lvl="0" marL="0" rtl="0" algn="just">
              <a:lnSpc>
                <a:spcPct val="115000"/>
              </a:lnSpc>
              <a:spcBef>
                <a:spcPts val="0"/>
              </a:spcBef>
              <a:spcAft>
                <a:spcPts val="0"/>
              </a:spcAft>
              <a:buNone/>
            </a:pPr>
            <a:r>
              <a:t/>
            </a:r>
            <a:endParaRPr b="1" sz="1100">
              <a:solidFill>
                <a:schemeClr val="dk1"/>
              </a:solidFill>
            </a:endParaRPr>
          </a:p>
          <a:p>
            <a:pPr indent="0" lvl="0" marL="0" rtl="0" algn="just">
              <a:lnSpc>
                <a:spcPct val="115000"/>
              </a:lnSpc>
              <a:spcBef>
                <a:spcPts val="0"/>
              </a:spcBef>
              <a:spcAft>
                <a:spcPts val="0"/>
              </a:spcAft>
              <a:buNone/>
            </a:pPr>
            <a:r>
              <a:rPr lang="fr" sz="1200">
                <a:solidFill>
                  <a:schemeClr val="dk1"/>
                </a:solidFill>
              </a:rPr>
              <a:t>La suspension d’un camion sert à amortir les chocs dus aux mauvaises conditions de la route. Elle permet également d’assurer un meilleur </a:t>
            </a:r>
            <a:r>
              <a:rPr b="1" lang="fr" sz="1200" u="sng">
                <a:solidFill>
                  <a:srgbClr val="FF0000"/>
                </a:solidFill>
              </a:rPr>
              <a:t>comportement</a:t>
            </a:r>
            <a:r>
              <a:rPr lang="fr" sz="1200">
                <a:solidFill>
                  <a:schemeClr val="dk1"/>
                </a:solidFill>
              </a:rPr>
              <a:t> routier, peu importe la charge. Cependant, elle possède ses limites compte tenu des forces physiques importantes reliées à la conduite d’un véhicule lourd. En plus d’offrir du confort au </a:t>
            </a:r>
            <a:r>
              <a:rPr b="1" lang="fr" sz="1200" u="sng">
                <a:solidFill>
                  <a:srgbClr val="FF0000"/>
                </a:solidFill>
              </a:rPr>
              <a:t>conducteur</a:t>
            </a:r>
            <a:r>
              <a:rPr lang="fr" sz="1200">
                <a:solidFill>
                  <a:schemeClr val="dk1"/>
                </a:solidFill>
              </a:rPr>
              <a:t>, elle doit dans certains cas, protéger la cargaison, tel que le transport de meubles, d’appareils électroniques ou de tout autres biens fragiles. Mais, plus important encore, la suspension du camion moderne est conçue de façon à ce que </a:t>
            </a:r>
            <a:r>
              <a:rPr b="1" lang="fr" sz="1200">
                <a:solidFill>
                  <a:schemeClr val="dk1"/>
                </a:solidFill>
              </a:rPr>
              <a:t>chaque roue portante supporte, autant que possible,</a:t>
            </a:r>
            <a:r>
              <a:rPr lang="fr" sz="1200">
                <a:solidFill>
                  <a:schemeClr val="dk1"/>
                </a:solidFill>
              </a:rPr>
              <a:t> la même charge et par le fait même ait la même traction et la même force de freinage. Dans le cas d’un ensemble d’essieux, le système de suspension doit être conçu pour égaliser, à 1000 kg près, en tout temps, la </a:t>
            </a:r>
            <a:r>
              <a:rPr b="1" lang="fr" sz="1200" u="sng">
                <a:solidFill>
                  <a:srgbClr val="FF0000"/>
                </a:solidFill>
              </a:rPr>
              <a:t>masse</a:t>
            </a:r>
            <a:r>
              <a:rPr lang="fr" sz="1200">
                <a:solidFill>
                  <a:schemeClr val="dk1"/>
                </a:solidFill>
              </a:rPr>
              <a:t> pouvant être mesurée sous ses roues.</a:t>
            </a:r>
            <a:endParaRPr sz="1200"/>
          </a:p>
        </p:txBody>
      </p:sp>
      <p:sp>
        <p:nvSpPr>
          <p:cNvPr id="77" name="Google Shape;77;p11"/>
          <p:cNvSpPr txBox="1"/>
          <p:nvPr/>
        </p:nvSpPr>
        <p:spPr>
          <a:xfrm>
            <a:off x="0" y="2255150"/>
            <a:ext cx="1422900" cy="3927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fr">
                <a:solidFill>
                  <a:schemeClr val="dk1"/>
                </a:solidFill>
              </a:rPr>
              <a:t>Le P.N.B.E.</a:t>
            </a:r>
            <a:endParaRPr/>
          </a:p>
        </p:txBody>
      </p:sp>
      <p:pic>
        <p:nvPicPr>
          <p:cNvPr id="78" name="Google Shape;78;p11"/>
          <p:cNvPicPr preferRelativeResize="0"/>
          <p:nvPr/>
        </p:nvPicPr>
        <p:blipFill>
          <a:blip r:embed="rId3">
            <a:alphaModFix/>
          </a:blip>
          <a:stretch>
            <a:fillRect/>
          </a:stretch>
        </p:blipFill>
        <p:spPr>
          <a:xfrm>
            <a:off x="1555732" y="2647850"/>
            <a:ext cx="5943600" cy="1152525"/>
          </a:xfrm>
          <a:prstGeom prst="rect">
            <a:avLst/>
          </a:prstGeom>
          <a:noFill/>
          <a:ln>
            <a:noFill/>
          </a:ln>
        </p:spPr>
      </p:pic>
      <p:sp>
        <p:nvSpPr>
          <p:cNvPr id="79" name="Google Shape;79;p11"/>
          <p:cNvSpPr txBox="1"/>
          <p:nvPr/>
        </p:nvSpPr>
        <p:spPr>
          <a:xfrm>
            <a:off x="46554" y="3826500"/>
            <a:ext cx="5704800" cy="3927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sz="1100">
                <a:solidFill>
                  <a:schemeClr val="dk1"/>
                </a:solidFill>
              </a:rPr>
              <a:t>Références; page 3 du guide des normes de charges et dimensions des véhicules routiers</a:t>
            </a:r>
            <a:endParaRPr/>
          </a:p>
        </p:txBody>
      </p:sp>
      <p:pic>
        <p:nvPicPr>
          <p:cNvPr id="80" name="Google Shape;80;p11"/>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29"/>
          <p:cNvSpPr txBox="1"/>
          <p:nvPr>
            <p:ph type="title"/>
          </p:nvPr>
        </p:nvSpPr>
        <p:spPr>
          <a:xfrm>
            <a:off x="1349755" y="2422325"/>
            <a:ext cx="6345300" cy="1858200"/>
          </a:xfrm>
          <a:prstGeom prst="rect">
            <a:avLst/>
          </a:prstGeom>
        </p:spPr>
        <p:txBody>
          <a:bodyPr anchorCtr="0" anchor="ctr" bIns="91425" lIns="91425" spcFirstLastPara="1" rIns="91425" wrap="square" tIns="91425">
            <a:noAutofit/>
          </a:bodyPr>
          <a:lstStyle/>
          <a:p>
            <a:pPr indent="0" lvl="0" marL="0" rtl="0" algn="just">
              <a:lnSpc>
                <a:spcPct val="115000"/>
              </a:lnSpc>
              <a:spcBef>
                <a:spcPts val="0"/>
              </a:spcBef>
              <a:spcAft>
                <a:spcPts val="0"/>
              </a:spcAft>
              <a:buNone/>
            </a:pPr>
            <a:r>
              <a:rPr b="1" lang="fr" sz="1400"/>
              <a:t>Quelques remorques disponibles au CFTR sont équipées d’une</a:t>
            </a:r>
            <a:r>
              <a:rPr b="1" lang="fr" sz="1400"/>
              <a:t> valve optionnelle qui permet de désengager le système Surelok.</a:t>
            </a:r>
            <a:endParaRPr b="1" sz="1400"/>
          </a:p>
          <a:p>
            <a:pPr indent="0" lvl="0" marL="0" rtl="0" algn="just">
              <a:lnSpc>
                <a:spcPct val="115000"/>
              </a:lnSpc>
              <a:spcBef>
                <a:spcPts val="0"/>
              </a:spcBef>
              <a:spcAft>
                <a:spcPts val="0"/>
              </a:spcAft>
              <a:buNone/>
            </a:pPr>
            <a:r>
              <a:t/>
            </a:r>
            <a:endParaRPr b="1" sz="1400"/>
          </a:p>
          <a:p>
            <a:pPr indent="0" lvl="0" marL="0" rtl="0" algn="just">
              <a:lnSpc>
                <a:spcPct val="115000"/>
              </a:lnSpc>
              <a:spcBef>
                <a:spcPts val="0"/>
              </a:spcBef>
              <a:spcAft>
                <a:spcPts val="0"/>
              </a:spcAft>
              <a:buClr>
                <a:schemeClr val="dk1"/>
              </a:buClr>
              <a:buSzPts val="1100"/>
              <a:buFont typeface="Arial"/>
              <a:buNone/>
            </a:pPr>
            <a:r>
              <a:rPr b="1" i="1" lang="fr" sz="1400"/>
              <a:t>Par contre, il semble que cette valve de “Bypass” soit  rarement utilisée en industrie</a:t>
            </a:r>
            <a:r>
              <a:rPr i="1" lang="fr" sz="1400"/>
              <a:t>.</a:t>
            </a:r>
            <a:endParaRPr i="1" sz="1400"/>
          </a:p>
          <a:p>
            <a:pPr indent="0" lvl="0" marL="0" rtl="0" algn="ctr">
              <a:spcBef>
                <a:spcPts val="0"/>
              </a:spcBef>
              <a:spcAft>
                <a:spcPts val="0"/>
              </a:spcAft>
              <a:buNone/>
            </a:pPr>
            <a:r>
              <a:t/>
            </a:r>
            <a:endParaRPr/>
          </a:p>
        </p:txBody>
      </p:sp>
      <p:pic>
        <p:nvPicPr>
          <p:cNvPr id="277" name="Google Shape;277;p29"/>
          <p:cNvPicPr preferRelativeResize="0"/>
          <p:nvPr/>
        </p:nvPicPr>
        <p:blipFill>
          <a:blip r:embed="rId3">
            <a:alphaModFix/>
          </a:blip>
          <a:stretch>
            <a:fillRect/>
          </a:stretch>
        </p:blipFill>
        <p:spPr>
          <a:xfrm>
            <a:off x="2860325" y="791273"/>
            <a:ext cx="2934512" cy="1429075"/>
          </a:xfrm>
          <a:prstGeom prst="rect">
            <a:avLst/>
          </a:prstGeom>
          <a:noFill/>
          <a:ln>
            <a:noFill/>
          </a:ln>
        </p:spPr>
      </p:pic>
      <p:sp>
        <p:nvSpPr>
          <p:cNvPr id="278" name="Google Shape;278;p29"/>
          <p:cNvSpPr txBox="1"/>
          <p:nvPr/>
        </p:nvSpPr>
        <p:spPr>
          <a:xfrm>
            <a:off x="3286700" y="379154"/>
            <a:ext cx="21441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r" sz="1800">
                <a:solidFill>
                  <a:srgbClr val="FF9900"/>
                </a:solidFill>
              </a:rPr>
              <a:t>Valve optionnelle</a:t>
            </a:r>
            <a:endParaRPr b="1" sz="1800">
              <a:solidFill>
                <a:srgbClr val="FF9900"/>
              </a:solidFill>
            </a:endParaRPr>
          </a:p>
        </p:txBody>
      </p:sp>
      <p:sp>
        <p:nvSpPr>
          <p:cNvPr id="279" name="Google Shape;279;p29"/>
          <p:cNvSpPr txBox="1"/>
          <p:nvPr/>
        </p:nvSpPr>
        <p:spPr>
          <a:xfrm>
            <a:off x="6501273" y="636425"/>
            <a:ext cx="16827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r" sz="1300"/>
              <a:t>Fonctionnement</a:t>
            </a:r>
            <a:endParaRPr b="1" sz="1300"/>
          </a:p>
          <a:p>
            <a:pPr indent="0" lvl="0" marL="0" rtl="0" algn="ctr">
              <a:spcBef>
                <a:spcPts val="0"/>
              </a:spcBef>
              <a:spcAft>
                <a:spcPts val="0"/>
              </a:spcAft>
              <a:buNone/>
            </a:pPr>
            <a:r>
              <a:rPr b="1" lang="fr" sz="1300"/>
              <a:t>Valve optionnelle</a:t>
            </a:r>
            <a:endParaRPr b="1" sz="1300"/>
          </a:p>
        </p:txBody>
      </p:sp>
      <p:pic>
        <p:nvPicPr>
          <p:cNvPr id="280" name="Google Shape;280;p29">
            <a:hlinkClick r:id="rId4"/>
          </p:cNvPr>
          <p:cNvPicPr preferRelativeResize="0"/>
          <p:nvPr/>
        </p:nvPicPr>
        <p:blipFill rotWithShape="1">
          <a:blip r:embed="rId5">
            <a:alphaModFix/>
          </a:blip>
          <a:srcRect b="9283" l="9699" r="9407" t="8419"/>
          <a:stretch/>
        </p:blipFill>
        <p:spPr>
          <a:xfrm>
            <a:off x="7063074" y="1221425"/>
            <a:ext cx="559109" cy="568775"/>
          </a:xfrm>
          <a:prstGeom prst="rect">
            <a:avLst/>
          </a:prstGeom>
          <a:noFill/>
          <a:ln>
            <a:noFill/>
          </a:ln>
        </p:spPr>
      </p:pic>
      <p:pic>
        <p:nvPicPr>
          <p:cNvPr id="281" name="Google Shape;281;p29"/>
          <p:cNvPicPr preferRelativeResize="0"/>
          <p:nvPr/>
        </p:nvPicPr>
        <p:blipFill>
          <a:blip r:embed="rId6">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30"/>
          <p:cNvSpPr txBox="1"/>
          <p:nvPr/>
        </p:nvSpPr>
        <p:spPr>
          <a:xfrm>
            <a:off x="0" y="0"/>
            <a:ext cx="9078900" cy="16305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fr" sz="1800">
                <a:solidFill>
                  <a:schemeClr val="dk1"/>
                </a:solidFill>
              </a:rPr>
              <a:t>Essieu relevable</a:t>
            </a:r>
            <a:endParaRPr b="1" sz="1800">
              <a:solidFill>
                <a:schemeClr val="dk1"/>
              </a:solidFill>
            </a:endParaRPr>
          </a:p>
          <a:p>
            <a:pPr indent="0" lvl="0" marL="0" rtl="0" algn="just">
              <a:lnSpc>
                <a:spcPct val="115000"/>
              </a:lnSpc>
              <a:spcBef>
                <a:spcPts val="0"/>
              </a:spcBef>
              <a:spcAft>
                <a:spcPts val="0"/>
              </a:spcAft>
              <a:buNone/>
            </a:pPr>
            <a:r>
              <a:t/>
            </a:r>
            <a:endParaRPr b="1" sz="1100">
              <a:solidFill>
                <a:schemeClr val="dk1"/>
              </a:solidFill>
            </a:endParaRPr>
          </a:p>
          <a:p>
            <a:pPr indent="0" lvl="0" marL="0" rtl="0" algn="just">
              <a:lnSpc>
                <a:spcPct val="115000"/>
              </a:lnSpc>
              <a:spcBef>
                <a:spcPts val="0"/>
              </a:spcBef>
              <a:spcAft>
                <a:spcPts val="0"/>
              </a:spcAft>
              <a:buNone/>
            </a:pPr>
            <a:r>
              <a:rPr lang="fr" sz="1200">
                <a:solidFill>
                  <a:schemeClr val="dk1"/>
                </a:solidFill>
              </a:rPr>
              <a:t>L’essieu relevable d’une semi-remorque fait partie d’une configuration optionnelle livrable sur certaines semi-remorques. Celui-ci a pour fonction première de supporter </a:t>
            </a:r>
            <a:r>
              <a:rPr b="1" lang="fr" sz="1200">
                <a:solidFill>
                  <a:schemeClr val="dk1"/>
                </a:solidFill>
              </a:rPr>
              <a:t>plus de charge</a:t>
            </a:r>
            <a:r>
              <a:rPr lang="fr" sz="1200">
                <a:solidFill>
                  <a:schemeClr val="dk1"/>
                </a:solidFill>
              </a:rPr>
              <a:t> sur l’équipement (versus tandem). </a:t>
            </a:r>
            <a:r>
              <a:rPr lang="fr" sz="1200">
                <a:solidFill>
                  <a:schemeClr val="dk1"/>
                </a:solidFill>
              </a:rPr>
              <a:t>Lorsque Installé sur l’essieu avant</a:t>
            </a:r>
            <a:r>
              <a:rPr lang="fr" sz="1200">
                <a:solidFill>
                  <a:schemeClr val="dk1"/>
                </a:solidFill>
              </a:rPr>
              <a:t> d’un tridem, l’opérateur a l’opportunité de </a:t>
            </a:r>
            <a:r>
              <a:rPr lang="fr" sz="1200">
                <a:solidFill>
                  <a:schemeClr val="dk1"/>
                </a:solidFill>
              </a:rPr>
              <a:t>l'utiliser (“trailer auxiliary”) </a:t>
            </a:r>
            <a:r>
              <a:rPr lang="fr" sz="1200">
                <a:solidFill>
                  <a:schemeClr val="dk1"/>
                </a:solidFill>
              </a:rPr>
              <a:t>pour réduire la pression dans les ballons de cet essieu lors d’un </a:t>
            </a:r>
            <a:r>
              <a:rPr b="1" lang="fr" sz="1200" u="sng">
                <a:solidFill>
                  <a:srgbClr val="FF0000"/>
                </a:solidFill>
              </a:rPr>
              <a:t>virage</a:t>
            </a:r>
            <a:r>
              <a:rPr lang="fr" sz="1200">
                <a:solidFill>
                  <a:schemeClr val="dk1"/>
                </a:solidFill>
              </a:rPr>
              <a:t> serré. De plus,  il est possible de le garder en position </a:t>
            </a:r>
            <a:r>
              <a:rPr b="1" lang="fr" sz="1200" u="sng">
                <a:solidFill>
                  <a:srgbClr val="FF0000"/>
                </a:solidFill>
              </a:rPr>
              <a:t>relevé</a:t>
            </a:r>
            <a:r>
              <a:rPr lang="fr" sz="1200">
                <a:solidFill>
                  <a:schemeClr val="dk1"/>
                </a:solidFill>
              </a:rPr>
              <a:t> lorsque </a:t>
            </a:r>
            <a:r>
              <a:rPr b="1" lang="fr" sz="1200">
                <a:solidFill>
                  <a:schemeClr val="dk1"/>
                </a:solidFill>
              </a:rPr>
              <a:t>la charge transportée</a:t>
            </a:r>
            <a:r>
              <a:rPr lang="fr" sz="1200">
                <a:solidFill>
                  <a:schemeClr val="dk1"/>
                </a:solidFill>
              </a:rPr>
              <a:t> exige moins d’essieux au sol. </a:t>
            </a:r>
            <a:endParaRPr sz="1200">
              <a:solidFill>
                <a:schemeClr val="dk1"/>
              </a:solidFill>
            </a:endParaRPr>
          </a:p>
        </p:txBody>
      </p:sp>
      <p:pic>
        <p:nvPicPr>
          <p:cNvPr id="287" name="Google Shape;287;p30"/>
          <p:cNvPicPr preferRelativeResize="0"/>
          <p:nvPr/>
        </p:nvPicPr>
        <p:blipFill>
          <a:blip r:embed="rId3">
            <a:alphaModFix/>
          </a:blip>
          <a:stretch>
            <a:fillRect/>
          </a:stretch>
        </p:blipFill>
        <p:spPr>
          <a:xfrm>
            <a:off x="3305800" y="1716926"/>
            <a:ext cx="5773100" cy="2327174"/>
          </a:xfrm>
          <a:prstGeom prst="rect">
            <a:avLst/>
          </a:prstGeom>
          <a:noFill/>
          <a:ln>
            <a:noFill/>
          </a:ln>
        </p:spPr>
      </p:pic>
      <p:pic>
        <p:nvPicPr>
          <p:cNvPr id="288" name="Google Shape;288;p30"/>
          <p:cNvPicPr preferRelativeResize="0"/>
          <p:nvPr/>
        </p:nvPicPr>
        <p:blipFill>
          <a:blip r:embed="rId4">
            <a:alphaModFix/>
          </a:blip>
          <a:stretch>
            <a:fillRect/>
          </a:stretch>
        </p:blipFill>
        <p:spPr>
          <a:xfrm>
            <a:off x="79873" y="2412853"/>
            <a:ext cx="821261" cy="1806775"/>
          </a:xfrm>
          <a:prstGeom prst="rect">
            <a:avLst/>
          </a:prstGeom>
          <a:noFill/>
          <a:ln>
            <a:noFill/>
          </a:ln>
        </p:spPr>
      </p:pic>
      <p:pic>
        <p:nvPicPr>
          <p:cNvPr id="289" name="Google Shape;289;p30"/>
          <p:cNvPicPr preferRelativeResize="0"/>
          <p:nvPr/>
        </p:nvPicPr>
        <p:blipFill>
          <a:blip r:embed="rId5">
            <a:alphaModFix/>
          </a:blip>
          <a:stretch>
            <a:fillRect/>
          </a:stretch>
        </p:blipFill>
        <p:spPr>
          <a:xfrm>
            <a:off x="2172275" y="2399048"/>
            <a:ext cx="1055429" cy="1806775"/>
          </a:xfrm>
          <a:prstGeom prst="rect">
            <a:avLst/>
          </a:prstGeom>
          <a:noFill/>
          <a:ln>
            <a:noFill/>
          </a:ln>
        </p:spPr>
      </p:pic>
      <p:sp>
        <p:nvSpPr>
          <p:cNvPr id="290" name="Google Shape;290;p30"/>
          <p:cNvSpPr txBox="1"/>
          <p:nvPr/>
        </p:nvSpPr>
        <p:spPr>
          <a:xfrm>
            <a:off x="0" y="1564525"/>
            <a:ext cx="1674900" cy="406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fr" sz="1800">
                <a:solidFill>
                  <a:schemeClr val="dk1"/>
                </a:solidFill>
              </a:rPr>
              <a:t>Les interrupteurs</a:t>
            </a:r>
            <a:endParaRPr sz="1800"/>
          </a:p>
        </p:txBody>
      </p:sp>
      <p:pic>
        <p:nvPicPr>
          <p:cNvPr id="291" name="Google Shape;291;p30"/>
          <p:cNvPicPr preferRelativeResize="0"/>
          <p:nvPr/>
        </p:nvPicPr>
        <p:blipFill>
          <a:blip r:embed="rId6">
            <a:alphaModFix/>
          </a:blip>
          <a:stretch>
            <a:fillRect/>
          </a:stretch>
        </p:blipFill>
        <p:spPr>
          <a:xfrm>
            <a:off x="952500" y="2427100"/>
            <a:ext cx="1158775" cy="1806775"/>
          </a:xfrm>
          <a:prstGeom prst="rect">
            <a:avLst/>
          </a:prstGeom>
          <a:noFill/>
          <a:ln>
            <a:noFill/>
          </a:ln>
        </p:spPr>
      </p:pic>
      <p:pic>
        <p:nvPicPr>
          <p:cNvPr id="292" name="Google Shape;292;p30"/>
          <p:cNvPicPr preferRelativeResize="0"/>
          <p:nvPr/>
        </p:nvPicPr>
        <p:blipFill>
          <a:blip r:embed="rId7">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31"/>
          <p:cNvSpPr txBox="1"/>
          <p:nvPr/>
        </p:nvSpPr>
        <p:spPr>
          <a:xfrm>
            <a:off x="0" y="0"/>
            <a:ext cx="3000000" cy="4149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fr" sz="1800">
                <a:solidFill>
                  <a:schemeClr val="dk1"/>
                </a:solidFill>
              </a:rPr>
              <a:t>Essieu autovireur</a:t>
            </a:r>
            <a:endParaRPr sz="1800"/>
          </a:p>
        </p:txBody>
      </p:sp>
      <p:sp>
        <p:nvSpPr>
          <p:cNvPr id="298" name="Google Shape;298;p31"/>
          <p:cNvSpPr txBox="1"/>
          <p:nvPr/>
        </p:nvSpPr>
        <p:spPr>
          <a:xfrm>
            <a:off x="152400" y="381000"/>
            <a:ext cx="8874600" cy="10569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sz="1200">
                <a:solidFill>
                  <a:schemeClr val="dk1"/>
                </a:solidFill>
              </a:rPr>
              <a:t>L’essieu autovireur, comme son nom l’indique, tourne </a:t>
            </a:r>
            <a:r>
              <a:rPr b="1" lang="fr" sz="1200">
                <a:solidFill>
                  <a:schemeClr val="dk1"/>
                </a:solidFill>
              </a:rPr>
              <a:t>automatiquement</a:t>
            </a:r>
            <a:r>
              <a:rPr lang="fr" sz="1200">
                <a:solidFill>
                  <a:schemeClr val="dk1"/>
                </a:solidFill>
              </a:rPr>
              <a:t> en suivant le mouvement de l’équipement. Sur une semi-remorque, il est installé à l’avant du </a:t>
            </a:r>
            <a:r>
              <a:rPr lang="fr" sz="1200" u="sng">
                <a:solidFill>
                  <a:srgbClr val="FF0000"/>
                </a:solidFill>
              </a:rPr>
              <a:t>groupe</a:t>
            </a:r>
            <a:r>
              <a:rPr lang="fr" sz="1200">
                <a:solidFill>
                  <a:schemeClr val="dk1"/>
                </a:solidFill>
              </a:rPr>
              <a:t> d’essieux triple (au Québec) et peut être chaussé en montage </a:t>
            </a:r>
            <a:r>
              <a:rPr b="1" lang="fr" sz="1200">
                <a:solidFill>
                  <a:schemeClr val="dk1"/>
                </a:solidFill>
              </a:rPr>
              <a:t>simple</a:t>
            </a:r>
            <a:r>
              <a:rPr lang="fr" sz="1200">
                <a:solidFill>
                  <a:schemeClr val="dk1"/>
                </a:solidFill>
              </a:rPr>
              <a:t> ou </a:t>
            </a:r>
            <a:r>
              <a:rPr b="1" lang="fr" sz="1200">
                <a:solidFill>
                  <a:schemeClr val="dk1"/>
                </a:solidFill>
              </a:rPr>
              <a:t>jumelée</a:t>
            </a:r>
            <a:r>
              <a:rPr lang="fr" sz="1200">
                <a:solidFill>
                  <a:schemeClr val="dk1"/>
                </a:solidFill>
              </a:rPr>
              <a:t>. Il est </a:t>
            </a:r>
            <a:r>
              <a:rPr b="1" lang="fr" sz="1200">
                <a:solidFill>
                  <a:schemeClr val="dk1"/>
                </a:solidFill>
              </a:rPr>
              <a:t>constamment au sol</a:t>
            </a:r>
            <a:r>
              <a:rPr lang="fr" sz="1200">
                <a:solidFill>
                  <a:schemeClr val="dk1"/>
                </a:solidFill>
              </a:rPr>
              <a:t> lors des virages, du moins </a:t>
            </a:r>
            <a:r>
              <a:rPr lang="fr" sz="1200">
                <a:solidFill>
                  <a:schemeClr val="dk1"/>
                </a:solidFill>
              </a:rPr>
              <a:t>lorsque </a:t>
            </a:r>
            <a:r>
              <a:rPr b="1" lang="fr" sz="1200">
                <a:solidFill>
                  <a:schemeClr val="dk1"/>
                </a:solidFill>
              </a:rPr>
              <a:t>la charge transportée</a:t>
            </a:r>
            <a:r>
              <a:rPr lang="fr" sz="1200">
                <a:solidFill>
                  <a:schemeClr val="dk1"/>
                </a:solidFill>
              </a:rPr>
              <a:t> </a:t>
            </a:r>
            <a:r>
              <a:rPr lang="fr" sz="1200">
                <a:solidFill>
                  <a:schemeClr val="dk1"/>
                </a:solidFill>
              </a:rPr>
              <a:t>nécessite sa présence.  C</a:t>
            </a:r>
            <a:r>
              <a:rPr lang="fr" sz="1200">
                <a:solidFill>
                  <a:schemeClr val="dk1"/>
                </a:solidFill>
              </a:rPr>
              <a:t>ependant, il devra être relevé lors des marche-arrières. Soit automatiquement par un mécanisme, ou avec </a:t>
            </a:r>
            <a:r>
              <a:rPr lang="fr" sz="1200">
                <a:solidFill>
                  <a:schemeClr val="dk1"/>
                </a:solidFill>
              </a:rPr>
              <a:t>l'intervention</a:t>
            </a:r>
            <a:r>
              <a:rPr lang="fr" sz="1200">
                <a:solidFill>
                  <a:schemeClr val="dk1"/>
                </a:solidFill>
              </a:rPr>
              <a:t> du chauffeur.</a:t>
            </a:r>
            <a:r>
              <a:rPr lang="fr" sz="1100">
                <a:solidFill>
                  <a:schemeClr val="dk1"/>
                </a:solidFill>
              </a:rPr>
              <a:t>  </a:t>
            </a:r>
            <a:endParaRPr/>
          </a:p>
        </p:txBody>
      </p:sp>
      <p:pic>
        <p:nvPicPr>
          <p:cNvPr id="299" name="Google Shape;299;p31"/>
          <p:cNvPicPr preferRelativeResize="0"/>
          <p:nvPr/>
        </p:nvPicPr>
        <p:blipFill>
          <a:blip r:embed="rId3">
            <a:alphaModFix/>
          </a:blip>
          <a:stretch>
            <a:fillRect/>
          </a:stretch>
        </p:blipFill>
        <p:spPr>
          <a:xfrm>
            <a:off x="78275" y="1856100"/>
            <a:ext cx="3345775" cy="1902675"/>
          </a:xfrm>
          <a:prstGeom prst="rect">
            <a:avLst/>
          </a:prstGeom>
          <a:noFill/>
          <a:ln>
            <a:noFill/>
          </a:ln>
        </p:spPr>
      </p:pic>
      <p:pic>
        <p:nvPicPr>
          <p:cNvPr id="300" name="Google Shape;300;p31"/>
          <p:cNvPicPr preferRelativeResize="0"/>
          <p:nvPr/>
        </p:nvPicPr>
        <p:blipFill>
          <a:blip r:embed="rId4">
            <a:alphaModFix/>
          </a:blip>
          <a:stretch>
            <a:fillRect/>
          </a:stretch>
        </p:blipFill>
        <p:spPr>
          <a:xfrm>
            <a:off x="3483341" y="1557969"/>
            <a:ext cx="5567550" cy="2609948"/>
          </a:xfrm>
          <a:prstGeom prst="rect">
            <a:avLst/>
          </a:prstGeom>
          <a:noFill/>
          <a:ln>
            <a:noFill/>
          </a:ln>
        </p:spPr>
      </p:pic>
      <p:pic>
        <p:nvPicPr>
          <p:cNvPr id="301" name="Google Shape;301;p31"/>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32"/>
          <p:cNvSpPr txBox="1"/>
          <p:nvPr/>
        </p:nvSpPr>
        <p:spPr>
          <a:xfrm>
            <a:off x="0" y="0"/>
            <a:ext cx="9144000" cy="17343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fr" sz="1800">
                <a:solidFill>
                  <a:schemeClr val="dk1"/>
                </a:solidFill>
              </a:rPr>
              <a:t>Essieu délestable</a:t>
            </a:r>
            <a:endParaRPr b="1" sz="1800">
              <a:solidFill>
                <a:schemeClr val="dk1"/>
              </a:solidFill>
            </a:endParaRPr>
          </a:p>
          <a:p>
            <a:pPr indent="0" lvl="0" marL="0" rtl="0" algn="just">
              <a:lnSpc>
                <a:spcPct val="115000"/>
              </a:lnSpc>
              <a:spcBef>
                <a:spcPts val="0"/>
              </a:spcBef>
              <a:spcAft>
                <a:spcPts val="0"/>
              </a:spcAft>
              <a:buNone/>
            </a:pPr>
            <a:r>
              <a:t/>
            </a:r>
            <a:endParaRPr b="1" sz="1100">
              <a:solidFill>
                <a:schemeClr val="dk1"/>
              </a:solidFill>
            </a:endParaRPr>
          </a:p>
          <a:p>
            <a:pPr indent="0" lvl="0" marL="0" rtl="0" algn="just">
              <a:lnSpc>
                <a:spcPct val="115000"/>
              </a:lnSpc>
              <a:spcBef>
                <a:spcPts val="0"/>
              </a:spcBef>
              <a:spcAft>
                <a:spcPts val="0"/>
              </a:spcAft>
              <a:buNone/>
            </a:pPr>
            <a:r>
              <a:rPr lang="fr" sz="1200">
                <a:solidFill>
                  <a:schemeClr val="dk1"/>
                </a:solidFill>
              </a:rPr>
              <a:t>Il s'agit d'un essieu installé sur une semi-remorque équipé d'un </a:t>
            </a:r>
            <a:r>
              <a:rPr b="1" lang="fr" sz="1200">
                <a:solidFill>
                  <a:schemeClr val="dk1"/>
                </a:solidFill>
              </a:rPr>
              <a:t>dispositif de contrôle automatisé</a:t>
            </a:r>
            <a:r>
              <a:rPr lang="fr" sz="1200">
                <a:solidFill>
                  <a:schemeClr val="dk1"/>
                </a:solidFill>
              </a:rPr>
              <a:t> </a:t>
            </a:r>
            <a:r>
              <a:rPr b="1" lang="fr" sz="1200">
                <a:solidFill>
                  <a:schemeClr val="dk1"/>
                </a:solidFill>
              </a:rPr>
              <a:t>“</a:t>
            </a:r>
            <a:r>
              <a:rPr b="1" i="1" lang="fr" sz="1200">
                <a:solidFill>
                  <a:schemeClr val="dk1"/>
                </a:solidFill>
              </a:rPr>
              <a:t>SMART LIFT AXLE</a:t>
            </a:r>
            <a:r>
              <a:rPr b="1" lang="fr" sz="1200">
                <a:solidFill>
                  <a:schemeClr val="dk1"/>
                </a:solidFill>
              </a:rPr>
              <a:t>”</a:t>
            </a:r>
            <a:r>
              <a:rPr lang="fr" sz="1200">
                <a:solidFill>
                  <a:schemeClr val="dk1"/>
                </a:solidFill>
              </a:rPr>
              <a:t>, qui </a:t>
            </a:r>
            <a:r>
              <a:rPr b="1" lang="fr" sz="1200">
                <a:solidFill>
                  <a:schemeClr val="dk1"/>
                </a:solidFill>
              </a:rPr>
              <a:t>relève</a:t>
            </a:r>
            <a:r>
              <a:rPr lang="fr" sz="1200">
                <a:solidFill>
                  <a:schemeClr val="dk1"/>
                </a:solidFill>
              </a:rPr>
              <a:t> l'essieu lorsque la charge exercée sur celui-ci est </a:t>
            </a:r>
            <a:r>
              <a:rPr b="1" lang="fr" sz="1200">
                <a:solidFill>
                  <a:schemeClr val="dk1"/>
                </a:solidFill>
              </a:rPr>
              <a:t>insuffisante</a:t>
            </a:r>
            <a:r>
              <a:rPr lang="fr" sz="1200">
                <a:solidFill>
                  <a:schemeClr val="dk1"/>
                </a:solidFill>
              </a:rPr>
              <a:t>. Ainsi, le système fonctionne de façon </a:t>
            </a:r>
            <a:r>
              <a:rPr b="1" lang="fr" sz="1200">
                <a:solidFill>
                  <a:schemeClr val="dk1"/>
                </a:solidFill>
              </a:rPr>
              <a:t>complètement automatique</a:t>
            </a:r>
            <a:r>
              <a:rPr lang="fr" sz="1200">
                <a:solidFill>
                  <a:schemeClr val="dk1"/>
                </a:solidFill>
              </a:rPr>
              <a:t> sans </a:t>
            </a:r>
            <a:r>
              <a:rPr b="1" lang="fr" sz="1200">
                <a:solidFill>
                  <a:schemeClr val="dk1"/>
                </a:solidFill>
              </a:rPr>
              <a:t>aucune intervention</a:t>
            </a:r>
            <a:r>
              <a:rPr lang="fr" sz="1200">
                <a:solidFill>
                  <a:schemeClr val="dk1"/>
                </a:solidFill>
              </a:rPr>
              <a:t> de l’opérateur. Ce système permet donc de </a:t>
            </a:r>
            <a:r>
              <a:rPr b="1" lang="fr" sz="1200">
                <a:solidFill>
                  <a:schemeClr val="dk1"/>
                </a:solidFill>
              </a:rPr>
              <a:t>réduire les coûts</a:t>
            </a:r>
            <a:r>
              <a:rPr lang="fr" sz="1200">
                <a:solidFill>
                  <a:schemeClr val="dk1"/>
                </a:solidFill>
              </a:rPr>
              <a:t> d’opérations reliés à la suspension, aux pneus et à la consommation de carburant. Présentement au Québec, son utilisation requiert un </a:t>
            </a:r>
            <a:r>
              <a:rPr b="1" lang="fr" sz="1200">
                <a:solidFill>
                  <a:schemeClr val="dk1"/>
                </a:solidFill>
              </a:rPr>
              <a:t>permis spécial de circulation</a:t>
            </a:r>
            <a:r>
              <a:rPr lang="fr" sz="1200">
                <a:solidFill>
                  <a:schemeClr val="dk1"/>
                </a:solidFill>
              </a:rPr>
              <a:t>.</a:t>
            </a:r>
            <a:r>
              <a:rPr lang="fr" sz="1100">
                <a:solidFill>
                  <a:schemeClr val="dk1"/>
                </a:solidFill>
              </a:rPr>
              <a:t>  </a:t>
            </a:r>
            <a:endParaRPr/>
          </a:p>
        </p:txBody>
      </p:sp>
      <p:pic>
        <p:nvPicPr>
          <p:cNvPr id="307" name="Google Shape;307;p32"/>
          <p:cNvPicPr preferRelativeResize="0"/>
          <p:nvPr/>
        </p:nvPicPr>
        <p:blipFill>
          <a:blip r:embed="rId3">
            <a:alphaModFix/>
          </a:blip>
          <a:stretch>
            <a:fillRect/>
          </a:stretch>
        </p:blipFill>
        <p:spPr>
          <a:xfrm>
            <a:off x="609600" y="3261000"/>
            <a:ext cx="8182776" cy="918075"/>
          </a:xfrm>
          <a:prstGeom prst="rect">
            <a:avLst/>
          </a:prstGeom>
          <a:noFill/>
          <a:ln>
            <a:noFill/>
          </a:ln>
        </p:spPr>
      </p:pic>
      <p:pic>
        <p:nvPicPr>
          <p:cNvPr id="308" name="Google Shape;308;p32"/>
          <p:cNvPicPr preferRelativeResize="0"/>
          <p:nvPr/>
        </p:nvPicPr>
        <p:blipFill>
          <a:blip r:embed="rId4">
            <a:alphaModFix/>
          </a:blip>
          <a:stretch>
            <a:fillRect/>
          </a:stretch>
        </p:blipFill>
        <p:spPr>
          <a:xfrm>
            <a:off x="76200" y="1875705"/>
            <a:ext cx="9067801" cy="1024195"/>
          </a:xfrm>
          <a:prstGeom prst="rect">
            <a:avLst/>
          </a:prstGeom>
          <a:noFill/>
          <a:ln>
            <a:noFill/>
          </a:ln>
        </p:spPr>
      </p:pic>
      <p:pic>
        <p:nvPicPr>
          <p:cNvPr id="309" name="Google Shape;309;p32"/>
          <p:cNvPicPr preferRelativeResize="0"/>
          <p:nvPr/>
        </p:nvPicPr>
        <p:blipFill>
          <a:blip r:embed="rId5">
            <a:alphaModFix/>
          </a:blip>
          <a:stretch>
            <a:fillRect/>
          </a:stretch>
        </p:blipFill>
        <p:spPr>
          <a:xfrm>
            <a:off x="157178" y="1795950"/>
            <a:ext cx="3943600" cy="2386150"/>
          </a:xfrm>
          <a:prstGeom prst="rect">
            <a:avLst/>
          </a:prstGeom>
          <a:noFill/>
          <a:ln>
            <a:noFill/>
          </a:ln>
        </p:spPr>
      </p:pic>
      <p:pic>
        <p:nvPicPr>
          <p:cNvPr id="310" name="Google Shape;310;p32"/>
          <p:cNvPicPr preferRelativeResize="0"/>
          <p:nvPr/>
        </p:nvPicPr>
        <p:blipFill>
          <a:blip r:embed="rId6">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33"/>
          <p:cNvSpPr txBox="1"/>
          <p:nvPr/>
        </p:nvSpPr>
        <p:spPr>
          <a:xfrm>
            <a:off x="0" y="0"/>
            <a:ext cx="9144000" cy="3572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fr" sz="1200">
                <a:solidFill>
                  <a:schemeClr val="dk1"/>
                </a:solidFill>
              </a:rPr>
              <a:t>Lexique:</a:t>
            </a:r>
            <a:endParaRPr sz="1200">
              <a:solidFill>
                <a:schemeClr val="dk1"/>
              </a:solidFill>
            </a:endParaRPr>
          </a:p>
          <a:p>
            <a:pPr indent="0" lvl="0" marL="0" rtl="0" algn="just">
              <a:lnSpc>
                <a:spcPct val="115000"/>
              </a:lnSpc>
              <a:spcBef>
                <a:spcPts val="0"/>
              </a:spcBef>
              <a:spcAft>
                <a:spcPts val="0"/>
              </a:spcAft>
              <a:buNone/>
            </a:pPr>
            <a:r>
              <a:rPr lang="fr" sz="1100">
                <a:solidFill>
                  <a:schemeClr val="dk1"/>
                </a:solidFill>
              </a:rPr>
              <a:t>Suspension : Ensemble des organes du véhicule qui assurent la liaison flexible entre le cadre de châssis et les essieux.</a:t>
            </a:r>
            <a:endParaRPr sz="1100">
              <a:solidFill>
                <a:schemeClr val="dk1"/>
              </a:solidFill>
            </a:endParaRPr>
          </a:p>
          <a:p>
            <a:pPr indent="0" lvl="0" marL="0" rtl="0" algn="just">
              <a:lnSpc>
                <a:spcPct val="115000"/>
              </a:lnSpc>
              <a:spcBef>
                <a:spcPts val="0"/>
              </a:spcBef>
              <a:spcAft>
                <a:spcPts val="0"/>
              </a:spcAft>
              <a:buNone/>
            </a:pPr>
            <a:r>
              <a:rPr lang="fr" sz="1100">
                <a:solidFill>
                  <a:schemeClr val="dk1"/>
                </a:solidFill>
              </a:rPr>
              <a:t>Ressort pneumatique : Dispositif en caoutchouc, à souplesse variable, remplaçant les ressorts à lames dans une suspension pneumatique.  Terme commun : Ballon de suspension.</a:t>
            </a:r>
            <a:endParaRPr sz="1100">
              <a:solidFill>
                <a:schemeClr val="dk1"/>
              </a:solidFill>
            </a:endParaRPr>
          </a:p>
          <a:p>
            <a:pPr indent="0" lvl="0" marL="0" rtl="0" algn="just">
              <a:lnSpc>
                <a:spcPct val="115000"/>
              </a:lnSpc>
              <a:spcBef>
                <a:spcPts val="0"/>
              </a:spcBef>
              <a:spcAft>
                <a:spcPts val="0"/>
              </a:spcAft>
              <a:buNone/>
            </a:pPr>
            <a:r>
              <a:rPr lang="fr" sz="1100">
                <a:solidFill>
                  <a:schemeClr val="dk1"/>
                </a:solidFill>
              </a:rPr>
              <a:t> </a:t>
            </a:r>
            <a:endParaRPr sz="1100">
              <a:solidFill>
                <a:schemeClr val="dk1"/>
              </a:solidFill>
            </a:endParaRPr>
          </a:p>
          <a:p>
            <a:pPr indent="0" lvl="0" marL="0" rtl="0" algn="just">
              <a:lnSpc>
                <a:spcPct val="115000"/>
              </a:lnSpc>
              <a:spcBef>
                <a:spcPts val="0"/>
              </a:spcBef>
              <a:spcAft>
                <a:spcPts val="0"/>
              </a:spcAft>
              <a:buNone/>
            </a:pPr>
            <a:r>
              <a:rPr lang="fr" sz="1100">
                <a:solidFill>
                  <a:schemeClr val="dk1"/>
                </a:solidFill>
              </a:rPr>
              <a:t>Suspension pneumatique : Suspension dotée de ressorts pneumatiques. Terme commun : Suspension à air.</a:t>
            </a:r>
            <a:endParaRPr sz="1100">
              <a:solidFill>
                <a:schemeClr val="dk1"/>
              </a:solidFill>
            </a:endParaRPr>
          </a:p>
          <a:p>
            <a:pPr indent="0" lvl="0" marL="0" rtl="0" algn="just">
              <a:lnSpc>
                <a:spcPct val="115000"/>
              </a:lnSpc>
              <a:spcBef>
                <a:spcPts val="0"/>
              </a:spcBef>
              <a:spcAft>
                <a:spcPts val="0"/>
              </a:spcAft>
              <a:buNone/>
            </a:pPr>
            <a:r>
              <a:rPr lang="fr" sz="1100">
                <a:solidFill>
                  <a:schemeClr val="dk1"/>
                </a:solidFill>
              </a:rPr>
              <a:t>Essieu porteur : Ensemble de roues disposées symétriquement sur une même poutre d’essieu, destiné à supporter une partie de la charge.</a:t>
            </a:r>
            <a:endParaRPr sz="1100">
              <a:solidFill>
                <a:schemeClr val="dk1"/>
              </a:solidFill>
            </a:endParaRPr>
          </a:p>
          <a:p>
            <a:pPr indent="0" lvl="0" marL="0" rtl="0" algn="just">
              <a:lnSpc>
                <a:spcPct val="115000"/>
              </a:lnSpc>
              <a:spcBef>
                <a:spcPts val="0"/>
              </a:spcBef>
              <a:spcAft>
                <a:spcPts val="0"/>
              </a:spcAft>
              <a:buNone/>
            </a:pPr>
            <a:r>
              <a:rPr lang="fr" sz="1100">
                <a:solidFill>
                  <a:schemeClr val="dk1"/>
                </a:solidFill>
              </a:rPr>
              <a:t> </a:t>
            </a:r>
            <a:endParaRPr sz="1100">
              <a:solidFill>
                <a:schemeClr val="dk1"/>
              </a:solidFill>
            </a:endParaRPr>
          </a:p>
          <a:p>
            <a:pPr indent="0" lvl="0" marL="0" rtl="0" algn="just">
              <a:lnSpc>
                <a:spcPct val="115000"/>
              </a:lnSpc>
              <a:spcBef>
                <a:spcPts val="0"/>
              </a:spcBef>
              <a:spcAft>
                <a:spcPts val="0"/>
              </a:spcAft>
              <a:buNone/>
            </a:pPr>
            <a:r>
              <a:rPr lang="fr" sz="1100">
                <a:solidFill>
                  <a:schemeClr val="dk1"/>
                </a:solidFill>
              </a:rPr>
              <a:t>Essieu directeur : Essieu porteur dont les roues, reliées à la direction, sont montées sur des pièces pouvant pivoter autour d’axes portés par les extrémités de la poutre centrale de l’essieu.</a:t>
            </a:r>
            <a:endParaRPr sz="1100">
              <a:solidFill>
                <a:schemeClr val="dk1"/>
              </a:solidFill>
            </a:endParaRPr>
          </a:p>
          <a:p>
            <a:pPr indent="0" lvl="0" marL="0" rtl="0" algn="just">
              <a:lnSpc>
                <a:spcPct val="115000"/>
              </a:lnSpc>
              <a:spcBef>
                <a:spcPts val="0"/>
              </a:spcBef>
              <a:spcAft>
                <a:spcPts val="0"/>
              </a:spcAft>
              <a:buNone/>
            </a:pPr>
            <a:r>
              <a:rPr lang="fr" sz="1100">
                <a:solidFill>
                  <a:schemeClr val="dk1"/>
                </a:solidFill>
              </a:rPr>
              <a:t> </a:t>
            </a:r>
            <a:endParaRPr sz="1100">
              <a:solidFill>
                <a:schemeClr val="dk1"/>
              </a:solidFill>
            </a:endParaRPr>
          </a:p>
          <a:p>
            <a:pPr indent="0" lvl="0" marL="0" rtl="0" algn="just">
              <a:lnSpc>
                <a:spcPct val="115000"/>
              </a:lnSpc>
              <a:spcBef>
                <a:spcPts val="0"/>
              </a:spcBef>
              <a:spcAft>
                <a:spcPts val="0"/>
              </a:spcAft>
              <a:buNone/>
            </a:pPr>
            <a:r>
              <a:rPr lang="fr" sz="1100">
                <a:solidFill>
                  <a:schemeClr val="dk1"/>
                </a:solidFill>
              </a:rPr>
              <a:t>Essieu simple : Train de roues comportant un essieu unique.</a:t>
            </a:r>
            <a:endParaRPr sz="1100">
              <a:solidFill>
                <a:schemeClr val="dk1"/>
              </a:solidFill>
            </a:endParaRPr>
          </a:p>
          <a:p>
            <a:pPr indent="0" lvl="0" marL="0" rtl="0" algn="just">
              <a:lnSpc>
                <a:spcPct val="115000"/>
              </a:lnSpc>
              <a:spcBef>
                <a:spcPts val="0"/>
              </a:spcBef>
              <a:spcAft>
                <a:spcPts val="0"/>
              </a:spcAft>
              <a:buNone/>
            </a:pPr>
            <a:r>
              <a:rPr lang="fr" sz="1100">
                <a:solidFill>
                  <a:schemeClr val="dk1"/>
                </a:solidFill>
              </a:rPr>
              <a:t> </a:t>
            </a:r>
            <a:endParaRPr sz="1100">
              <a:solidFill>
                <a:schemeClr val="dk1"/>
              </a:solidFill>
            </a:endParaRPr>
          </a:p>
          <a:p>
            <a:pPr indent="0" lvl="0" marL="0" rtl="0" algn="just">
              <a:lnSpc>
                <a:spcPct val="115000"/>
              </a:lnSpc>
              <a:spcBef>
                <a:spcPts val="0"/>
              </a:spcBef>
              <a:spcAft>
                <a:spcPts val="0"/>
              </a:spcAft>
              <a:buNone/>
            </a:pPr>
            <a:r>
              <a:rPr lang="fr" sz="1100">
                <a:solidFill>
                  <a:schemeClr val="dk1"/>
                </a:solidFill>
              </a:rPr>
              <a:t>Essieu tandem : Train de roues comportant un ensemble de deux essieux porteurs. (Législation : doivent s’équilibrer à 1000 kg ou moins).</a:t>
            </a:r>
            <a:endParaRPr sz="1100">
              <a:solidFill>
                <a:schemeClr val="dk1"/>
              </a:solidFill>
            </a:endParaRPr>
          </a:p>
          <a:p>
            <a:pPr indent="0" lvl="0" marL="0" rtl="0" algn="just">
              <a:lnSpc>
                <a:spcPct val="115000"/>
              </a:lnSpc>
              <a:spcBef>
                <a:spcPts val="0"/>
              </a:spcBef>
              <a:spcAft>
                <a:spcPts val="0"/>
              </a:spcAft>
              <a:buNone/>
            </a:pPr>
            <a:r>
              <a:rPr lang="fr" sz="1100">
                <a:solidFill>
                  <a:schemeClr val="dk1"/>
                </a:solidFill>
              </a:rPr>
              <a:t> </a:t>
            </a:r>
            <a:endParaRPr sz="1100">
              <a:solidFill>
                <a:schemeClr val="dk1"/>
              </a:solidFill>
            </a:endParaRPr>
          </a:p>
          <a:p>
            <a:pPr indent="0" lvl="0" marL="0" rtl="0" algn="just">
              <a:lnSpc>
                <a:spcPct val="115000"/>
              </a:lnSpc>
              <a:spcBef>
                <a:spcPts val="0"/>
              </a:spcBef>
              <a:spcAft>
                <a:spcPts val="0"/>
              </a:spcAft>
              <a:buNone/>
            </a:pPr>
            <a:r>
              <a:rPr lang="fr" sz="1100">
                <a:solidFill>
                  <a:schemeClr val="dk1"/>
                </a:solidFill>
              </a:rPr>
              <a:t>Essieu tridem : Train de roues comportant un ensemble de trois essieux porteurs écartés également et fixés à la même suspension. (Législation : doivent s’équilibrer à 1000 kg ou moins).</a:t>
            </a:r>
            <a:endParaRPr sz="1100">
              <a:solidFill>
                <a:schemeClr val="dk1"/>
              </a:solidFill>
            </a:endParaRPr>
          </a:p>
          <a:p>
            <a:pPr indent="0" lvl="0" marL="0" rtl="0" algn="just">
              <a:lnSpc>
                <a:spcPct val="115000"/>
              </a:lnSpc>
              <a:spcBef>
                <a:spcPts val="0"/>
              </a:spcBef>
              <a:spcAft>
                <a:spcPts val="0"/>
              </a:spcAft>
              <a:buNone/>
            </a:pPr>
            <a:r>
              <a:rPr lang="fr" sz="1100">
                <a:solidFill>
                  <a:schemeClr val="dk1"/>
                </a:solidFill>
              </a:rPr>
              <a:t> </a:t>
            </a:r>
            <a:endParaRPr sz="1100">
              <a:solidFill>
                <a:schemeClr val="dk1"/>
              </a:solidFill>
            </a:endParaRPr>
          </a:p>
          <a:p>
            <a:pPr indent="0" lvl="0" marL="0" rtl="0" algn="just">
              <a:lnSpc>
                <a:spcPct val="115000"/>
              </a:lnSpc>
              <a:spcBef>
                <a:spcPts val="0"/>
              </a:spcBef>
              <a:spcAft>
                <a:spcPts val="0"/>
              </a:spcAft>
              <a:buNone/>
            </a:pPr>
            <a:r>
              <a:rPr lang="fr" sz="1100">
                <a:solidFill>
                  <a:schemeClr val="dk1"/>
                </a:solidFill>
              </a:rPr>
              <a:t>Essieu autovireur : Essieu auxiliaire à poutre centrale fixe dont les roues sont munies d’un dispositif à ressort leur permettant de s’adapter à la trajectoire du véhicule.</a:t>
            </a:r>
            <a:endParaRPr sz="1100">
              <a:solidFill>
                <a:schemeClr val="dk1"/>
              </a:solidFill>
            </a:endParaRPr>
          </a:p>
          <a:p>
            <a:pPr indent="0" lvl="0" marL="0" rtl="0" algn="just">
              <a:lnSpc>
                <a:spcPct val="115000"/>
              </a:lnSpc>
              <a:spcBef>
                <a:spcPts val="0"/>
              </a:spcBef>
              <a:spcAft>
                <a:spcPts val="0"/>
              </a:spcAft>
              <a:buNone/>
            </a:pPr>
            <a:r>
              <a:rPr lang="fr" sz="1100">
                <a:solidFill>
                  <a:schemeClr val="dk1"/>
                </a:solidFill>
              </a:rPr>
              <a:t> </a:t>
            </a:r>
            <a:endParaRPr sz="1100">
              <a:solidFill>
                <a:schemeClr val="dk1"/>
              </a:solidFill>
            </a:endParaRPr>
          </a:p>
          <a:p>
            <a:pPr indent="0" lvl="0" marL="0" rtl="0" algn="just">
              <a:lnSpc>
                <a:spcPct val="115000"/>
              </a:lnSpc>
              <a:spcBef>
                <a:spcPts val="0"/>
              </a:spcBef>
              <a:spcAft>
                <a:spcPts val="0"/>
              </a:spcAft>
              <a:buNone/>
            </a:pPr>
            <a:r>
              <a:rPr lang="fr" sz="1100">
                <a:solidFill>
                  <a:schemeClr val="dk1"/>
                </a:solidFill>
              </a:rPr>
              <a:t>Essieu central relevable : Essieu auxiliaire relevable monté entre les béquilles et le train roulant d’une semi-remorque. Terme commun (anglicisme) : Air lift</a:t>
            </a:r>
            <a:endParaRPr/>
          </a:p>
        </p:txBody>
      </p:sp>
      <p:pic>
        <p:nvPicPr>
          <p:cNvPr id="316" name="Google Shape;316;p33"/>
          <p:cNvPicPr preferRelativeResize="0"/>
          <p:nvPr/>
        </p:nvPicPr>
        <p:blipFill>
          <a:blip r:embed="rId3">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pic>
        <p:nvPicPr>
          <p:cNvPr id="321" name="Google Shape;321;p34"/>
          <p:cNvPicPr preferRelativeResize="0"/>
          <p:nvPr/>
        </p:nvPicPr>
        <p:blipFill>
          <a:blip r:embed="rId3">
            <a:alphaModFix/>
          </a:blip>
          <a:stretch>
            <a:fillRect/>
          </a:stretch>
        </p:blipFill>
        <p:spPr>
          <a:xfrm>
            <a:off x="7900525" y="-41200"/>
            <a:ext cx="1128074" cy="4834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2"/>
          <p:cNvSpPr txBox="1"/>
          <p:nvPr/>
        </p:nvSpPr>
        <p:spPr>
          <a:xfrm>
            <a:off x="76200" y="121775"/>
            <a:ext cx="5571300" cy="9360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fr">
                <a:solidFill>
                  <a:schemeClr val="dk1"/>
                </a:solidFill>
              </a:rPr>
              <a:t>La capacité maximale de l’essieu</a:t>
            </a:r>
            <a:r>
              <a:rPr b="1" lang="fr" sz="1100">
                <a:solidFill>
                  <a:schemeClr val="dk1"/>
                </a:solidFill>
              </a:rPr>
              <a:t> </a:t>
            </a:r>
            <a:r>
              <a:rPr b="1" lang="fr">
                <a:solidFill>
                  <a:schemeClr val="dk1"/>
                </a:solidFill>
              </a:rPr>
              <a:t>avant</a:t>
            </a:r>
            <a:r>
              <a:rPr lang="fr" sz="1200">
                <a:solidFill>
                  <a:schemeClr val="dk1"/>
                </a:solidFill>
              </a:rPr>
              <a:t> est inscrite sur une vignette habituellement collée </a:t>
            </a:r>
            <a:r>
              <a:rPr lang="fr" sz="1200" u="sng">
                <a:solidFill>
                  <a:schemeClr val="dk1"/>
                </a:solidFill>
              </a:rPr>
              <a:t>dans le cadre de la porte du chauffeur</a:t>
            </a:r>
            <a:r>
              <a:rPr lang="fr" sz="1200">
                <a:solidFill>
                  <a:schemeClr val="dk1"/>
                </a:solidFill>
              </a:rPr>
              <a:t>. On y retrouve également les masses maximales permises par le fabricant de </a:t>
            </a:r>
            <a:r>
              <a:rPr b="1" lang="fr" sz="1200">
                <a:solidFill>
                  <a:schemeClr val="dk1"/>
                </a:solidFill>
              </a:rPr>
              <a:t>tous les essieux en livre et en kilogramme.</a:t>
            </a:r>
            <a:endParaRPr b="1" sz="1200"/>
          </a:p>
        </p:txBody>
      </p:sp>
      <p:pic>
        <p:nvPicPr>
          <p:cNvPr id="86" name="Google Shape;86;p12"/>
          <p:cNvPicPr preferRelativeResize="0"/>
          <p:nvPr/>
        </p:nvPicPr>
        <p:blipFill>
          <a:blip r:embed="rId3">
            <a:alphaModFix/>
          </a:blip>
          <a:stretch>
            <a:fillRect/>
          </a:stretch>
        </p:blipFill>
        <p:spPr>
          <a:xfrm>
            <a:off x="6127722" y="229125"/>
            <a:ext cx="2869700" cy="3847575"/>
          </a:xfrm>
          <a:prstGeom prst="rect">
            <a:avLst/>
          </a:prstGeom>
          <a:noFill/>
          <a:ln>
            <a:noFill/>
          </a:ln>
        </p:spPr>
      </p:pic>
      <p:pic>
        <p:nvPicPr>
          <p:cNvPr id="87" name="Google Shape;87;p12"/>
          <p:cNvPicPr preferRelativeResize="0"/>
          <p:nvPr/>
        </p:nvPicPr>
        <p:blipFill>
          <a:blip r:embed="rId4">
            <a:alphaModFix/>
          </a:blip>
          <a:stretch>
            <a:fillRect/>
          </a:stretch>
        </p:blipFill>
        <p:spPr>
          <a:xfrm>
            <a:off x="50300" y="1420350"/>
            <a:ext cx="7590300" cy="1774100"/>
          </a:xfrm>
          <a:prstGeom prst="rect">
            <a:avLst/>
          </a:prstGeom>
          <a:noFill/>
          <a:ln>
            <a:noFill/>
          </a:ln>
        </p:spPr>
      </p:pic>
      <p:sp>
        <p:nvSpPr>
          <p:cNvPr id="88" name="Google Shape;88;p12"/>
          <p:cNvSpPr/>
          <p:nvPr/>
        </p:nvSpPr>
        <p:spPr>
          <a:xfrm>
            <a:off x="4037199" y="1422360"/>
            <a:ext cx="700500" cy="520800"/>
          </a:xfrm>
          <a:prstGeom prst="ellipse">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9" name="Google Shape;89;p12"/>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13"/>
          <p:cNvSpPr txBox="1"/>
          <p:nvPr/>
        </p:nvSpPr>
        <p:spPr>
          <a:xfrm>
            <a:off x="0" y="0"/>
            <a:ext cx="3000000" cy="12006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fr">
                <a:solidFill>
                  <a:schemeClr val="dk1"/>
                </a:solidFill>
              </a:rPr>
              <a:t>Les types de suspensions:</a:t>
            </a:r>
            <a:endParaRPr b="1">
              <a:solidFill>
                <a:schemeClr val="dk1"/>
              </a:solidFill>
            </a:endParaRPr>
          </a:p>
          <a:p>
            <a:pPr indent="0" lvl="0" marL="0" rtl="0" algn="just">
              <a:lnSpc>
                <a:spcPct val="115000"/>
              </a:lnSpc>
              <a:spcBef>
                <a:spcPts val="0"/>
              </a:spcBef>
              <a:spcAft>
                <a:spcPts val="0"/>
              </a:spcAft>
              <a:buNone/>
            </a:pPr>
            <a:r>
              <a:t/>
            </a:r>
            <a:endParaRPr b="1" sz="1100">
              <a:solidFill>
                <a:schemeClr val="dk1"/>
              </a:solidFill>
            </a:endParaRPr>
          </a:p>
          <a:p>
            <a:pPr indent="0" lvl="0" marL="0" rtl="0" algn="just">
              <a:lnSpc>
                <a:spcPct val="115000"/>
              </a:lnSpc>
              <a:spcBef>
                <a:spcPts val="0"/>
              </a:spcBef>
              <a:spcAft>
                <a:spcPts val="0"/>
              </a:spcAft>
              <a:buNone/>
            </a:pPr>
            <a:r>
              <a:rPr b="1" lang="fr" sz="1200">
                <a:solidFill>
                  <a:schemeClr val="dk1"/>
                </a:solidFill>
              </a:rPr>
              <a:t>Suspension à ressorts à lames</a:t>
            </a:r>
            <a:endParaRPr b="1" sz="1200">
              <a:solidFill>
                <a:schemeClr val="dk1"/>
              </a:solidFill>
            </a:endParaRPr>
          </a:p>
          <a:p>
            <a:pPr indent="0" lvl="0" marL="0" rtl="0" algn="just">
              <a:lnSpc>
                <a:spcPct val="115000"/>
              </a:lnSpc>
              <a:spcBef>
                <a:spcPts val="0"/>
              </a:spcBef>
              <a:spcAft>
                <a:spcPts val="0"/>
              </a:spcAft>
              <a:buNone/>
            </a:pPr>
            <a:r>
              <a:t/>
            </a:r>
            <a:endParaRPr b="1" sz="1100">
              <a:solidFill>
                <a:schemeClr val="dk1"/>
              </a:solidFill>
            </a:endParaRPr>
          </a:p>
          <a:p>
            <a:pPr indent="0" lvl="0" marL="0" rtl="0" algn="l">
              <a:lnSpc>
                <a:spcPct val="115000"/>
              </a:lnSpc>
              <a:spcBef>
                <a:spcPts val="0"/>
              </a:spcBef>
              <a:spcAft>
                <a:spcPts val="0"/>
              </a:spcAft>
              <a:buNone/>
            </a:pPr>
            <a:r>
              <a:rPr b="1" lang="fr" sz="1100">
                <a:solidFill>
                  <a:schemeClr val="dk1"/>
                </a:solidFill>
              </a:rPr>
              <a:t> </a:t>
            </a:r>
            <a:r>
              <a:rPr b="1" lang="fr">
                <a:solidFill>
                  <a:schemeClr val="dk1"/>
                </a:solidFill>
                <a:highlight>
                  <a:srgbClr val="FF9900"/>
                </a:highlight>
              </a:rPr>
              <a:t>Essieu directeur</a:t>
            </a:r>
            <a:endParaRPr sz="1700">
              <a:highlight>
                <a:srgbClr val="FF9900"/>
              </a:highlight>
            </a:endParaRPr>
          </a:p>
        </p:txBody>
      </p:sp>
      <p:sp>
        <p:nvSpPr>
          <p:cNvPr id="95" name="Google Shape;95;p13"/>
          <p:cNvSpPr txBox="1"/>
          <p:nvPr/>
        </p:nvSpPr>
        <p:spPr>
          <a:xfrm>
            <a:off x="6002100" y="1647175"/>
            <a:ext cx="3000000" cy="114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i="1" sz="1600">
              <a:solidFill>
                <a:srgbClr val="FF0000"/>
              </a:solidFill>
            </a:endParaRPr>
          </a:p>
          <a:p>
            <a:pPr indent="0" lvl="0" marL="0" rtl="0" algn="l">
              <a:spcBef>
                <a:spcPts val="0"/>
              </a:spcBef>
              <a:spcAft>
                <a:spcPts val="0"/>
              </a:spcAft>
              <a:buNone/>
            </a:pPr>
            <a:r>
              <a:rPr b="1" i="1" lang="fr" sz="1600">
                <a:solidFill>
                  <a:srgbClr val="FF0000"/>
                </a:solidFill>
              </a:rPr>
              <a:t>Brides, jumelles</a:t>
            </a:r>
            <a:endParaRPr b="1" i="1" sz="1600">
              <a:solidFill>
                <a:srgbClr val="FF0000"/>
              </a:solidFill>
            </a:endParaRPr>
          </a:p>
          <a:p>
            <a:pPr indent="0" lvl="0" marL="0" rtl="0" algn="l">
              <a:spcBef>
                <a:spcPts val="0"/>
              </a:spcBef>
              <a:spcAft>
                <a:spcPts val="0"/>
              </a:spcAft>
              <a:buNone/>
            </a:pPr>
            <a:r>
              <a:rPr b="1" i="1" lang="fr" sz="1600">
                <a:solidFill>
                  <a:srgbClr val="FF0000"/>
                </a:solidFill>
              </a:rPr>
              <a:t>Lames...</a:t>
            </a:r>
            <a:endParaRPr b="1" i="1" sz="1600">
              <a:solidFill>
                <a:srgbClr val="FF0000"/>
              </a:solidFill>
            </a:endParaRPr>
          </a:p>
        </p:txBody>
      </p:sp>
      <p:pic>
        <p:nvPicPr>
          <p:cNvPr id="96" name="Google Shape;96;p13"/>
          <p:cNvPicPr preferRelativeResize="0"/>
          <p:nvPr/>
        </p:nvPicPr>
        <p:blipFill>
          <a:blip r:embed="rId3">
            <a:alphaModFix/>
          </a:blip>
          <a:stretch>
            <a:fillRect/>
          </a:stretch>
        </p:blipFill>
        <p:spPr>
          <a:xfrm>
            <a:off x="306400" y="623226"/>
            <a:ext cx="6002125" cy="3474125"/>
          </a:xfrm>
          <a:prstGeom prst="rect">
            <a:avLst/>
          </a:prstGeom>
          <a:noFill/>
          <a:ln>
            <a:noFill/>
          </a:ln>
        </p:spPr>
      </p:pic>
      <p:sp>
        <p:nvSpPr>
          <p:cNvPr id="97" name="Google Shape;97;p13"/>
          <p:cNvSpPr txBox="1"/>
          <p:nvPr/>
        </p:nvSpPr>
        <p:spPr>
          <a:xfrm>
            <a:off x="7027650" y="1180225"/>
            <a:ext cx="1926900" cy="41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u="sng"/>
              <a:t>Les pièces à vérifier</a:t>
            </a:r>
            <a:endParaRPr b="1" u="sng"/>
          </a:p>
        </p:txBody>
      </p:sp>
      <p:cxnSp>
        <p:nvCxnSpPr>
          <p:cNvPr id="98" name="Google Shape;98;p13"/>
          <p:cNvCxnSpPr>
            <a:stCxn id="97" idx="1"/>
          </p:cNvCxnSpPr>
          <p:nvPr/>
        </p:nvCxnSpPr>
        <p:spPr>
          <a:xfrm flipH="1">
            <a:off x="3990750" y="1387675"/>
            <a:ext cx="3036900" cy="1215000"/>
          </a:xfrm>
          <a:prstGeom prst="straightConnector1">
            <a:avLst/>
          </a:prstGeom>
          <a:noFill/>
          <a:ln cap="flat" cmpd="sng" w="38100">
            <a:solidFill>
              <a:schemeClr val="dk1"/>
            </a:solidFill>
            <a:prstDash val="solid"/>
            <a:round/>
            <a:headEnd len="med" w="med" type="none"/>
            <a:tailEnd len="med" w="med" type="triangle"/>
          </a:ln>
        </p:spPr>
      </p:cxnSp>
      <p:cxnSp>
        <p:nvCxnSpPr>
          <p:cNvPr id="99" name="Google Shape;99;p13"/>
          <p:cNvCxnSpPr>
            <a:stCxn id="97" idx="1"/>
          </p:cNvCxnSpPr>
          <p:nvPr/>
        </p:nvCxnSpPr>
        <p:spPr>
          <a:xfrm flipH="1">
            <a:off x="2912550" y="1387675"/>
            <a:ext cx="4115100" cy="1983600"/>
          </a:xfrm>
          <a:prstGeom prst="straightConnector1">
            <a:avLst/>
          </a:prstGeom>
          <a:noFill/>
          <a:ln cap="flat" cmpd="sng" w="38100">
            <a:solidFill>
              <a:schemeClr val="dk1"/>
            </a:solidFill>
            <a:prstDash val="solid"/>
            <a:round/>
            <a:headEnd len="med" w="med" type="none"/>
            <a:tailEnd len="med" w="med" type="triangle"/>
          </a:ln>
        </p:spPr>
      </p:cxnSp>
      <p:cxnSp>
        <p:nvCxnSpPr>
          <p:cNvPr id="100" name="Google Shape;100;p13"/>
          <p:cNvCxnSpPr/>
          <p:nvPr/>
        </p:nvCxnSpPr>
        <p:spPr>
          <a:xfrm flipH="1">
            <a:off x="3990750" y="1387675"/>
            <a:ext cx="3036900" cy="1215000"/>
          </a:xfrm>
          <a:prstGeom prst="straightConnector1">
            <a:avLst/>
          </a:prstGeom>
          <a:noFill/>
          <a:ln cap="flat" cmpd="sng" w="38100">
            <a:solidFill>
              <a:schemeClr val="dk1"/>
            </a:solidFill>
            <a:prstDash val="solid"/>
            <a:round/>
            <a:headEnd len="med" w="med" type="none"/>
            <a:tailEnd len="med" w="med" type="triangle"/>
          </a:ln>
        </p:spPr>
      </p:cxnSp>
      <p:cxnSp>
        <p:nvCxnSpPr>
          <p:cNvPr id="101" name="Google Shape;101;p13"/>
          <p:cNvCxnSpPr>
            <a:stCxn id="97" idx="1"/>
          </p:cNvCxnSpPr>
          <p:nvPr/>
        </p:nvCxnSpPr>
        <p:spPr>
          <a:xfrm flipH="1">
            <a:off x="5465850" y="1387675"/>
            <a:ext cx="1561800" cy="360000"/>
          </a:xfrm>
          <a:prstGeom prst="straightConnector1">
            <a:avLst/>
          </a:prstGeom>
          <a:noFill/>
          <a:ln cap="flat" cmpd="sng" w="38100">
            <a:solidFill>
              <a:schemeClr val="dk1"/>
            </a:solidFill>
            <a:prstDash val="solid"/>
            <a:round/>
            <a:headEnd len="med" w="med" type="none"/>
            <a:tailEnd len="med" w="med" type="triangle"/>
          </a:ln>
        </p:spPr>
      </p:cxnSp>
      <p:pic>
        <p:nvPicPr>
          <p:cNvPr id="102" name="Google Shape;102;p13"/>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4"/>
          <p:cNvSpPr txBox="1"/>
          <p:nvPr/>
        </p:nvSpPr>
        <p:spPr>
          <a:xfrm>
            <a:off x="-31075" y="152400"/>
            <a:ext cx="2980800" cy="578100"/>
          </a:xfrm>
          <a:prstGeom prst="rect">
            <a:avLst/>
          </a:prstGeom>
          <a:noFill/>
          <a:ln>
            <a:noFill/>
          </a:ln>
        </p:spPr>
        <p:txBody>
          <a:bodyPr anchorCtr="0" anchor="t" bIns="91425" lIns="91425" spcFirstLastPara="1" rIns="91425" wrap="square" tIns="91425">
            <a:noAutofit/>
          </a:bodyPr>
          <a:lstStyle/>
          <a:p>
            <a:pPr indent="457200" lvl="0" marL="0" rtl="0" algn="l">
              <a:lnSpc>
                <a:spcPct val="115000"/>
              </a:lnSpc>
              <a:spcBef>
                <a:spcPts val="0"/>
              </a:spcBef>
              <a:spcAft>
                <a:spcPts val="0"/>
              </a:spcAft>
              <a:buNone/>
            </a:pPr>
            <a:r>
              <a:rPr b="1" lang="fr" sz="1200">
                <a:solidFill>
                  <a:schemeClr val="dk1"/>
                </a:solidFill>
              </a:rPr>
              <a:t>Suspension à ressorts à lames</a:t>
            </a:r>
            <a:r>
              <a:rPr b="1" lang="fr" sz="1100">
                <a:solidFill>
                  <a:schemeClr val="dk1"/>
                </a:solidFill>
              </a:rPr>
              <a:t>  </a:t>
            </a:r>
            <a:endParaRPr b="1" sz="1100">
              <a:solidFill>
                <a:schemeClr val="dk1"/>
              </a:solidFill>
            </a:endParaRPr>
          </a:p>
          <a:p>
            <a:pPr indent="457200" lvl="0" marL="0" rtl="0" algn="l">
              <a:lnSpc>
                <a:spcPct val="115000"/>
              </a:lnSpc>
              <a:spcBef>
                <a:spcPts val="0"/>
              </a:spcBef>
              <a:spcAft>
                <a:spcPts val="0"/>
              </a:spcAft>
              <a:buNone/>
            </a:pPr>
            <a:r>
              <a:rPr b="1" lang="fr" sz="1100">
                <a:solidFill>
                  <a:schemeClr val="dk1"/>
                </a:solidFill>
                <a:highlight>
                  <a:srgbClr val="FF9900"/>
                </a:highlight>
              </a:rPr>
              <a:t> </a:t>
            </a:r>
            <a:r>
              <a:rPr b="1" lang="fr">
                <a:solidFill>
                  <a:schemeClr val="dk1"/>
                </a:solidFill>
                <a:highlight>
                  <a:srgbClr val="FF9900"/>
                </a:highlight>
              </a:rPr>
              <a:t>Essieux moteur</a:t>
            </a:r>
            <a:r>
              <a:rPr b="1" lang="fr" sz="1200">
                <a:solidFill>
                  <a:schemeClr val="dk1"/>
                </a:solidFill>
              </a:rPr>
              <a:t> </a:t>
            </a:r>
            <a:endParaRPr b="1" sz="1200">
              <a:solidFill>
                <a:schemeClr val="dk1"/>
              </a:solidFill>
            </a:endParaRPr>
          </a:p>
        </p:txBody>
      </p:sp>
      <p:pic>
        <p:nvPicPr>
          <p:cNvPr id="108" name="Google Shape;108;p14"/>
          <p:cNvPicPr preferRelativeResize="0"/>
          <p:nvPr/>
        </p:nvPicPr>
        <p:blipFill>
          <a:blip r:embed="rId3">
            <a:alphaModFix/>
          </a:blip>
          <a:stretch>
            <a:fillRect/>
          </a:stretch>
        </p:blipFill>
        <p:spPr>
          <a:xfrm>
            <a:off x="92200" y="1057575"/>
            <a:ext cx="4117450" cy="3311150"/>
          </a:xfrm>
          <a:prstGeom prst="rect">
            <a:avLst/>
          </a:prstGeom>
          <a:noFill/>
          <a:ln>
            <a:noFill/>
          </a:ln>
        </p:spPr>
      </p:pic>
      <p:sp>
        <p:nvSpPr>
          <p:cNvPr id="109" name="Google Shape;109;p14"/>
          <p:cNvSpPr txBox="1"/>
          <p:nvPr/>
        </p:nvSpPr>
        <p:spPr>
          <a:xfrm>
            <a:off x="4787750" y="113425"/>
            <a:ext cx="2208600" cy="41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u="sng"/>
              <a:t>Les pièces à vérifier:</a:t>
            </a:r>
            <a:endParaRPr b="1" u="sng"/>
          </a:p>
        </p:txBody>
      </p:sp>
      <p:sp>
        <p:nvSpPr>
          <p:cNvPr id="110" name="Google Shape;110;p14"/>
          <p:cNvSpPr txBox="1"/>
          <p:nvPr/>
        </p:nvSpPr>
        <p:spPr>
          <a:xfrm>
            <a:off x="6875674" y="116500"/>
            <a:ext cx="1973400" cy="41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fr">
                <a:solidFill>
                  <a:srgbClr val="FF0000"/>
                </a:solidFill>
              </a:rPr>
              <a:t>B</a:t>
            </a:r>
            <a:r>
              <a:rPr b="1" i="1" lang="fr">
                <a:solidFill>
                  <a:srgbClr val="FF0000"/>
                </a:solidFill>
              </a:rPr>
              <a:t>ielles de réaction...</a:t>
            </a:r>
            <a:endParaRPr b="1" i="1">
              <a:solidFill>
                <a:srgbClr val="FF0000"/>
              </a:solidFill>
            </a:endParaRPr>
          </a:p>
        </p:txBody>
      </p:sp>
      <p:cxnSp>
        <p:nvCxnSpPr>
          <p:cNvPr id="111" name="Google Shape;111;p14"/>
          <p:cNvCxnSpPr>
            <a:stCxn id="109" idx="2"/>
          </p:cNvCxnSpPr>
          <p:nvPr/>
        </p:nvCxnSpPr>
        <p:spPr>
          <a:xfrm flipH="1">
            <a:off x="1466750" y="528325"/>
            <a:ext cx="4425300" cy="976500"/>
          </a:xfrm>
          <a:prstGeom prst="straightConnector1">
            <a:avLst/>
          </a:prstGeom>
          <a:noFill/>
          <a:ln cap="flat" cmpd="sng" w="38100">
            <a:solidFill>
              <a:schemeClr val="dk1"/>
            </a:solidFill>
            <a:prstDash val="solid"/>
            <a:round/>
            <a:headEnd len="med" w="med" type="none"/>
            <a:tailEnd len="med" w="med" type="triangle"/>
          </a:ln>
        </p:spPr>
      </p:cxnSp>
      <p:pic>
        <p:nvPicPr>
          <p:cNvPr id="112" name="Google Shape;112;p14"/>
          <p:cNvPicPr preferRelativeResize="0"/>
          <p:nvPr/>
        </p:nvPicPr>
        <p:blipFill>
          <a:blip r:embed="rId4">
            <a:alphaModFix/>
          </a:blip>
          <a:stretch>
            <a:fillRect/>
          </a:stretch>
        </p:blipFill>
        <p:spPr>
          <a:xfrm>
            <a:off x="5514025" y="1494200"/>
            <a:ext cx="3101100" cy="2049100"/>
          </a:xfrm>
          <a:prstGeom prst="rect">
            <a:avLst/>
          </a:prstGeom>
          <a:noFill/>
          <a:ln>
            <a:noFill/>
          </a:ln>
        </p:spPr>
      </p:pic>
      <p:cxnSp>
        <p:nvCxnSpPr>
          <p:cNvPr id="113" name="Google Shape;113;p14"/>
          <p:cNvCxnSpPr>
            <a:stCxn id="109" idx="2"/>
          </p:cNvCxnSpPr>
          <p:nvPr/>
        </p:nvCxnSpPr>
        <p:spPr>
          <a:xfrm flipH="1">
            <a:off x="2962250" y="528325"/>
            <a:ext cx="2929800" cy="1538700"/>
          </a:xfrm>
          <a:prstGeom prst="straightConnector1">
            <a:avLst/>
          </a:prstGeom>
          <a:noFill/>
          <a:ln cap="flat" cmpd="sng" w="38100">
            <a:solidFill>
              <a:schemeClr val="dk1"/>
            </a:solidFill>
            <a:prstDash val="solid"/>
            <a:round/>
            <a:headEnd len="med" w="med" type="none"/>
            <a:tailEnd len="med" w="med" type="triangle"/>
          </a:ln>
        </p:spPr>
      </p:cxnSp>
      <p:pic>
        <p:nvPicPr>
          <p:cNvPr id="114" name="Google Shape;114;p14"/>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sp>
        <p:nvSpPr>
          <p:cNvPr id="119" name="Google Shape;119;p15"/>
          <p:cNvSpPr txBox="1"/>
          <p:nvPr/>
        </p:nvSpPr>
        <p:spPr>
          <a:xfrm>
            <a:off x="0" y="152400"/>
            <a:ext cx="3824400" cy="5040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fr" sz="1200">
                <a:solidFill>
                  <a:schemeClr val="dk1"/>
                </a:solidFill>
              </a:rPr>
              <a:t>Suspension à ressorts à lames</a:t>
            </a:r>
            <a:endParaRPr b="1" sz="1200">
              <a:solidFill>
                <a:schemeClr val="dk1"/>
              </a:solidFill>
            </a:endParaRPr>
          </a:p>
          <a:p>
            <a:pPr indent="0" lvl="0" marL="0" rtl="0" algn="just">
              <a:lnSpc>
                <a:spcPct val="115000"/>
              </a:lnSpc>
              <a:spcBef>
                <a:spcPts val="0"/>
              </a:spcBef>
              <a:spcAft>
                <a:spcPts val="0"/>
              </a:spcAft>
              <a:buNone/>
            </a:pPr>
            <a:r>
              <a:rPr b="1" lang="fr">
                <a:solidFill>
                  <a:schemeClr val="dk1"/>
                </a:solidFill>
                <a:highlight>
                  <a:srgbClr val="FFFF00"/>
                </a:highlight>
              </a:rPr>
              <a:t>Essieux de semi-remorque</a:t>
            </a:r>
            <a:endParaRPr>
              <a:highlight>
                <a:srgbClr val="FFFF00"/>
              </a:highlight>
            </a:endParaRPr>
          </a:p>
        </p:txBody>
      </p:sp>
      <p:sp>
        <p:nvSpPr>
          <p:cNvPr id="120" name="Google Shape;120;p15"/>
          <p:cNvSpPr txBox="1"/>
          <p:nvPr/>
        </p:nvSpPr>
        <p:spPr>
          <a:xfrm>
            <a:off x="703050" y="951625"/>
            <a:ext cx="1926900" cy="41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fr" u="sng"/>
              <a:t>Les pièces à vérifier</a:t>
            </a:r>
            <a:endParaRPr b="1" u="sng"/>
          </a:p>
        </p:txBody>
      </p:sp>
      <p:sp>
        <p:nvSpPr>
          <p:cNvPr id="121" name="Google Shape;121;p15"/>
          <p:cNvSpPr txBox="1"/>
          <p:nvPr/>
        </p:nvSpPr>
        <p:spPr>
          <a:xfrm>
            <a:off x="36125" y="1422975"/>
            <a:ext cx="2697600" cy="35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fr">
                <a:solidFill>
                  <a:srgbClr val="FF0000"/>
                </a:solidFill>
              </a:rPr>
              <a:t>Ancrages de la suspension...</a:t>
            </a:r>
            <a:endParaRPr b="1" i="1">
              <a:solidFill>
                <a:srgbClr val="FF0000"/>
              </a:solidFill>
            </a:endParaRPr>
          </a:p>
        </p:txBody>
      </p:sp>
      <p:pic>
        <p:nvPicPr>
          <p:cNvPr id="122" name="Google Shape;122;p15"/>
          <p:cNvPicPr preferRelativeResize="0"/>
          <p:nvPr/>
        </p:nvPicPr>
        <p:blipFill>
          <a:blip r:embed="rId3">
            <a:alphaModFix/>
          </a:blip>
          <a:stretch>
            <a:fillRect/>
          </a:stretch>
        </p:blipFill>
        <p:spPr>
          <a:xfrm>
            <a:off x="152400" y="1893006"/>
            <a:ext cx="5004150" cy="2386595"/>
          </a:xfrm>
          <a:prstGeom prst="rect">
            <a:avLst/>
          </a:prstGeom>
          <a:noFill/>
          <a:ln>
            <a:noFill/>
          </a:ln>
        </p:spPr>
      </p:pic>
      <p:cxnSp>
        <p:nvCxnSpPr>
          <p:cNvPr id="123" name="Google Shape;123;p15"/>
          <p:cNvCxnSpPr>
            <a:stCxn id="120" idx="3"/>
          </p:cNvCxnSpPr>
          <p:nvPr/>
        </p:nvCxnSpPr>
        <p:spPr>
          <a:xfrm>
            <a:off x="2629950" y="1159075"/>
            <a:ext cx="2125500" cy="2016000"/>
          </a:xfrm>
          <a:prstGeom prst="straightConnector1">
            <a:avLst/>
          </a:prstGeom>
          <a:noFill/>
          <a:ln cap="flat" cmpd="sng" w="38100">
            <a:solidFill>
              <a:srgbClr val="FF0000"/>
            </a:solidFill>
            <a:prstDash val="solid"/>
            <a:round/>
            <a:headEnd len="med" w="med" type="none"/>
            <a:tailEnd len="med" w="med" type="triangle"/>
          </a:ln>
        </p:spPr>
      </p:cxnSp>
      <p:cxnSp>
        <p:nvCxnSpPr>
          <p:cNvPr id="124" name="Google Shape;124;p15"/>
          <p:cNvCxnSpPr>
            <a:stCxn id="120" idx="3"/>
          </p:cNvCxnSpPr>
          <p:nvPr/>
        </p:nvCxnSpPr>
        <p:spPr>
          <a:xfrm flipH="1">
            <a:off x="2602650" y="1159075"/>
            <a:ext cx="27300" cy="1195800"/>
          </a:xfrm>
          <a:prstGeom prst="straightConnector1">
            <a:avLst/>
          </a:prstGeom>
          <a:noFill/>
          <a:ln cap="flat" cmpd="sng" w="38100">
            <a:solidFill>
              <a:srgbClr val="FF0000"/>
            </a:solidFill>
            <a:prstDash val="solid"/>
            <a:round/>
            <a:headEnd len="med" w="med" type="none"/>
            <a:tailEnd len="med" w="med" type="triangle"/>
          </a:ln>
        </p:spPr>
      </p:cxnSp>
      <p:pic>
        <p:nvPicPr>
          <p:cNvPr id="125" name="Google Shape;125;p15"/>
          <p:cNvPicPr preferRelativeResize="0"/>
          <p:nvPr/>
        </p:nvPicPr>
        <p:blipFill>
          <a:blip r:embed="rId4">
            <a:alphaModFix/>
          </a:blip>
          <a:stretch>
            <a:fillRect/>
          </a:stretch>
        </p:blipFill>
        <p:spPr>
          <a:xfrm>
            <a:off x="4334908" y="61855"/>
            <a:ext cx="4762500" cy="3219450"/>
          </a:xfrm>
          <a:prstGeom prst="rect">
            <a:avLst/>
          </a:prstGeom>
          <a:noFill/>
          <a:ln>
            <a:noFill/>
          </a:ln>
        </p:spPr>
      </p:pic>
      <p:cxnSp>
        <p:nvCxnSpPr>
          <p:cNvPr id="126" name="Google Shape;126;p15"/>
          <p:cNvCxnSpPr/>
          <p:nvPr/>
        </p:nvCxnSpPr>
        <p:spPr>
          <a:xfrm flipH="1" rot="10800000">
            <a:off x="2629950" y="594775"/>
            <a:ext cx="3381000" cy="564300"/>
          </a:xfrm>
          <a:prstGeom prst="straightConnector1">
            <a:avLst/>
          </a:prstGeom>
          <a:noFill/>
          <a:ln cap="flat" cmpd="sng" w="38100">
            <a:solidFill>
              <a:srgbClr val="FF0000"/>
            </a:solidFill>
            <a:prstDash val="solid"/>
            <a:round/>
            <a:headEnd len="med" w="med" type="none"/>
            <a:tailEnd len="med" w="med" type="triangle"/>
          </a:ln>
        </p:spPr>
      </p:cxnSp>
      <p:cxnSp>
        <p:nvCxnSpPr>
          <p:cNvPr id="127" name="Google Shape;127;p15"/>
          <p:cNvCxnSpPr/>
          <p:nvPr/>
        </p:nvCxnSpPr>
        <p:spPr>
          <a:xfrm>
            <a:off x="2629950" y="1159075"/>
            <a:ext cx="3282000" cy="365400"/>
          </a:xfrm>
          <a:prstGeom prst="straightConnector1">
            <a:avLst/>
          </a:prstGeom>
          <a:noFill/>
          <a:ln cap="flat" cmpd="sng" w="38100">
            <a:solidFill>
              <a:srgbClr val="FF0000"/>
            </a:solidFill>
            <a:prstDash val="solid"/>
            <a:round/>
            <a:headEnd len="med" w="med" type="none"/>
            <a:tailEnd len="med" w="med" type="triangle"/>
          </a:ln>
        </p:spPr>
      </p:cxnSp>
      <p:pic>
        <p:nvPicPr>
          <p:cNvPr id="128" name="Google Shape;128;p15"/>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16"/>
          <p:cNvSpPr txBox="1"/>
          <p:nvPr/>
        </p:nvSpPr>
        <p:spPr>
          <a:xfrm>
            <a:off x="0" y="152400"/>
            <a:ext cx="3824400" cy="5040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b="1" lang="fr" sz="1200">
                <a:solidFill>
                  <a:schemeClr val="dk1"/>
                </a:solidFill>
              </a:rPr>
              <a:t>Suspension à ressort à lame </a:t>
            </a:r>
            <a:r>
              <a:rPr b="1" lang="fr" sz="1200" u="sng">
                <a:solidFill>
                  <a:schemeClr val="dk1"/>
                </a:solidFill>
              </a:rPr>
              <a:t>en composite</a:t>
            </a:r>
            <a:endParaRPr b="1" sz="1200" u="sng">
              <a:solidFill>
                <a:schemeClr val="dk1"/>
              </a:solidFill>
            </a:endParaRPr>
          </a:p>
          <a:p>
            <a:pPr indent="0" lvl="0" marL="0" rtl="0" algn="just">
              <a:lnSpc>
                <a:spcPct val="115000"/>
              </a:lnSpc>
              <a:spcBef>
                <a:spcPts val="0"/>
              </a:spcBef>
              <a:spcAft>
                <a:spcPts val="0"/>
              </a:spcAft>
              <a:buNone/>
            </a:pPr>
            <a:r>
              <a:rPr b="1" lang="fr">
                <a:solidFill>
                  <a:schemeClr val="dk1"/>
                </a:solidFill>
                <a:highlight>
                  <a:schemeClr val="accent6"/>
                </a:highlight>
              </a:rPr>
              <a:t>Essieux de semi-remorque</a:t>
            </a:r>
            <a:endParaRPr>
              <a:highlight>
                <a:schemeClr val="accent6"/>
              </a:highlight>
            </a:endParaRPr>
          </a:p>
        </p:txBody>
      </p:sp>
      <p:pic>
        <p:nvPicPr>
          <p:cNvPr id="134" name="Google Shape;134;p16"/>
          <p:cNvPicPr preferRelativeResize="0"/>
          <p:nvPr/>
        </p:nvPicPr>
        <p:blipFill>
          <a:blip r:embed="rId3">
            <a:alphaModFix/>
          </a:blip>
          <a:stretch>
            <a:fillRect/>
          </a:stretch>
        </p:blipFill>
        <p:spPr>
          <a:xfrm>
            <a:off x="1143000" y="939250"/>
            <a:ext cx="6372050" cy="3213650"/>
          </a:xfrm>
          <a:prstGeom prst="rect">
            <a:avLst/>
          </a:prstGeom>
          <a:noFill/>
          <a:ln>
            <a:noFill/>
          </a:ln>
        </p:spPr>
      </p:pic>
      <p:cxnSp>
        <p:nvCxnSpPr>
          <p:cNvPr id="135" name="Google Shape;135;p16"/>
          <p:cNvCxnSpPr/>
          <p:nvPr/>
        </p:nvCxnSpPr>
        <p:spPr>
          <a:xfrm>
            <a:off x="3341725" y="477400"/>
            <a:ext cx="261900" cy="2510100"/>
          </a:xfrm>
          <a:prstGeom prst="straightConnector1">
            <a:avLst/>
          </a:prstGeom>
          <a:noFill/>
          <a:ln cap="flat" cmpd="sng" w="38100">
            <a:solidFill>
              <a:srgbClr val="FF0000"/>
            </a:solidFill>
            <a:prstDash val="solid"/>
            <a:round/>
            <a:headEnd len="med" w="med" type="none"/>
            <a:tailEnd len="med" w="med" type="triangle"/>
          </a:ln>
        </p:spPr>
      </p:cxnSp>
      <p:pic>
        <p:nvPicPr>
          <p:cNvPr id="136" name="Google Shape;136;p16"/>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17"/>
          <p:cNvSpPr txBox="1"/>
          <p:nvPr/>
        </p:nvSpPr>
        <p:spPr>
          <a:xfrm>
            <a:off x="0" y="228600"/>
            <a:ext cx="4713600" cy="586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fr" sz="1200">
                <a:solidFill>
                  <a:schemeClr val="dk1"/>
                </a:solidFill>
              </a:rPr>
              <a:t>Suspension à r</a:t>
            </a:r>
            <a:r>
              <a:rPr b="1" lang="fr" sz="1200">
                <a:solidFill>
                  <a:schemeClr val="dk1"/>
                </a:solidFill>
              </a:rPr>
              <a:t>essorts à boudins de caoutchouc</a:t>
            </a:r>
            <a:endParaRPr b="1" sz="1200">
              <a:solidFill>
                <a:schemeClr val="dk1"/>
              </a:solidFill>
            </a:endParaRPr>
          </a:p>
          <a:p>
            <a:pPr indent="0" lvl="0" marL="0" rtl="0" algn="l">
              <a:lnSpc>
                <a:spcPct val="115000"/>
              </a:lnSpc>
              <a:spcBef>
                <a:spcPts val="0"/>
              </a:spcBef>
              <a:spcAft>
                <a:spcPts val="0"/>
              </a:spcAft>
              <a:buNone/>
            </a:pPr>
            <a:r>
              <a:rPr b="1" lang="fr">
                <a:solidFill>
                  <a:schemeClr val="dk1"/>
                </a:solidFill>
                <a:highlight>
                  <a:schemeClr val="accent6"/>
                </a:highlight>
              </a:rPr>
              <a:t>Essieux moteur</a:t>
            </a:r>
            <a:endParaRPr>
              <a:highlight>
                <a:schemeClr val="accent6"/>
              </a:highlight>
            </a:endParaRPr>
          </a:p>
        </p:txBody>
      </p:sp>
      <p:pic>
        <p:nvPicPr>
          <p:cNvPr id="142" name="Google Shape;142;p17"/>
          <p:cNvPicPr preferRelativeResize="0"/>
          <p:nvPr/>
        </p:nvPicPr>
        <p:blipFill>
          <a:blip r:embed="rId3">
            <a:alphaModFix/>
          </a:blip>
          <a:stretch>
            <a:fillRect/>
          </a:stretch>
        </p:blipFill>
        <p:spPr>
          <a:xfrm>
            <a:off x="4114800" y="431950"/>
            <a:ext cx="4929925" cy="3705700"/>
          </a:xfrm>
          <a:prstGeom prst="rect">
            <a:avLst/>
          </a:prstGeom>
          <a:noFill/>
          <a:ln>
            <a:noFill/>
          </a:ln>
        </p:spPr>
      </p:pic>
      <p:sp>
        <p:nvSpPr>
          <p:cNvPr id="143" name="Google Shape;143;p17"/>
          <p:cNvSpPr txBox="1"/>
          <p:nvPr/>
        </p:nvSpPr>
        <p:spPr>
          <a:xfrm>
            <a:off x="578100" y="1497100"/>
            <a:ext cx="1630500" cy="50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u="sng"/>
              <a:t>Pièces à vérifier</a:t>
            </a:r>
            <a:endParaRPr u="sng"/>
          </a:p>
        </p:txBody>
      </p:sp>
      <p:cxnSp>
        <p:nvCxnSpPr>
          <p:cNvPr id="144" name="Google Shape;144;p17"/>
          <p:cNvCxnSpPr>
            <a:stCxn id="143" idx="3"/>
          </p:cNvCxnSpPr>
          <p:nvPr/>
        </p:nvCxnSpPr>
        <p:spPr>
          <a:xfrm flipH="1" rot="10800000">
            <a:off x="2208600" y="1452700"/>
            <a:ext cx="4565400" cy="296400"/>
          </a:xfrm>
          <a:prstGeom prst="straightConnector1">
            <a:avLst/>
          </a:prstGeom>
          <a:noFill/>
          <a:ln cap="flat" cmpd="sng" w="38100">
            <a:solidFill>
              <a:srgbClr val="FF0000"/>
            </a:solidFill>
            <a:prstDash val="solid"/>
            <a:round/>
            <a:headEnd len="med" w="med" type="none"/>
            <a:tailEnd len="med" w="med" type="triangle"/>
          </a:ln>
        </p:spPr>
      </p:cxnSp>
      <p:cxnSp>
        <p:nvCxnSpPr>
          <p:cNvPr id="145" name="Google Shape;145;p17"/>
          <p:cNvCxnSpPr>
            <a:stCxn id="143" idx="3"/>
          </p:cNvCxnSpPr>
          <p:nvPr/>
        </p:nvCxnSpPr>
        <p:spPr>
          <a:xfrm>
            <a:off x="2208600" y="1749100"/>
            <a:ext cx="3083100" cy="459600"/>
          </a:xfrm>
          <a:prstGeom prst="straightConnector1">
            <a:avLst/>
          </a:prstGeom>
          <a:noFill/>
          <a:ln cap="flat" cmpd="sng" w="38100">
            <a:solidFill>
              <a:srgbClr val="FF0000"/>
            </a:solidFill>
            <a:prstDash val="solid"/>
            <a:round/>
            <a:headEnd len="med" w="med" type="none"/>
            <a:tailEnd len="med" w="med" type="triangle"/>
          </a:ln>
        </p:spPr>
      </p:cxnSp>
      <p:sp>
        <p:nvSpPr>
          <p:cNvPr id="146" name="Google Shape;146;p17"/>
          <p:cNvSpPr txBox="1"/>
          <p:nvPr/>
        </p:nvSpPr>
        <p:spPr>
          <a:xfrm>
            <a:off x="542175" y="2115475"/>
            <a:ext cx="2679000" cy="38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fr">
                <a:solidFill>
                  <a:srgbClr val="FF0000"/>
                </a:solidFill>
              </a:rPr>
              <a:t>Coussins de caoutchouc...</a:t>
            </a:r>
            <a:endParaRPr b="1" i="1">
              <a:solidFill>
                <a:srgbClr val="FF0000"/>
              </a:solidFill>
            </a:endParaRPr>
          </a:p>
        </p:txBody>
      </p:sp>
      <p:pic>
        <p:nvPicPr>
          <p:cNvPr id="147" name="Google Shape;147;p17"/>
          <p:cNvPicPr preferRelativeResize="0"/>
          <p:nvPr/>
        </p:nvPicPr>
        <p:blipFill>
          <a:blip r:embed="rId4">
            <a:alphaModFix/>
          </a:blip>
          <a:stretch>
            <a:fillRect/>
          </a:stretch>
        </p:blipFill>
        <p:spPr>
          <a:xfrm>
            <a:off x="7863525" y="4473225"/>
            <a:ext cx="1128074" cy="4834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18"/>
          <p:cNvSpPr txBox="1"/>
          <p:nvPr/>
        </p:nvSpPr>
        <p:spPr>
          <a:xfrm>
            <a:off x="0" y="0"/>
            <a:ext cx="3809400" cy="578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fr" sz="1200">
                <a:solidFill>
                  <a:schemeClr val="dk1"/>
                </a:solidFill>
              </a:rPr>
              <a:t>Ressorts pneumatiques</a:t>
            </a:r>
            <a:endParaRPr b="1" sz="1200">
              <a:solidFill>
                <a:schemeClr val="dk1"/>
              </a:solidFill>
            </a:endParaRPr>
          </a:p>
          <a:p>
            <a:pPr indent="0" lvl="0" marL="0" rtl="0" algn="l">
              <a:lnSpc>
                <a:spcPct val="115000"/>
              </a:lnSpc>
              <a:spcBef>
                <a:spcPts val="0"/>
              </a:spcBef>
              <a:spcAft>
                <a:spcPts val="0"/>
              </a:spcAft>
              <a:buNone/>
            </a:pPr>
            <a:r>
              <a:rPr b="1" lang="fr">
                <a:solidFill>
                  <a:schemeClr val="dk1"/>
                </a:solidFill>
                <a:highlight>
                  <a:schemeClr val="accent6"/>
                </a:highlight>
              </a:rPr>
              <a:t>E</a:t>
            </a:r>
            <a:r>
              <a:rPr b="1" lang="fr">
                <a:solidFill>
                  <a:schemeClr val="dk1"/>
                </a:solidFill>
                <a:highlight>
                  <a:schemeClr val="accent6"/>
                </a:highlight>
              </a:rPr>
              <a:t>ssieux moteurs </a:t>
            </a:r>
            <a:endParaRPr>
              <a:highlight>
                <a:schemeClr val="accent6"/>
              </a:highlight>
            </a:endParaRPr>
          </a:p>
        </p:txBody>
      </p:sp>
      <p:sp>
        <p:nvSpPr>
          <p:cNvPr id="153" name="Google Shape;153;p18"/>
          <p:cNvSpPr txBox="1"/>
          <p:nvPr/>
        </p:nvSpPr>
        <p:spPr>
          <a:xfrm>
            <a:off x="2117800" y="146150"/>
            <a:ext cx="1571100" cy="35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fr" u="sng"/>
              <a:t>Pièces à vérifier</a:t>
            </a:r>
            <a:endParaRPr u="sng"/>
          </a:p>
        </p:txBody>
      </p:sp>
      <p:sp>
        <p:nvSpPr>
          <p:cNvPr id="154" name="Google Shape;154;p18"/>
          <p:cNvSpPr txBox="1"/>
          <p:nvPr/>
        </p:nvSpPr>
        <p:spPr>
          <a:xfrm>
            <a:off x="4731000" y="175775"/>
            <a:ext cx="1061400" cy="57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fr">
                <a:solidFill>
                  <a:srgbClr val="FF0000"/>
                </a:solidFill>
              </a:rPr>
              <a:t>Ballons</a:t>
            </a:r>
            <a:endParaRPr b="1" i="1">
              <a:solidFill>
                <a:srgbClr val="FF0000"/>
              </a:solidFill>
            </a:endParaRPr>
          </a:p>
          <a:p>
            <a:pPr indent="0" lvl="0" marL="0" rtl="0" algn="l">
              <a:spcBef>
                <a:spcPts val="0"/>
              </a:spcBef>
              <a:spcAft>
                <a:spcPts val="0"/>
              </a:spcAft>
              <a:buNone/>
            </a:pPr>
            <a:r>
              <a:t/>
            </a:r>
            <a:endParaRPr b="1" i="1">
              <a:solidFill>
                <a:srgbClr val="FF0000"/>
              </a:solidFill>
            </a:endParaRPr>
          </a:p>
        </p:txBody>
      </p:sp>
      <p:pic>
        <p:nvPicPr>
          <p:cNvPr id="155" name="Google Shape;155;p18"/>
          <p:cNvPicPr preferRelativeResize="0"/>
          <p:nvPr/>
        </p:nvPicPr>
        <p:blipFill>
          <a:blip r:embed="rId3">
            <a:alphaModFix/>
          </a:blip>
          <a:stretch>
            <a:fillRect/>
          </a:stretch>
        </p:blipFill>
        <p:spPr>
          <a:xfrm>
            <a:off x="152400" y="730500"/>
            <a:ext cx="3925225" cy="2555950"/>
          </a:xfrm>
          <a:prstGeom prst="rect">
            <a:avLst/>
          </a:prstGeom>
          <a:noFill/>
          <a:ln>
            <a:noFill/>
          </a:ln>
        </p:spPr>
      </p:pic>
      <p:cxnSp>
        <p:nvCxnSpPr>
          <p:cNvPr id="156" name="Google Shape;156;p18"/>
          <p:cNvCxnSpPr/>
          <p:nvPr/>
        </p:nvCxnSpPr>
        <p:spPr>
          <a:xfrm flipH="1">
            <a:off x="2578000" y="324050"/>
            <a:ext cx="1110900" cy="1894500"/>
          </a:xfrm>
          <a:prstGeom prst="straightConnector1">
            <a:avLst/>
          </a:prstGeom>
          <a:noFill/>
          <a:ln cap="flat" cmpd="sng" w="38100">
            <a:solidFill>
              <a:srgbClr val="FF0000"/>
            </a:solidFill>
            <a:prstDash val="solid"/>
            <a:round/>
            <a:headEnd len="med" w="med" type="none"/>
            <a:tailEnd len="med" w="med" type="triangle"/>
          </a:ln>
        </p:spPr>
      </p:cxnSp>
      <p:pic>
        <p:nvPicPr>
          <p:cNvPr id="157" name="Google Shape;157;p18"/>
          <p:cNvPicPr preferRelativeResize="0"/>
          <p:nvPr/>
        </p:nvPicPr>
        <p:blipFill>
          <a:blip r:embed="rId4">
            <a:alphaModFix/>
          </a:blip>
          <a:stretch>
            <a:fillRect/>
          </a:stretch>
        </p:blipFill>
        <p:spPr>
          <a:xfrm>
            <a:off x="4453125" y="2345325"/>
            <a:ext cx="3572580" cy="1906800"/>
          </a:xfrm>
          <a:prstGeom prst="rect">
            <a:avLst/>
          </a:prstGeom>
          <a:noFill/>
          <a:ln>
            <a:noFill/>
          </a:ln>
        </p:spPr>
      </p:pic>
      <p:cxnSp>
        <p:nvCxnSpPr>
          <p:cNvPr id="158" name="Google Shape;158;p18"/>
          <p:cNvCxnSpPr/>
          <p:nvPr/>
        </p:nvCxnSpPr>
        <p:spPr>
          <a:xfrm>
            <a:off x="3688900" y="324050"/>
            <a:ext cx="1442100" cy="2365500"/>
          </a:xfrm>
          <a:prstGeom prst="straightConnector1">
            <a:avLst/>
          </a:prstGeom>
          <a:noFill/>
          <a:ln cap="flat" cmpd="sng" w="38100">
            <a:solidFill>
              <a:srgbClr val="FF0000"/>
            </a:solidFill>
            <a:prstDash val="solid"/>
            <a:round/>
            <a:headEnd len="med" w="med" type="none"/>
            <a:tailEnd len="med" w="med" type="triangle"/>
          </a:ln>
        </p:spPr>
      </p:cxnSp>
      <p:pic>
        <p:nvPicPr>
          <p:cNvPr id="159" name="Google Shape;159;p18"/>
          <p:cNvPicPr preferRelativeResize="0"/>
          <p:nvPr/>
        </p:nvPicPr>
        <p:blipFill>
          <a:blip r:embed="rId5">
            <a:alphaModFix/>
          </a:blip>
          <a:stretch>
            <a:fillRect/>
          </a:stretch>
        </p:blipFill>
        <p:spPr>
          <a:xfrm>
            <a:off x="7863525" y="4473225"/>
            <a:ext cx="1128074" cy="48345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