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384" r:id="rId2"/>
    <p:sldId id="347" r:id="rId3"/>
    <p:sldId id="348" r:id="rId4"/>
    <p:sldId id="391" r:id="rId5"/>
    <p:sldId id="375" r:id="rId6"/>
    <p:sldId id="362" r:id="rId7"/>
    <p:sldId id="363" r:id="rId8"/>
    <p:sldId id="350" r:id="rId9"/>
    <p:sldId id="354" r:id="rId10"/>
    <p:sldId id="392" r:id="rId11"/>
    <p:sldId id="355" r:id="rId12"/>
    <p:sldId id="393" r:id="rId13"/>
    <p:sldId id="394" r:id="rId14"/>
    <p:sldId id="395" r:id="rId15"/>
    <p:sldId id="359" r:id="rId16"/>
    <p:sldId id="367" r:id="rId17"/>
    <p:sldId id="397" r:id="rId18"/>
    <p:sldId id="39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7" autoAdjust="0"/>
    <p:restoredTop sz="94650" autoAdjust="0"/>
  </p:normalViewPr>
  <p:slideViewPr>
    <p:cSldViewPr>
      <p:cViewPr>
        <p:scale>
          <a:sx n="50" d="100"/>
          <a:sy n="50" d="100"/>
        </p:scale>
        <p:origin x="1114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25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B9128A-4511-4ABF-83C9-6894007B748D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CA"/>
        </a:p>
      </dgm:t>
    </dgm:pt>
    <dgm:pt modelId="{E7B4FB83-ABAC-461E-A05C-75325BE7DE12}">
      <dgm:prSet/>
      <dgm:spPr/>
      <dgm:t>
        <a:bodyPr/>
        <a:lstStyle/>
        <a:p>
          <a:pPr rtl="0"/>
          <a:r>
            <a:rPr lang="fr-CA" b="1"/>
            <a:t>L’immunité cellulaire</a:t>
          </a:r>
        </a:p>
        <a:p>
          <a:pPr rtl="0"/>
          <a:r>
            <a:rPr lang="fr-CA" b="1"/>
            <a:t>Agit sur les agents pathogènes intracellulaires (champignons, parasites et virus), certaines cellules cancéreuses et lors de greffe de tissu étranger</a:t>
          </a:r>
        </a:p>
        <a:p>
          <a:pPr rtl="0"/>
          <a:endParaRPr lang="fr-CA" b="1"/>
        </a:p>
      </dgm:t>
    </dgm:pt>
    <dgm:pt modelId="{976BD6FF-E7D9-4965-AC98-F20CFC664F0D}" type="parTrans" cxnId="{68D013AD-99F4-43A0-BF1E-8FC613FE309B}">
      <dgm:prSet/>
      <dgm:spPr/>
      <dgm:t>
        <a:bodyPr/>
        <a:lstStyle/>
        <a:p>
          <a:endParaRPr lang="fr-CA"/>
        </a:p>
      </dgm:t>
    </dgm:pt>
    <dgm:pt modelId="{374431A7-C6AC-4E2F-9860-6717E897A329}" type="sibTrans" cxnId="{68D013AD-99F4-43A0-BF1E-8FC613FE309B}">
      <dgm:prSet/>
      <dgm:spPr/>
      <dgm:t>
        <a:bodyPr/>
        <a:lstStyle/>
        <a:p>
          <a:endParaRPr lang="fr-CA"/>
        </a:p>
      </dgm:t>
    </dgm:pt>
    <dgm:pt modelId="{C356D6D6-A697-4501-BEFA-C0A5BBA92D94}" type="pres">
      <dgm:prSet presAssocID="{F3B9128A-4511-4ABF-83C9-6894007B748D}" presName="Name0" presStyleCnt="0">
        <dgm:presLayoutVars>
          <dgm:dir/>
          <dgm:resizeHandles val="exact"/>
        </dgm:presLayoutVars>
      </dgm:prSet>
      <dgm:spPr/>
    </dgm:pt>
    <dgm:pt modelId="{0DD94EF8-53A4-4E84-B28D-49DF53A8FFF2}" type="pres">
      <dgm:prSet presAssocID="{E7B4FB83-ABAC-461E-A05C-75325BE7DE12}" presName="node" presStyleLbl="node1" presStyleIdx="0" presStyleCnt="1">
        <dgm:presLayoutVars>
          <dgm:bulletEnabled val="1"/>
        </dgm:presLayoutVars>
      </dgm:prSet>
      <dgm:spPr/>
    </dgm:pt>
  </dgm:ptLst>
  <dgm:cxnLst>
    <dgm:cxn modelId="{455DB164-2CAD-4A28-8B13-5863466B8990}" type="presOf" srcId="{F3B9128A-4511-4ABF-83C9-6894007B748D}" destId="{C356D6D6-A697-4501-BEFA-C0A5BBA92D94}" srcOrd="0" destOrd="0" presId="urn:microsoft.com/office/officeart/2016/7/layout/RepeatingBendingProcessNew"/>
    <dgm:cxn modelId="{9F60889C-D86C-4F68-9742-0CA18B90999D}" type="presOf" srcId="{E7B4FB83-ABAC-461E-A05C-75325BE7DE12}" destId="{0DD94EF8-53A4-4E84-B28D-49DF53A8FFF2}" srcOrd="0" destOrd="0" presId="urn:microsoft.com/office/officeart/2016/7/layout/RepeatingBendingProcessNew"/>
    <dgm:cxn modelId="{68D013AD-99F4-43A0-BF1E-8FC613FE309B}" srcId="{F3B9128A-4511-4ABF-83C9-6894007B748D}" destId="{E7B4FB83-ABAC-461E-A05C-75325BE7DE12}" srcOrd="0" destOrd="0" parTransId="{976BD6FF-E7D9-4965-AC98-F20CFC664F0D}" sibTransId="{374431A7-C6AC-4E2F-9860-6717E897A329}"/>
    <dgm:cxn modelId="{E327A962-17A5-4D99-9172-AA4AB3813BA3}" type="presParOf" srcId="{C356D6D6-A697-4501-BEFA-C0A5BBA92D94}" destId="{0DD94EF8-53A4-4E84-B28D-49DF53A8FFF2}" srcOrd="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FBADE3-EB2A-4A51-A674-CC3A7A232D7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CA"/>
        </a:p>
      </dgm:t>
    </dgm:pt>
    <dgm:pt modelId="{D50227AA-FAA0-42B0-B347-FA6907BC59EA}">
      <dgm:prSet/>
      <dgm:spPr/>
      <dgm:t>
        <a:bodyPr/>
        <a:lstStyle/>
        <a:p>
          <a:pPr rtl="0"/>
          <a:r>
            <a:rPr lang="fr-CA" b="1"/>
            <a:t>L’immunité humorale</a:t>
          </a:r>
        </a:p>
        <a:p>
          <a:pPr rtl="0"/>
          <a:r>
            <a:rPr lang="fr-CA" b="0"/>
            <a:t>Agit sur les agents pathogènes extracellulaire et surtout les bactéries</a:t>
          </a:r>
        </a:p>
      </dgm:t>
    </dgm:pt>
    <dgm:pt modelId="{C0722CBB-347C-43F1-B8BF-EDB404A0C7FB}" type="parTrans" cxnId="{E0AD0511-8B58-46E1-B075-5ADFFAD5A94C}">
      <dgm:prSet/>
      <dgm:spPr/>
      <dgm:t>
        <a:bodyPr/>
        <a:lstStyle/>
        <a:p>
          <a:endParaRPr lang="fr-CA"/>
        </a:p>
      </dgm:t>
    </dgm:pt>
    <dgm:pt modelId="{E70237EE-912C-49DE-AE53-F864E394138B}" type="sibTrans" cxnId="{E0AD0511-8B58-46E1-B075-5ADFFAD5A94C}">
      <dgm:prSet/>
      <dgm:spPr/>
      <dgm:t>
        <a:bodyPr/>
        <a:lstStyle/>
        <a:p>
          <a:endParaRPr lang="fr-CA"/>
        </a:p>
      </dgm:t>
    </dgm:pt>
    <dgm:pt modelId="{25E2B19B-DD20-41E8-A05F-347D58D156C4}" type="pres">
      <dgm:prSet presAssocID="{C6FBADE3-EB2A-4A51-A674-CC3A7A232D76}" presName="linear" presStyleCnt="0">
        <dgm:presLayoutVars>
          <dgm:animLvl val="lvl"/>
          <dgm:resizeHandles val="exact"/>
        </dgm:presLayoutVars>
      </dgm:prSet>
      <dgm:spPr/>
    </dgm:pt>
    <dgm:pt modelId="{16C3685D-261E-4C27-A098-92A9F5330C4D}" type="pres">
      <dgm:prSet presAssocID="{D50227AA-FAA0-42B0-B347-FA6907BC59E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0AD0511-8B58-46E1-B075-5ADFFAD5A94C}" srcId="{C6FBADE3-EB2A-4A51-A674-CC3A7A232D76}" destId="{D50227AA-FAA0-42B0-B347-FA6907BC59EA}" srcOrd="0" destOrd="0" parTransId="{C0722CBB-347C-43F1-B8BF-EDB404A0C7FB}" sibTransId="{E70237EE-912C-49DE-AE53-F864E394138B}"/>
    <dgm:cxn modelId="{AC35A563-8A15-43BA-8C75-BE084E0C7F04}" type="presOf" srcId="{C6FBADE3-EB2A-4A51-A674-CC3A7A232D76}" destId="{25E2B19B-DD20-41E8-A05F-347D58D156C4}" srcOrd="0" destOrd="0" presId="urn:microsoft.com/office/officeart/2005/8/layout/vList2"/>
    <dgm:cxn modelId="{AE199C7F-2C5C-4AC3-B3CD-CE19FCA44C0B}" type="presOf" srcId="{D50227AA-FAA0-42B0-B347-FA6907BC59EA}" destId="{16C3685D-261E-4C27-A098-92A9F5330C4D}" srcOrd="0" destOrd="0" presId="urn:microsoft.com/office/officeart/2005/8/layout/vList2"/>
    <dgm:cxn modelId="{9E7DEF26-7727-4B88-953B-81744F02F5A8}" type="presParOf" srcId="{25E2B19B-DD20-41E8-A05F-347D58D156C4}" destId="{16C3685D-261E-4C27-A098-92A9F5330C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94EF8-53A4-4E84-B28D-49DF53A8FFF2}">
      <dsp:nvSpPr>
        <dsp:cNvPr id="0" name=""/>
        <dsp:cNvSpPr/>
      </dsp:nvSpPr>
      <dsp:spPr>
        <a:xfrm>
          <a:off x="295452" y="1574"/>
          <a:ext cx="6699292" cy="40195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271" tIns="344578" rIns="328271" bIns="344578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400" b="1" kern="1200"/>
            <a:t>L’immunité cellulaire</a:t>
          </a:r>
        </a:p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400" b="1" kern="1200"/>
            <a:t>Agit sur les agents pathogènes intracellulaires (champignons, parasites et virus), certaines cellules cancéreuses et lors de greffe de tissu étranger</a:t>
          </a:r>
        </a:p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3400" b="1" kern="1200"/>
        </a:p>
      </dsp:txBody>
      <dsp:txXfrm>
        <a:off x="295452" y="1574"/>
        <a:ext cx="6699292" cy="40195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3685D-261E-4C27-A098-92A9F5330C4D}">
      <dsp:nvSpPr>
        <dsp:cNvPr id="0" name=""/>
        <dsp:cNvSpPr/>
      </dsp:nvSpPr>
      <dsp:spPr>
        <a:xfrm>
          <a:off x="0" y="354642"/>
          <a:ext cx="7290197" cy="33134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4800" b="1" kern="1200"/>
            <a:t>L’immunité humorale</a:t>
          </a:r>
        </a:p>
        <a:p>
          <a:pPr marL="0" lvl="0" indent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4800" b="0" kern="1200"/>
            <a:t>Agit sur les agents pathogènes extracellulaire et surtout les bactéries</a:t>
          </a:r>
        </a:p>
      </dsp:txBody>
      <dsp:txXfrm>
        <a:off x="161749" y="516391"/>
        <a:ext cx="6966699" cy="2989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1E67F3C-A792-4DD4-A7E5-F63F8F45C4E9}" type="datetimeFigureOut">
              <a:rPr lang="fr-CA" smtClean="0"/>
              <a:t>2024-03-05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A28C1-CF30-4044-890D-B6CAF41ABF10}" type="slidenum">
              <a:rPr lang="fr-CA" smtClean="0"/>
              <a:t>‹N°›</a:t>
            </a:fld>
            <a:endParaRPr lang="fr-C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78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7F3C-A792-4DD4-A7E5-F63F8F45C4E9}" type="datetimeFigureOut">
              <a:rPr lang="fr-CA" smtClean="0"/>
              <a:t>2024-03-05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A28C1-CF30-4044-890D-B6CAF41ABF1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1351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7F3C-A792-4DD4-A7E5-F63F8F45C4E9}" type="datetimeFigureOut">
              <a:rPr lang="fr-CA" smtClean="0"/>
              <a:t>2024-03-05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A28C1-CF30-4044-890D-B6CAF41ABF10}" type="slidenum">
              <a:rPr lang="fr-CA" smtClean="0"/>
              <a:t>‹N°›</a:t>
            </a:fld>
            <a:endParaRPr lang="fr-CA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92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7F3C-A792-4DD4-A7E5-F63F8F45C4E9}" type="datetimeFigureOut">
              <a:rPr lang="fr-CA" smtClean="0"/>
              <a:t>2024-03-05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A28C1-CF30-4044-890D-B6CAF41ABF10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4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7F3C-A792-4DD4-A7E5-F63F8F45C4E9}" type="datetimeFigureOut">
              <a:rPr lang="fr-CA" smtClean="0"/>
              <a:t>2024-03-05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A28C1-CF30-4044-890D-B6CAF41ABF1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3835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7F3C-A792-4DD4-A7E5-F63F8F45C4E9}" type="datetimeFigureOut">
              <a:rPr lang="fr-CA" smtClean="0"/>
              <a:t>2024-03-05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A28C1-CF30-4044-890D-B6CAF41ABF10}" type="slidenum">
              <a:rPr lang="fr-CA" smtClean="0"/>
              <a:t>‹N°›</a:t>
            </a:fld>
            <a:endParaRPr lang="fr-C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0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7F3C-A792-4DD4-A7E5-F63F8F45C4E9}" type="datetimeFigureOut">
              <a:rPr lang="fr-CA" smtClean="0"/>
              <a:t>2024-03-05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A28C1-CF30-4044-890D-B6CAF41ABF1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50129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7F3C-A792-4DD4-A7E5-F63F8F45C4E9}" type="datetimeFigureOut">
              <a:rPr lang="fr-CA" smtClean="0"/>
              <a:t>2024-03-05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A28C1-CF30-4044-890D-B6CAF41ABF1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1904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7F3C-A792-4DD4-A7E5-F63F8F45C4E9}" type="datetimeFigureOut">
              <a:rPr lang="fr-CA" smtClean="0"/>
              <a:t>2024-03-05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A28C1-CF30-4044-890D-B6CAF41ABF1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2759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7F3C-A792-4DD4-A7E5-F63F8F45C4E9}" type="datetimeFigureOut">
              <a:rPr lang="fr-CA" smtClean="0"/>
              <a:t>2024-03-05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A28C1-CF30-4044-890D-B6CAF41ABF1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0716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7F3C-A792-4DD4-A7E5-F63F8F45C4E9}" type="datetimeFigureOut">
              <a:rPr lang="fr-CA" smtClean="0"/>
              <a:t>2024-03-05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A28C1-CF30-4044-890D-B6CAF41ABF1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140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7F3C-A792-4DD4-A7E5-F63F8F45C4E9}" type="datetimeFigureOut">
              <a:rPr lang="fr-CA" smtClean="0"/>
              <a:t>2024-03-05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A28C1-CF30-4044-890D-B6CAF41ABF10}" type="slidenum">
              <a:rPr lang="fr-CA" smtClean="0"/>
              <a:t>‹N°›</a:t>
            </a:fld>
            <a:endParaRPr lang="fr-C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35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1E67F3C-A792-4DD4-A7E5-F63F8F45C4E9}" type="datetimeFigureOut">
              <a:rPr lang="fr-CA" smtClean="0"/>
              <a:t>2024-03-05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97A28C1-CF30-4044-890D-B6CAF41ABF10}" type="slidenum">
              <a:rPr lang="fr-CA" smtClean="0"/>
              <a:t>‹N°›</a:t>
            </a:fld>
            <a:endParaRPr lang="fr-CA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75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3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C411DB08-1669-426B-BBEB-FAD285EF8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544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029E4219-121F-4CD1-AA58-24746CD29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5707" y="640080"/>
            <a:ext cx="3156492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800" b="1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COURS #3</a:t>
            </a:r>
          </a:p>
        </p:txBody>
      </p:sp>
      <p:cxnSp>
        <p:nvCxnSpPr>
          <p:cNvPr id="1041" name="Straight Connector 1040">
            <a:extLst>
              <a:ext uri="{FF2B5EF4-FFF2-40B4-BE49-F238E27FC236}">
                <a16:creationId xmlns:a16="http://schemas.microsoft.com/office/drawing/2014/main" id="{52F50912-06FD-4216-BAD3-21050F595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009" y="3765314"/>
            <a:ext cx="294894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" r="4819" b="2"/>
          <a:stretch/>
        </p:blipFill>
        <p:spPr bwMode="auto">
          <a:xfrm>
            <a:off x="4572000" y="1841000"/>
            <a:ext cx="4094602" cy="317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77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CD2B798-7994-4548-A2BE-4AEF9C1A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722E143-84C1-4F95-937C-78B92D281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Espace réservé du contenu 5" descr="Orbes blanc 3D sur fond gris">
            <a:extLst>
              <a:ext uri="{FF2B5EF4-FFF2-40B4-BE49-F238E27FC236}">
                <a16:creationId xmlns:a16="http://schemas.microsoft.com/office/drawing/2014/main" id="{ADD46581-A3FD-5625-6DE3-E3F8E98F40C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512"/>
          <a:stretch/>
        </p:blipFill>
        <p:spPr>
          <a:xfrm>
            <a:off x="20" y="-1"/>
            <a:ext cx="9141694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644D965-2D8D-A0DD-A57C-C09F75D41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643467"/>
            <a:ext cx="5373505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700" b="1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IMMUNITÉ CELLULAIRE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E4DD5C-C5B5-9300-1519-107D40DACA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38706" y="643467"/>
            <a:ext cx="2322694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700"/>
              <a:t>Prenez le temps de bien lire et comprendre les tableaux de la page 24 du guide CÉMEQ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04703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314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695840851"/>
              </p:ext>
            </p:extLst>
          </p:nvPr>
        </p:nvGraphicFramePr>
        <p:xfrm>
          <a:off x="767953" y="2286000"/>
          <a:ext cx="7290197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791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14">
            <a:extLst>
              <a:ext uri="{FF2B5EF4-FFF2-40B4-BE49-F238E27FC236}">
                <a16:creationId xmlns:a16="http://schemas.microsoft.com/office/drawing/2014/main" id="{22953FD7-F17A-4D8D-8237-93E8D567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88F7829F-5860-2824-12AB-778229ABC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b="1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IMMUNITÉ HUMORALE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40DDE1-53E7-8B64-C40F-0FE37591D7B6}"/>
              </a:ext>
            </a:extLst>
          </p:cNvPr>
          <p:cNvSpPr>
            <a:spLocks/>
          </p:cNvSpPr>
          <p:nvPr/>
        </p:nvSpPr>
        <p:spPr>
          <a:xfrm>
            <a:off x="1923898" y="2438675"/>
            <a:ext cx="2989945" cy="3365824"/>
          </a:xfrm>
          <a:prstGeom prst="rect">
            <a:avLst/>
          </a:prstGeom>
        </p:spPr>
        <p:txBody>
          <a:bodyPr/>
          <a:lstStyle/>
          <a:p>
            <a:pPr defTabSz="425196">
              <a:spcAft>
                <a:spcPts val="600"/>
              </a:spcAft>
            </a:pPr>
            <a:r>
              <a:rPr lang="fr-CA" sz="167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Prenez le temps de bien lire et comprendre les tableaux de la page 25 du guide CÉMEQ</a:t>
            </a:r>
          </a:p>
          <a:p>
            <a:pPr>
              <a:spcAft>
                <a:spcPts val="600"/>
              </a:spcAft>
            </a:pPr>
            <a:endParaRPr lang="fr-CA"/>
          </a:p>
        </p:txBody>
      </p:sp>
      <p:pic>
        <p:nvPicPr>
          <p:cNvPr id="10" name="Espace réservé du contenu 9" descr="Orbes blanc 3D sur fond gris">
            <a:extLst>
              <a:ext uri="{FF2B5EF4-FFF2-40B4-BE49-F238E27FC236}">
                <a16:creationId xmlns:a16="http://schemas.microsoft.com/office/drawing/2014/main" id="{20684C9C-1332-A56F-5EDB-E2C4F3E20D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205" y="2957815"/>
            <a:ext cx="2989945" cy="2325944"/>
          </a:xfrm>
          <a:prstGeom prst="rect">
            <a:avLst/>
          </a:prstGeom>
        </p:spPr>
      </p:pic>
      <p:sp>
        <p:nvSpPr>
          <p:cNvPr id="8" name="Espace réservé du contenu 4">
            <a:extLst>
              <a:ext uri="{FF2B5EF4-FFF2-40B4-BE49-F238E27FC236}">
                <a16:creationId xmlns:a16="http://schemas.microsoft.com/office/drawing/2014/main" id="{3FF1353C-8285-D08E-C0E0-05487EAA2A63}"/>
              </a:ext>
            </a:extLst>
          </p:cNvPr>
          <p:cNvSpPr txBox="1">
            <a:spLocks/>
          </p:cNvSpPr>
          <p:nvPr/>
        </p:nvSpPr>
        <p:spPr>
          <a:xfrm>
            <a:off x="767953" y="4528850"/>
            <a:ext cx="4623079" cy="1627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5118" indent="-255118" algn="ctr" defTabSz="850392">
              <a:lnSpc>
                <a:spcPct val="90000"/>
              </a:lnSpc>
            </a:pPr>
            <a:r>
              <a:rPr lang="fr-CA" sz="2418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LYMPHOCYTES B PRODUISSENT DES ANTICORPS</a:t>
            </a:r>
            <a:endParaRPr lang="fr-CA" sz="26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43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6A5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365665F-E126-301A-5A09-A2DDBEDD2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000" b="1">
                <a:solidFill>
                  <a:srgbClr val="FFFFFF"/>
                </a:solidFill>
              </a:rPr>
              <a:t>IMMUNITÉ HUMORALE</a:t>
            </a:r>
          </a:p>
        </p:txBody>
      </p:sp>
      <p:pic>
        <p:nvPicPr>
          <p:cNvPr id="6" name="Espace réservé du contenu 5" descr="Bobine de film et ardoise">
            <a:extLst>
              <a:ext uri="{FF2B5EF4-FFF2-40B4-BE49-F238E27FC236}">
                <a16:creationId xmlns:a16="http://schemas.microsoft.com/office/drawing/2014/main" id="{4B0A1FE1-2C01-D60C-3BCE-293CF8EAF28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68" b="-3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A4F6C1-54C8-AB67-12F5-68C191DA64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21989" y="917725"/>
            <a:ext cx="2568554" cy="4852362"/>
          </a:xfrm>
        </p:spPr>
        <p:txBody>
          <a:bodyPr vert="horz" lIns="45720" tIns="45720" rIns="45720" bIns="45720" rtlCol="0" anchor="ctr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rgbClr val="FFFFFF"/>
                </a:solidFill>
              </a:rPr>
              <a:t>VISIONNEZ LES VIDÉOS C3.3, C3.4 ET C3.5 </a:t>
            </a:r>
          </a:p>
          <a:p>
            <a:pPr marL="0" indent="0">
              <a:buNone/>
            </a:pPr>
            <a:endParaRPr lang="en-US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rgbClr val="FFFFFF"/>
                </a:solidFill>
              </a:rPr>
              <a:t>ILS VOUS SERONT UTILES DANS VOTRE COMPRÉHENSION.</a:t>
            </a:r>
          </a:p>
        </p:txBody>
      </p:sp>
    </p:spTree>
    <p:extLst>
      <p:ext uri="{BB962C8B-B14F-4D97-AF65-F5344CB8AC3E}">
        <p14:creationId xmlns:p14="http://schemas.microsoft.com/office/powerpoint/2010/main" val="3928407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65665F-E126-301A-5A09-A2DDBEDD2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000" b="1" i="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+mj-ea"/>
                <a:cs typeface="+mj-cs"/>
              </a:rPr>
              <a:t>PRÉSENTATION SUR LES ANTICORPS</a:t>
            </a:r>
            <a:endParaRPr lang="en-US" sz="5000" kern="1200" cap="all" spc="200" baseline="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A4F6C1-54C8-AB67-12F5-68C191DA64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57950" y="4960137"/>
            <a:ext cx="24003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500">
                <a:solidFill>
                  <a:schemeClr val="tx1">
                    <a:lumMod val="95000"/>
                    <a:lumOff val="5000"/>
                  </a:schemeClr>
                </a:solidFill>
              </a:rPr>
              <a:t>VISIONNEZ LES VIDÉOS C3.6 ET C3.7 AFIN DE VOUS AIDER DANS VOTRE COMPRÉHENSION. DES ANTICORPS</a:t>
            </a:r>
          </a:p>
        </p:txBody>
      </p:sp>
      <p:pic>
        <p:nvPicPr>
          <p:cNvPr id="6" name="Espace réservé du contenu 5" descr="Bobine de film et ardoise">
            <a:extLst>
              <a:ext uri="{FF2B5EF4-FFF2-40B4-BE49-F238E27FC236}">
                <a16:creationId xmlns:a16="http://schemas.microsoft.com/office/drawing/2014/main" id="{4B0A1FE1-2C01-D60C-3BCE-293CF8EAF28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0" b="7713"/>
          <a:stretch/>
        </p:blipFill>
        <p:spPr>
          <a:xfrm>
            <a:off x="20" y="10"/>
            <a:ext cx="9143980" cy="457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58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ANTICORPS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b="1" u="sng" dirty="0"/>
              <a:t>Classes d’anticorps</a:t>
            </a:r>
            <a:r>
              <a:rPr lang="fr-CA" b="1" dirty="0"/>
              <a:t> :</a:t>
            </a:r>
          </a:p>
          <a:p>
            <a:endParaRPr lang="fr-CA" b="1" u="sng" dirty="0"/>
          </a:p>
          <a:p>
            <a:pPr lvl="1">
              <a:buFont typeface="Wingdings" pitchFamily="2" charset="2"/>
              <a:buChar char="ü"/>
            </a:pPr>
            <a:r>
              <a:rPr lang="fr-CA" dirty="0" err="1">
                <a:solidFill>
                  <a:schemeClr val="accent6">
                    <a:lumMod val="50000"/>
                  </a:schemeClr>
                </a:solidFill>
              </a:rPr>
              <a:t>IgG</a:t>
            </a:r>
            <a:r>
              <a:rPr lang="fr-CA" dirty="0">
                <a:solidFill>
                  <a:schemeClr val="accent6">
                    <a:lumMod val="50000"/>
                  </a:schemeClr>
                </a:solidFill>
              </a:rPr>
              <a:t>          de 75 à 80%</a:t>
            </a:r>
          </a:p>
          <a:p>
            <a:pPr lvl="1">
              <a:buFont typeface="Wingdings" pitchFamily="2" charset="2"/>
              <a:buChar char="ü"/>
            </a:pPr>
            <a:endParaRPr lang="fr-CA" dirty="0"/>
          </a:p>
          <a:p>
            <a:pPr lvl="1">
              <a:buFont typeface="Wingdings" pitchFamily="2" charset="2"/>
              <a:buChar char="ü"/>
            </a:pPr>
            <a:endParaRPr lang="fr-CA" dirty="0"/>
          </a:p>
          <a:p>
            <a:pPr marL="365760" lvl="1" indent="0">
              <a:buNone/>
            </a:pPr>
            <a:endParaRPr lang="fr-CA" dirty="0"/>
          </a:p>
          <a:p>
            <a:pPr lvl="1">
              <a:buFont typeface="Wingdings" pitchFamily="2" charset="2"/>
              <a:buChar char="ü"/>
            </a:pPr>
            <a:r>
              <a:rPr lang="fr-CA" dirty="0" err="1">
                <a:solidFill>
                  <a:schemeClr val="accent6">
                    <a:lumMod val="50000"/>
                  </a:schemeClr>
                </a:solidFill>
              </a:rPr>
              <a:t>IgA</a:t>
            </a:r>
            <a:r>
              <a:rPr lang="fr-CA" dirty="0">
                <a:solidFill>
                  <a:schemeClr val="accent6">
                    <a:lumMod val="50000"/>
                  </a:schemeClr>
                </a:solidFill>
              </a:rPr>
              <a:t>          de 10 à 15%</a:t>
            </a:r>
          </a:p>
          <a:p>
            <a:pPr lvl="1">
              <a:buFont typeface="Wingdings" pitchFamily="2" charset="2"/>
              <a:buChar char="ü"/>
            </a:pPr>
            <a:endParaRPr lang="fr-CA" dirty="0"/>
          </a:p>
          <a:p>
            <a:endParaRPr lang="fr-CA" b="1" u="sng" dirty="0"/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40611"/>
            <a:ext cx="3606288" cy="616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06" y="5229200"/>
            <a:ext cx="3700355" cy="820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871" y="5229200"/>
            <a:ext cx="3676545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14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8096" y="4952954"/>
            <a:ext cx="7290054" cy="1499616"/>
          </a:xfrm>
        </p:spPr>
        <p:txBody>
          <a:bodyPr>
            <a:normAutofit/>
          </a:bodyPr>
          <a:lstStyle/>
          <a:p>
            <a:r>
              <a:rPr lang="fr-CA" b="1"/>
              <a:t>ANTICORPS</a:t>
            </a:r>
            <a:endParaRPr lang="fr-CA" dirty="0"/>
          </a:p>
        </p:txBody>
      </p:sp>
      <p:sp>
        <p:nvSpPr>
          <p:cNvPr id="3" name="Espace réservé du contenu 2"/>
          <p:cNvSpPr>
            <a:spLocks/>
          </p:cNvSpPr>
          <p:nvPr/>
        </p:nvSpPr>
        <p:spPr>
          <a:xfrm>
            <a:off x="1534513" y="992221"/>
            <a:ext cx="5560435" cy="3233934"/>
          </a:xfrm>
          <a:prstGeom prst="rect">
            <a:avLst/>
          </a:prstGeom>
        </p:spPr>
        <p:txBody>
          <a:bodyPr/>
          <a:lstStyle/>
          <a:p>
            <a:pPr marL="403936" lvl="1" defTabSz="403936">
              <a:spcAft>
                <a:spcPts val="558"/>
              </a:spcAft>
              <a:buFont typeface="Wingdings" pitchFamily="2" charset="2"/>
              <a:buChar char="ü"/>
            </a:pPr>
            <a:r>
              <a:rPr lang="fr-CA" sz="1590" kern="120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IgM</a:t>
            </a:r>
            <a:r>
              <a:rPr lang="fr-CA" sz="159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      de 5 à 10%</a:t>
            </a:r>
          </a:p>
          <a:p>
            <a:pPr marL="323149" lvl="1" defTabSz="403936">
              <a:spcAft>
                <a:spcPts val="558"/>
              </a:spcAft>
            </a:pPr>
            <a:endParaRPr lang="fr-CA" sz="159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23149" lvl="1" defTabSz="403936">
              <a:spcAft>
                <a:spcPts val="558"/>
              </a:spcAft>
            </a:pPr>
            <a:endParaRPr lang="fr-CA" sz="1590" kern="120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marL="403936" lvl="1" defTabSz="403936">
              <a:spcAft>
                <a:spcPts val="558"/>
              </a:spcAft>
              <a:buFont typeface="Wingdings" pitchFamily="2" charset="2"/>
              <a:buChar char="ü"/>
            </a:pPr>
            <a:r>
              <a:rPr lang="fr-CA" sz="1590" kern="120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IgD</a:t>
            </a:r>
            <a:r>
              <a:rPr lang="fr-CA" sz="159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          0.2%    </a:t>
            </a:r>
          </a:p>
          <a:p>
            <a:pPr marL="323149" lvl="1" defTabSz="403936">
              <a:spcAft>
                <a:spcPts val="558"/>
              </a:spcAft>
            </a:pPr>
            <a:endParaRPr lang="fr-CA" sz="159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23149" lvl="1" defTabSz="403936">
              <a:spcAft>
                <a:spcPts val="558"/>
              </a:spcAft>
            </a:pPr>
            <a:endParaRPr lang="fr-CA" sz="159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03936" lvl="1" defTabSz="403936">
              <a:spcAft>
                <a:spcPts val="558"/>
              </a:spcAft>
              <a:buFont typeface="Wingdings" pitchFamily="2" charset="2"/>
              <a:buChar char="ü"/>
            </a:pPr>
            <a:r>
              <a:rPr lang="fr-CA" sz="1590" kern="120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IgE</a:t>
            </a:r>
            <a:r>
              <a:rPr lang="fr-CA" sz="159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         moins de 0.1%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ü"/>
            </a:pPr>
            <a:endParaRPr lang="fr-CA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731" y="992221"/>
            <a:ext cx="3390744" cy="47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248" y="1553133"/>
            <a:ext cx="3716589" cy="55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045" y="2245106"/>
            <a:ext cx="4569369" cy="419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66" y="3536235"/>
            <a:ext cx="3316465" cy="55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699" y="4058007"/>
            <a:ext cx="3698138" cy="55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CD2B798-7994-4548-A2BE-4AEF9C1A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722E143-84C1-4F95-937C-78B92D281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53C63DB0-C913-5BC8-311A-3414CD416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000" b="1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AUDIO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EFC6C2-EDD1-74F4-2B00-C354B7D122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57950" y="4960137"/>
            <a:ext cx="24003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>
                <a:solidFill>
                  <a:schemeClr val="tx1">
                    <a:lumMod val="95000"/>
                    <a:lumOff val="5000"/>
                  </a:schemeClr>
                </a:solidFill>
              </a:rPr>
              <a:t>VEUILLEZ PRENDRE CONNAISSANCE DE L’AUDIO C3.8 </a:t>
            </a:r>
          </a:p>
        </p:txBody>
      </p:sp>
      <p:pic>
        <p:nvPicPr>
          <p:cNvPr id="6" name="Espace réservé du contenu 5" descr="Gros plan d’écouteurs blancs">
            <a:extLst>
              <a:ext uri="{FF2B5EF4-FFF2-40B4-BE49-F238E27FC236}">
                <a16:creationId xmlns:a16="http://schemas.microsoft.com/office/drawing/2014/main" id="{22D04041-EB18-ED6F-901F-923C49F9EAC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84" b="11069"/>
          <a:stretch/>
        </p:blipFill>
        <p:spPr>
          <a:xfrm>
            <a:off x="20" y="10"/>
            <a:ext cx="9143980" cy="457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8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109556B-EAE9-4435-B409-0519F2CBD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9" cy="6858000"/>
          </a:xfrm>
          <a:prstGeom prst="rect">
            <a:avLst/>
          </a:prstGeom>
          <a:solidFill>
            <a:srgbClr val="396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D5AA092-BD7F-0F75-882E-0FBD556A7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4505270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b="1">
                <a:solidFill>
                  <a:srgbClr val="FFFFFF"/>
                </a:solidFill>
              </a:rPr>
              <a:t>EXERCICES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814CCBE-423E-41B2-A9F3-82679F49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973097-8456-03FD-9361-FABA73923AF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8096" y="2286000"/>
            <a:ext cx="4505270" cy="4023360"/>
          </a:xfrm>
        </p:spPr>
        <p:txBody>
          <a:bodyPr vert="horz" lIns="45720" tIns="45720" rIns="45720" bIns="45720" rtlCol="0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rgbClr val="FFFFFF"/>
                </a:solidFill>
              </a:rPr>
              <a:t>VOUS DEVEZ COMPLÉTER LES EXERCICES SUIVANTS : </a:t>
            </a:r>
          </a:p>
          <a:p>
            <a:pPr marL="0" indent="0">
              <a:buNone/>
            </a:pPr>
            <a:endParaRPr lang="en-US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rgbClr val="FFFFFF"/>
                </a:solidFill>
              </a:rPr>
              <a:t>- C3.9</a:t>
            </a:r>
          </a:p>
          <a:p>
            <a:pPr marL="0" indent="0">
              <a:buNone/>
            </a:pPr>
            <a:r>
              <a:rPr lang="en-US">
                <a:solidFill>
                  <a:srgbClr val="FFFFFF"/>
                </a:solidFill>
              </a:rPr>
              <a:t>- C3.10</a:t>
            </a:r>
          </a:p>
          <a:p>
            <a:pPr marL="0" indent="0">
              <a:buNone/>
            </a:pPr>
            <a:r>
              <a:rPr lang="en-US">
                <a:solidFill>
                  <a:srgbClr val="FFFFFF"/>
                </a:solidFill>
              </a:rPr>
              <a:t>- C3.11</a:t>
            </a:r>
          </a:p>
        </p:txBody>
      </p:sp>
      <p:pic>
        <p:nvPicPr>
          <p:cNvPr id="6" name="Espace réservé du contenu 5" descr="Gros plan sur des livres empilés">
            <a:extLst>
              <a:ext uri="{FF2B5EF4-FFF2-40B4-BE49-F238E27FC236}">
                <a16:creationId xmlns:a16="http://schemas.microsoft.com/office/drawing/2014/main" id="{FD74C653-2664-84CD-2EE6-3DEC6619F22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05" r="5053"/>
          <a:stretch/>
        </p:blipFill>
        <p:spPr>
          <a:xfrm>
            <a:off x="5664199" y="10"/>
            <a:ext cx="347980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09556B-EAE9-4435-B409-0519F2CBD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9" cy="6858000"/>
          </a:xfrm>
          <a:prstGeom prst="rect">
            <a:avLst/>
          </a:prstGeom>
          <a:solidFill>
            <a:srgbClr val="405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05270" cy="1499616"/>
          </a:xfrm>
        </p:spPr>
        <p:txBody>
          <a:bodyPr>
            <a:normAutofit/>
          </a:bodyPr>
          <a:lstStyle/>
          <a:p>
            <a:r>
              <a:rPr lang="fr-CA" sz="3700" b="1">
                <a:solidFill>
                  <a:srgbClr val="FFFFFF"/>
                </a:solidFill>
              </a:rPr>
              <a:t>MÉCANISMES DE DÉFENSES SPÉCIFIQUES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814CCBE-423E-41B2-A9F3-82679F49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8096" y="2286000"/>
            <a:ext cx="4505270" cy="4023360"/>
          </a:xfrm>
        </p:spPr>
        <p:txBody>
          <a:bodyPr>
            <a:normAutofit/>
          </a:bodyPr>
          <a:lstStyle/>
          <a:p>
            <a:r>
              <a:rPr lang="fr-CA">
                <a:solidFill>
                  <a:srgbClr val="FFFFFF"/>
                </a:solidFill>
              </a:rPr>
              <a:t>La résistance spécifique ou immunité est la capacité que possède l’organisme de se défendre contre des microorganismes spécifiques. </a:t>
            </a:r>
          </a:p>
          <a:p>
            <a:endParaRPr lang="fr-CA">
              <a:solidFill>
                <a:srgbClr val="FFFFFF"/>
              </a:solidFill>
            </a:endParaRPr>
          </a:p>
          <a:p>
            <a:r>
              <a:rPr lang="fr-CA">
                <a:solidFill>
                  <a:srgbClr val="FFFFFF"/>
                </a:solidFill>
              </a:rPr>
              <a:t>Il doit avoir :</a:t>
            </a:r>
          </a:p>
          <a:p>
            <a:pPr marL="0" indent="0">
              <a:buNone/>
            </a:pPr>
            <a:r>
              <a:rPr lang="fr-CA">
                <a:solidFill>
                  <a:srgbClr val="FFFFFF"/>
                </a:solidFill>
              </a:rPr>
              <a:t>	- la reconnaissance immunitaire</a:t>
            </a:r>
          </a:p>
          <a:p>
            <a:pPr marL="0" indent="0">
              <a:buNone/>
            </a:pPr>
            <a:r>
              <a:rPr lang="fr-CA">
                <a:solidFill>
                  <a:srgbClr val="FFFFFF"/>
                </a:solidFill>
              </a:rPr>
              <a:t>	- la tolérance immunitaire</a:t>
            </a:r>
          </a:p>
          <a:p>
            <a:pPr marL="0" indent="0">
              <a:buNone/>
            </a:pPr>
            <a:r>
              <a:rPr lang="fr-CA">
                <a:solidFill>
                  <a:srgbClr val="FFFFFF"/>
                </a:solidFill>
              </a:rPr>
              <a:t>	- avoir la mémoire des envahisseurs  </a:t>
            </a:r>
          </a:p>
        </p:txBody>
      </p:sp>
      <p:pic>
        <p:nvPicPr>
          <p:cNvPr id="5" name="Picture 4" descr="Rendu numérique d’une formation de virus">
            <a:extLst>
              <a:ext uri="{FF2B5EF4-FFF2-40B4-BE49-F238E27FC236}">
                <a16:creationId xmlns:a16="http://schemas.microsoft.com/office/drawing/2014/main" id="{45A55130-4E0F-5119-0E84-B025E63131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46" r="28754" b="-1"/>
          <a:stretch/>
        </p:blipFill>
        <p:spPr>
          <a:xfrm>
            <a:off x="5664199" y="10"/>
            <a:ext cx="347980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5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b="1" dirty="0"/>
              <a:t>MÉCANISMES DE DÉFENSES SPÉCIFIQUES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CA" b="1" u="sng" dirty="0"/>
              <a:t>Antigène</a:t>
            </a:r>
            <a:r>
              <a:rPr lang="fr-CA" dirty="0"/>
              <a:t> : c’est l’agent agresseur capable de </a:t>
            </a:r>
          </a:p>
          <a:p>
            <a:pPr marL="0" indent="0">
              <a:buNone/>
            </a:pPr>
            <a:r>
              <a:rPr lang="fr-CA" dirty="0"/>
              <a:t>                     déclencher la fabrication d’anticorps</a:t>
            </a:r>
          </a:p>
          <a:p>
            <a:pPr marL="0" indent="0">
              <a:buNone/>
            </a:pPr>
            <a:endParaRPr lang="fr-CA" b="1" u="sng" dirty="0"/>
          </a:p>
          <a:p>
            <a:r>
              <a:rPr lang="fr-CA" b="1" u="sng" dirty="0"/>
              <a:t>Immunogène</a:t>
            </a:r>
            <a:r>
              <a:rPr lang="fr-CA" dirty="0"/>
              <a:t> : car ils sont en lien avec l’immunité, on </a:t>
            </a:r>
          </a:p>
          <a:p>
            <a:pPr marL="0" indent="0">
              <a:buNone/>
            </a:pPr>
            <a:r>
              <a:rPr lang="fr-CA" dirty="0"/>
              <a:t>                              les nommes ainsi</a:t>
            </a:r>
            <a:endParaRPr lang="fr-CA" b="1" u="sng" dirty="0"/>
          </a:p>
          <a:p>
            <a:pPr marL="0" indent="0">
              <a:buNone/>
            </a:pPr>
            <a:endParaRPr lang="fr-CA" b="1" u="sng" dirty="0"/>
          </a:p>
          <a:p>
            <a:r>
              <a:rPr lang="fr-CA" b="1" u="sng" dirty="0"/>
              <a:t>Globulines</a:t>
            </a:r>
            <a:r>
              <a:rPr lang="fr-CA" dirty="0"/>
              <a:t> : c’est une protéine qui une fois </a:t>
            </a:r>
          </a:p>
          <a:p>
            <a:pPr marL="0" indent="0">
              <a:buNone/>
            </a:pPr>
            <a:r>
              <a:rPr lang="fr-CA" dirty="0"/>
              <a:t>                      combinée à un antigène, le neutralise</a:t>
            </a:r>
            <a:endParaRPr lang="fr-CA" b="1" u="sng" dirty="0"/>
          </a:p>
          <a:p>
            <a:pPr marL="0" indent="0">
              <a:buNone/>
            </a:pPr>
            <a:endParaRPr lang="fr-CA" b="1" u="sng" dirty="0"/>
          </a:p>
          <a:p>
            <a:r>
              <a:rPr lang="fr-CA" b="1" u="sng" dirty="0"/>
              <a:t>Immunoglobulines</a:t>
            </a:r>
            <a:r>
              <a:rPr lang="fr-CA" dirty="0"/>
              <a:t> : car ils sont liés à </a:t>
            </a:r>
          </a:p>
          <a:p>
            <a:pPr marL="0" indent="0">
              <a:buNone/>
            </a:pPr>
            <a:r>
              <a:rPr lang="fr-CA" dirty="0"/>
              <a:t>                               l’immunité, on les nommes ainsi</a:t>
            </a:r>
            <a:endParaRPr lang="fr-CA" b="1" u="sng" dirty="0"/>
          </a:p>
        </p:txBody>
      </p:sp>
      <p:sp>
        <p:nvSpPr>
          <p:cNvPr id="4" name="Flèche vers le bas 3"/>
          <p:cNvSpPr/>
          <p:nvPr/>
        </p:nvSpPr>
        <p:spPr>
          <a:xfrm>
            <a:off x="1268822" y="4941168"/>
            <a:ext cx="242316" cy="4892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Flèche vers le bas 4"/>
          <p:cNvSpPr/>
          <p:nvPr/>
        </p:nvSpPr>
        <p:spPr>
          <a:xfrm>
            <a:off x="1259632" y="2708920"/>
            <a:ext cx="242316" cy="43204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4287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65665F-E126-301A-5A09-A2DDBEDD2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600" b="1" i="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+mj-ea"/>
                <a:cs typeface="+mj-cs"/>
              </a:rPr>
              <a:t>PRÉSENTATION DU SYSTÈME IMMUNITAIRE</a:t>
            </a:r>
            <a:endParaRPr lang="en-US" sz="4600" kern="1200" cap="all" spc="200" baseline="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A4F6C1-54C8-AB67-12F5-68C191DA64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57950" y="4960137"/>
            <a:ext cx="24003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>
                <a:solidFill>
                  <a:schemeClr val="tx1">
                    <a:lumMod val="95000"/>
                    <a:lumOff val="5000"/>
                  </a:schemeClr>
                </a:solidFill>
              </a:rPr>
              <a:t>VISIONNEZ LA VIDÉO C3.2</a:t>
            </a:r>
          </a:p>
        </p:txBody>
      </p:sp>
      <p:pic>
        <p:nvPicPr>
          <p:cNvPr id="6" name="Espace réservé du contenu 5" descr="Bobine de film et ardoise">
            <a:extLst>
              <a:ext uri="{FF2B5EF4-FFF2-40B4-BE49-F238E27FC236}">
                <a16:creationId xmlns:a16="http://schemas.microsoft.com/office/drawing/2014/main" id="{4B0A1FE1-2C01-D60C-3BCE-293CF8EAF28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2" b="7712"/>
          <a:stretch/>
        </p:blipFill>
        <p:spPr>
          <a:xfrm>
            <a:off x="20" y="10"/>
            <a:ext cx="9143980" cy="457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6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09556B-EAE9-4435-B409-0519F2CBD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9" cy="6858000"/>
          </a:xfrm>
          <a:prstGeom prst="rect">
            <a:avLst/>
          </a:prstGeom>
          <a:solidFill>
            <a:srgbClr val="3E56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05270" cy="1499616"/>
          </a:xfrm>
        </p:spPr>
        <p:txBody>
          <a:bodyPr>
            <a:normAutofit/>
          </a:bodyPr>
          <a:lstStyle/>
          <a:p>
            <a:r>
              <a:rPr lang="fr-CA" sz="3700" b="1">
                <a:solidFill>
                  <a:srgbClr val="FFFFFF"/>
                </a:solidFill>
              </a:rPr>
              <a:t>MÉCANISMES DE DÉFENSES SPÉCIFIQUES </a:t>
            </a:r>
            <a:endParaRPr lang="fr-CA" sz="370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814CCBE-423E-41B2-A9F3-82679F49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8096" y="2286000"/>
            <a:ext cx="4505270" cy="4023360"/>
          </a:xfrm>
        </p:spPr>
        <p:txBody>
          <a:bodyPr>
            <a:normAutofit/>
          </a:bodyPr>
          <a:lstStyle/>
          <a:p>
            <a:r>
              <a:rPr lang="fr-CA">
                <a:solidFill>
                  <a:srgbClr val="FFFFFF"/>
                </a:solidFill>
              </a:rPr>
              <a:t>2 façons pour le corps d’acquérir son immunité :</a:t>
            </a:r>
          </a:p>
          <a:p>
            <a:endParaRPr lang="fr-CA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fr-CA">
                <a:solidFill>
                  <a:srgbClr val="FFFFFF"/>
                </a:solidFill>
              </a:rPr>
              <a:t>		- Active</a:t>
            </a:r>
          </a:p>
          <a:p>
            <a:pPr marL="0" indent="0">
              <a:buNone/>
            </a:pPr>
            <a:endParaRPr lang="fr-CA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fr-CA">
                <a:solidFill>
                  <a:srgbClr val="FFFFFF"/>
                </a:solidFill>
              </a:rPr>
              <a:t>		- Passive</a:t>
            </a:r>
          </a:p>
        </p:txBody>
      </p:sp>
      <p:pic>
        <p:nvPicPr>
          <p:cNvPr id="5" name="Picture 4" descr="Gros plan sur des boîtes de pilules non-ouvertes">
            <a:extLst>
              <a:ext uri="{FF2B5EF4-FFF2-40B4-BE49-F238E27FC236}">
                <a16:creationId xmlns:a16="http://schemas.microsoft.com/office/drawing/2014/main" id="{2F661B2B-751F-BDE1-64EC-CDFD8C24AA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45" r="30293"/>
          <a:stretch/>
        </p:blipFill>
        <p:spPr>
          <a:xfrm>
            <a:off x="5664199" y="10"/>
            <a:ext cx="347980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7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09556B-EAE9-4435-B409-0519F2CBD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9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05270" cy="1499616"/>
          </a:xfrm>
        </p:spPr>
        <p:txBody>
          <a:bodyPr>
            <a:normAutofit/>
          </a:bodyPr>
          <a:lstStyle/>
          <a:p>
            <a:r>
              <a:rPr lang="fr-CA" sz="3700" b="1">
                <a:solidFill>
                  <a:srgbClr val="FFFFFF"/>
                </a:solidFill>
              </a:rPr>
              <a:t>MÉCANISMES DE DÉFENSES SPÉCIFIQUES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814CCBE-423E-41B2-A9F3-82679F49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8096" y="2286000"/>
            <a:ext cx="4505270" cy="4023360"/>
          </a:xfrm>
        </p:spPr>
        <p:txBody>
          <a:bodyPr>
            <a:normAutofit/>
          </a:bodyPr>
          <a:lstStyle/>
          <a:p>
            <a:r>
              <a:rPr lang="fr-CA" b="1" u="sng">
                <a:solidFill>
                  <a:srgbClr val="FFFFFF"/>
                </a:solidFill>
              </a:rPr>
              <a:t>Active</a:t>
            </a:r>
            <a:r>
              <a:rPr lang="fr-CA" b="1">
                <a:solidFill>
                  <a:srgbClr val="FFFFFF"/>
                </a:solidFill>
              </a:rPr>
              <a:t> :</a:t>
            </a:r>
          </a:p>
          <a:p>
            <a:pPr marL="0" indent="0">
              <a:buNone/>
            </a:pPr>
            <a:r>
              <a:rPr lang="fr-CA">
                <a:solidFill>
                  <a:srgbClr val="FFFFFF"/>
                </a:solidFill>
              </a:rPr>
              <a:t>	- </a:t>
            </a:r>
            <a:r>
              <a:rPr lang="fr-CA" u="sng">
                <a:solidFill>
                  <a:srgbClr val="FFFFFF"/>
                </a:solidFill>
              </a:rPr>
              <a:t>Immunité acquise naturellement</a:t>
            </a:r>
          </a:p>
          <a:p>
            <a:pPr marL="0" indent="0">
              <a:buNone/>
            </a:pPr>
            <a:r>
              <a:rPr lang="fr-CA">
                <a:solidFill>
                  <a:srgbClr val="FFFFFF"/>
                </a:solidFill>
              </a:rPr>
              <a:t>              Ex ; Varicelle, fièvre typhoïde</a:t>
            </a:r>
          </a:p>
          <a:p>
            <a:endParaRPr lang="fr-CA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fr-CA">
                <a:solidFill>
                  <a:srgbClr val="FFFFFF"/>
                </a:solidFill>
              </a:rPr>
              <a:t>	- </a:t>
            </a:r>
            <a:r>
              <a:rPr lang="fr-CA" u="sng">
                <a:solidFill>
                  <a:srgbClr val="FFFFFF"/>
                </a:solidFill>
              </a:rPr>
              <a:t>Immunité acquise artificiellement</a:t>
            </a:r>
          </a:p>
          <a:p>
            <a:pPr marL="0" indent="0">
              <a:buNone/>
            </a:pPr>
            <a:r>
              <a:rPr lang="fr-CA">
                <a:solidFill>
                  <a:srgbClr val="FFFFFF"/>
                </a:solidFill>
              </a:rPr>
              <a:t>              Vaccin</a:t>
            </a:r>
          </a:p>
          <a:p>
            <a:pPr marL="0" indent="0">
              <a:buNone/>
            </a:pPr>
            <a:endParaRPr lang="fr-CA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fr-CA">
                <a:solidFill>
                  <a:srgbClr val="FFFFFF"/>
                </a:solidFill>
              </a:rPr>
              <a:t>Agit lentement mais peut durer longtemps</a:t>
            </a:r>
          </a:p>
          <a:p>
            <a:endParaRPr lang="fr-CA">
              <a:solidFill>
                <a:srgbClr val="FFFFFF"/>
              </a:solidFill>
            </a:endParaRPr>
          </a:p>
        </p:txBody>
      </p:sp>
      <p:pic>
        <p:nvPicPr>
          <p:cNvPr id="5" name="Picture 4" descr="Rangée de flacons">
            <a:extLst>
              <a:ext uri="{FF2B5EF4-FFF2-40B4-BE49-F238E27FC236}">
                <a16:creationId xmlns:a16="http://schemas.microsoft.com/office/drawing/2014/main" id="{67AA2016-11FB-FC8C-1D4C-32EAEB98C8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48" r="23782" b="-1"/>
          <a:stretch/>
        </p:blipFill>
        <p:spPr>
          <a:xfrm>
            <a:off x="5664199" y="10"/>
            <a:ext cx="347980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7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09556B-EAE9-4435-B409-0519F2CBD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9" cy="6858000"/>
          </a:xfrm>
          <a:prstGeom prst="rect">
            <a:avLst/>
          </a:prstGeom>
          <a:solidFill>
            <a:srgbClr val="2E5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05270" cy="1499616"/>
          </a:xfrm>
        </p:spPr>
        <p:txBody>
          <a:bodyPr>
            <a:normAutofit/>
          </a:bodyPr>
          <a:lstStyle/>
          <a:p>
            <a:r>
              <a:rPr lang="fr-CA" sz="3700" b="1">
                <a:solidFill>
                  <a:srgbClr val="FFFFFF"/>
                </a:solidFill>
              </a:rPr>
              <a:t>MÉCANISMES DE DÉFENSES SPÉCIFIQUES </a:t>
            </a:r>
            <a:endParaRPr lang="fr-CA" sz="370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814CCBE-423E-41B2-A9F3-82679F49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8096" y="2286000"/>
            <a:ext cx="4505270" cy="4023360"/>
          </a:xfrm>
        </p:spPr>
        <p:txBody>
          <a:bodyPr>
            <a:normAutofit/>
          </a:bodyPr>
          <a:lstStyle/>
          <a:p>
            <a:r>
              <a:rPr lang="fr-CA" b="1" u="sng">
                <a:solidFill>
                  <a:srgbClr val="FFFFFF"/>
                </a:solidFill>
              </a:rPr>
              <a:t>Passive</a:t>
            </a:r>
            <a:r>
              <a:rPr lang="fr-CA" b="1">
                <a:solidFill>
                  <a:srgbClr val="FFFFFF"/>
                </a:solidFill>
              </a:rPr>
              <a:t> : </a:t>
            </a:r>
          </a:p>
          <a:p>
            <a:pPr marL="0" indent="0">
              <a:buNone/>
            </a:pPr>
            <a:r>
              <a:rPr lang="fr-CA" b="1">
                <a:solidFill>
                  <a:srgbClr val="FFFFFF"/>
                </a:solidFill>
              </a:rPr>
              <a:t>	- </a:t>
            </a:r>
            <a:r>
              <a:rPr lang="fr-CA" u="sng">
                <a:solidFill>
                  <a:srgbClr val="FFFFFF"/>
                </a:solidFill>
              </a:rPr>
              <a:t>Immunité acquise naturellement</a:t>
            </a:r>
          </a:p>
          <a:p>
            <a:pPr marL="0" indent="0">
              <a:buNone/>
            </a:pPr>
            <a:r>
              <a:rPr lang="fr-CA">
                <a:solidFill>
                  <a:srgbClr val="FFFFFF"/>
                </a:solidFill>
              </a:rPr>
              <a:t>              Transfert d’anticorps maternels</a:t>
            </a:r>
          </a:p>
          <a:p>
            <a:pPr marL="0" indent="0">
              <a:buNone/>
            </a:pPr>
            <a:endParaRPr lang="fr-CA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fr-CA">
                <a:solidFill>
                  <a:srgbClr val="FFFFFF"/>
                </a:solidFill>
              </a:rPr>
              <a:t>	- </a:t>
            </a:r>
            <a:r>
              <a:rPr lang="fr-CA" u="sng">
                <a:solidFill>
                  <a:srgbClr val="FFFFFF"/>
                </a:solidFill>
              </a:rPr>
              <a:t>Immunité acquise artificiellement</a:t>
            </a:r>
          </a:p>
          <a:p>
            <a:pPr marL="0" indent="0">
              <a:buNone/>
            </a:pPr>
            <a:r>
              <a:rPr lang="fr-CA">
                <a:solidFill>
                  <a:srgbClr val="FFFFFF"/>
                </a:solidFill>
              </a:rPr>
              <a:t>              Sérum - Immunoglobuline </a:t>
            </a:r>
          </a:p>
          <a:p>
            <a:pPr marL="0" indent="0">
              <a:buNone/>
            </a:pPr>
            <a:endParaRPr lang="fr-CA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fr-CA">
                <a:solidFill>
                  <a:srgbClr val="FFFFFF"/>
                </a:solidFill>
              </a:rPr>
              <a:t>Agit rapidement mais de courte durée</a:t>
            </a:r>
          </a:p>
          <a:p>
            <a:endParaRPr lang="fr-CA">
              <a:solidFill>
                <a:srgbClr val="FFFFFF"/>
              </a:solidFill>
            </a:endParaRPr>
          </a:p>
        </p:txBody>
      </p:sp>
      <p:pic>
        <p:nvPicPr>
          <p:cNvPr id="5" name="Picture 4" descr="Seringue et flacon">
            <a:extLst>
              <a:ext uri="{FF2B5EF4-FFF2-40B4-BE49-F238E27FC236}">
                <a16:creationId xmlns:a16="http://schemas.microsoft.com/office/drawing/2014/main" id="{A45F240A-9558-FD90-74F7-0171EEA2F2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42" r="55288" b="-1"/>
          <a:stretch/>
        </p:blipFill>
        <p:spPr>
          <a:xfrm>
            <a:off x="5664199" y="10"/>
            <a:ext cx="347980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0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09556B-EAE9-4435-B409-0519F2CBD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9" cy="6858000"/>
          </a:xfrm>
          <a:prstGeom prst="rect">
            <a:avLst/>
          </a:prstGeom>
          <a:solidFill>
            <a:srgbClr val="415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05270" cy="1499616"/>
          </a:xfrm>
        </p:spPr>
        <p:txBody>
          <a:bodyPr>
            <a:normAutofit/>
          </a:bodyPr>
          <a:lstStyle/>
          <a:p>
            <a:r>
              <a:rPr lang="fr-CA" sz="3700" b="1">
                <a:solidFill>
                  <a:srgbClr val="FFFFFF"/>
                </a:solidFill>
              </a:rPr>
              <a:t>MÉCANISMES DE DÉFENSES SPÉCIFIQUES </a:t>
            </a:r>
            <a:endParaRPr lang="fr-CA" sz="370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814CCBE-423E-41B2-A9F3-82679F49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8096" y="2286000"/>
            <a:ext cx="4505270" cy="4023360"/>
          </a:xfrm>
        </p:spPr>
        <p:txBody>
          <a:bodyPr>
            <a:normAutofit/>
          </a:bodyPr>
          <a:lstStyle/>
          <a:p>
            <a:r>
              <a:rPr lang="fr-CA">
                <a:solidFill>
                  <a:srgbClr val="FFFFFF"/>
                </a:solidFill>
              </a:rPr>
              <a:t>La réponse immunitaire est faite par les lymphocytes B et T. Celle-ci peut se faire de </a:t>
            </a:r>
          </a:p>
          <a:p>
            <a:pPr marL="0" indent="0">
              <a:buNone/>
            </a:pPr>
            <a:r>
              <a:rPr lang="fr-CA">
                <a:solidFill>
                  <a:srgbClr val="FFFFFF"/>
                </a:solidFill>
              </a:rPr>
              <a:t>   2 façons:</a:t>
            </a:r>
          </a:p>
          <a:p>
            <a:pPr marL="0" indent="0">
              <a:buNone/>
            </a:pPr>
            <a:endParaRPr lang="fr-CA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fr-CA">
              <a:solidFill>
                <a:srgbClr val="FFFFFF"/>
              </a:solidFill>
            </a:endParaRPr>
          </a:p>
          <a:p>
            <a:pPr marL="975360" lvl="1" indent="-609600">
              <a:buFont typeface="Wingdings" pitchFamily="2" charset="2"/>
              <a:buAutoNum type="arabicPeriod"/>
              <a:defRPr/>
            </a:pPr>
            <a:r>
              <a:rPr lang="fr-CA">
                <a:solidFill>
                  <a:srgbClr val="FFFFFF"/>
                </a:solidFill>
              </a:rPr>
              <a:t>L’immunité cellulaire</a:t>
            </a:r>
          </a:p>
          <a:p>
            <a:pPr marL="365760" lvl="1" indent="0">
              <a:buNone/>
              <a:defRPr/>
            </a:pPr>
            <a:endParaRPr lang="fr-CA">
              <a:solidFill>
                <a:srgbClr val="FFFFFF"/>
              </a:solidFill>
            </a:endParaRPr>
          </a:p>
          <a:p>
            <a:pPr marL="975360" lvl="1" indent="-609600">
              <a:buFont typeface="Wingdings" pitchFamily="2" charset="2"/>
              <a:buAutoNum type="arabicPeriod"/>
              <a:defRPr/>
            </a:pPr>
            <a:r>
              <a:rPr lang="fr-CA">
                <a:solidFill>
                  <a:srgbClr val="FFFFFF"/>
                </a:solidFill>
              </a:rPr>
              <a:t>L’immunité humorale.</a:t>
            </a:r>
          </a:p>
          <a:p>
            <a:pPr marL="0" indent="0">
              <a:buNone/>
            </a:pPr>
            <a:endParaRPr lang="fr-CA">
              <a:solidFill>
                <a:srgbClr val="FFFFFF"/>
              </a:solidFill>
            </a:endParaRPr>
          </a:p>
          <a:p>
            <a:endParaRPr lang="fr-CA">
              <a:solidFill>
                <a:srgbClr val="FFFFFF"/>
              </a:solidFill>
            </a:endParaRPr>
          </a:p>
        </p:txBody>
      </p:sp>
      <p:pic>
        <p:nvPicPr>
          <p:cNvPr id="5" name="Picture 4" descr="Les formules chimiques sont écrites sur une feuille">
            <a:extLst>
              <a:ext uri="{FF2B5EF4-FFF2-40B4-BE49-F238E27FC236}">
                <a16:creationId xmlns:a16="http://schemas.microsoft.com/office/drawing/2014/main" id="{F970AE29-FA82-B481-F555-603F02891E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96" r="38062"/>
          <a:stretch/>
        </p:blipFill>
        <p:spPr>
          <a:xfrm>
            <a:off x="5664199" y="10"/>
            <a:ext cx="347980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1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953FD7-F17A-4D8D-8237-93E8D567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471685178"/>
              </p:ext>
            </p:extLst>
          </p:nvPr>
        </p:nvGraphicFramePr>
        <p:xfrm>
          <a:off x="767953" y="2286000"/>
          <a:ext cx="7290197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314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Inté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3237</TotalTime>
  <Words>399</Words>
  <Application>Microsoft Office PowerPoint</Application>
  <PresentationFormat>Affichage à l'écran (4:3)</PresentationFormat>
  <Paragraphs>94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Brush Script MT</vt:lpstr>
      <vt:lpstr>Tw Cen MT</vt:lpstr>
      <vt:lpstr>Tw Cen MT Condensed</vt:lpstr>
      <vt:lpstr>Wingdings</vt:lpstr>
      <vt:lpstr>Wingdings 3</vt:lpstr>
      <vt:lpstr>Intégral</vt:lpstr>
      <vt:lpstr>COURS #3</vt:lpstr>
      <vt:lpstr>MÉCANISMES DE DÉFENSES SPÉCIFIQUES </vt:lpstr>
      <vt:lpstr>MÉCANISMES DE DÉFENSES SPÉCIFIQUES </vt:lpstr>
      <vt:lpstr>PRÉSENTATION DU SYSTÈME IMMUNITAIRE</vt:lpstr>
      <vt:lpstr>MÉCANISMES DE DÉFENSES SPÉCIFIQUES </vt:lpstr>
      <vt:lpstr>MÉCANISMES DE DÉFENSES SPÉCIFIQUES </vt:lpstr>
      <vt:lpstr>MÉCANISMES DE DÉFENSES SPÉCIFIQUES </vt:lpstr>
      <vt:lpstr>MÉCANISMES DE DÉFENSES SPÉCIFIQUES </vt:lpstr>
      <vt:lpstr>Présentation PowerPoint</vt:lpstr>
      <vt:lpstr>IMMUNITÉ CELLULAIRE</vt:lpstr>
      <vt:lpstr>Présentation PowerPoint</vt:lpstr>
      <vt:lpstr>IMMUNITÉ HUMORALE</vt:lpstr>
      <vt:lpstr>IMMUNITÉ HUMORALE</vt:lpstr>
      <vt:lpstr>PRÉSENTATION SUR LES ANTICORPS</vt:lpstr>
      <vt:lpstr>ANTICORPS</vt:lpstr>
      <vt:lpstr>ANTICORPS</vt:lpstr>
      <vt:lpstr>AUDIO</vt:lpstr>
      <vt:lpstr>EXERCICES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Prévention de l’infection Compétence 8 Sasi Par Sophie Dancause</dc:title>
  <dc:creator>Sophie</dc:creator>
  <cp:lastModifiedBy>Beaulieu, Daniel</cp:lastModifiedBy>
  <cp:revision>131</cp:revision>
  <dcterms:created xsi:type="dcterms:W3CDTF">2012-01-29T06:41:55Z</dcterms:created>
  <dcterms:modified xsi:type="dcterms:W3CDTF">2024-03-06T14:11:36Z</dcterms:modified>
</cp:coreProperties>
</file>