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321" r:id="rId2"/>
    <p:sldId id="291" r:id="rId3"/>
    <p:sldId id="339" r:id="rId4"/>
    <p:sldId id="340" r:id="rId5"/>
    <p:sldId id="304" r:id="rId6"/>
    <p:sldId id="303" r:id="rId7"/>
    <p:sldId id="341" r:id="rId8"/>
    <p:sldId id="300" r:id="rId9"/>
    <p:sldId id="342" r:id="rId10"/>
    <p:sldId id="305" r:id="rId11"/>
    <p:sldId id="343" r:id="rId12"/>
    <p:sldId id="344" r:id="rId13"/>
    <p:sldId id="322" r:id="rId14"/>
    <p:sldId id="346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45" r:id="rId23"/>
    <p:sldId id="332" r:id="rId24"/>
    <p:sldId id="333" r:id="rId25"/>
    <p:sldId id="334" r:id="rId26"/>
    <p:sldId id="335" r:id="rId27"/>
    <p:sldId id="336" r:id="rId28"/>
    <p:sldId id="337" r:id="rId29"/>
    <p:sldId id="347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1" autoAdjust="0"/>
    <p:restoredTop sz="94660"/>
  </p:normalViewPr>
  <p:slideViewPr>
    <p:cSldViewPr>
      <p:cViewPr>
        <p:scale>
          <a:sx n="50" d="100"/>
          <a:sy n="50" d="100"/>
        </p:scale>
        <p:origin x="1219" y="-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650B-D828-4D92-A0E1-111CF1F9D5C8}" type="datetimeFigureOut">
              <a:rPr lang="fr-CA" smtClean="0"/>
              <a:t>2024-03-10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B969A110-4CE0-4416-83A4-9487FC202519}" type="slidenum">
              <a:rPr lang="fr-CA" smtClean="0"/>
              <a:t>‹N°›</a:t>
            </a:fld>
            <a:endParaRPr lang="fr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535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650B-D828-4D92-A0E1-111CF1F9D5C8}" type="datetimeFigureOut">
              <a:rPr lang="fr-CA" smtClean="0"/>
              <a:t>2024-03-10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9A110-4CE0-4416-83A4-9487FC20251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13045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650B-D828-4D92-A0E1-111CF1F9D5C8}" type="datetimeFigureOut">
              <a:rPr lang="fr-CA" smtClean="0"/>
              <a:t>2024-03-10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9A110-4CE0-4416-83A4-9487FC202519}" type="slidenum">
              <a:rPr lang="fr-CA" smtClean="0"/>
              <a:t>‹N°›</a:t>
            </a:fld>
            <a:endParaRPr lang="fr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4176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650B-D828-4D92-A0E1-111CF1F9D5C8}" type="datetimeFigureOut">
              <a:rPr lang="fr-CA" smtClean="0"/>
              <a:t>2024-03-10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9A110-4CE0-4416-83A4-9487FC202519}" type="slidenum">
              <a:rPr lang="fr-CA" smtClean="0"/>
              <a:t>‹N°›</a:t>
            </a:fld>
            <a:endParaRPr lang="fr-CA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957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650B-D828-4D92-A0E1-111CF1F9D5C8}" type="datetimeFigureOut">
              <a:rPr lang="fr-CA" smtClean="0"/>
              <a:t>2024-03-10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9A110-4CE0-4416-83A4-9487FC202519}" type="slidenum">
              <a:rPr lang="fr-CA" smtClean="0"/>
              <a:t>‹N°›</a:t>
            </a:fld>
            <a:endParaRPr lang="fr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247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650B-D828-4D92-A0E1-111CF1F9D5C8}" type="datetimeFigureOut">
              <a:rPr lang="fr-CA" smtClean="0"/>
              <a:t>2024-03-10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9A110-4CE0-4416-83A4-9487FC202519}" type="slidenum">
              <a:rPr lang="fr-CA" smtClean="0"/>
              <a:t>‹N°›</a:t>
            </a:fld>
            <a:endParaRPr lang="fr-CA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625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650B-D828-4D92-A0E1-111CF1F9D5C8}" type="datetimeFigureOut">
              <a:rPr lang="fr-CA" smtClean="0"/>
              <a:t>2024-03-10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9A110-4CE0-4416-83A4-9487FC20251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29496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650B-D828-4D92-A0E1-111CF1F9D5C8}" type="datetimeFigureOut">
              <a:rPr lang="fr-CA" smtClean="0"/>
              <a:t>2024-03-10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9A110-4CE0-4416-83A4-9487FC20251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39750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650B-D828-4D92-A0E1-111CF1F9D5C8}" type="datetimeFigureOut">
              <a:rPr lang="fr-CA" smtClean="0"/>
              <a:t>2024-03-10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9A110-4CE0-4416-83A4-9487FC20251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93122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650B-D828-4D92-A0E1-111CF1F9D5C8}" type="datetimeFigureOut">
              <a:rPr lang="fr-CA" smtClean="0"/>
              <a:t>2024-03-10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9A110-4CE0-4416-83A4-9487FC202519}" type="slidenum">
              <a:rPr lang="fr-CA" smtClean="0"/>
              <a:t>‹N°›</a:t>
            </a:fld>
            <a:endParaRPr lang="fr-CA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2928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3084650B-D828-4D92-A0E1-111CF1F9D5C8}" type="datetimeFigureOut">
              <a:rPr lang="fr-CA" smtClean="0"/>
              <a:t>2024-03-10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9A110-4CE0-4416-83A4-9487FC202519}" type="slidenum">
              <a:rPr lang="fr-CA" smtClean="0"/>
              <a:t>‹N°›</a:t>
            </a:fld>
            <a:endParaRPr lang="fr-CA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690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4650B-D828-4D92-A0E1-111CF1F9D5C8}" type="datetimeFigureOut">
              <a:rPr lang="fr-CA" smtClean="0"/>
              <a:t>2024-03-10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969A110-4CE0-4416-83A4-9487FC20251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56134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89462" y="962902"/>
            <a:ext cx="3132288" cy="2380828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/>
            <a:r>
              <a:rPr lang="en-US" sz="4200"/>
              <a:t>COURS #5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0808" y="1280449"/>
            <a:ext cx="3720331" cy="371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186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os plan d’une règle blanche et jaune en bois">
            <a:extLst>
              <a:ext uri="{FF2B5EF4-FFF2-40B4-BE49-F238E27FC236}">
                <a16:creationId xmlns:a16="http://schemas.microsoft.com/office/drawing/2014/main" id="{7570099F-7565-3B79-E419-5EC95566D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2"/>
          <a:stretch/>
        </p:blipFill>
        <p:spPr>
          <a:xfrm>
            <a:off x="228" y="10"/>
            <a:ext cx="9143772" cy="685799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7703" y="1193800"/>
            <a:ext cx="2394787" cy="4699000"/>
          </a:xfrm>
        </p:spPr>
        <p:txBody>
          <a:bodyPr anchor="ctr">
            <a:normAutofit/>
          </a:bodyPr>
          <a:lstStyle/>
          <a:p>
            <a:r>
              <a:rPr lang="fr-CA" sz="2700"/>
              <a:t>MESURES DE PRÉVENTION DE L’INFECTION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32477" y="1193800"/>
            <a:ext cx="4563818" cy="4699000"/>
          </a:xfrm>
        </p:spPr>
        <p:txBody>
          <a:bodyPr anchor="ctr">
            <a:normAutofit/>
          </a:bodyPr>
          <a:lstStyle/>
          <a:p>
            <a:r>
              <a:rPr lang="fr-CA" b="1" u="sng" dirty="0"/>
              <a:t>SIMDUT</a:t>
            </a:r>
          </a:p>
          <a:p>
            <a:pPr marL="118872" indent="0">
              <a:buNone/>
            </a:pPr>
            <a:endParaRPr lang="fr-CA" dirty="0"/>
          </a:p>
          <a:p>
            <a:pPr marL="118872" indent="0">
              <a:buNone/>
            </a:pPr>
            <a:endParaRPr lang="fr-CA" b="1" dirty="0"/>
          </a:p>
          <a:p>
            <a:pPr>
              <a:buFont typeface="Wingdings" pitchFamily="2" charset="2"/>
              <a:buChar char="Ø"/>
            </a:pPr>
            <a:r>
              <a:rPr lang="fr-CA" dirty="0"/>
              <a:t>C’est le </a:t>
            </a:r>
            <a:r>
              <a:rPr lang="fr-CA" b="1" dirty="0"/>
              <a:t>S</a:t>
            </a:r>
            <a:r>
              <a:rPr lang="fr-CA" dirty="0"/>
              <a:t>ystème d’</a:t>
            </a:r>
            <a:r>
              <a:rPr lang="fr-CA" b="1" dirty="0"/>
              <a:t>I</a:t>
            </a:r>
            <a:r>
              <a:rPr lang="fr-CA" dirty="0"/>
              <a:t>nformation sur les </a:t>
            </a:r>
            <a:r>
              <a:rPr lang="fr-CA" b="1" dirty="0"/>
              <a:t>M</a:t>
            </a:r>
            <a:r>
              <a:rPr lang="fr-CA" dirty="0"/>
              <a:t>atières </a:t>
            </a:r>
            <a:r>
              <a:rPr lang="fr-CA" b="1" dirty="0"/>
              <a:t>D</a:t>
            </a:r>
            <a:r>
              <a:rPr lang="fr-CA" dirty="0"/>
              <a:t>angereuses </a:t>
            </a:r>
            <a:r>
              <a:rPr lang="fr-CA" b="1" dirty="0"/>
              <a:t>U</a:t>
            </a:r>
            <a:r>
              <a:rPr lang="fr-CA" dirty="0"/>
              <a:t>tilisées au </a:t>
            </a:r>
            <a:r>
              <a:rPr lang="fr-CA" b="1" dirty="0"/>
              <a:t>T</a:t>
            </a:r>
            <a:r>
              <a:rPr lang="fr-CA" dirty="0"/>
              <a:t>ravail</a:t>
            </a:r>
            <a:endParaRPr lang="fr-CA"/>
          </a:p>
          <a:p>
            <a:pPr>
              <a:buFont typeface="Wingdings" pitchFamily="2" charset="2"/>
              <a:buChar char="Ø"/>
            </a:pPr>
            <a:endParaRPr lang="fr-CA"/>
          </a:p>
          <a:p>
            <a:pPr>
              <a:buFont typeface="Wingdings" pitchFamily="2" charset="2"/>
              <a:buChar char="Ø"/>
            </a:pPr>
            <a:r>
              <a:rPr lang="fr-CA" dirty="0"/>
              <a:t>Les </a:t>
            </a:r>
            <a:r>
              <a:rPr lang="fr-CA" b="1" dirty="0"/>
              <a:t>matières infectieuses</a:t>
            </a:r>
            <a:r>
              <a:rPr lang="fr-CA" dirty="0"/>
              <a:t> y sont classées dans 6 catégories de A à F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339805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33" name="Picture 1032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720564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039" name="Rectangle 1038">
            <a:extLst>
              <a:ext uri="{FF2B5EF4-FFF2-40B4-BE49-F238E27FC236}">
                <a16:creationId xmlns:a16="http://schemas.microsoft.com/office/drawing/2014/main" id="{021A4066-B261-49FE-952E-A0FE3EE7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1" name="Straight Connector 1040">
            <a:extLst>
              <a:ext uri="{FF2B5EF4-FFF2-40B4-BE49-F238E27FC236}">
                <a16:creationId xmlns:a16="http://schemas.microsoft.com/office/drawing/2014/main" id="{381B4579-E2EA-4BD7-94FF-0A0BEE135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264816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A291F05D-F120-4908-E447-33BDBC1F4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5" y="804520"/>
            <a:ext cx="2647617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2200"/>
              <a:t>MESURES DE PRÉVENTION DE L’INFECTION</a:t>
            </a:r>
          </a:p>
        </p:txBody>
      </p:sp>
      <p:sp>
        <p:nvSpPr>
          <p:cNvPr id="1043" name="Rectangle 1042">
            <a:extLst>
              <a:ext uri="{FF2B5EF4-FFF2-40B4-BE49-F238E27FC236}">
                <a16:creationId xmlns:a16="http://schemas.microsoft.com/office/drawing/2014/main" id="{81958111-BC13-4D45-AB27-0C2C83F9B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34B979-98EE-B6A1-29C7-BD234E0FCC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8685" y="2015732"/>
            <a:ext cx="2644893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/>
              <a:t>SIMDUT</a:t>
            </a:r>
          </a:p>
          <a:p>
            <a:pPr defTabSz="914400"/>
            <a:endParaRPr lang="en-US"/>
          </a:p>
          <a:p>
            <a:pPr marL="118872" defTabSz="914400"/>
            <a:r>
              <a:rPr lang="en-US"/>
              <a:t>Guide CÉMEQ p.98</a:t>
            </a:r>
          </a:p>
        </p:txBody>
      </p:sp>
      <p:grpSp>
        <p:nvGrpSpPr>
          <p:cNvPr id="1045" name="Group 1044">
            <a:extLst>
              <a:ext uri="{FF2B5EF4-FFF2-40B4-BE49-F238E27FC236}">
                <a16:creationId xmlns:a16="http://schemas.microsoft.com/office/drawing/2014/main" id="{82188758-E18A-4CE5-9D03-F4BF5D887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5098" y="482171"/>
            <a:ext cx="4568843" cy="5149101"/>
            <a:chOff x="5446003" y="583365"/>
            <a:chExt cx="6091790" cy="5181928"/>
          </a:xfrm>
        </p:grpSpPr>
        <p:sp>
          <p:nvSpPr>
            <p:cNvPr id="1046" name="Rectangle 1045">
              <a:extLst>
                <a:ext uri="{FF2B5EF4-FFF2-40B4-BE49-F238E27FC236}">
                  <a16:creationId xmlns:a16="http://schemas.microsoft.com/office/drawing/2014/main" id="{821513DD-C15F-4381-AEA6-ED9E5E218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Rectangle 1046">
              <a:extLst>
                <a:ext uri="{FF2B5EF4-FFF2-40B4-BE49-F238E27FC236}">
                  <a16:creationId xmlns:a16="http://schemas.microsoft.com/office/drawing/2014/main" id="{CED2DE01-7F43-4858-85FC-27022DA78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Contenant biorisque - 5,1 L - Équipement de protection - Produits Médicaux">
            <a:extLst>
              <a:ext uri="{FF2B5EF4-FFF2-40B4-BE49-F238E27FC236}">
                <a16:creationId xmlns:a16="http://schemas.microsoft.com/office/drawing/2014/main" id="{1974EE35-DF93-F125-2799-F8F24EF6C40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4" r="3259" b="-4"/>
          <a:stretch/>
        </p:blipFill>
        <p:spPr bwMode="auto">
          <a:xfrm>
            <a:off x="4570444" y="1116345"/>
            <a:ext cx="3616163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1048">
            <a:extLst>
              <a:ext uri="{FF2B5EF4-FFF2-40B4-BE49-F238E27FC236}">
                <a16:creationId xmlns:a16="http://schemas.microsoft.com/office/drawing/2014/main" id="{D42F4933-2ECF-4EE5-BCE4-F19E3CA60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1051" name="Straight Connector 1050">
            <a:extLst>
              <a:ext uri="{FF2B5EF4-FFF2-40B4-BE49-F238E27FC236}">
                <a16:creationId xmlns:a16="http://schemas.microsoft.com/office/drawing/2014/main" id="{C6FAC23C-014D-4AC5-AD1B-36F7D0E7E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80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720564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21A4066-B261-49FE-952E-A0FE3EE7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81B4579-E2EA-4BD7-94FF-0A0BEE135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264816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A291F05D-F120-4908-E447-33BDBC1F4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5" y="804520"/>
            <a:ext cx="2647617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2200"/>
              <a:t>MESURES DE PRÉVENTION DE L’INFECTION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1958111-BC13-4D45-AB27-0C2C83F9B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34B979-98EE-B6A1-29C7-BD234E0FCC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8685" y="2015732"/>
            <a:ext cx="2644893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/>
              <a:t>Comment agie en cas d’exposition</a:t>
            </a:r>
          </a:p>
          <a:p>
            <a:pPr defTabSz="914400"/>
            <a:endParaRPr lang="en-US"/>
          </a:p>
          <a:p>
            <a:pPr marL="118872" defTabSz="914400"/>
            <a:r>
              <a:rPr lang="en-US"/>
              <a:t>Guide CÉMEQ p.99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2188758-E18A-4CE5-9D03-F4BF5D887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5098" y="482171"/>
            <a:ext cx="4568843" cy="5149101"/>
            <a:chOff x="5446003" y="583365"/>
            <a:chExt cx="6091790" cy="5181928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21513DD-C15F-4381-AEA6-ED9E5E218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ED2DE01-7F43-4858-85FC-27022DA78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Espace réservé du contenu 6" descr="Illustration du lavage des mains d’une personne">
            <a:extLst>
              <a:ext uri="{FF2B5EF4-FFF2-40B4-BE49-F238E27FC236}">
                <a16:creationId xmlns:a16="http://schemas.microsoft.com/office/drawing/2014/main" id="{91C2D6D9-527B-2D66-5F1F-415776B0C6B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2" r="31834"/>
          <a:stretch/>
        </p:blipFill>
        <p:spPr>
          <a:xfrm>
            <a:off x="4570444" y="1116345"/>
            <a:ext cx="3616163" cy="386617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42F4933-2ECF-4EE5-BCE4-F19E3CA60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6FAC23C-014D-4AC5-AD1B-36F7D0E7E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069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3556" y="1590734"/>
            <a:ext cx="5554405" cy="2520012"/>
          </a:xfrm>
          <a:solidFill>
            <a:schemeClr val="bg2"/>
          </a:solidFill>
        </p:spPr>
        <p:txBody>
          <a:bodyPr vert="horz" lIns="91440" tIns="45720" rIns="91440" bIns="0" rtlCol="0" anchor="ctr">
            <a:normAutofit/>
          </a:bodyPr>
          <a:lstStyle/>
          <a:p>
            <a:pPr algn="ctr" defTabSz="914400"/>
            <a:r>
              <a:rPr lang="en-US" sz="5200" dirty="0">
                <a:solidFill>
                  <a:schemeClr val="tx2"/>
                </a:solidFill>
              </a:rPr>
              <a:t>MESURES DE PRÉVENTION DE L’INFECTION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813334" y="4427183"/>
            <a:ext cx="5534626" cy="522928"/>
          </a:xfrm>
          <a:prstGeom prst="rect">
            <a:avLst/>
          </a:prstGeo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91440" rIns="91440" bIns="91440" rtlCol="0">
            <a:normAutofit/>
          </a:bodyPr>
          <a:lstStyle/>
          <a:p>
            <a:pPr algn="ctr" defTabSz="9144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</a:pPr>
            <a:r>
              <a:rPr lang="en-US" sz="1700" cap="all">
                <a:solidFill>
                  <a:srgbClr val="000000"/>
                </a:solidFill>
              </a:rPr>
              <a:t>PRÉCAUTIONS ADDITIONNELLES OU PARTICULIÈRES</a:t>
            </a:r>
          </a:p>
        </p:txBody>
      </p:sp>
      <p:sp>
        <p:nvSpPr>
          <p:cNvPr id="4" name="Ellipse 3"/>
          <p:cNvSpPr/>
          <p:nvPr/>
        </p:nvSpPr>
        <p:spPr>
          <a:xfrm>
            <a:off x="146832" y="145604"/>
            <a:ext cx="4298776" cy="15624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fr-CA" sz="2400" b="1" dirty="0">
                <a:solidFill>
                  <a:schemeClr val="tx1"/>
                </a:solidFill>
              </a:rPr>
              <a:t>TRANSMISSION PAR VOIE AÉRIENNE</a:t>
            </a:r>
          </a:p>
        </p:txBody>
      </p:sp>
      <p:sp>
        <p:nvSpPr>
          <p:cNvPr id="5" name="Ellipse 4"/>
          <p:cNvSpPr/>
          <p:nvPr/>
        </p:nvSpPr>
        <p:spPr>
          <a:xfrm>
            <a:off x="146832" y="5212404"/>
            <a:ext cx="4313977" cy="15516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fr-CA" sz="2400" b="1" dirty="0">
                <a:solidFill>
                  <a:schemeClr val="tx1"/>
                </a:solidFill>
              </a:rPr>
              <a:t>TRANSMISSION PAR GOUTTELETTES</a:t>
            </a:r>
            <a:endParaRPr lang="fr-CA" sz="2400" b="1">
              <a:solidFill>
                <a:schemeClr val="tx1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4848600" y="5117836"/>
            <a:ext cx="4288825" cy="1634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fr-CA" sz="2400" b="1" dirty="0">
                <a:solidFill>
                  <a:schemeClr val="tx1"/>
                </a:solidFill>
              </a:rPr>
              <a:t>TRANSMISSION PAR CONTACT</a:t>
            </a:r>
            <a:endParaRPr lang="fr-CA" sz="2400" b="1">
              <a:solidFill>
                <a:schemeClr val="tx1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4848600" y="61020"/>
            <a:ext cx="4298776" cy="15013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fr-CA" sz="2600" b="1" dirty="0">
                <a:solidFill>
                  <a:schemeClr val="tx1"/>
                </a:solidFill>
              </a:rPr>
              <a:t>ISOLEMENT NEUTROPÉNIQUE</a:t>
            </a:r>
            <a:endParaRPr lang="fr-CA" sz="26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78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315B18DF-1A4F-456F-8E0E-8CFE4C8089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334CD9B-39EA-42AE-8A1F-0D40028F3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ABFF091-49C2-A44A-C230-CEDCCBCFD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462" y="962902"/>
            <a:ext cx="2644230" cy="2380828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/>
            <a:r>
              <a:rPr lang="en-US" sz="2900"/>
              <a:t>MESURES DE PRÉVENTION DE L’INFECTION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ADF843-EAC8-0BA8-D801-7B3C2C0A5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9462" y="3531204"/>
            <a:ext cx="2641125" cy="1610643"/>
          </a:xfrm>
        </p:spPr>
        <p:txBody>
          <a:bodyPr vert="horz" lIns="91440" tIns="91440" rIns="91440" bIns="91440" rtlCol="0">
            <a:normAutofit/>
          </a:bodyPr>
          <a:lstStyle/>
          <a:p>
            <a:pPr marL="0" indent="0" defTabSz="914400">
              <a:buNone/>
            </a:pPr>
            <a:r>
              <a:rPr lang="en-US" sz="1400" cap="all"/>
              <a:t>CONSULTEZ LES AFFICHES DANSLA SECTION DOCUMENT C5.2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7C3AE2A-04FA-4B67-9C14-0D990CA6A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9462" y="3528543"/>
            <a:ext cx="264112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4C6E9FA-459B-47A6-93ED-A57860553C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5098" y="482171"/>
            <a:ext cx="4568843" cy="5149101"/>
            <a:chOff x="5446003" y="583365"/>
            <a:chExt cx="6091790" cy="5181928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7C1C93F-E23C-45AE-9DA2-42554BD6C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18F65DC-4B7C-4988-82E8-131C26140C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Espace réservé du contenu 5" descr="Rouleaux de papier scellés">
            <a:extLst>
              <a:ext uri="{FF2B5EF4-FFF2-40B4-BE49-F238E27FC236}">
                <a16:creationId xmlns:a16="http://schemas.microsoft.com/office/drawing/2014/main" id="{5DEB0396-44AA-9486-B7B6-EA5C8C555D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2" r="15895"/>
          <a:stretch/>
        </p:blipFill>
        <p:spPr>
          <a:xfrm>
            <a:off x="4570444" y="1116345"/>
            <a:ext cx="3616163" cy="3866172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8E7CFEF1-65E1-4CEE-91CA-B6B73B84B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CA742D8-7814-4F8A-AEF8-1857FB21F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6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Rangée d'échantillons pour les tests médicaux">
            <a:extLst>
              <a:ext uri="{FF2B5EF4-FFF2-40B4-BE49-F238E27FC236}">
                <a16:creationId xmlns:a16="http://schemas.microsoft.com/office/drawing/2014/main" id="{23EF8408-A574-8376-859E-E47EA22700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2"/>
          <a:stretch/>
        </p:blipFill>
        <p:spPr>
          <a:xfrm>
            <a:off x="228" y="10"/>
            <a:ext cx="9143772" cy="6857990"/>
          </a:xfrm>
          <a:prstGeom prst="rect">
            <a:avLst/>
          </a:prstGeom>
        </p:spPr>
      </p:pic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34225" y="443732"/>
            <a:ext cx="608265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2477" y="540921"/>
            <a:ext cx="37304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9144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7703" y="1193800"/>
            <a:ext cx="2394787" cy="4699000"/>
          </a:xfrm>
        </p:spPr>
        <p:txBody>
          <a:bodyPr anchor="ctr">
            <a:normAutofit/>
          </a:bodyPr>
          <a:lstStyle/>
          <a:p>
            <a:r>
              <a:rPr lang="fr-CA" sz="2700"/>
              <a:t>MESURES DE PRÉVENTION DE L’INFECTION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32477" y="1193800"/>
            <a:ext cx="4563818" cy="4699000"/>
          </a:xfrm>
        </p:spPr>
        <p:txBody>
          <a:bodyPr anchor="ctr">
            <a:normAutofit/>
          </a:bodyPr>
          <a:lstStyle/>
          <a:p>
            <a:r>
              <a:rPr lang="fr-CA" b="1" u="sng" dirty="0"/>
              <a:t>Aérienne</a:t>
            </a:r>
          </a:p>
          <a:p>
            <a:pPr marL="118872" indent="0">
              <a:buNone/>
            </a:pPr>
            <a:endParaRPr lang="fr-CA" dirty="0"/>
          </a:p>
          <a:p>
            <a:pPr lvl="1">
              <a:buFont typeface="Wingdings" pitchFamily="2" charset="2"/>
              <a:buChar char="Ø"/>
            </a:pPr>
            <a:r>
              <a:rPr lang="fr-CA" dirty="0"/>
              <a:t>Contre les infections transmissibles par inhalation de microgouttelettes infectées, largement dispersées sur une distance de plus de 1 mètre</a:t>
            </a:r>
          </a:p>
          <a:p>
            <a:pPr lvl="1">
              <a:buFont typeface="Wingdings" pitchFamily="2" charset="2"/>
              <a:buChar char="Ø"/>
            </a:pPr>
            <a:endParaRPr lang="fr-CA" dirty="0"/>
          </a:p>
          <a:p>
            <a:pPr lvl="1">
              <a:buFont typeface="Wingdings" pitchFamily="2" charset="2"/>
              <a:buChar char="Ø"/>
            </a:pPr>
            <a:endParaRPr lang="fr-CA" dirty="0"/>
          </a:p>
          <a:p>
            <a:pPr lvl="1">
              <a:buFont typeface="Wingdings" pitchFamily="2" charset="2"/>
              <a:buChar char="Ø"/>
            </a:pPr>
            <a:r>
              <a:rPr lang="fr-CA" dirty="0"/>
              <a:t>Exemple : Tuberculose, rougeole, varicelle, zona</a:t>
            </a:r>
          </a:p>
        </p:txBody>
      </p:sp>
      <p:sp>
        <p:nvSpPr>
          <p:cNvPr id="19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2421" y="6007878"/>
            <a:ext cx="2625537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7131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Rangée d'échantillons pour les tests médicaux">
            <a:extLst>
              <a:ext uri="{FF2B5EF4-FFF2-40B4-BE49-F238E27FC236}">
                <a16:creationId xmlns:a16="http://schemas.microsoft.com/office/drawing/2014/main" id="{00D7DB6F-F4AC-295F-4FDA-042B27ED0D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2"/>
          <a:stretch/>
        </p:blipFill>
        <p:spPr>
          <a:xfrm>
            <a:off x="228" y="10"/>
            <a:ext cx="9143772" cy="6857990"/>
          </a:xfrm>
          <a:prstGeom prst="rect">
            <a:avLst/>
          </a:prstGeom>
        </p:spPr>
      </p:pic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34225" y="443732"/>
            <a:ext cx="608265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2477" y="540921"/>
            <a:ext cx="37304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9144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7703" y="1193800"/>
            <a:ext cx="2394787" cy="4699000"/>
          </a:xfrm>
        </p:spPr>
        <p:txBody>
          <a:bodyPr anchor="ctr">
            <a:normAutofit/>
          </a:bodyPr>
          <a:lstStyle/>
          <a:p>
            <a:r>
              <a:rPr lang="fr-CA" sz="2700"/>
              <a:t>MESURES DE PRÉVENTION DE L’INFECTION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32477" y="1193800"/>
            <a:ext cx="4563818" cy="4699000"/>
          </a:xfrm>
        </p:spPr>
        <p:txBody>
          <a:bodyPr anchor="ctr">
            <a:normAutofit/>
          </a:bodyPr>
          <a:lstStyle/>
          <a:p>
            <a:r>
              <a:rPr lang="fr-CA" b="1" u="sng" dirty="0"/>
              <a:t>Gouttelettes </a:t>
            </a:r>
          </a:p>
          <a:p>
            <a:endParaRPr lang="fr-CA" dirty="0"/>
          </a:p>
          <a:p>
            <a:pPr lvl="1">
              <a:buFont typeface="Wingdings" pitchFamily="2" charset="2"/>
              <a:buChar char="Ø"/>
            </a:pPr>
            <a:r>
              <a:rPr lang="fr-CA" dirty="0"/>
              <a:t>Contre les infections transmissibles par projection sur une distance d’environ 1 mètre de gouttelettes respiratoires infectées</a:t>
            </a:r>
          </a:p>
          <a:p>
            <a:pPr lvl="1">
              <a:buFont typeface="Wingdings" pitchFamily="2" charset="2"/>
              <a:buChar char="Ø"/>
            </a:pPr>
            <a:endParaRPr lang="fr-CA" dirty="0"/>
          </a:p>
          <a:p>
            <a:pPr lvl="1">
              <a:buFont typeface="Wingdings" pitchFamily="2" charset="2"/>
              <a:buChar char="Ø"/>
            </a:pPr>
            <a:r>
              <a:rPr lang="fr-CA" dirty="0"/>
              <a:t>Exemple : grippe, coqueluche, rubéole, oreillons, méningite à </a:t>
            </a:r>
            <a:r>
              <a:rPr lang="fr-CA" dirty="0" err="1"/>
              <a:t>méningocoqque</a:t>
            </a:r>
            <a:endParaRPr lang="fr-CA" dirty="0"/>
          </a:p>
        </p:txBody>
      </p:sp>
      <p:sp>
        <p:nvSpPr>
          <p:cNvPr id="19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2421" y="6007878"/>
            <a:ext cx="2625537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1137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oint d’exclamation sur un arrière-plan jaune">
            <a:extLst>
              <a:ext uri="{FF2B5EF4-FFF2-40B4-BE49-F238E27FC236}">
                <a16:creationId xmlns:a16="http://schemas.microsoft.com/office/drawing/2014/main" id="{2DFB3E98-C5F4-97B9-9E4D-6DBA300EB2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2"/>
          <a:stretch/>
        </p:blipFill>
        <p:spPr>
          <a:xfrm>
            <a:off x="228" y="10"/>
            <a:ext cx="9143772" cy="6857990"/>
          </a:xfrm>
          <a:prstGeom prst="rect">
            <a:avLst/>
          </a:prstGeom>
        </p:spPr>
      </p:pic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34225" y="443732"/>
            <a:ext cx="608265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2477" y="540921"/>
            <a:ext cx="37304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9144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7703" y="1193800"/>
            <a:ext cx="2394787" cy="4699000"/>
          </a:xfrm>
        </p:spPr>
        <p:txBody>
          <a:bodyPr anchor="ctr">
            <a:normAutofit/>
          </a:bodyPr>
          <a:lstStyle/>
          <a:p>
            <a:r>
              <a:rPr lang="fr-CA" sz="2700"/>
              <a:t>MESURES DE PRÉVENTION DE L’INFECTION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32477" y="1193800"/>
            <a:ext cx="4563818" cy="4699000"/>
          </a:xfrm>
        </p:spPr>
        <p:txBody>
          <a:bodyPr anchor="ctr">
            <a:normAutofit/>
          </a:bodyPr>
          <a:lstStyle/>
          <a:p>
            <a:r>
              <a:rPr lang="fr-CA" b="1" u="sng" dirty="0"/>
              <a:t>Contact </a:t>
            </a:r>
          </a:p>
          <a:p>
            <a:endParaRPr lang="fr-CA" dirty="0"/>
          </a:p>
          <a:p>
            <a:pPr lvl="1">
              <a:buFont typeface="Wingdings" pitchFamily="2" charset="2"/>
              <a:buChar char="Ø"/>
            </a:pPr>
            <a:r>
              <a:rPr lang="fr-CA" dirty="0"/>
              <a:t>Contre les infections transmissibles par contact direct ou indirecte quand les pratiques de base sont insuffisantes</a:t>
            </a:r>
          </a:p>
          <a:p>
            <a:pPr lvl="1">
              <a:buFont typeface="Wingdings" pitchFamily="2" charset="2"/>
              <a:buChar char="Ø"/>
            </a:pPr>
            <a:endParaRPr lang="fr-CA" dirty="0"/>
          </a:p>
          <a:p>
            <a:pPr lvl="1">
              <a:buFont typeface="Wingdings" pitchFamily="2" charset="2"/>
              <a:buChar char="Ø"/>
            </a:pPr>
            <a:r>
              <a:rPr lang="fr-CA" dirty="0"/>
              <a:t>Exemple : SARM, ERV, C. Difficile, Hépatite A</a:t>
            </a:r>
          </a:p>
        </p:txBody>
      </p:sp>
      <p:sp>
        <p:nvSpPr>
          <p:cNvPr id="19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2421" y="6007878"/>
            <a:ext cx="2625537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3020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téthoscope">
            <a:extLst>
              <a:ext uri="{FF2B5EF4-FFF2-40B4-BE49-F238E27FC236}">
                <a16:creationId xmlns:a16="http://schemas.microsoft.com/office/drawing/2014/main" id="{8D539712-39BD-70CF-1E68-E96E60C0D0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64" r="2736" b="-1"/>
          <a:stretch/>
        </p:blipFill>
        <p:spPr>
          <a:xfrm>
            <a:off x="228" y="10"/>
            <a:ext cx="9143772" cy="6857990"/>
          </a:xfrm>
          <a:prstGeom prst="rect">
            <a:avLst/>
          </a:prstGeom>
        </p:spPr>
      </p:pic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34225" y="443732"/>
            <a:ext cx="608265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2477" y="540921"/>
            <a:ext cx="37304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9144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7703" y="1193800"/>
            <a:ext cx="2394787" cy="4699000"/>
          </a:xfrm>
        </p:spPr>
        <p:txBody>
          <a:bodyPr anchor="ctr">
            <a:normAutofit/>
          </a:bodyPr>
          <a:lstStyle/>
          <a:p>
            <a:r>
              <a:rPr lang="fr-CA" sz="2700"/>
              <a:t>MESURES DE PRÉVENTION DE L’INFECTION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32477" y="1193800"/>
            <a:ext cx="4563818" cy="4699000"/>
          </a:xfrm>
        </p:spPr>
        <p:txBody>
          <a:bodyPr anchor="ctr">
            <a:normAutofit/>
          </a:bodyPr>
          <a:lstStyle/>
          <a:p>
            <a:r>
              <a:rPr lang="fr-CA" b="1" u="sng" dirty="0"/>
              <a:t>Isolement Neutropénique / Protection</a:t>
            </a:r>
          </a:p>
          <a:p>
            <a:endParaRPr lang="fr-CA" b="1" u="sng" dirty="0"/>
          </a:p>
          <a:p>
            <a:pPr lvl="1">
              <a:buFont typeface="Wingdings" pitchFamily="2" charset="2"/>
              <a:buChar char="Ø"/>
            </a:pPr>
            <a:r>
              <a:rPr lang="fr-CA" dirty="0"/>
              <a:t>Pour protéger la personne immunosupprimée ou neutropénique</a:t>
            </a:r>
          </a:p>
          <a:p>
            <a:pPr lvl="1">
              <a:buFont typeface="Wingdings" pitchFamily="2" charset="2"/>
              <a:buChar char="Ø"/>
            </a:pPr>
            <a:endParaRPr lang="fr-CA" dirty="0"/>
          </a:p>
          <a:p>
            <a:pPr lvl="1">
              <a:buFont typeface="Wingdings" pitchFamily="2" charset="2"/>
              <a:buChar char="Ø"/>
            </a:pPr>
            <a:endParaRPr lang="fr-CA" dirty="0"/>
          </a:p>
          <a:p>
            <a:pPr lvl="1">
              <a:buFont typeface="Wingdings" pitchFamily="2" charset="2"/>
              <a:buChar char="Ø"/>
            </a:pPr>
            <a:r>
              <a:rPr lang="fr-CA" dirty="0"/>
              <a:t>Exemple : des grands brûlés, des greffés, des sidéens, des patients sur chimiothérapie</a:t>
            </a:r>
          </a:p>
        </p:txBody>
      </p:sp>
      <p:sp>
        <p:nvSpPr>
          <p:cNvPr id="19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2421" y="6007878"/>
            <a:ext cx="2625537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2385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os plan d’une règle blanche et jaune en bois">
            <a:extLst>
              <a:ext uri="{FF2B5EF4-FFF2-40B4-BE49-F238E27FC236}">
                <a16:creationId xmlns:a16="http://schemas.microsoft.com/office/drawing/2014/main" id="{F3B4B0DC-C7D6-702F-8802-E207A4218E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2"/>
          <a:stretch/>
        </p:blipFill>
        <p:spPr>
          <a:xfrm>
            <a:off x="228" y="10"/>
            <a:ext cx="9143772" cy="6857990"/>
          </a:xfrm>
          <a:prstGeom prst="rect">
            <a:avLst/>
          </a:prstGeom>
        </p:spPr>
      </p:pic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34225" y="443732"/>
            <a:ext cx="608265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2477" y="540921"/>
            <a:ext cx="37304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9144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7703" y="1193800"/>
            <a:ext cx="2394787" cy="4699000"/>
          </a:xfrm>
        </p:spPr>
        <p:txBody>
          <a:bodyPr anchor="ctr">
            <a:normAutofit/>
          </a:bodyPr>
          <a:lstStyle/>
          <a:p>
            <a:r>
              <a:rPr lang="fr-CA" sz="2700"/>
              <a:t>MESURES DE PRÉVENTION DE L’INFECTION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32477" y="1193800"/>
            <a:ext cx="4563818" cy="4699000"/>
          </a:xfrm>
        </p:spPr>
        <p:txBody>
          <a:bodyPr anchor="ctr">
            <a:normAutofit/>
          </a:bodyPr>
          <a:lstStyle/>
          <a:p>
            <a:endParaRPr lang="fr-CA" dirty="0"/>
          </a:p>
          <a:p>
            <a:r>
              <a:rPr lang="fr-CA" dirty="0"/>
              <a:t>Ces mesures doivent être prescrites</a:t>
            </a:r>
          </a:p>
          <a:p>
            <a:endParaRPr lang="fr-CA" dirty="0"/>
          </a:p>
          <a:p>
            <a:r>
              <a:rPr lang="fr-CA" dirty="0"/>
              <a:t>Ces mesures sont appliquées en plus </a:t>
            </a:r>
            <a:r>
              <a:rPr lang="fr-CA" b="1" dirty="0"/>
              <a:t>des mesures de base</a:t>
            </a:r>
          </a:p>
          <a:p>
            <a:endParaRPr lang="fr-CA" b="1" dirty="0"/>
          </a:p>
          <a:p>
            <a:r>
              <a:rPr lang="fr-CA" dirty="0"/>
              <a:t>Ces mesures peuvent être mises en place en prévention d’un diagnostique </a:t>
            </a:r>
          </a:p>
        </p:txBody>
      </p:sp>
      <p:sp>
        <p:nvSpPr>
          <p:cNvPr id="19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2421" y="6007878"/>
            <a:ext cx="2625537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950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ique sur un document avec stylet">
            <a:extLst>
              <a:ext uri="{FF2B5EF4-FFF2-40B4-BE49-F238E27FC236}">
                <a16:creationId xmlns:a16="http://schemas.microsoft.com/office/drawing/2014/main" id="{8E94FBE8-6258-8FD9-390B-89876BAF5B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11002" r="-1" b="-1"/>
          <a:stretch/>
        </p:blipFill>
        <p:spPr>
          <a:xfrm>
            <a:off x="228" y="10"/>
            <a:ext cx="9143772" cy="6857990"/>
          </a:xfrm>
          <a:prstGeom prst="rect">
            <a:avLst/>
          </a:prstGeom>
        </p:spPr>
      </p:pic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34225" y="443732"/>
            <a:ext cx="608265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2477" y="540921"/>
            <a:ext cx="37304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9144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7703" y="1193800"/>
            <a:ext cx="2394787" cy="4699000"/>
          </a:xfrm>
        </p:spPr>
        <p:txBody>
          <a:bodyPr anchor="ctr">
            <a:normAutofit/>
          </a:bodyPr>
          <a:lstStyle/>
          <a:p>
            <a:r>
              <a:rPr lang="fr-CA" sz="2700"/>
              <a:t>MESURES DE PRÉVENTION DE L’INFECTION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32477" y="1193800"/>
            <a:ext cx="4563818" cy="4699000"/>
          </a:xfrm>
        </p:spPr>
        <p:txBody>
          <a:bodyPr anchor="ctr">
            <a:normAutofit/>
          </a:bodyPr>
          <a:lstStyle/>
          <a:p>
            <a:pPr>
              <a:buClr>
                <a:srgbClr val="4881B2"/>
              </a:buClr>
            </a:pPr>
            <a:r>
              <a:rPr lang="fr-CA" b="1" u="sng"/>
              <a:t>Utilisation d’agents nettoyants ou antimicrobiens</a:t>
            </a:r>
          </a:p>
          <a:p>
            <a:pPr>
              <a:buClr>
                <a:srgbClr val="4881B2"/>
              </a:buClr>
            </a:pPr>
            <a:endParaRPr lang="fr-CA" b="1" u="sng"/>
          </a:p>
          <a:p>
            <a:pPr lvl="2">
              <a:buClr>
                <a:srgbClr val="4881B2"/>
              </a:buClr>
              <a:buFont typeface="Wingdings" pitchFamily="2" charset="2"/>
              <a:buChar char="Ø"/>
            </a:pPr>
            <a:r>
              <a:rPr lang="fr-CA" u="sng"/>
              <a:t>Pour pouvoir bien les utiliser, vous devez :</a:t>
            </a:r>
          </a:p>
          <a:p>
            <a:pPr lvl="2">
              <a:buClr>
                <a:srgbClr val="4881B2"/>
              </a:buClr>
              <a:buFont typeface="Wingdings" pitchFamily="2" charset="2"/>
              <a:buChar char="Ø"/>
            </a:pPr>
            <a:endParaRPr lang="fr-CA"/>
          </a:p>
          <a:p>
            <a:pPr lvl="3">
              <a:buClr>
                <a:srgbClr val="4881B2"/>
              </a:buClr>
              <a:buFont typeface="Wingdings" pitchFamily="2" charset="2"/>
              <a:buChar char="ü"/>
            </a:pPr>
            <a:r>
              <a:rPr lang="fr-CA"/>
              <a:t>En connaître les caractéristiques</a:t>
            </a:r>
          </a:p>
          <a:p>
            <a:pPr lvl="3">
              <a:buClr>
                <a:srgbClr val="4881B2"/>
              </a:buClr>
              <a:buFont typeface="Wingdings" pitchFamily="2" charset="2"/>
              <a:buChar char="ü"/>
            </a:pPr>
            <a:endParaRPr lang="fr-CA"/>
          </a:p>
          <a:p>
            <a:pPr lvl="3">
              <a:buClr>
                <a:srgbClr val="4881B2"/>
              </a:buClr>
              <a:buFont typeface="Wingdings" pitchFamily="2" charset="2"/>
              <a:buChar char="ü"/>
            </a:pPr>
            <a:r>
              <a:rPr lang="fr-CA"/>
              <a:t>Lire les étiquettes</a:t>
            </a:r>
          </a:p>
          <a:p>
            <a:pPr lvl="3">
              <a:buClr>
                <a:srgbClr val="4881B2"/>
              </a:buClr>
              <a:buFont typeface="Wingdings" pitchFamily="2" charset="2"/>
              <a:buChar char="ü"/>
            </a:pPr>
            <a:endParaRPr lang="fr-CA"/>
          </a:p>
          <a:p>
            <a:pPr lvl="3">
              <a:buClr>
                <a:srgbClr val="4881B2"/>
              </a:buClr>
              <a:buFont typeface="Wingdings" pitchFamily="2" charset="2"/>
              <a:buChar char="ü"/>
            </a:pPr>
            <a:r>
              <a:rPr lang="fr-CA"/>
              <a:t>Vous rapportez au protocole d’utilisation établi par le centre</a:t>
            </a:r>
          </a:p>
        </p:txBody>
      </p:sp>
      <p:sp>
        <p:nvSpPr>
          <p:cNvPr id="20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2421" y="6007878"/>
            <a:ext cx="2625537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2464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21A4066-B261-49FE-952E-A0FE3EE7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81B4579-E2EA-4BD7-94FF-0A0BEE135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264816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88685" y="804520"/>
            <a:ext cx="2647617" cy="1049235"/>
          </a:xfrm>
        </p:spPr>
        <p:txBody>
          <a:bodyPr>
            <a:normAutofit/>
          </a:bodyPr>
          <a:lstStyle/>
          <a:p>
            <a:r>
              <a:rPr lang="fr-CA" sz="2200"/>
              <a:t>VACCINOTHÉRAPIE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1958111-BC13-4D45-AB27-0C2C83F9B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88685" y="2015732"/>
            <a:ext cx="2644893" cy="3450613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lnSpc>
                <a:spcPct val="110000"/>
              </a:lnSpc>
            </a:pPr>
            <a:endParaRPr lang="fr-CA" sz="1400"/>
          </a:p>
          <a:p>
            <a:pPr>
              <a:lnSpc>
                <a:spcPct val="110000"/>
              </a:lnSpc>
            </a:pPr>
            <a:endParaRPr lang="fr-CA" sz="1400"/>
          </a:p>
          <a:p>
            <a:pPr>
              <a:lnSpc>
                <a:spcPct val="110000"/>
              </a:lnSpc>
            </a:pPr>
            <a:r>
              <a:rPr lang="fr-CA" sz="1400"/>
              <a:t>Vise à améliorer la capacité d’une personne à résister aux infections</a:t>
            </a:r>
          </a:p>
          <a:p>
            <a:pPr>
              <a:lnSpc>
                <a:spcPct val="110000"/>
              </a:lnSpc>
            </a:pPr>
            <a:endParaRPr lang="fr-CA" sz="1400"/>
          </a:p>
          <a:p>
            <a:pPr>
              <a:lnSpc>
                <a:spcPct val="110000"/>
              </a:lnSpc>
            </a:pPr>
            <a:r>
              <a:rPr lang="fr-CA" sz="1400"/>
              <a:t>L’administration d’un vaccin enclenche un processus d’immunité active et </a:t>
            </a:r>
            <a:r>
              <a:rPr lang="fr-CA" sz="1400" err="1"/>
              <a:t>provoqie</a:t>
            </a:r>
            <a:r>
              <a:rPr lang="fr-CA" sz="1400"/>
              <a:t> la formation d’anticorps spécifiques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2188758-E18A-4CE5-9D03-F4BF5D887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5098" y="482171"/>
            <a:ext cx="4568843" cy="5149101"/>
            <a:chOff x="5446003" y="583365"/>
            <a:chExt cx="6091790" cy="5181928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21513DD-C15F-4381-AEA6-ED9E5E218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ED2DE01-7F43-4858-85FC-27022DA78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Graphique sur un document avec stylet">
            <a:extLst>
              <a:ext uri="{FF2B5EF4-FFF2-40B4-BE49-F238E27FC236}">
                <a16:creationId xmlns:a16="http://schemas.microsoft.com/office/drawing/2014/main" id="{269831BA-5FBC-1B4A-949F-96B7A8C76A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60" r="12006"/>
          <a:stretch/>
        </p:blipFill>
        <p:spPr>
          <a:xfrm>
            <a:off x="4570444" y="1116345"/>
            <a:ext cx="3616163" cy="386617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42F4933-2ECF-4EE5-BCE4-F19E3CA60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6FAC23C-014D-4AC5-AD1B-36F7D0E7E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4518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mpoules de verre avec liquides colorés">
            <a:extLst>
              <a:ext uri="{FF2B5EF4-FFF2-40B4-BE49-F238E27FC236}">
                <a16:creationId xmlns:a16="http://schemas.microsoft.com/office/drawing/2014/main" id="{B744B37F-628F-E2B0-4B87-C4C2C51C76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grayscl/>
          </a:blip>
          <a:srcRect l="2"/>
          <a:stretch/>
        </p:blipFill>
        <p:spPr>
          <a:xfrm>
            <a:off x="228" y="10"/>
            <a:ext cx="9143772" cy="6857990"/>
          </a:xfrm>
          <a:prstGeom prst="rect">
            <a:avLst/>
          </a:prstGeom>
        </p:spPr>
      </p:pic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34225" y="443732"/>
            <a:ext cx="608265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2477" y="540921"/>
            <a:ext cx="37304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9144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7703" y="1193800"/>
            <a:ext cx="2394787" cy="4699000"/>
          </a:xfrm>
        </p:spPr>
        <p:txBody>
          <a:bodyPr anchor="ctr">
            <a:normAutofit/>
          </a:bodyPr>
          <a:lstStyle/>
          <a:p>
            <a:r>
              <a:rPr lang="fr-CA" sz="1800"/>
              <a:t>VACCINOTHÉRAPIE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32477" y="1193800"/>
            <a:ext cx="4563818" cy="4699000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fr-CA" sz="1700" b="1" u="sng"/>
              <a:t>Types de vaccins</a:t>
            </a:r>
          </a:p>
          <a:p>
            <a:pPr>
              <a:lnSpc>
                <a:spcPct val="110000"/>
              </a:lnSpc>
            </a:pPr>
            <a:endParaRPr lang="fr-CA" sz="1700" b="1" u="sng"/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fr-CA" sz="1700"/>
              <a:t>Fabriqués à partir de souches vivantes d’agents pathogènes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endParaRPr lang="fr-CA" sz="1700"/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fr-CA" sz="1700"/>
              <a:t>Ces souches sont atténuées et ont un pouvoir pathogène quasi inexistant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endParaRPr lang="fr-CA" sz="1700"/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fr-CA" sz="1700"/>
              <a:t>Fabriqués à partir de souches inactives ou mortes sans aucun pouvoir pathogène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endParaRPr lang="fr-CA" sz="1700"/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fr-CA" sz="1700"/>
              <a:t>Fabriqués en laboratoire de façon synthétique</a:t>
            </a:r>
          </a:p>
        </p:txBody>
      </p:sp>
      <p:sp>
        <p:nvSpPr>
          <p:cNvPr id="19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2421" y="6007878"/>
            <a:ext cx="2625537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2612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2FA7AD0A-1871-4DF8-9235-F49D0513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6B04CFB-FAE5-47DD-9B3E-4E9BA7A8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456F5FA-AE26-25F0-2890-012A21838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475" y="1474969"/>
            <a:ext cx="2117940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/>
            <a:r>
              <a:rPr lang="en-US" sz="1700"/>
              <a:t>VACCINOTHÉRAPIE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BD1B08-D35F-626C-875C-8B960FF45C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4476" y="3531204"/>
            <a:ext cx="2117939" cy="1610643"/>
          </a:xfrm>
        </p:spPr>
        <p:txBody>
          <a:bodyPr vert="horz" lIns="91440" tIns="91440" rIns="91440" bIns="91440" rtlCol="0">
            <a:normAutofit/>
          </a:bodyPr>
          <a:lstStyle/>
          <a:p>
            <a:pPr marL="0" indent="0" defTabSz="914400">
              <a:buNone/>
            </a:pPr>
            <a:r>
              <a:rPr lang="en-US" sz="1400" cap="all"/>
              <a:t>VOIR LE CALENDRIER DE VACCINATION C5.3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E68D41B-9286-479F-9AB7-678C8E348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475" y="3528543"/>
            <a:ext cx="211794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8ACF89C-CFC3-4D68-B3C4-2BEFB7BBE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84541" y="482171"/>
            <a:ext cx="5670087" cy="5149101"/>
            <a:chOff x="3979389" y="482171"/>
            <a:chExt cx="7560115" cy="5149101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B770B7D-3C5C-4682-8DF0-20783592F3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6893E11-7EC1-4EB6-A2A8-0B693F8FE5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622F7FD7-8884-4FD5-95AB-0B5C6033A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1615" y="977965"/>
            <a:ext cx="4961686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Espace réservé du contenu 5" descr="Stylo placé en haut d’une ligne de signature">
            <a:extLst>
              <a:ext uri="{FF2B5EF4-FFF2-40B4-BE49-F238E27FC236}">
                <a16:creationId xmlns:a16="http://schemas.microsoft.com/office/drawing/2014/main" id="{669A1C55-460A-5F0F-1FAF-7C6C65D21E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780" y="1476738"/>
            <a:ext cx="4712189" cy="3145386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16EFE474-4FE0-4E8F-8F09-5ED2C9E76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F8B8C81-54DC-4AF5-B682-3A2C70A6B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5715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Rangée d'échantillons pour les tests médicaux">
            <a:extLst>
              <a:ext uri="{FF2B5EF4-FFF2-40B4-BE49-F238E27FC236}">
                <a16:creationId xmlns:a16="http://schemas.microsoft.com/office/drawing/2014/main" id="{3A3120C4-BAD1-92FE-2D9B-6F81E5683E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2"/>
          <a:stretch/>
        </p:blipFill>
        <p:spPr>
          <a:xfrm>
            <a:off x="228" y="10"/>
            <a:ext cx="9143772" cy="6857990"/>
          </a:xfrm>
          <a:prstGeom prst="rect">
            <a:avLst/>
          </a:prstGeom>
        </p:spPr>
      </p:pic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34225" y="443732"/>
            <a:ext cx="608265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2477" y="540921"/>
            <a:ext cx="37304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9144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7703" y="1193800"/>
            <a:ext cx="2394787" cy="4699000"/>
          </a:xfrm>
        </p:spPr>
        <p:txBody>
          <a:bodyPr anchor="ctr">
            <a:normAutofit/>
          </a:bodyPr>
          <a:lstStyle/>
          <a:p>
            <a:r>
              <a:rPr lang="fr-CA" sz="1800"/>
              <a:t>VACCINOTHÉRAPIE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32477" y="1193800"/>
            <a:ext cx="4563818" cy="4699000"/>
          </a:xfrm>
        </p:spPr>
        <p:txBody>
          <a:bodyPr anchor="ctr">
            <a:normAutofit/>
          </a:bodyPr>
          <a:lstStyle/>
          <a:p>
            <a:r>
              <a:rPr lang="fr-CA" b="1" u="sng" dirty="0"/>
              <a:t>Responsabilités de l’infirmière </a:t>
            </a:r>
            <a:r>
              <a:rPr lang="fr-CA" b="1" u="sng" dirty="0" err="1"/>
              <a:t>auxilliaire</a:t>
            </a:r>
            <a:r>
              <a:rPr lang="fr-CA" b="1" u="sng" dirty="0"/>
              <a:t> pour la vaccination</a:t>
            </a:r>
          </a:p>
          <a:p>
            <a:endParaRPr lang="fr-CA" b="1" u="sng" dirty="0"/>
          </a:p>
          <a:p>
            <a:pPr lvl="2">
              <a:buFont typeface="Wingdings" pitchFamily="2" charset="2"/>
              <a:buChar char="Ø"/>
            </a:pPr>
            <a:r>
              <a:rPr lang="fr-CA" dirty="0"/>
              <a:t>Selon le Code des professions</a:t>
            </a:r>
          </a:p>
          <a:p>
            <a:pPr marL="768096" lvl="2" indent="0">
              <a:buNone/>
            </a:pPr>
            <a:endParaRPr lang="fr-CA"/>
          </a:p>
          <a:p>
            <a:pPr lvl="2">
              <a:buFont typeface="Wingdings" pitchFamily="2" charset="2"/>
              <a:buChar char="ü"/>
            </a:pPr>
            <a:r>
              <a:rPr lang="fr-CA" dirty="0"/>
              <a:t>Contribuer à la vaccination …</a:t>
            </a:r>
            <a:endParaRPr lang="fr-CA"/>
          </a:p>
          <a:p>
            <a:pPr lvl="2">
              <a:buFont typeface="Wingdings" pitchFamily="2" charset="2"/>
              <a:buChar char="ü"/>
            </a:pPr>
            <a:endParaRPr lang="fr-CA"/>
          </a:p>
          <a:p>
            <a:pPr lvl="2">
              <a:buFont typeface="Wingdings" pitchFamily="2" charset="2"/>
              <a:buChar char="ü"/>
            </a:pPr>
            <a:r>
              <a:rPr lang="fr-CA" dirty="0"/>
              <a:t>Administrer par voies autres que IV, des médicaments ou d’autres substances … </a:t>
            </a:r>
            <a:endParaRPr lang="fr-CA"/>
          </a:p>
        </p:txBody>
      </p:sp>
      <p:sp>
        <p:nvSpPr>
          <p:cNvPr id="19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2421" y="6007878"/>
            <a:ext cx="2625537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8427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oint d’interrogation sur fond vert pastel">
            <a:extLst>
              <a:ext uri="{FF2B5EF4-FFF2-40B4-BE49-F238E27FC236}">
                <a16:creationId xmlns:a16="http://schemas.microsoft.com/office/drawing/2014/main" id="{CEC57D10-0F07-6737-2F40-E8E97F2533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2"/>
          <a:stretch/>
        </p:blipFill>
        <p:spPr>
          <a:xfrm>
            <a:off x="228" y="10"/>
            <a:ext cx="9143772" cy="6857990"/>
          </a:xfrm>
          <a:prstGeom prst="rect">
            <a:avLst/>
          </a:prstGeom>
        </p:spPr>
      </p:pic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34225" y="443732"/>
            <a:ext cx="608265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2477" y="540921"/>
            <a:ext cx="37304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9144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7703" y="1193800"/>
            <a:ext cx="2394787" cy="4699000"/>
          </a:xfrm>
        </p:spPr>
        <p:txBody>
          <a:bodyPr anchor="ctr">
            <a:normAutofit/>
          </a:bodyPr>
          <a:lstStyle/>
          <a:p>
            <a:r>
              <a:rPr lang="fr-CA" sz="1800"/>
              <a:t>VACCINOTHÉRAPIE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32477" y="1193800"/>
            <a:ext cx="4563818" cy="4699000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fr-CA" sz="1500"/>
              <a:t>Contribuer à remplir le questionnaire de </a:t>
            </a:r>
            <a:r>
              <a:rPr lang="fr-CA" sz="1500" err="1"/>
              <a:t>prévaccination</a:t>
            </a:r>
            <a:r>
              <a:rPr lang="fr-CA" sz="1500"/>
              <a:t> dans les conditions suivantes :</a:t>
            </a:r>
          </a:p>
          <a:p>
            <a:pPr marL="118872" indent="0">
              <a:lnSpc>
                <a:spcPct val="110000"/>
              </a:lnSpc>
              <a:buNone/>
            </a:pPr>
            <a:endParaRPr lang="fr-CA" sz="1500"/>
          </a:p>
          <a:p>
            <a:pPr lvl="1">
              <a:lnSpc>
                <a:spcPct val="110000"/>
              </a:lnSpc>
              <a:buFont typeface="Wingdings" pitchFamily="2" charset="2"/>
              <a:buChar char="ü"/>
            </a:pPr>
            <a:r>
              <a:rPr lang="fr-CA" sz="1500"/>
              <a:t>S’il s’agit d’une campagne de vaccination ou d’une ordonnance individuelle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ü"/>
            </a:pPr>
            <a:r>
              <a:rPr lang="fr-CA" sz="1500"/>
              <a:t>Le consentement éclairé est déjà obtenu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ü"/>
            </a:pPr>
            <a:r>
              <a:rPr lang="fr-CA" sz="1500"/>
              <a:t>Si on utilise le questionnaire conçu à cet effet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ü"/>
            </a:pPr>
            <a:r>
              <a:rPr lang="fr-CA" sz="1500"/>
              <a:t>Si l’action est conforme au protocole de l’établissement</a:t>
            </a:r>
          </a:p>
          <a:p>
            <a:pPr>
              <a:lnSpc>
                <a:spcPct val="110000"/>
              </a:lnSpc>
            </a:pPr>
            <a:endParaRPr lang="fr-CA" sz="1500"/>
          </a:p>
          <a:p>
            <a:pPr>
              <a:lnSpc>
                <a:spcPct val="110000"/>
              </a:lnSpc>
            </a:pPr>
            <a:r>
              <a:rPr lang="fr-CA" sz="1500"/>
              <a:t>Administrer le vaccin lorsque l’infirmière ou le médecin ont consultés le questionnaire</a:t>
            </a:r>
          </a:p>
          <a:p>
            <a:pPr>
              <a:lnSpc>
                <a:spcPct val="110000"/>
              </a:lnSpc>
            </a:pPr>
            <a:endParaRPr lang="fr-CA" sz="1500"/>
          </a:p>
          <a:p>
            <a:pPr lvl="1">
              <a:lnSpc>
                <a:spcPct val="110000"/>
              </a:lnSpc>
              <a:buFont typeface="Wingdings" pitchFamily="2" charset="2"/>
              <a:buChar char="ü"/>
            </a:pPr>
            <a:endParaRPr lang="fr-CA" sz="1500"/>
          </a:p>
        </p:txBody>
      </p:sp>
      <p:sp>
        <p:nvSpPr>
          <p:cNvPr id="19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2421" y="6007878"/>
            <a:ext cx="2625537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7216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oint d’exclamation sur un arrière-plan jaune">
            <a:extLst>
              <a:ext uri="{FF2B5EF4-FFF2-40B4-BE49-F238E27FC236}">
                <a16:creationId xmlns:a16="http://schemas.microsoft.com/office/drawing/2014/main" id="{9D6888D2-7BA7-BF2E-FE86-46B89107BC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2"/>
          <a:stretch/>
        </p:blipFill>
        <p:spPr>
          <a:xfrm>
            <a:off x="228" y="10"/>
            <a:ext cx="9143772" cy="6857990"/>
          </a:xfrm>
          <a:prstGeom prst="rect">
            <a:avLst/>
          </a:prstGeom>
        </p:spPr>
      </p:pic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34225" y="443732"/>
            <a:ext cx="608265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2477" y="540921"/>
            <a:ext cx="37304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9144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7703" y="1193800"/>
            <a:ext cx="2394787" cy="4699000"/>
          </a:xfrm>
        </p:spPr>
        <p:txBody>
          <a:bodyPr anchor="ctr">
            <a:normAutofit/>
          </a:bodyPr>
          <a:lstStyle/>
          <a:p>
            <a:r>
              <a:rPr lang="fr-CA" sz="1800"/>
              <a:t>VACCINOTHÉRAPIE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32477" y="1193800"/>
            <a:ext cx="4563818" cy="4699000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fr-CA" sz="1700" u="sng"/>
              <a:t>Règle à suivre</a:t>
            </a:r>
          </a:p>
          <a:p>
            <a:pPr>
              <a:lnSpc>
                <a:spcPct val="110000"/>
              </a:lnSpc>
            </a:pPr>
            <a:endParaRPr lang="fr-CA" sz="1700" u="sng"/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fr-CA" sz="1700"/>
              <a:t>Respecter les règles de manipulation et de conservation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fr-CA" sz="1700"/>
              <a:t>Respecter la posologie, la voie d’administration et la technique d’injection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fr-CA" sz="1700"/>
              <a:t>Noter au dossier et au carnet de vaccination du client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fr-CA" sz="1700"/>
              <a:t>Faire la surveillance requise du client et aviser l’infirmier PRN 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fr-CA" sz="1700"/>
              <a:t>Appliquer les soins requis en accord avec l’infirmier</a:t>
            </a:r>
          </a:p>
        </p:txBody>
      </p:sp>
      <p:sp>
        <p:nvSpPr>
          <p:cNvPr id="19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2421" y="6007878"/>
            <a:ext cx="2625537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94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dirty="0"/>
              <a:t>MANIFESTATIONS CLINIQUES POSTVACCINATION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fr-CA" dirty="0"/>
              <a:t>Réactions localisées au point d’injection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fr-CA" dirty="0"/>
              <a:t>Induration</a:t>
            </a:r>
          </a:p>
          <a:p>
            <a:endParaRPr lang="fr-CA" dirty="0"/>
          </a:p>
          <a:p>
            <a:r>
              <a:rPr lang="fr-CA" dirty="0"/>
              <a:t>Sensibilité</a:t>
            </a:r>
          </a:p>
          <a:p>
            <a:endParaRPr lang="fr-CA" dirty="0"/>
          </a:p>
          <a:p>
            <a:r>
              <a:rPr lang="fr-CA" dirty="0"/>
              <a:t>Chaleur</a:t>
            </a:r>
          </a:p>
          <a:p>
            <a:endParaRPr lang="fr-CA" dirty="0"/>
          </a:p>
          <a:p>
            <a:r>
              <a:rPr lang="fr-CA" dirty="0"/>
              <a:t>Rougeur</a:t>
            </a:r>
          </a:p>
          <a:p>
            <a:endParaRPr lang="fr-CA" dirty="0"/>
          </a:p>
          <a:p>
            <a:r>
              <a:rPr lang="fr-CA" dirty="0"/>
              <a:t>Œdème 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499242" cy="802237"/>
          </a:xfrm>
        </p:spPr>
        <p:txBody>
          <a:bodyPr>
            <a:normAutofit fontScale="92500"/>
          </a:bodyPr>
          <a:lstStyle/>
          <a:p>
            <a:pPr algn="ctr"/>
            <a:r>
              <a:rPr lang="fr-CA" dirty="0"/>
              <a:t>Réactions systémiques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47500" lnSpcReduction="20000"/>
          </a:bodyPr>
          <a:lstStyle/>
          <a:p>
            <a:r>
              <a:rPr lang="fr-CA" dirty="0"/>
              <a:t>Fièvre et malaises généraux</a:t>
            </a:r>
          </a:p>
          <a:p>
            <a:endParaRPr lang="fr-CA" dirty="0"/>
          </a:p>
          <a:p>
            <a:r>
              <a:rPr lang="fr-CA" dirty="0"/>
              <a:t>Éruptions cutanées</a:t>
            </a:r>
          </a:p>
          <a:p>
            <a:endParaRPr lang="fr-CA" dirty="0"/>
          </a:p>
          <a:p>
            <a:r>
              <a:rPr lang="fr-CA" dirty="0"/>
              <a:t>Douleurs articulaires ou musculaires</a:t>
            </a:r>
          </a:p>
          <a:p>
            <a:endParaRPr lang="fr-CA" dirty="0"/>
          </a:p>
          <a:p>
            <a:r>
              <a:rPr lang="fr-CA" dirty="0"/>
              <a:t>Convulsions reliées à une température intense élevée</a:t>
            </a:r>
          </a:p>
          <a:p>
            <a:endParaRPr lang="fr-CA" dirty="0"/>
          </a:p>
          <a:p>
            <a:r>
              <a:rPr lang="fr-CA" dirty="0"/>
              <a:t>Choc anaphylactique</a:t>
            </a:r>
          </a:p>
        </p:txBody>
      </p:sp>
    </p:spTree>
    <p:extLst>
      <p:ext uri="{BB962C8B-B14F-4D97-AF65-F5344CB8AC3E}">
        <p14:creationId xmlns:p14="http://schemas.microsoft.com/office/powerpoint/2010/main" val="16345912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7BEFDA1A-2A01-4C29-A5D0-AE6F050D07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4" descr="Seringue et flacon">
            <a:extLst>
              <a:ext uri="{FF2B5EF4-FFF2-40B4-BE49-F238E27FC236}">
                <a16:creationId xmlns:a16="http://schemas.microsoft.com/office/drawing/2014/main" id="{35E43DEF-149C-4E91-0BC0-52A47C4A52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</a:blip>
          <a:srcRect r="11001" b="-1"/>
          <a:stretch/>
        </p:blipFill>
        <p:spPr>
          <a:xfrm>
            <a:off x="228" y="10"/>
            <a:ext cx="9143772" cy="6857990"/>
          </a:xfrm>
          <a:prstGeom prst="rect">
            <a:avLst/>
          </a:prstGeom>
        </p:spPr>
      </p:pic>
      <p:cxnSp>
        <p:nvCxnSpPr>
          <p:cNvPr id="23" name="Straight Connector 10">
            <a:extLst>
              <a:ext uri="{FF2B5EF4-FFF2-40B4-BE49-F238E27FC236}">
                <a16:creationId xmlns:a16="http://schemas.microsoft.com/office/drawing/2014/main" id="{17FD20E5-30AF-47B9-9256-2E8E904CB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88684" y="804519"/>
            <a:ext cx="7202456" cy="1049235"/>
          </a:xfrm>
        </p:spPr>
        <p:txBody>
          <a:bodyPr>
            <a:normAutofit/>
          </a:bodyPr>
          <a:lstStyle/>
          <a:p>
            <a:r>
              <a:rPr lang="fr-CA"/>
              <a:t>VACCINOTHÉRAPIE</a:t>
            </a:r>
          </a:p>
        </p:txBody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id="{279D3810-B86F-4009-84EC-DE0FEABD6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88684" y="2015732"/>
            <a:ext cx="7202456" cy="3450613"/>
          </a:xfrm>
        </p:spPr>
        <p:txBody>
          <a:bodyPr>
            <a:normAutofit/>
          </a:bodyPr>
          <a:lstStyle/>
          <a:p>
            <a:r>
              <a:rPr lang="fr-CA" u="sng" dirty="0"/>
              <a:t>Soins et traitements</a:t>
            </a:r>
          </a:p>
          <a:p>
            <a:endParaRPr lang="fr-CA" u="sng" dirty="0"/>
          </a:p>
          <a:p>
            <a:pPr lvl="1">
              <a:buFont typeface="Wingdings" pitchFamily="2" charset="2"/>
              <a:buChar char="ü"/>
            </a:pPr>
            <a:r>
              <a:rPr lang="fr-CA" dirty="0"/>
              <a:t>Post vaccin :         </a:t>
            </a:r>
          </a:p>
          <a:p>
            <a:pPr lvl="1">
              <a:buFont typeface="Wingdings" pitchFamily="2" charset="2"/>
              <a:buChar char="ü"/>
            </a:pPr>
            <a:endParaRPr lang="fr-CA" dirty="0"/>
          </a:p>
          <a:p>
            <a:pPr marL="457200" lvl="1" indent="0">
              <a:buNone/>
            </a:pPr>
            <a:r>
              <a:rPr lang="fr-CA" dirty="0"/>
              <a:t>	Aucun traitement spécial n’est requis contre les </a:t>
            </a:r>
          </a:p>
          <a:p>
            <a:pPr marL="457200" lvl="1" indent="0">
              <a:buNone/>
            </a:pPr>
            <a:r>
              <a:rPr lang="fr-CA" dirty="0"/>
              <a:t>      manifestations cliniques bénignes autre que de </a:t>
            </a:r>
          </a:p>
          <a:p>
            <a:pPr marL="457200" lvl="1" indent="0">
              <a:buNone/>
            </a:pPr>
            <a:r>
              <a:rPr lang="fr-CA" dirty="0"/>
              <a:t>      prendre de l’</a:t>
            </a:r>
            <a:r>
              <a:rPr lang="fr-CA" dirty="0" err="1"/>
              <a:t>acétaminophène</a:t>
            </a:r>
            <a:r>
              <a:rPr lang="fr-CA" dirty="0"/>
              <a:t> et d’appliquer des </a:t>
            </a:r>
          </a:p>
          <a:p>
            <a:pPr marL="457200" lvl="1" indent="0">
              <a:buNone/>
            </a:pPr>
            <a:r>
              <a:rPr lang="fr-CA" dirty="0"/>
              <a:t>      compresse froide au site d’injection.</a:t>
            </a:r>
          </a:p>
          <a:p>
            <a:pPr marL="457200" lvl="1" indent="0">
              <a:buNone/>
            </a:pPr>
            <a:endParaRPr lang="fr-CA" dirty="0"/>
          </a:p>
          <a:p>
            <a:pPr lvl="1">
              <a:buFont typeface="Wingdings" pitchFamily="2" charset="2"/>
              <a:buChar char="ü"/>
            </a:pPr>
            <a:endParaRPr lang="fr-CA" u="sng" dirty="0"/>
          </a:p>
          <a:p>
            <a:pPr lvl="8">
              <a:buFont typeface="Wingdings" pitchFamily="2" charset="2"/>
              <a:buChar char="ü"/>
            </a:pPr>
            <a:endParaRPr lang="fr-CA" u="sng" dirty="0"/>
          </a:p>
        </p:txBody>
      </p:sp>
      <p:pic>
        <p:nvPicPr>
          <p:cNvPr id="25" name="Picture 14">
            <a:extLst>
              <a:ext uri="{FF2B5EF4-FFF2-40B4-BE49-F238E27FC236}">
                <a16:creationId xmlns:a16="http://schemas.microsoft.com/office/drawing/2014/main" id="{C33612A4-0B77-4479-B2AA-F17859955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26" name="Straight Connector 16">
            <a:extLst>
              <a:ext uri="{FF2B5EF4-FFF2-40B4-BE49-F238E27FC236}">
                <a16:creationId xmlns:a16="http://schemas.microsoft.com/office/drawing/2014/main" id="{078A367A-3E83-4B48-A0F7-43FBE3332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5359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/>
              <a:t>MANIFESTATIONS CLINIQUES POSTVACCINATION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CA" u="sng"/>
              <a:t>Choc vagal</a:t>
            </a:r>
          </a:p>
          <a:p>
            <a:endParaRPr lang="fr-CA" u="sng"/>
          </a:p>
          <a:p>
            <a:pPr algn="ctr">
              <a:buFont typeface="Wingdings" pitchFamily="2" charset="2"/>
              <a:buChar char="ü"/>
            </a:pPr>
            <a:endParaRPr lang="fr-CA"/>
          </a:p>
          <a:p>
            <a:pPr algn="ctr">
              <a:buFont typeface="Wingdings" pitchFamily="2" charset="2"/>
              <a:buChar char="ü"/>
            </a:pPr>
            <a:r>
              <a:rPr lang="fr-CA"/>
              <a:t>Appliquer une serviette d’eau </a:t>
            </a:r>
          </a:p>
          <a:p>
            <a:pPr marL="118872" indent="0" algn="ctr">
              <a:buNone/>
            </a:pPr>
            <a:r>
              <a:rPr lang="fr-CA"/>
              <a:t>froide sur le visage</a:t>
            </a:r>
          </a:p>
          <a:p>
            <a:pPr algn="ctr">
              <a:buFont typeface="Wingdings" pitchFamily="2" charset="2"/>
              <a:buChar char="ü"/>
            </a:pPr>
            <a:endParaRPr lang="fr-CA"/>
          </a:p>
          <a:p>
            <a:pPr algn="ctr">
              <a:buFont typeface="Wingdings" pitchFamily="2" charset="2"/>
              <a:buChar char="ü"/>
            </a:pPr>
            <a:r>
              <a:rPr lang="fr-CA"/>
              <a:t>Faire coucher la personne</a:t>
            </a:r>
          </a:p>
          <a:p>
            <a:pPr algn="ctr">
              <a:buFont typeface="Wingdings" pitchFamily="2" charset="2"/>
              <a:buChar char="ü"/>
            </a:pPr>
            <a:endParaRPr lang="fr-CA"/>
          </a:p>
          <a:p>
            <a:pPr algn="ctr">
              <a:buFont typeface="Wingdings" pitchFamily="2" charset="2"/>
              <a:buChar char="ü"/>
            </a:pPr>
            <a:r>
              <a:rPr lang="fr-CA"/>
              <a:t>Vérifier les signes vitaux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997715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720564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21A4066-B261-49FE-952E-A0FE3EE7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81B4579-E2EA-4BD7-94FF-0A0BEE135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264816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EE83A51C-7F9F-EE23-B16B-F91D1E5BD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5" y="804520"/>
            <a:ext cx="2647617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/>
              <a:t>MOODLE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1958111-BC13-4D45-AB27-0C2C83F9B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82D728-C7C1-B436-11BF-2FC37C142D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529" y="2015732"/>
            <a:ext cx="3410050" cy="345061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defTabSz="914400">
              <a:lnSpc>
                <a:spcPct val="110000"/>
              </a:lnSpc>
              <a:buNone/>
            </a:pPr>
            <a:r>
              <a:rPr lang="en-US" sz="1800" dirty="0"/>
              <a:t>VOUS DEVEZ :</a:t>
            </a:r>
          </a:p>
          <a:p>
            <a:pPr marL="118872" defTabSz="914400">
              <a:lnSpc>
                <a:spcPct val="110000"/>
              </a:lnSpc>
            </a:pPr>
            <a:r>
              <a:rPr lang="en-US" sz="1800" dirty="0"/>
              <a:t>Prendre </a:t>
            </a:r>
            <a:r>
              <a:rPr lang="en-US" sz="1800" dirty="0" err="1"/>
              <a:t>connaissance</a:t>
            </a:r>
            <a:r>
              <a:rPr lang="en-US" sz="1800" dirty="0"/>
              <a:t> de </a:t>
            </a:r>
            <a:r>
              <a:rPr lang="en-US" sz="1800" dirty="0" err="1"/>
              <a:t>l’audio</a:t>
            </a:r>
            <a:r>
              <a:rPr lang="en-US" sz="1800" dirty="0"/>
              <a:t> C5.4</a:t>
            </a:r>
          </a:p>
          <a:p>
            <a:pPr marL="118872" defTabSz="914400">
              <a:lnSpc>
                <a:spcPct val="110000"/>
              </a:lnSpc>
            </a:pPr>
            <a:r>
              <a:rPr lang="en-US" sz="1800" dirty="0" err="1"/>
              <a:t>Effectuer</a:t>
            </a:r>
            <a:r>
              <a:rPr lang="en-US" sz="1800" dirty="0"/>
              <a:t> le travail sur la </a:t>
            </a:r>
            <a:r>
              <a:rPr lang="en-US" sz="1800" dirty="0" err="1"/>
              <a:t>chaîne</a:t>
            </a:r>
            <a:r>
              <a:rPr lang="en-US" sz="1800" dirty="0"/>
              <a:t> </a:t>
            </a:r>
            <a:r>
              <a:rPr lang="en-US" sz="1800" dirty="0" err="1"/>
              <a:t>d’infection</a:t>
            </a:r>
            <a:r>
              <a:rPr lang="en-US" sz="1800" dirty="0"/>
              <a:t> C5.5, C5.6 et C5.7</a:t>
            </a:r>
          </a:p>
          <a:p>
            <a:pPr marL="118872" defTabSz="914400">
              <a:lnSpc>
                <a:spcPct val="110000"/>
              </a:lnSpc>
            </a:pPr>
            <a:r>
              <a:rPr lang="en-US" sz="1800" dirty="0" err="1"/>
              <a:t>Compléter</a:t>
            </a:r>
            <a:r>
              <a:rPr lang="en-US" sz="1800" dirty="0"/>
              <a:t> le cahier des traces </a:t>
            </a:r>
            <a:r>
              <a:rPr lang="en-US" sz="1800" dirty="0" err="1"/>
              <a:t>en</a:t>
            </a:r>
            <a:r>
              <a:rPr lang="en-US" sz="1800" dirty="0"/>
              <a:t> lien avec la vaccination</a:t>
            </a:r>
          </a:p>
          <a:p>
            <a:pPr marL="118872" defTabSz="914400">
              <a:lnSpc>
                <a:spcPct val="110000"/>
              </a:lnSpc>
            </a:pPr>
            <a:r>
              <a:rPr lang="en-US" sz="1800" dirty="0" err="1"/>
              <a:t>Effectuer</a:t>
            </a:r>
            <a:r>
              <a:rPr lang="en-US" sz="1800" dirty="0"/>
              <a:t> le </a:t>
            </a:r>
            <a:r>
              <a:rPr lang="en-US" sz="1800" dirty="0" err="1"/>
              <a:t>tes</a:t>
            </a:r>
            <a:r>
              <a:rPr lang="en-US" sz="1800" dirty="0"/>
              <a:t> sur la </a:t>
            </a:r>
            <a:r>
              <a:rPr lang="en-US" sz="1800" dirty="0" err="1"/>
              <a:t>vérification</a:t>
            </a:r>
            <a:r>
              <a:rPr lang="en-US" sz="1800" dirty="0"/>
              <a:t> des </a:t>
            </a:r>
            <a:r>
              <a:rPr lang="en-US" sz="1800" dirty="0" err="1"/>
              <a:t>apprentissages</a:t>
            </a:r>
            <a:r>
              <a:rPr lang="en-US" sz="1800" dirty="0"/>
              <a:t> </a:t>
            </a:r>
            <a:r>
              <a:rPr lang="en-US" sz="1800" dirty="0" err="1"/>
              <a:t>cours</a:t>
            </a:r>
            <a:r>
              <a:rPr lang="en-US" sz="1800" dirty="0"/>
              <a:t> 5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2188758-E18A-4CE5-9D03-F4BF5D887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5098" y="482171"/>
            <a:ext cx="4568843" cy="5149101"/>
            <a:chOff x="5446003" y="583365"/>
            <a:chExt cx="6091790" cy="5181928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21513DD-C15F-4381-AEA6-ED9E5E218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ED2DE01-7F43-4858-85FC-27022DA78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Espace réservé du contenu 5" descr="Liste de contrôle de dessins animés et crayon">
            <a:extLst>
              <a:ext uri="{FF2B5EF4-FFF2-40B4-BE49-F238E27FC236}">
                <a16:creationId xmlns:a16="http://schemas.microsoft.com/office/drawing/2014/main" id="{AD0AEA93-6212-0ED6-6473-EF05C9D9C3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3" r="11846" b="-2"/>
          <a:stretch/>
        </p:blipFill>
        <p:spPr>
          <a:xfrm>
            <a:off x="4570444" y="1116345"/>
            <a:ext cx="3616163" cy="386617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42F4933-2ECF-4EE5-BCE4-F19E3CA60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6FAC23C-014D-4AC5-AD1B-36F7D0E7E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895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720564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21A4066-B261-49FE-952E-A0FE3EE7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81B4579-E2EA-4BD7-94FF-0A0BEE135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264816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A291F05D-F120-4908-E447-33BDBC1F4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5" y="804520"/>
            <a:ext cx="2647617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2200"/>
              <a:t>MESURES DE PRÉVENTION DE L’INFECTION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1958111-BC13-4D45-AB27-0C2C83F9B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34B979-98EE-B6A1-29C7-BD234E0FCC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8685" y="2015732"/>
            <a:ext cx="2644893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/>
              <a:t>Utilisation d’agents nettoyants ou antimicrobiens </a:t>
            </a:r>
          </a:p>
          <a:p>
            <a:pPr marL="118872" defTabSz="914400"/>
            <a:endParaRPr lang="en-US"/>
          </a:p>
          <a:p>
            <a:pPr marL="118872" defTabSz="914400"/>
            <a:r>
              <a:rPr lang="en-US"/>
              <a:t>Guide CÉMEQ p.92 et 93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2188758-E18A-4CE5-9D03-F4BF5D887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5098" y="482171"/>
            <a:ext cx="4568843" cy="5149101"/>
            <a:chOff x="5446003" y="583365"/>
            <a:chExt cx="6091790" cy="518192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21513DD-C15F-4381-AEA6-ED9E5E218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ED2DE01-7F43-4858-85FC-27022DA78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Espace réservé du contenu 11" descr="Nettoyage des fournitures">
            <a:extLst>
              <a:ext uri="{FF2B5EF4-FFF2-40B4-BE49-F238E27FC236}">
                <a16:creationId xmlns:a16="http://schemas.microsoft.com/office/drawing/2014/main" id="{A7DC31DF-80DC-9ADB-E50D-DF55ACEAB8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8" r="13278"/>
          <a:stretch/>
        </p:blipFill>
        <p:spPr>
          <a:xfrm>
            <a:off x="4570444" y="1116345"/>
            <a:ext cx="3616163" cy="386617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42F4933-2ECF-4EE5-BCE4-F19E3CA60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6FAC23C-014D-4AC5-AD1B-36F7D0E7E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094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720564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21A4066-B261-49FE-952E-A0FE3EE7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81B4579-E2EA-4BD7-94FF-0A0BEE135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264816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A291F05D-F120-4908-E447-33BDBC1F4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5" y="804520"/>
            <a:ext cx="2647617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2200"/>
              <a:t>MESURES DE PRÉVENTION DE L’INFECTION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1958111-BC13-4D45-AB27-0C2C83F9B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34B979-98EE-B6A1-29C7-BD234E0FCC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8685" y="2015732"/>
            <a:ext cx="2644893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/>
              <a:t>Manipulation de matériel contaminé </a:t>
            </a:r>
          </a:p>
          <a:p>
            <a:pPr marL="118872" defTabSz="914400"/>
            <a:endParaRPr lang="en-US"/>
          </a:p>
          <a:p>
            <a:pPr marL="118872" defTabSz="914400"/>
            <a:r>
              <a:rPr lang="en-US"/>
              <a:t>Guide CÉMEQ p.93 à 95 et 66 et 97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2188758-E18A-4CE5-9D03-F4BF5D887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5098" y="482171"/>
            <a:ext cx="4568843" cy="5149101"/>
            <a:chOff x="5446003" y="583365"/>
            <a:chExt cx="6091790" cy="5181928"/>
          </a:xfrm>
        </p:grpSpPr>
        <p:sp>
          <p:nvSpPr>
            <p:cNvPr id="14" name="Rectangle 31">
              <a:extLst>
                <a:ext uri="{FF2B5EF4-FFF2-40B4-BE49-F238E27FC236}">
                  <a16:creationId xmlns:a16="http://schemas.microsoft.com/office/drawing/2014/main" id="{821513DD-C15F-4381-AEA6-ED9E5E218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32">
              <a:extLst>
                <a:ext uri="{FF2B5EF4-FFF2-40B4-BE49-F238E27FC236}">
                  <a16:creationId xmlns:a16="http://schemas.microsoft.com/office/drawing/2014/main" id="{CED2DE01-7F43-4858-85FC-27022DA78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Espace réservé du contenu 11" descr="Des vêtements blancs suspendus">
            <a:extLst>
              <a:ext uri="{FF2B5EF4-FFF2-40B4-BE49-F238E27FC236}">
                <a16:creationId xmlns:a16="http://schemas.microsoft.com/office/drawing/2014/main" id="{5BC46726-E3D4-3F86-9037-383E0BF0D5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67"/>
          <a:stretch/>
        </p:blipFill>
        <p:spPr>
          <a:xfrm>
            <a:off x="4570444" y="1116345"/>
            <a:ext cx="3616163" cy="386617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42F4933-2ECF-4EE5-BCE4-F19E3CA60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6FAC23C-014D-4AC5-AD1B-36F7D0E7E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66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affinerie d’huile sur ciel bleu">
            <a:extLst>
              <a:ext uri="{FF2B5EF4-FFF2-40B4-BE49-F238E27FC236}">
                <a16:creationId xmlns:a16="http://schemas.microsoft.com/office/drawing/2014/main" id="{95C44502-5C45-78FC-492F-54D5B6DE87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16639" r="8362"/>
          <a:stretch/>
        </p:blipFill>
        <p:spPr>
          <a:xfrm>
            <a:off x="228" y="10"/>
            <a:ext cx="9143772" cy="685799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7703" y="1193800"/>
            <a:ext cx="2394787" cy="4699000"/>
          </a:xfrm>
        </p:spPr>
        <p:txBody>
          <a:bodyPr anchor="ctr">
            <a:normAutofit/>
          </a:bodyPr>
          <a:lstStyle/>
          <a:p>
            <a:r>
              <a:rPr lang="fr-CA" sz="2700"/>
              <a:t>MESURES DE PRÉVENTION DE L’INFECTION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32477" y="1193800"/>
            <a:ext cx="4563818" cy="4699000"/>
          </a:xfrm>
        </p:spPr>
        <p:txBody>
          <a:bodyPr anchor="ctr">
            <a:normAutofit/>
          </a:bodyPr>
          <a:lstStyle/>
          <a:p>
            <a:r>
              <a:rPr lang="fr-CA" b="1" u="sng" dirty="0"/>
              <a:t>Utilisation de sac</a:t>
            </a:r>
          </a:p>
          <a:p>
            <a:endParaRPr lang="fr-CA" b="1" u="sng" dirty="0"/>
          </a:p>
          <a:p>
            <a:pPr>
              <a:buFont typeface="Wingdings" pitchFamily="2" charset="2"/>
              <a:buChar char="Ø"/>
            </a:pPr>
            <a:endParaRPr lang="fr-CA"/>
          </a:p>
          <a:p>
            <a:pPr>
              <a:buFont typeface="Wingdings" pitchFamily="2" charset="2"/>
              <a:buChar char="Ø"/>
            </a:pPr>
            <a:r>
              <a:rPr lang="fr-CA" dirty="0"/>
              <a:t>Pour ensacher les déchets (poubelle)</a:t>
            </a:r>
            <a:endParaRPr lang="fr-CA"/>
          </a:p>
          <a:p>
            <a:pPr>
              <a:buFont typeface="Wingdings" pitchFamily="2" charset="2"/>
              <a:buChar char="Ø"/>
            </a:pPr>
            <a:endParaRPr lang="fr-CA"/>
          </a:p>
          <a:p>
            <a:pPr>
              <a:buFont typeface="Wingdings" pitchFamily="2" charset="2"/>
              <a:buChar char="Ø"/>
            </a:pPr>
            <a:r>
              <a:rPr lang="fr-CA" dirty="0"/>
              <a:t>Pour le linge et la literie souillé</a:t>
            </a:r>
            <a:endParaRPr lang="fr-CA"/>
          </a:p>
          <a:p>
            <a:pPr>
              <a:buFont typeface="Wingdings" pitchFamily="2" charset="2"/>
              <a:buChar char="Ø"/>
            </a:pPr>
            <a:endParaRPr lang="fr-CA"/>
          </a:p>
          <a:p>
            <a:pPr>
              <a:buFont typeface="Wingdings" pitchFamily="2" charset="2"/>
              <a:buChar char="Ø"/>
            </a:pPr>
            <a:r>
              <a:rPr lang="fr-CA" dirty="0"/>
              <a:t>Pour le transport de matériel souillé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050772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ockage et fabrication de vaccins">
            <a:extLst>
              <a:ext uri="{FF2B5EF4-FFF2-40B4-BE49-F238E27FC236}">
                <a16:creationId xmlns:a16="http://schemas.microsoft.com/office/drawing/2014/main" id="{6C5510C5-4B46-9E4D-32DF-70B08BA712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grayscl/>
          </a:blip>
          <a:srcRect l="9910" r="1091" b="-1"/>
          <a:stretch/>
        </p:blipFill>
        <p:spPr>
          <a:xfrm>
            <a:off x="228" y="10"/>
            <a:ext cx="9143772" cy="685799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7703" y="1193800"/>
            <a:ext cx="2394787" cy="4699000"/>
          </a:xfrm>
        </p:spPr>
        <p:txBody>
          <a:bodyPr anchor="ctr">
            <a:normAutofit/>
          </a:bodyPr>
          <a:lstStyle/>
          <a:p>
            <a:r>
              <a:rPr lang="fr-CA" sz="2700"/>
              <a:t>MESURES DE PRÉVENTION DE L’INFECTION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32477" y="1193800"/>
            <a:ext cx="4563818" cy="4699000"/>
          </a:xfrm>
        </p:spPr>
        <p:txBody>
          <a:bodyPr anchor="ctr">
            <a:normAutofit/>
          </a:bodyPr>
          <a:lstStyle/>
          <a:p>
            <a:r>
              <a:rPr lang="fr-CA" b="1" u="sng" dirty="0"/>
              <a:t>Manipulation des spécimens de laboratoire</a:t>
            </a:r>
          </a:p>
          <a:p>
            <a:endParaRPr lang="fr-CA" b="1" u="sng" dirty="0"/>
          </a:p>
          <a:p>
            <a:pPr lvl="2">
              <a:buFont typeface="Wingdings" pitchFamily="2" charset="2"/>
              <a:buChar char="Ø"/>
            </a:pPr>
            <a:endParaRPr lang="fr-CA" dirty="0"/>
          </a:p>
          <a:p>
            <a:pPr lvl="2">
              <a:buFont typeface="Wingdings" pitchFamily="2" charset="2"/>
              <a:buChar char="Ø"/>
            </a:pPr>
            <a:r>
              <a:rPr lang="fr-CA"/>
              <a:t>Porter des gants lorsque vous faite le prélèvement et lors de sa manipulation</a:t>
            </a:r>
          </a:p>
          <a:p>
            <a:pPr lvl="2">
              <a:buFont typeface="Wingdings" pitchFamily="2" charset="2"/>
              <a:buChar char="Ø"/>
            </a:pPr>
            <a:endParaRPr lang="fr-CA"/>
          </a:p>
          <a:p>
            <a:pPr lvl="2">
              <a:buFont typeface="Wingdings" pitchFamily="2" charset="2"/>
              <a:buChar char="Ø"/>
            </a:pPr>
            <a:r>
              <a:rPr lang="fr-CA"/>
              <a:t>S’assurer de ne pas contaminer le spécimen et l’environnement</a:t>
            </a:r>
          </a:p>
          <a:p>
            <a:pPr lvl="2">
              <a:buFont typeface="Wingdings" pitchFamily="2" charset="2"/>
              <a:buChar char="Ø"/>
            </a:pPr>
            <a:endParaRPr lang="fr-CA"/>
          </a:p>
          <a:p>
            <a:pPr lvl="2">
              <a:buFont typeface="Wingdings" pitchFamily="2" charset="2"/>
              <a:buChar char="Ø"/>
            </a:pPr>
            <a:r>
              <a:rPr lang="fr-CA"/>
              <a:t>Transporter avec soin les spécimens </a:t>
            </a:r>
          </a:p>
        </p:txBody>
      </p:sp>
    </p:spTree>
    <p:extLst>
      <p:ext uri="{BB962C8B-B14F-4D97-AF65-F5344CB8AC3E}">
        <p14:creationId xmlns:p14="http://schemas.microsoft.com/office/powerpoint/2010/main" val="31095160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720564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021A4066-B261-49FE-952E-A0FE3EE7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81B4579-E2EA-4BD7-94FF-0A0BEE135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264816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A291F05D-F120-4908-E447-33BDBC1F4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5" y="804520"/>
            <a:ext cx="2647617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2200"/>
              <a:t>MESURES DE PRÉVENTION DE L’INFECTION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1958111-BC13-4D45-AB27-0C2C83F9B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34B979-98EE-B6A1-29C7-BD234E0FCC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8685" y="2015732"/>
            <a:ext cx="2644893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/>
              <a:t>Manipulation des spécimens de laboratoire </a:t>
            </a:r>
          </a:p>
          <a:p>
            <a:pPr defTabSz="914400"/>
            <a:endParaRPr lang="en-US"/>
          </a:p>
          <a:p>
            <a:pPr marL="118872" defTabSz="914400"/>
            <a:r>
              <a:rPr lang="en-US"/>
              <a:t>Guide CÉMEQ p.96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2188758-E18A-4CE5-9D03-F4BF5D887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5098" y="482171"/>
            <a:ext cx="4568843" cy="5149101"/>
            <a:chOff x="5446003" y="583365"/>
            <a:chExt cx="6091790" cy="5181928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21513DD-C15F-4381-AEA6-ED9E5E218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ED2DE01-7F43-4858-85FC-27022DA78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Espace réservé du contenu 7" descr="Gélule étiquetée Coronavirus">
            <a:extLst>
              <a:ext uri="{FF2B5EF4-FFF2-40B4-BE49-F238E27FC236}">
                <a16:creationId xmlns:a16="http://schemas.microsoft.com/office/drawing/2014/main" id="{A4E5AEC9-4EA6-5BF6-8461-9D11D1E8AA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8" r="20449"/>
          <a:stretch/>
        </p:blipFill>
        <p:spPr>
          <a:xfrm>
            <a:off x="4570444" y="1116345"/>
            <a:ext cx="3616163" cy="386617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42F4933-2ECF-4EE5-BCE4-F19E3CA60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6FAC23C-014D-4AC5-AD1B-36F7D0E7E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642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os plan d’une règle">
            <a:extLst>
              <a:ext uri="{FF2B5EF4-FFF2-40B4-BE49-F238E27FC236}">
                <a16:creationId xmlns:a16="http://schemas.microsoft.com/office/drawing/2014/main" id="{961AB05E-F668-2B96-A6E2-32A77CDF3D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2806" r="8194" b="-1"/>
          <a:stretch/>
        </p:blipFill>
        <p:spPr>
          <a:xfrm>
            <a:off x="228" y="10"/>
            <a:ext cx="9143772" cy="685799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7703" y="1193800"/>
            <a:ext cx="2394787" cy="4699000"/>
          </a:xfrm>
        </p:spPr>
        <p:txBody>
          <a:bodyPr anchor="ctr">
            <a:normAutofit/>
          </a:bodyPr>
          <a:lstStyle/>
          <a:p>
            <a:r>
              <a:rPr lang="fr-CA" sz="2700"/>
              <a:t>MESURES DE PRÉVENTION DE L’INFECTION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32477" y="1193800"/>
            <a:ext cx="4563818" cy="4699000"/>
          </a:xfrm>
        </p:spPr>
        <p:txBody>
          <a:bodyPr anchor="ctr">
            <a:normAutofit/>
          </a:bodyPr>
          <a:lstStyle/>
          <a:p>
            <a:r>
              <a:rPr lang="fr-CA" b="1" u="sng" dirty="0"/>
              <a:t>Manipulation du matériel piquant ou tranchant</a:t>
            </a:r>
          </a:p>
          <a:p>
            <a:endParaRPr lang="fr-CA" b="1" u="sng" dirty="0"/>
          </a:p>
          <a:p>
            <a:pPr lvl="2">
              <a:buFont typeface="Wingdings" pitchFamily="2" charset="2"/>
              <a:buChar char="Ø"/>
            </a:pPr>
            <a:endParaRPr lang="fr-CA"/>
          </a:p>
          <a:p>
            <a:pPr lvl="2">
              <a:buFont typeface="Wingdings" pitchFamily="2" charset="2"/>
              <a:buChar char="Ø"/>
            </a:pPr>
            <a:r>
              <a:rPr lang="fr-CA"/>
              <a:t>Beaucoup d’incidents se produisent par manque de prudence!</a:t>
            </a:r>
          </a:p>
        </p:txBody>
      </p:sp>
    </p:spTree>
    <p:extLst>
      <p:ext uri="{BB962C8B-B14F-4D97-AF65-F5344CB8AC3E}">
        <p14:creationId xmlns:p14="http://schemas.microsoft.com/office/powerpoint/2010/main" val="2471459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720564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21A4066-B261-49FE-952E-A0FE3EE7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81B4579-E2EA-4BD7-94FF-0A0BEE135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264816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A291F05D-F120-4908-E447-33BDBC1F4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5" y="804520"/>
            <a:ext cx="2647617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2200"/>
              <a:t>MESURES DE PRÉVENTION DE L’INFECTION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1958111-BC13-4D45-AB27-0C2C83F9B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34B979-98EE-B6A1-29C7-BD234E0FCC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8685" y="2015732"/>
            <a:ext cx="2644893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/>
              <a:t>Manipulation du matériel piquant ou tranchant </a:t>
            </a:r>
          </a:p>
          <a:p>
            <a:pPr defTabSz="914400"/>
            <a:endParaRPr lang="en-US"/>
          </a:p>
          <a:p>
            <a:pPr marL="118872" defTabSz="914400"/>
            <a:r>
              <a:rPr lang="en-US"/>
              <a:t>Guide CÉMEQ p.96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2188758-E18A-4CE5-9D03-F4BF5D887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5098" y="482171"/>
            <a:ext cx="4568843" cy="5149101"/>
            <a:chOff x="5446003" y="583365"/>
            <a:chExt cx="6091790" cy="518192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21513DD-C15F-4381-AEA6-ED9E5E218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ED2DE01-7F43-4858-85FC-27022DA78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Espace réservé du contenu 7" descr="Aspiration d’un médicament à partir d’un flacon">
            <a:extLst>
              <a:ext uri="{FF2B5EF4-FFF2-40B4-BE49-F238E27FC236}">
                <a16:creationId xmlns:a16="http://schemas.microsoft.com/office/drawing/2014/main" id="{32875563-33FD-E1AB-8733-7DBA7AEF50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67"/>
          <a:stretch/>
        </p:blipFill>
        <p:spPr>
          <a:xfrm>
            <a:off x="4570444" y="1116345"/>
            <a:ext cx="3616163" cy="386617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42F4933-2ECF-4EE5-BCE4-F19E3CA60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6FAC23C-014D-4AC5-AD1B-36F7D0E7E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5252651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2246</TotalTime>
  <Words>793</Words>
  <Application>Microsoft Office PowerPoint</Application>
  <PresentationFormat>Affichage à l'écran (4:3)</PresentationFormat>
  <Paragraphs>196</Paragraphs>
  <Slides>29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3" baseType="lpstr">
      <vt:lpstr>Arial</vt:lpstr>
      <vt:lpstr>Gill Sans MT</vt:lpstr>
      <vt:lpstr>Wingdings</vt:lpstr>
      <vt:lpstr>Galerie</vt:lpstr>
      <vt:lpstr>COURS #5</vt:lpstr>
      <vt:lpstr>MESURES DE PRÉVENTION DE L’INFECTION</vt:lpstr>
      <vt:lpstr>MESURES DE PRÉVENTION DE L’INFECTION</vt:lpstr>
      <vt:lpstr>MESURES DE PRÉVENTION DE L’INFECTION</vt:lpstr>
      <vt:lpstr>MESURES DE PRÉVENTION DE L’INFECTION</vt:lpstr>
      <vt:lpstr>MESURES DE PRÉVENTION DE L’INFECTION</vt:lpstr>
      <vt:lpstr>MESURES DE PRÉVENTION DE L’INFECTION</vt:lpstr>
      <vt:lpstr>MESURES DE PRÉVENTION DE L’INFECTION</vt:lpstr>
      <vt:lpstr>MESURES DE PRÉVENTION DE L’INFECTION</vt:lpstr>
      <vt:lpstr>MESURES DE PRÉVENTION DE L’INFECTION</vt:lpstr>
      <vt:lpstr>MESURES DE PRÉVENTION DE L’INFECTION</vt:lpstr>
      <vt:lpstr>MESURES DE PRÉVENTION DE L’INFECTION</vt:lpstr>
      <vt:lpstr>MESURES DE PRÉVENTION DE L’INFECTION</vt:lpstr>
      <vt:lpstr>MESURES DE PRÉVENTION DE L’INFECTION</vt:lpstr>
      <vt:lpstr>MESURES DE PRÉVENTION DE L’INFECTION</vt:lpstr>
      <vt:lpstr>MESURES DE PRÉVENTION DE L’INFECTION</vt:lpstr>
      <vt:lpstr>MESURES DE PRÉVENTION DE L’INFECTION</vt:lpstr>
      <vt:lpstr>MESURES DE PRÉVENTION DE L’INFECTION</vt:lpstr>
      <vt:lpstr>MESURES DE PRÉVENTION DE L’INFECTION</vt:lpstr>
      <vt:lpstr>VACCINOTHÉRAPIE</vt:lpstr>
      <vt:lpstr>VACCINOTHÉRAPIE</vt:lpstr>
      <vt:lpstr>VACCINOTHÉRAPIE</vt:lpstr>
      <vt:lpstr>VACCINOTHÉRAPIE</vt:lpstr>
      <vt:lpstr>VACCINOTHÉRAPIE</vt:lpstr>
      <vt:lpstr>VACCINOTHÉRAPIE</vt:lpstr>
      <vt:lpstr>MANIFESTATIONS CLINIQUES POSTVACCINATION</vt:lpstr>
      <vt:lpstr>VACCINOTHÉRAPIE</vt:lpstr>
      <vt:lpstr>MANIFESTATIONS CLINIQUES POSTVACCINATION</vt:lpstr>
      <vt:lpstr>MOODLE</vt:lpstr>
    </vt:vector>
  </TitlesOfParts>
  <Company>CSRDN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L’INFECTION ET LES MESURES DE PRÉVENTION</dc:title>
  <dc:creator>Beaulieu, Daniel</dc:creator>
  <cp:lastModifiedBy>Beaulieu, Daniel</cp:lastModifiedBy>
  <cp:revision>85</cp:revision>
  <dcterms:created xsi:type="dcterms:W3CDTF">2012-11-29T16:07:58Z</dcterms:created>
  <dcterms:modified xsi:type="dcterms:W3CDTF">2024-03-10T15:24:22Z</dcterms:modified>
</cp:coreProperties>
</file>