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Roboto"/>
      <p:regular r:id="rId39"/>
      <p:bold r:id="rId40"/>
      <p:italic r:id="rId41"/>
      <p:boldItalic r:id="rId42"/>
    </p:embeddedFont>
    <p:embeddedFont>
      <p:font typeface="Exo 2"/>
      <p:regular r:id="rId43"/>
      <p:bold r:id="rId44"/>
      <p:italic r:id="rId45"/>
      <p:boldItalic r:id="rId46"/>
    </p:embeddedFont>
    <p:embeddedFont>
      <p:font typeface="Oswald"/>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304">
          <p15:clr>
            <a:srgbClr val="A4A3A4"/>
          </p15:clr>
        </p15:guide>
        <p15:guide id="2" pos="227">
          <p15:clr>
            <a:srgbClr val="A4A3A4"/>
          </p15:clr>
        </p15:guide>
        <p15:guide id="3" pos="454">
          <p15:clr>
            <a:srgbClr val="9AA0A6"/>
          </p15:clr>
        </p15:guide>
        <p15:guide id="4" pos="680">
          <p15:clr>
            <a:srgbClr val="A4A3A4"/>
          </p15:clr>
        </p15:guide>
        <p15:guide id="5" pos="907">
          <p15:clr>
            <a:srgbClr val="A4A3A4"/>
          </p15:clr>
        </p15:guide>
        <p15:guide id="6" pos="1134">
          <p15:clr>
            <a:srgbClr val="A4A3A4"/>
          </p15:clr>
        </p15:guide>
        <p15:guide id="7" pos="1361">
          <p15:clr>
            <a:srgbClr val="A4A3A4"/>
          </p15:clr>
        </p15:guide>
        <p15:guide id="8" pos="1587">
          <p15:clr>
            <a:srgbClr val="A4A3A4"/>
          </p15:clr>
        </p15:guide>
        <p15:guide id="9" pos="1814">
          <p15:clr>
            <a:srgbClr val="9AA0A6"/>
          </p15:clr>
        </p15:guide>
        <p15:guide id="10" pos="2041">
          <p15:clr>
            <a:srgbClr val="9AA0A6"/>
          </p15:clr>
        </p15:guide>
        <p15:guide id="11" pos="2268">
          <p15:clr>
            <a:srgbClr val="9AA0A6"/>
          </p15:clr>
        </p15:guide>
        <p15:guide id="12" pos="2494">
          <p15:clr>
            <a:srgbClr val="9AA0A6"/>
          </p15:clr>
        </p15:guide>
        <p15:guide id="13" pos="2721">
          <p15:clr>
            <a:srgbClr val="9AA0A6"/>
          </p15:clr>
        </p15:guide>
        <p15:guide id="14" pos="2948">
          <p15:clr>
            <a:srgbClr val="9AA0A6"/>
          </p15:clr>
        </p15:guide>
        <p15:guide id="15" pos="3175">
          <p15:clr>
            <a:srgbClr val="9AA0A6"/>
          </p15:clr>
        </p15:guide>
        <p15:guide id="16" pos="3719">
          <p15:clr>
            <a:srgbClr val="9AA0A6"/>
          </p15:clr>
        </p15:guide>
        <p15:guide id="17" pos="4535">
          <p15:clr>
            <a:srgbClr val="9AA0A6"/>
          </p15:clr>
        </p15:guide>
        <p15:guide id="18" pos="4762">
          <p15:clr>
            <a:srgbClr val="9AA0A6"/>
          </p15:clr>
        </p15:guide>
        <p15:guide id="19" pos="4989">
          <p15:clr>
            <a:srgbClr val="9AA0A6"/>
          </p15:clr>
        </p15:guide>
        <p15:guide id="20" pos="5216">
          <p15:clr>
            <a:srgbClr val="9AA0A6"/>
          </p15:clr>
        </p15:guide>
        <p15:guide id="21" pos="566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304" orient="horz"/>
        <p:guide pos="227"/>
        <p:guide pos="454"/>
        <p:guide pos="680"/>
        <p:guide pos="907"/>
        <p:guide pos="1134"/>
        <p:guide pos="1361"/>
        <p:guide pos="1587"/>
        <p:guide pos="1814"/>
        <p:guide pos="2041"/>
        <p:guide pos="2268"/>
        <p:guide pos="2494"/>
        <p:guide pos="2721"/>
        <p:guide pos="2948"/>
        <p:guide pos="3175"/>
        <p:guide pos="3719"/>
        <p:guide pos="4535"/>
        <p:guide pos="4762"/>
        <p:guide pos="4989"/>
        <p:guide pos="5216"/>
        <p:guide pos="5669"/>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20" Type="http://schemas.openxmlformats.org/officeDocument/2006/relationships/slide" Target="slides/slide15.xml"/><Relationship Id="rId42" Type="http://schemas.openxmlformats.org/officeDocument/2006/relationships/font" Target="fonts/Roboto-boldItalic.fntdata"/><Relationship Id="rId41" Type="http://schemas.openxmlformats.org/officeDocument/2006/relationships/font" Target="fonts/Roboto-italic.fntdata"/><Relationship Id="rId22" Type="http://schemas.openxmlformats.org/officeDocument/2006/relationships/slide" Target="slides/slide17.xml"/><Relationship Id="rId44" Type="http://schemas.openxmlformats.org/officeDocument/2006/relationships/font" Target="fonts/Exo2-bold.fntdata"/><Relationship Id="rId21" Type="http://schemas.openxmlformats.org/officeDocument/2006/relationships/slide" Target="slides/slide16.xml"/><Relationship Id="rId43" Type="http://schemas.openxmlformats.org/officeDocument/2006/relationships/font" Target="fonts/Exo2-regular.fntdata"/><Relationship Id="rId24" Type="http://schemas.openxmlformats.org/officeDocument/2006/relationships/slide" Target="slides/slide19.xml"/><Relationship Id="rId46" Type="http://schemas.openxmlformats.org/officeDocument/2006/relationships/font" Target="fonts/Exo2-boldItalic.fntdata"/><Relationship Id="rId23" Type="http://schemas.openxmlformats.org/officeDocument/2006/relationships/slide" Target="slides/slide18.xml"/><Relationship Id="rId45" Type="http://schemas.openxmlformats.org/officeDocument/2006/relationships/font" Target="fonts/Exo2-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Oswald-bold.fntdata"/><Relationship Id="rId25" Type="http://schemas.openxmlformats.org/officeDocument/2006/relationships/slide" Target="slides/slide20.xml"/><Relationship Id="rId47" Type="http://schemas.openxmlformats.org/officeDocument/2006/relationships/font" Target="fonts/Oswald-regular.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Roboto-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47c94205e3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47c94205e3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70c42f3138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0c42f3138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Il alimente </a:t>
            </a:r>
            <a:r>
              <a:rPr lang="fr">
                <a:solidFill>
                  <a:schemeClr val="dk1"/>
                </a:solidFill>
              </a:rPr>
              <a:t>le circuit primaire et secondaire.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ce0d25a71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ce0d25a71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 Le régulateur de pression est habituellement préréglé entre 100 à 105 psi pour le démarrage et 20 psi de plus pour l’arrêt.				réf:p 97 et 98 du CVL pour le circuit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70caed8f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70caed8f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70caed8fe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70caed8fe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L’avertisseur de basse pression est relié à un témoin lumineux et </a:t>
            </a:r>
            <a:r>
              <a:rPr lang="fr"/>
              <a:t>sonore,</a:t>
            </a:r>
            <a:r>
              <a:rPr lang="fr"/>
              <a:t> il doit s’enclencher à un minimum de 55 psi.</a:t>
            </a:r>
            <a:endParaRPr/>
          </a:p>
          <a:p>
            <a:pPr indent="0" lvl="0" marL="0" rtl="0" algn="l">
              <a:lnSpc>
                <a:spcPct val="115000"/>
              </a:lnSpc>
              <a:spcBef>
                <a:spcPts val="1200"/>
              </a:spcBef>
              <a:spcAft>
                <a:spcPts val="0"/>
              </a:spcAft>
              <a:buClr>
                <a:schemeClr val="dk1"/>
              </a:buClr>
              <a:buSzPts val="1100"/>
              <a:buFont typeface="Arial"/>
              <a:buNone/>
            </a:pPr>
            <a:r>
              <a:rPr b="1" lang="fr">
                <a:solidFill>
                  <a:schemeClr val="dk1"/>
                </a:solidFill>
              </a:rPr>
              <a:t>réservoir de service</a:t>
            </a:r>
            <a:r>
              <a:rPr lang="fr">
                <a:solidFill>
                  <a:schemeClr val="dk1"/>
                </a:solidFill>
              </a:rPr>
              <a:t>, car à la SAAQ  c’est le terme utilisé pour l’apprenti.</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70caed8fe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70caed8fe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70caed8fe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70caed8fe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70caed8fe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70caed8fe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Il en existe plusieurs marques et modèles.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70caed8fe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70caed8fe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70caed8fe9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70caed8fe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85240c9a5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85240c9a5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73fbc7a32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73fbc7a32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70caed8fe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70caed8fe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b="1" lang="fr">
                <a:solidFill>
                  <a:schemeClr val="dk1"/>
                </a:solidFill>
              </a:rPr>
              <a:t>Mentionner que le réservoir d’essieu arrière </a:t>
            </a:r>
            <a:r>
              <a:rPr lang="fr">
                <a:solidFill>
                  <a:schemeClr val="dk1"/>
                </a:solidFill>
              </a:rPr>
              <a:t>est aussi considéré comme étant le</a:t>
            </a:r>
            <a:r>
              <a:rPr b="1" lang="fr">
                <a:solidFill>
                  <a:schemeClr val="dk1"/>
                </a:solidFill>
              </a:rPr>
              <a:t> R</a:t>
            </a:r>
            <a:r>
              <a:rPr b="1" lang="fr">
                <a:solidFill>
                  <a:schemeClr val="dk1"/>
                </a:solidFill>
              </a:rPr>
              <a:t>éservoir de service</a:t>
            </a:r>
            <a:r>
              <a:rPr lang="fr">
                <a:solidFill>
                  <a:schemeClr val="dk1"/>
                </a:solidFill>
              </a:rPr>
              <a:t>, car à la SAAQ  c’est le terme utilisé pour l’apprenti.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70caed8fe9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70caed8fe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70caed8fe9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70caed8fe9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14b54b82a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14b54b82a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70c42f3138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70c42f3138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70c5e63be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70c5e63be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756c45cb6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756c45cb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Il est à noter que l’avertisseur entre en fonction beaucoup plus haut que 55 psi.</a:t>
            </a:r>
            <a:endParaRPr/>
          </a:p>
          <a:p>
            <a:pPr indent="0" lvl="0" marL="0" rtl="0" algn="l">
              <a:spcBef>
                <a:spcPts val="0"/>
              </a:spcBef>
              <a:spcAft>
                <a:spcPts val="0"/>
              </a:spcAft>
              <a:buNone/>
            </a:pPr>
            <a:r>
              <a:rPr lang="fr"/>
              <a:t>Il permet d’aviser le conducteur de l’urgence de se stationner avant que les freins d’urgence ne s’appliquent.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756c45cb6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756c45cb6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Ce test permet d’assurer une distance de freinage sécuritaire dans toutes les circonstances.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756c45cb6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756c45cb6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L’arrêt du compresseur se fait généralement au milieu de la norme.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756c45cb6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756c45cb6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C’est le seul test qui se fait avec le moteur à l’arrêt.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42c10106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42c10106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50 km/hr avec 15 tonnes est la distance de freinage repère de 27 m							réf:pages 107 et 108 du CVL</a:t>
            </a:r>
            <a:endParaRPr/>
          </a:p>
          <a:p>
            <a:pPr indent="0" lvl="0" marL="0" rtl="0" algn="l">
              <a:spcBef>
                <a:spcPts val="0"/>
              </a:spcBef>
              <a:spcAft>
                <a:spcPts val="0"/>
              </a:spcAft>
              <a:buNone/>
            </a:pPr>
            <a:r>
              <a:rPr lang="fr">
                <a:solidFill>
                  <a:schemeClr val="dk1"/>
                </a:solidFill>
              </a:rPr>
              <a:t>50 km/hr avec 30 tonnes est la distance de freinage de 54 m...X2</a:t>
            </a:r>
            <a:endParaRPr>
              <a:solidFill>
                <a:schemeClr val="dk1"/>
              </a:solidFill>
            </a:endParaRPr>
          </a:p>
          <a:p>
            <a:pPr indent="0" lvl="0" marL="0" rtl="0" algn="l">
              <a:spcBef>
                <a:spcPts val="0"/>
              </a:spcBef>
              <a:spcAft>
                <a:spcPts val="0"/>
              </a:spcAft>
              <a:buNone/>
            </a:pPr>
            <a:r>
              <a:rPr lang="fr">
                <a:solidFill>
                  <a:schemeClr val="dk1"/>
                </a:solidFill>
              </a:rPr>
              <a:t>100 km/hr avec 15 tonnes est la distance de freinage de 108 m...X4</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100 km/hr avec 30 tonnes est la distance de freinage de 216 m et il n’y a pas de dessin...X8</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756c45cb6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756c45cb6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 démarrage du compresseur se fait à 20 psi en dessous de l’arrêt.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756c45cb6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756c45cb6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Avec une transmission manuelle, il serait sage d’engager le 2ieme ou le 3ieme rapport afin de réduire la force de torsion à l’arbre de commande et aux essieux.</a:t>
            </a:r>
            <a:endParaRPr/>
          </a:p>
          <a:p>
            <a:pPr indent="0" lvl="0" marL="0" rtl="0" algn="l">
              <a:spcBef>
                <a:spcPts val="0"/>
              </a:spcBef>
              <a:spcAft>
                <a:spcPts val="0"/>
              </a:spcAft>
              <a:buNone/>
            </a:pPr>
            <a:r>
              <a:rPr lang="fr"/>
              <a:t>Avec une transmission automatisée ou automatique, la mise en mouvement du camion pourrait être nécessaire selon le type sécurité du </a:t>
            </a:r>
            <a:r>
              <a:rPr lang="fr"/>
              <a:t>fabricant</a:t>
            </a:r>
            <a:r>
              <a:rPr lang="fr"/>
              <a:t>, certaines transmissions ne s’engagent pas en “drive” quand le frein de </a:t>
            </a:r>
            <a:r>
              <a:rPr lang="fr"/>
              <a:t>stationnement est appliqué.</a:t>
            </a:r>
            <a:r>
              <a:rPr lang="fr"/>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756c45cb6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756c45cb6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Lors de la mise en mouvement du camion, il faut s’assurer que toutes les roues tournent librement.</a:t>
            </a:r>
            <a:endParaRPr/>
          </a:p>
          <a:p>
            <a:pPr indent="0" lvl="0" marL="0" rtl="0" algn="l">
              <a:spcBef>
                <a:spcPts val="0"/>
              </a:spcBef>
              <a:spcAft>
                <a:spcPts val="0"/>
              </a:spcAft>
              <a:buNone/>
            </a:pPr>
            <a:r>
              <a:rPr lang="fr"/>
              <a:t>Avec une transmission manuelle, il faut appuyer sur </a:t>
            </a:r>
            <a:r>
              <a:rPr lang="fr"/>
              <a:t>l'embrayage</a:t>
            </a:r>
            <a:r>
              <a:rPr lang="fr"/>
              <a:t> avant de freiner, dû à la faible vitesse du véhicule.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46d7ac1b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46d7ac1b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4247fbc19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4247fbc19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réf:p108 du CVL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70be04237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0be04237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70be04237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70be04237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réf:p.108 du CVL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7f08cd57c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7f08cd57c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70be042371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70be042371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Le compresseur</a:t>
            </a:r>
            <a:r>
              <a:rPr lang="fr">
                <a:solidFill>
                  <a:schemeClr val="dk1"/>
                </a:solidFill>
              </a:rPr>
              <a:t> est entraîné par la rotation du moteur,il est alimenté en air par le filtre à air du moteur et il est lubrifié par l’huile moteur</a:t>
            </a:r>
            <a:r>
              <a:rPr lang="fr" sz="1400">
                <a:solidFill>
                  <a:schemeClr val="dk1"/>
                </a:solidFill>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70c42f3138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70c42f3138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Un élément chauffant est installé sous l’assécheur d’air afin d’empêcher l’humidité de geler.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0" name="Google Shape;20;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1" name="Google Shape;21;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2" name="Google Shape;22;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 name="Google Shape;23;p3"/>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 name="Google Shape;26;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8" name="Google Shape;28;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9" name="Google Shape;29;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0" name="Google Shape;30;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 name="Google Shape;31;p4"/>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5" name="Google Shape;35;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6" name="Google Shape;36;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7" name="Google Shape;37;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 name="Google Shape;38;p5"/>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2" name="Google Shape;42;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3" name="Google Shape;43;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4" name="Google Shape;44;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5" name="Google Shape;45;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6" name="Google Shape;46;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 name="Google Shape;47;p6"/>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1" name="Google Shape;51;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2" name="Google Shape;52;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3" name="Google Shape;5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4" name="Google Shape;54;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55" name="Google Shape;55;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6" name="Google Shape;56;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 name="Google Shape;57;p7"/>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0" name="Google Shape;60;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1" name="Google Shape;61;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2" name="Google Shape;62;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p8"/>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64" name="Shape 64"/>
        <p:cNvGrpSpPr/>
        <p:nvPr/>
      </p:nvGrpSpPr>
      <p:grpSpPr>
        <a:xfrm>
          <a:off x="0" y="0"/>
          <a:ext cx="0" cy="0"/>
          <a:chOff x="0" y="0"/>
          <a:chExt cx="0" cy="0"/>
        </a:xfrm>
      </p:grpSpPr>
      <p:sp>
        <p:nvSpPr>
          <p:cNvPr id="65" name="Google Shape;65;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66" name="Google Shape;66;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3.png"/><Relationship Id="rId5"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23.png"/><Relationship Id="rId5"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3.png"/><Relationship Id="rId6"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23.png"/><Relationship Id="rId5"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8.jpg"/><Relationship Id="rId4" Type="http://schemas.openxmlformats.org/officeDocument/2006/relationships/image" Target="../media/image32.png"/><Relationship Id="rId5"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41.png"/><Relationship Id="rId5"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31.png"/><Relationship Id="rId5" Type="http://schemas.openxmlformats.org/officeDocument/2006/relationships/image" Target="../media/image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31.png"/><Relationship Id="rId5" Type="http://schemas.openxmlformats.org/officeDocument/2006/relationships/image" Target="../media/image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9.png"/><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31.png"/><Relationship Id="rId5" Type="http://schemas.openxmlformats.org/officeDocument/2006/relationships/image" Target="../media/image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1.png"/><Relationship Id="rId5" Type="http://schemas.openxmlformats.org/officeDocument/2006/relationships/image" Target="../media/image35.png"/><Relationship Id="rId6"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24.png"/><Relationship Id="rId6"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drive.google.com/open?id=1R7A4Vaj7BWInz0xNfaE3oMGwfRS8JWY5" TargetMode="External"/><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6.jpg"/><Relationship Id="rId5" Type="http://schemas.openxmlformats.org/officeDocument/2006/relationships/image" Target="../media/image13.png"/><Relationship Id="rId6"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0"/>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latin typeface="Arial"/>
                <a:ea typeface="Arial"/>
                <a:cs typeface="Arial"/>
                <a:sym typeface="Arial"/>
              </a:rPr>
              <a:t>Leçon 2.4.1</a:t>
            </a:r>
            <a:endParaRPr>
              <a:latin typeface="Arial"/>
              <a:ea typeface="Arial"/>
              <a:cs typeface="Arial"/>
              <a:sym typeface="Arial"/>
            </a:endParaRPr>
          </a:p>
          <a:p>
            <a:pPr indent="0" lvl="0" marL="0" rtl="0" algn="ctr">
              <a:spcBef>
                <a:spcPts val="0"/>
              </a:spcBef>
              <a:spcAft>
                <a:spcPts val="0"/>
              </a:spcAft>
              <a:buNone/>
            </a:pPr>
            <a:r>
              <a:rPr lang="fr">
                <a:latin typeface="Arial"/>
                <a:ea typeface="Arial"/>
                <a:cs typeface="Arial"/>
                <a:sym typeface="Arial"/>
              </a:rPr>
              <a:t>Système de freinage 1</a:t>
            </a:r>
            <a:endParaRPr>
              <a:latin typeface="Arial"/>
              <a:ea typeface="Arial"/>
              <a:cs typeface="Arial"/>
              <a:sym typeface="Arial"/>
            </a:endParaRPr>
          </a:p>
        </p:txBody>
      </p:sp>
      <p:sp>
        <p:nvSpPr>
          <p:cNvPr id="72" name="Google Shape;72;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73" name="Google Shape;73;p10"/>
          <p:cNvPicPr preferRelativeResize="0"/>
          <p:nvPr/>
        </p:nvPicPr>
        <p:blipFill>
          <a:blip r:embed="rId3">
            <a:alphaModFix/>
          </a:blip>
          <a:stretch>
            <a:fillRect/>
          </a:stretch>
        </p:blipFill>
        <p:spPr>
          <a:xfrm>
            <a:off x="7920000" y="0"/>
            <a:ext cx="1128074" cy="483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9"/>
          <p:cNvSpPr txBox="1"/>
          <p:nvPr>
            <p:ph type="title"/>
          </p:nvPr>
        </p:nvSpPr>
        <p:spPr>
          <a:xfrm>
            <a:off x="2403300" y="522350"/>
            <a:ext cx="4553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 réservoir d’alimentation</a:t>
            </a:r>
            <a:endParaRPr/>
          </a:p>
        </p:txBody>
      </p:sp>
      <p:pic>
        <p:nvPicPr>
          <p:cNvPr id="181" name="Google Shape;181;p19"/>
          <p:cNvPicPr preferRelativeResize="0"/>
          <p:nvPr/>
        </p:nvPicPr>
        <p:blipFill>
          <a:blip r:embed="rId3">
            <a:alphaModFix/>
          </a:blip>
          <a:stretch>
            <a:fillRect/>
          </a:stretch>
        </p:blipFill>
        <p:spPr>
          <a:xfrm>
            <a:off x="685800" y="1698350"/>
            <a:ext cx="4517000" cy="1477900"/>
          </a:xfrm>
          <a:prstGeom prst="rect">
            <a:avLst/>
          </a:prstGeom>
          <a:noFill/>
          <a:ln>
            <a:noFill/>
          </a:ln>
        </p:spPr>
      </p:pic>
      <p:sp>
        <p:nvSpPr>
          <p:cNvPr id="182" name="Google Shape;182;p19"/>
          <p:cNvSpPr txBox="1"/>
          <p:nvPr/>
        </p:nvSpPr>
        <p:spPr>
          <a:xfrm>
            <a:off x="5369825" y="2161800"/>
            <a:ext cx="3000000" cy="646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Le </a:t>
            </a:r>
            <a:r>
              <a:rPr lang="fr" sz="1100">
                <a:solidFill>
                  <a:srgbClr val="FF0000"/>
                </a:solidFill>
              </a:rPr>
              <a:t>réservoir d’alimentation</a:t>
            </a:r>
            <a:r>
              <a:rPr lang="fr" sz="1100">
                <a:solidFill>
                  <a:schemeClr val="dk1"/>
                </a:solidFill>
              </a:rPr>
              <a:t> emmagasine l’air comprimé qui provient du compresseur.</a:t>
            </a:r>
            <a:endParaRPr/>
          </a:p>
        </p:txBody>
      </p:sp>
      <p:sp>
        <p:nvSpPr>
          <p:cNvPr id="183" name="Google Shape;183;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84" name="Google Shape;184;p19"/>
          <p:cNvPicPr preferRelativeResize="0"/>
          <p:nvPr/>
        </p:nvPicPr>
        <p:blipFill>
          <a:blip r:embed="rId4">
            <a:alphaModFix/>
          </a:blip>
          <a:stretch>
            <a:fillRect/>
          </a:stretch>
        </p:blipFill>
        <p:spPr>
          <a:xfrm>
            <a:off x="204353" y="109067"/>
            <a:ext cx="1751274" cy="1281361"/>
          </a:xfrm>
          <a:prstGeom prst="rect">
            <a:avLst/>
          </a:prstGeom>
          <a:noFill/>
          <a:ln>
            <a:noFill/>
          </a:ln>
        </p:spPr>
      </p:pic>
      <p:pic>
        <p:nvPicPr>
          <p:cNvPr id="185" name="Google Shape;185;p19"/>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0"/>
          <p:cNvSpPr txBox="1"/>
          <p:nvPr>
            <p:ph type="title"/>
          </p:nvPr>
        </p:nvSpPr>
        <p:spPr>
          <a:xfrm>
            <a:off x="1895550" y="254900"/>
            <a:ext cx="5568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Le régulateur de pression</a:t>
            </a:r>
            <a:endParaRPr/>
          </a:p>
        </p:txBody>
      </p:sp>
      <p:pic>
        <p:nvPicPr>
          <p:cNvPr id="191" name="Google Shape;191;p20"/>
          <p:cNvPicPr preferRelativeResize="0"/>
          <p:nvPr/>
        </p:nvPicPr>
        <p:blipFill>
          <a:blip r:embed="rId3">
            <a:alphaModFix/>
          </a:blip>
          <a:stretch>
            <a:fillRect/>
          </a:stretch>
        </p:blipFill>
        <p:spPr>
          <a:xfrm>
            <a:off x="2743200" y="915650"/>
            <a:ext cx="1647600" cy="3089246"/>
          </a:xfrm>
          <a:prstGeom prst="rect">
            <a:avLst/>
          </a:prstGeom>
          <a:noFill/>
          <a:ln>
            <a:noFill/>
          </a:ln>
        </p:spPr>
      </p:pic>
      <p:sp>
        <p:nvSpPr>
          <p:cNvPr id="192" name="Google Shape;192;p20"/>
          <p:cNvSpPr txBox="1"/>
          <p:nvPr/>
        </p:nvSpPr>
        <p:spPr>
          <a:xfrm>
            <a:off x="4704625" y="1175650"/>
            <a:ext cx="3000000" cy="13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chemeClr val="dk1"/>
                </a:solidFill>
              </a:rPr>
              <a:t>Son rôle: </a:t>
            </a:r>
            <a:r>
              <a:rPr lang="fr">
                <a:solidFill>
                  <a:schemeClr val="dk1"/>
                </a:solidFill>
              </a:rPr>
              <a:t>démarrer le compresseur à un minimum de 80 psi “début du cycle de pompage” et l’arrêter entre 117 et 137 psi “fin du cycle de pompage”</a:t>
            </a:r>
            <a:endParaRPr/>
          </a:p>
        </p:txBody>
      </p:sp>
      <p:sp>
        <p:nvSpPr>
          <p:cNvPr id="193" name="Google Shape;193;p20"/>
          <p:cNvSpPr txBox="1"/>
          <p:nvPr/>
        </p:nvSpPr>
        <p:spPr>
          <a:xfrm>
            <a:off x="4704625" y="2462700"/>
            <a:ext cx="3000000" cy="1253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Le </a:t>
            </a:r>
            <a:r>
              <a:rPr lang="fr" sz="1100">
                <a:solidFill>
                  <a:srgbClr val="FF0000"/>
                </a:solidFill>
              </a:rPr>
              <a:t>régulateur de pression</a:t>
            </a:r>
            <a:r>
              <a:rPr lang="fr" sz="1100">
                <a:solidFill>
                  <a:schemeClr val="dk1"/>
                </a:solidFill>
              </a:rPr>
              <a:t> contrôle les pressions d’air minimal et maximal du système pneumatique en plus de commander la purge de l’</a:t>
            </a:r>
            <a:r>
              <a:rPr lang="fr" sz="1100">
                <a:highlight>
                  <a:srgbClr val="FFFFFF"/>
                </a:highlight>
                <a:latin typeface="Roboto"/>
                <a:ea typeface="Roboto"/>
                <a:cs typeface="Roboto"/>
                <a:sym typeface="Roboto"/>
              </a:rPr>
              <a:t>assécheur d'air</a:t>
            </a:r>
            <a:r>
              <a:rPr lang="fr" sz="1100">
                <a:solidFill>
                  <a:schemeClr val="dk1"/>
                </a:solidFill>
              </a:rPr>
              <a:t> (dessiccateur).</a:t>
            </a:r>
            <a:endParaRPr/>
          </a:p>
        </p:txBody>
      </p:sp>
      <p:sp>
        <p:nvSpPr>
          <p:cNvPr id="194" name="Google Shape;19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95" name="Google Shape;195;p20"/>
          <p:cNvPicPr preferRelativeResize="0"/>
          <p:nvPr/>
        </p:nvPicPr>
        <p:blipFill>
          <a:blip r:embed="rId4">
            <a:alphaModFix/>
          </a:blip>
          <a:stretch>
            <a:fillRect/>
          </a:stretch>
        </p:blipFill>
        <p:spPr>
          <a:xfrm>
            <a:off x="204353" y="109067"/>
            <a:ext cx="1751274" cy="1281361"/>
          </a:xfrm>
          <a:prstGeom prst="rect">
            <a:avLst/>
          </a:prstGeom>
          <a:noFill/>
          <a:ln>
            <a:noFill/>
          </a:ln>
        </p:spPr>
      </p:pic>
      <p:pic>
        <p:nvPicPr>
          <p:cNvPr id="196" name="Google Shape;196;p20"/>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1"/>
          <p:cNvSpPr txBox="1"/>
          <p:nvPr>
            <p:ph type="title"/>
          </p:nvPr>
        </p:nvSpPr>
        <p:spPr>
          <a:xfrm>
            <a:off x="3215850" y="1999050"/>
            <a:ext cx="5088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Le circuit secondaire (S ou </a:t>
            </a:r>
            <a:r>
              <a:rPr lang="fr"/>
              <a:t>2</a:t>
            </a:r>
            <a:r>
              <a:rPr lang="fr"/>
              <a:t>) </a:t>
            </a:r>
            <a:endParaRPr/>
          </a:p>
          <a:p>
            <a:pPr indent="0" lvl="0" marL="0" rtl="0" algn="ctr">
              <a:spcBef>
                <a:spcPts val="0"/>
              </a:spcBef>
              <a:spcAft>
                <a:spcPts val="0"/>
              </a:spcAft>
              <a:buNone/>
            </a:pPr>
            <a:r>
              <a:rPr lang="fr"/>
              <a:t>des réservoirs de </a:t>
            </a:r>
            <a:r>
              <a:rPr lang="fr" u="sng"/>
              <a:t>service</a:t>
            </a:r>
            <a:endParaRPr u="sng"/>
          </a:p>
        </p:txBody>
      </p:sp>
      <p:sp>
        <p:nvSpPr>
          <p:cNvPr id="202" name="Google Shape;202;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03" name="Google Shape;203;p21"/>
          <p:cNvPicPr preferRelativeResize="0"/>
          <p:nvPr/>
        </p:nvPicPr>
        <p:blipFill>
          <a:blip r:embed="rId3">
            <a:alphaModFix/>
          </a:blip>
          <a:stretch>
            <a:fillRect/>
          </a:stretch>
        </p:blipFill>
        <p:spPr>
          <a:xfrm>
            <a:off x="783925" y="160025"/>
            <a:ext cx="3409548" cy="4041087"/>
          </a:xfrm>
          <a:prstGeom prst="rect">
            <a:avLst/>
          </a:prstGeom>
          <a:noFill/>
          <a:ln>
            <a:noFill/>
          </a:ln>
        </p:spPr>
      </p:pic>
      <p:pic>
        <p:nvPicPr>
          <p:cNvPr id="204" name="Google Shape;204;p21"/>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2"/>
          <p:cNvSpPr txBox="1"/>
          <p:nvPr>
            <p:ph type="title"/>
          </p:nvPr>
        </p:nvSpPr>
        <p:spPr>
          <a:xfrm>
            <a:off x="1900650" y="506900"/>
            <a:ext cx="5558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Le réservoir secondaire </a:t>
            </a:r>
            <a:endParaRPr/>
          </a:p>
          <a:p>
            <a:pPr indent="0" lvl="0" marL="0" rtl="0" algn="ctr">
              <a:spcBef>
                <a:spcPts val="0"/>
              </a:spcBef>
              <a:spcAft>
                <a:spcPts val="0"/>
              </a:spcAft>
              <a:buNone/>
            </a:pPr>
            <a:r>
              <a:rPr lang="fr"/>
              <a:t>(réservoir de service)</a:t>
            </a:r>
            <a:endParaRPr/>
          </a:p>
        </p:txBody>
      </p:sp>
      <p:pic>
        <p:nvPicPr>
          <p:cNvPr id="210" name="Google Shape;210;p22"/>
          <p:cNvPicPr preferRelativeResize="0"/>
          <p:nvPr/>
        </p:nvPicPr>
        <p:blipFill>
          <a:blip r:embed="rId3">
            <a:alphaModFix/>
          </a:blip>
          <a:stretch>
            <a:fillRect/>
          </a:stretch>
        </p:blipFill>
        <p:spPr>
          <a:xfrm>
            <a:off x="1269625" y="2209575"/>
            <a:ext cx="4248375" cy="1390025"/>
          </a:xfrm>
          <a:prstGeom prst="rect">
            <a:avLst/>
          </a:prstGeom>
          <a:noFill/>
          <a:ln>
            <a:noFill/>
          </a:ln>
        </p:spPr>
      </p:pic>
      <p:sp>
        <p:nvSpPr>
          <p:cNvPr id="211" name="Google Shape;211;p22"/>
          <p:cNvSpPr txBox="1"/>
          <p:nvPr/>
        </p:nvSpPr>
        <p:spPr>
          <a:xfrm>
            <a:off x="5674250" y="1810350"/>
            <a:ext cx="3205200" cy="761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rPr>
              <a:t>Le </a:t>
            </a:r>
            <a:r>
              <a:rPr lang="fr">
                <a:solidFill>
                  <a:srgbClr val="FF0000"/>
                </a:solidFill>
              </a:rPr>
              <a:t>réservoir secondaire</a:t>
            </a:r>
            <a:r>
              <a:rPr lang="fr">
                <a:solidFill>
                  <a:schemeClr val="dk1"/>
                </a:solidFill>
              </a:rPr>
              <a:t> </a:t>
            </a:r>
            <a:r>
              <a:rPr lang="fr">
                <a:solidFill>
                  <a:schemeClr val="dk1"/>
                </a:solidFill>
              </a:rPr>
              <a:t>emmagasine l’air compressé qui provient du réservoir d’alimentation.</a:t>
            </a:r>
            <a:endParaRPr/>
          </a:p>
        </p:txBody>
      </p:sp>
      <p:sp>
        <p:nvSpPr>
          <p:cNvPr id="212" name="Google Shape;212;p22"/>
          <p:cNvSpPr txBox="1"/>
          <p:nvPr/>
        </p:nvSpPr>
        <p:spPr>
          <a:xfrm>
            <a:off x="5674250" y="3217575"/>
            <a:ext cx="32052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Il est muni d’un avertisseur de basse pression </a:t>
            </a:r>
            <a:endParaRPr/>
          </a:p>
        </p:txBody>
      </p:sp>
      <p:cxnSp>
        <p:nvCxnSpPr>
          <p:cNvPr id="213" name="Google Shape;213;p22"/>
          <p:cNvCxnSpPr>
            <a:stCxn id="212" idx="1"/>
          </p:cNvCxnSpPr>
          <p:nvPr/>
        </p:nvCxnSpPr>
        <p:spPr>
          <a:xfrm rot="10800000">
            <a:off x="5031950" y="3144525"/>
            <a:ext cx="642300" cy="333000"/>
          </a:xfrm>
          <a:prstGeom prst="straightConnector1">
            <a:avLst/>
          </a:prstGeom>
          <a:noFill/>
          <a:ln cap="flat" cmpd="sng" w="9525">
            <a:solidFill>
              <a:srgbClr val="FF0000"/>
            </a:solidFill>
            <a:prstDash val="solid"/>
            <a:round/>
            <a:headEnd len="med" w="med" type="none"/>
            <a:tailEnd len="med" w="med" type="triangle"/>
          </a:ln>
        </p:spPr>
      </p:cxnSp>
      <p:sp>
        <p:nvSpPr>
          <p:cNvPr id="214" name="Google Shape;214;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15" name="Google Shape;215;p22"/>
          <p:cNvPicPr preferRelativeResize="0"/>
          <p:nvPr/>
        </p:nvPicPr>
        <p:blipFill>
          <a:blip r:embed="rId4">
            <a:alphaModFix/>
          </a:blip>
          <a:stretch>
            <a:fillRect/>
          </a:stretch>
        </p:blipFill>
        <p:spPr>
          <a:xfrm>
            <a:off x="103975" y="40638"/>
            <a:ext cx="1796675" cy="2129458"/>
          </a:xfrm>
          <a:prstGeom prst="rect">
            <a:avLst/>
          </a:prstGeom>
          <a:noFill/>
          <a:ln>
            <a:noFill/>
          </a:ln>
        </p:spPr>
      </p:pic>
      <p:pic>
        <p:nvPicPr>
          <p:cNvPr id="216" name="Google Shape;216;p22"/>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3"/>
          <p:cNvSpPr txBox="1"/>
          <p:nvPr>
            <p:ph type="title"/>
          </p:nvPr>
        </p:nvSpPr>
        <p:spPr>
          <a:xfrm>
            <a:off x="2933100" y="475950"/>
            <a:ext cx="3493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La pédale de freins</a:t>
            </a:r>
            <a:endParaRPr/>
          </a:p>
        </p:txBody>
      </p:sp>
      <p:pic>
        <p:nvPicPr>
          <p:cNvPr id="222" name="Google Shape;222;p23"/>
          <p:cNvPicPr preferRelativeResize="0"/>
          <p:nvPr/>
        </p:nvPicPr>
        <p:blipFill>
          <a:blip r:embed="rId3">
            <a:alphaModFix/>
          </a:blip>
          <a:stretch>
            <a:fillRect/>
          </a:stretch>
        </p:blipFill>
        <p:spPr>
          <a:xfrm>
            <a:off x="2953088" y="1456250"/>
            <a:ext cx="1293825" cy="2824850"/>
          </a:xfrm>
          <a:prstGeom prst="rect">
            <a:avLst/>
          </a:prstGeom>
          <a:noFill/>
          <a:ln>
            <a:noFill/>
          </a:ln>
        </p:spPr>
      </p:pic>
      <p:sp>
        <p:nvSpPr>
          <p:cNvPr id="223" name="Google Shape;223;p23"/>
          <p:cNvSpPr txBox="1"/>
          <p:nvPr/>
        </p:nvSpPr>
        <p:spPr>
          <a:xfrm>
            <a:off x="5040000" y="2462625"/>
            <a:ext cx="3337500" cy="812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rPr>
              <a:t>La</a:t>
            </a:r>
            <a:r>
              <a:rPr lang="fr">
                <a:solidFill>
                  <a:srgbClr val="FF0000"/>
                </a:solidFill>
              </a:rPr>
              <a:t> pédale de freins</a:t>
            </a:r>
            <a:r>
              <a:rPr lang="fr">
                <a:solidFill>
                  <a:schemeClr val="dk1"/>
                </a:solidFill>
              </a:rPr>
              <a:t> permet au conducteur d’actionner les freins.</a:t>
            </a:r>
            <a:endParaRPr/>
          </a:p>
        </p:txBody>
      </p:sp>
      <p:sp>
        <p:nvSpPr>
          <p:cNvPr id="224" name="Google Shape;22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25" name="Google Shape;225;p23"/>
          <p:cNvPicPr preferRelativeResize="0"/>
          <p:nvPr/>
        </p:nvPicPr>
        <p:blipFill>
          <a:blip r:embed="rId4">
            <a:alphaModFix/>
          </a:blip>
          <a:stretch>
            <a:fillRect/>
          </a:stretch>
        </p:blipFill>
        <p:spPr>
          <a:xfrm>
            <a:off x="103975" y="40638"/>
            <a:ext cx="1796675" cy="2129458"/>
          </a:xfrm>
          <a:prstGeom prst="rect">
            <a:avLst/>
          </a:prstGeom>
          <a:noFill/>
          <a:ln>
            <a:noFill/>
          </a:ln>
        </p:spPr>
      </p:pic>
      <p:pic>
        <p:nvPicPr>
          <p:cNvPr id="226" name="Google Shape;226;p23"/>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4"/>
          <p:cNvSpPr txBox="1"/>
          <p:nvPr>
            <p:ph type="title"/>
          </p:nvPr>
        </p:nvSpPr>
        <p:spPr>
          <a:xfrm>
            <a:off x="1997250" y="483700"/>
            <a:ext cx="5365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Le récepteur de freinage simple</a:t>
            </a:r>
            <a:endParaRPr/>
          </a:p>
        </p:txBody>
      </p:sp>
      <p:pic>
        <p:nvPicPr>
          <p:cNvPr id="232" name="Google Shape;232;p24"/>
          <p:cNvPicPr preferRelativeResize="0"/>
          <p:nvPr/>
        </p:nvPicPr>
        <p:blipFill>
          <a:blip r:embed="rId3">
            <a:alphaModFix/>
          </a:blip>
          <a:stretch>
            <a:fillRect/>
          </a:stretch>
        </p:blipFill>
        <p:spPr>
          <a:xfrm>
            <a:off x="2200650" y="1425350"/>
            <a:ext cx="2675325" cy="2565675"/>
          </a:xfrm>
          <a:prstGeom prst="rect">
            <a:avLst/>
          </a:prstGeom>
          <a:noFill/>
          <a:ln>
            <a:noFill/>
          </a:ln>
        </p:spPr>
      </p:pic>
      <p:sp>
        <p:nvSpPr>
          <p:cNvPr id="233" name="Google Shape;233;p24"/>
          <p:cNvSpPr txBox="1"/>
          <p:nvPr/>
        </p:nvSpPr>
        <p:spPr>
          <a:xfrm>
            <a:off x="5510175" y="1982250"/>
            <a:ext cx="3000000" cy="1179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200">
                <a:solidFill>
                  <a:schemeClr val="dk1"/>
                </a:solidFill>
              </a:rPr>
              <a:t>Le</a:t>
            </a:r>
            <a:r>
              <a:rPr lang="fr" sz="1200">
                <a:solidFill>
                  <a:schemeClr val="dk1"/>
                </a:solidFill>
              </a:rPr>
              <a:t> </a:t>
            </a:r>
            <a:r>
              <a:rPr lang="fr" sz="1200">
                <a:solidFill>
                  <a:srgbClr val="FF0000"/>
                </a:solidFill>
              </a:rPr>
              <a:t>récepteur de freinage</a:t>
            </a:r>
            <a:r>
              <a:rPr lang="fr" sz="1200">
                <a:solidFill>
                  <a:schemeClr val="dk1"/>
                </a:solidFill>
              </a:rPr>
              <a:t> </a:t>
            </a:r>
            <a:r>
              <a:rPr lang="fr" sz="1100">
                <a:solidFill>
                  <a:schemeClr val="dk1"/>
                </a:solidFill>
              </a:rPr>
              <a:t>agit à l’aide de l’air comprimé comme un multiplicateur de force qui soumettra une pression sur le levier réglable.</a:t>
            </a:r>
            <a:endParaRPr/>
          </a:p>
        </p:txBody>
      </p:sp>
      <p:sp>
        <p:nvSpPr>
          <p:cNvPr id="234" name="Google Shape;23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35" name="Google Shape;235;p24"/>
          <p:cNvPicPr preferRelativeResize="0"/>
          <p:nvPr/>
        </p:nvPicPr>
        <p:blipFill>
          <a:blip r:embed="rId4">
            <a:alphaModFix/>
          </a:blip>
          <a:stretch>
            <a:fillRect/>
          </a:stretch>
        </p:blipFill>
        <p:spPr>
          <a:xfrm>
            <a:off x="103975" y="40638"/>
            <a:ext cx="1796675" cy="2129458"/>
          </a:xfrm>
          <a:prstGeom prst="rect">
            <a:avLst/>
          </a:prstGeom>
          <a:noFill/>
          <a:ln>
            <a:noFill/>
          </a:ln>
        </p:spPr>
      </p:pic>
      <p:pic>
        <p:nvPicPr>
          <p:cNvPr id="236" name="Google Shape;236;p24"/>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5"/>
          <p:cNvSpPr txBox="1"/>
          <p:nvPr>
            <p:ph type="title"/>
          </p:nvPr>
        </p:nvSpPr>
        <p:spPr>
          <a:xfrm>
            <a:off x="3068550" y="491425"/>
            <a:ext cx="3222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Le levier réglable</a:t>
            </a:r>
            <a:endParaRPr/>
          </a:p>
        </p:txBody>
      </p:sp>
      <p:pic>
        <p:nvPicPr>
          <p:cNvPr id="242" name="Google Shape;242;p25"/>
          <p:cNvPicPr preferRelativeResize="0"/>
          <p:nvPr/>
        </p:nvPicPr>
        <p:blipFill>
          <a:blip r:embed="rId3">
            <a:alphaModFix/>
          </a:blip>
          <a:stretch>
            <a:fillRect/>
          </a:stretch>
        </p:blipFill>
        <p:spPr>
          <a:xfrm>
            <a:off x="2573325" y="1394275"/>
            <a:ext cx="1881800" cy="2674125"/>
          </a:xfrm>
          <a:prstGeom prst="rect">
            <a:avLst/>
          </a:prstGeom>
          <a:noFill/>
          <a:ln>
            <a:noFill/>
          </a:ln>
        </p:spPr>
      </p:pic>
      <p:sp>
        <p:nvSpPr>
          <p:cNvPr id="243" name="Google Shape;243;p25"/>
          <p:cNvSpPr txBox="1"/>
          <p:nvPr/>
        </p:nvSpPr>
        <p:spPr>
          <a:xfrm>
            <a:off x="5280000" y="2296190"/>
            <a:ext cx="3000000" cy="870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rPr>
              <a:t>Le </a:t>
            </a:r>
            <a:r>
              <a:rPr lang="fr">
                <a:solidFill>
                  <a:srgbClr val="FF0000"/>
                </a:solidFill>
              </a:rPr>
              <a:t>levier réglable</a:t>
            </a:r>
            <a:r>
              <a:rPr lang="fr">
                <a:solidFill>
                  <a:schemeClr val="dk1"/>
                </a:solidFill>
              </a:rPr>
              <a:t> agit lui aussi comme un multiplicateur de force par son effet de levier</a:t>
            </a:r>
            <a:endParaRPr/>
          </a:p>
        </p:txBody>
      </p:sp>
      <p:sp>
        <p:nvSpPr>
          <p:cNvPr id="244" name="Google Shape;244;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45" name="Google Shape;245;p25"/>
          <p:cNvPicPr preferRelativeResize="0"/>
          <p:nvPr/>
        </p:nvPicPr>
        <p:blipFill>
          <a:blip r:embed="rId4">
            <a:alphaModFix/>
          </a:blip>
          <a:stretch>
            <a:fillRect/>
          </a:stretch>
        </p:blipFill>
        <p:spPr>
          <a:xfrm>
            <a:off x="103975" y="40638"/>
            <a:ext cx="1796675" cy="2129458"/>
          </a:xfrm>
          <a:prstGeom prst="rect">
            <a:avLst/>
          </a:prstGeom>
          <a:noFill/>
          <a:ln>
            <a:noFill/>
          </a:ln>
        </p:spPr>
      </p:pic>
      <p:pic>
        <p:nvPicPr>
          <p:cNvPr id="246" name="Google Shape;246;p25"/>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6"/>
          <p:cNvSpPr txBox="1"/>
          <p:nvPr>
            <p:ph type="title"/>
          </p:nvPr>
        </p:nvSpPr>
        <p:spPr>
          <a:xfrm>
            <a:off x="2790000" y="597425"/>
            <a:ext cx="3780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La came en “S”</a:t>
            </a:r>
            <a:endParaRPr/>
          </a:p>
        </p:txBody>
      </p:sp>
      <p:pic>
        <p:nvPicPr>
          <p:cNvPr id="252" name="Google Shape;252;p26"/>
          <p:cNvPicPr preferRelativeResize="0"/>
          <p:nvPr/>
        </p:nvPicPr>
        <p:blipFill>
          <a:blip r:embed="rId3">
            <a:alphaModFix/>
          </a:blip>
          <a:stretch>
            <a:fillRect/>
          </a:stretch>
        </p:blipFill>
        <p:spPr>
          <a:xfrm>
            <a:off x="1681949" y="2833075"/>
            <a:ext cx="3358050" cy="1235350"/>
          </a:xfrm>
          <a:prstGeom prst="rect">
            <a:avLst/>
          </a:prstGeom>
          <a:noFill/>
          <a:ln>
            <a:noFill/>
          </a:ln>
        </p:spPr>
      </p:pic>
      <p:pic>
        <p:nvPicPr>
          <p:cNvPr id="253" name="Google Shape;253;p26"/>
          <p:cNvPicPr preferRelativeResize="0"/>
          <p:nvPr/>
        </p:nvPicPr>
        <p:blipFill>
          <a:blip r:embed="rId4">
            <a:alphaModFix/>
          </a:blip>
          <a:stretch>
            <a:fillRect/>
          </a:stretch>
        </p:blipFill>
        <p:spPr>
          <a:xfrm>
            <a:off x="1681952" y="1523600"/>
            <a:ext cx="741150" cy="1088564"/>
          </a:xfrm>
          <a:prstGeom prst="rect">
            <a:avLst/>
          </a:prstGeom>
          <a:noFill/>
          <a:ln>
            <a:noFill/>
          </a:ln>
        </p:spPr>
      </p:pic>
      <p:sp>
        <p:nvSpPr>
          <p:cNvPr id="254" name="Google Shape;254;p26"/>
          <p:cNvSpPr txBox="1"/>
          <p:nvPr/>
        </p:nvSpPr>
        <p:spPr>
          <a:xfrm>
            <a:off x="5575550" y="2355175"/>
            <a:ext cx="3000000" cy="753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latin typeface="Calibri"/>
                <a:ea typeface="Calibri"/>
                <a:cs typeface="Calibri"/>
                <a:sym typeface="Calibri"/>
              </a:rPr>
              <a:t>La</a:t>
            </a:r>
            <a:r>
              <a:rPr lang="fr">
                <a:solidFill>
                  <a:srgbClr val="FF0000"/>
                </a:solidFill>
                <a:latin typeface="Calibri"/>
                <a:ea typeface="Calibri"/>
                <a:cs typeface="Calibri"/>
                <a:sym typeface="Calibri"/>
              </a:rPr>
              <a:t> came en S</a:t>
            </a:r>
            <a:r>
              <a:rPr lang="fr">
                <a:solidFill>
                  <a:schemeClr val="dk1"/>
                </a:solidFill>
                <a:latin typeface="Calibri"/>
                <a:ea typeface="Calibri"/>
                <a:cs typeface="Calibri"/>
                <a:sym typeface="Calibri"/>
              </a:rPr>
              <a:t> applique la pression sur les garnitures de frein</a:t>
            </a:r>
            <a:endParaRPr/>
          </a:p>
        </p:txBody>
      </p:sp>
      <p:sp>
        <p:nvSpPr>
          <p:cNvPr id="255" name="Google Shape;255;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56" name="Google Shape;256;p26"/>
          <p:cNvPicPr preferRelativeResize="0"/>
          <p:nvPr/>
        </p:nvPicPr>
        <p:blipFill>
          <a:blip r:embed="rId5">
            <a:alphaModFix/>
          </a:blip>
          <a:stretch>
            <a:fillRect/>
          </a:stretch>
        </p:blipFill>
        <p:spPr>
          <a:xfrm>
            <a:off x="103975" y="40638"/>
            <a:ext cx="1796675" cy="2129458"/>
          </a:xfrm>
          <a:prstGeom prst="rect">
            <a:avLst/>
          </a:prstGeom>
          <a:noFill/>
          <a:ln>
            <a:noFill/>
          </a:ln>
        </p:spPr>
      </p:pic>
      <p:pic>
        <p:nvPicPr>
          <p:cNvPr id="257" name="Google Shape;257;p26"/>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7"/>
          <p:cNvSpPr txBox="1"/>
          <p:nvPr>
            <p:ph type="title"/>
          </p:nvPr>
        </p:nvSpPr>
        <p:spPr>
          <a:xfrm>
            <a:off x="3575850" y="537850"/>
            <a:ext cx="2208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Le tambour</a:t>
            </a:r>
            <a:endParaRPr/>
          </a:p>
        </p:txBody>
      </p:sp>
      <p:pic>
        <p:nvPicPr>
          <p:cNvPr id="263" name="Google Shape;263;p27"/>
          <p:cNvPicPr preferRelativeResize="0"/>
          <p:nvPr/>
        </p:nvPicPr>
        <p:blipFill>
          <a:blip r:embed="rId3">
            <a:alphaModFix/>
          </a:blip>
          <a:stretch>
            <a:fillRect/>
          </a:stretch>
        </p:blipFill>
        <p:spPr>
          <a:xfrm>
            <a:off x="2341662" y="2001114"/>
            <a:ext cx="1796675" cy="1829061"/>
          </a:xfrm>
          <a:prstGeom prst="rect">
            <a:avLst/>
          </a:prstGeom>
          <a:noFill/>
          <a:ln>
            <a:noFill/>
          </a:ln>
        </p:spPr>
      </p:pic>
      <p:sp>
        <p:nvSpPr>
          <p:cNvPr id="264" name="Google Shape;264;p27"/>
          <p:cNvSpPr txBox="1"/>
          <p:nvPr/>
        </p:nvSpPr>
        <p:spPr>
          <a:xfrm>
            <a:off x="5198450" y="2458150"/>
            <a:ext cx="3000000" cy="915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latin typeface="Calibri"/>
                <a:ea typeface="Calibri"/>
                <a:cs typeface="Calibri"/>
                <a:sym typeface="Calibri"/>
              </a:rPr>
              <a:t>C’est par le processus de friction entre les garnitures de frein et le </a:t>
            </a:r>
            <a:r>
              <a:rPr lang="fr">
                <a:solidFill>
                  <a:srgbClr val="FF0000"/>
                </a:solidFill>
                <a:latin typeface="Calibri"/>
                <a:ea typeface="Calibri"/>
                <a:cs typeface="Calibri"/>
                <a:sym typeface="Calibri"/>
              </a:rPr>
              <a:t>tambour</a:t>
            </a:r>
            <a:r>
              <a:rPr lang="fr">
                <a:solidFill>
                  <a:schemeClr val="dk1"/>
                </a:solidFill>
                <a:latin typeface="Calibri"/>
                <a:ea typeface="Calibri"/>
                <a:cs typeface="Calibri"/>
                <a:sym typeface="Calibri"/>
              </a:rPr>
              <a:t> qui occasionne le freinage du véhicule</a:t>
            </a:r>
            <a:r>
              <a:rPr lang="fr" sz="1200">
                <a:solidFill>
                  <a:schemeClr val="dk1"/>
                </a:solidFill>
                <a:latin typeface="Calibri"/>
                <a:ea typeface="Calibri"/>
                <a:cs typeface="Calibri"/>
                <a:sym typeface="Calibri"/>
              </a:rPr>
              <a:t>.</a:t>
            </a:r>
            <a:endParaRPr/>
          </a:p>
        </p:txBody>
      </p:sp>
      <p:sp>
        <p:nvSpPr>
          <p:cNvPr id="265" name="Google Shape;265;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66" name="Google Shape;266;p27"/>
          <p:cNvPicPr preferRelativeResize="0"/>
          <p:nvPr/>
        </p:nvPicPr>
        <p:blipFill>
          <a:blip r:embed="rId4">
            <a:alphaModFix/>
          </a:blip>
          <a:stretch>
            <a:fillRect/>
          </a:stretch>
        </p:blipFill>
        <p:spPr>
          <a:xfrm>
            <a:off x="103975" y="40638"/>
            <a:ext cx="1796675" cy="2129458"/>
          </a:xfrm>
          <a:prstGeom prst="rect">
            <a:avLst/>
          </a:prstGeom>
          <a:noFill/>
          <a:ln>
            <a:noFill/>
          </a:ln>
        </p:spPr>
      </p:pic>
      <p:pic>
        <p:nvPicPr>
          <p:cNvPr id="267" name="Google Shape;267;p27"/>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73" name="Google Shape;273;p2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74" name="Google Shape;274;p28"/>
          <p:cNvSpPr txBox="1"/>
          <p:nvPr>
            <p:ph type="title"/>
          </p:nvPr>
        </p:nvSpPr>
        <p:spPr>
          <a:xfrm>
            <a:off x="4934750" y="309250"/>
            <a:ext cx="4050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Les freins à disques</a:t>
            </a:r>
            <a:endParaRPr/>
          </a:p>
        </p:txBody>
      </p:sp>
      <p:pic>
        <p:nvPicPr>
          <p:cNvPr id="275" name="Google Shape;275;p28"/>
          <p:cNvPicPr preferRelativeResize="0"/>
          <p:nvPr/>
        </p:nvPicPr>
        <p:blipFill>
          <a:blip r:embed="rId3">
            <a:alphaModFix/>
          </a:blip>
          <a:stretch>
            <a:fillRect/>
          </a:stretch>
        </p:blipFill>
        <p:spPr>
          <a:xfrm>
            <a:off x="133350" y="609775"/>
            <a:ext cx="5102552" cy="3245425"/>
          </a:xfrm>
          <a:prstGeom prst="rect">
            <a:avLst/>
          </a:prstGeom>
          <a:noFill/>
          <a:ln>
            <a:noFill/>
          </a:ln>
        </p:spPr>
      </p:pic>
      <p:pic>
        <p:nvPicPr>
          <p:cNvPr id="276" name="Google Shape;276;p28"/>
          <p:cNvPicPr preferRelativeResize="0"/>
          <p:nvPr/>
        </p:nvPicPr>
        <p:blipFill>
          <a:blip r:embed="rId4">
            <a:alphaModFix/>
          </a:blip>
          <a:stretch>
            <a:fillRect/>
          </a:stretch>
        </p:blipFill>
        <p:spPr>
          <a:xfrm>
            <a:off x="5328975" y="1339150"/>
            <a:ext cx="3643575" cy="2218175"/>
          </a:xfrm>
          <a:prstGeom prst="rect">
            <a:avLst/>
          </a:prstGeom>
          <a:noFill/>
          <a:ln>
            <a:noFill/>
          </a:ln>
        </p:spPr>
      </p:pic>
      <p:pic>
        <p:nvPicPr>
          <p:cNvPr id="277" name="Google Shape;277;p28"/>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1"/>
          <p:cNvPicPr preferRelativeResize="0"/>
          <p:nvPr/>
        </p:nvPicPr>
        <p:blipFill>
          <a:blip r:embed="rId3">
            <a:alphaModFix/>
          </a:blip>
          <a:stretch>
            <a:fillRect/>
          </a:stretch>
        </p:blipFill>
        <p:spPr>
          <a:xfrm>
            <a:off x="360000" y="2149386"/>
            <a:ext cx="1080000" cy="422363"/>
          </a:xfrm>
          <a:prstGeom prst="rect">
            <a:avLst/>
          </a:prstGeom>
          <a:noFill/>
          <a:ln>
            <a:noFill/>
          </a:ln>
        </p:spPr>
      </p:pic>
      <p:pic>
        <p:nvPicPr>
          <p:cNvPr id="79" name="Google Shape;79;p11"/>
          <p:cNvPicPr preferRelativeResize="0"/>
          <p:nvPr/>
        </p:nvPicPr>
        <p:blipFill>
          <a:blip r:embed="rId4">
            <a:alphaModFix/>
          </a:blip>
          <a:stretch>
            <a:fillRect/>
          </a:stretch>
        </p:blipFill>
        <p:spPr>
          <a:xfrm>
            <a:off x="2520004" y="2149378"/>
            <a:ext cx="1080047" cy="422375"/>
          </a:xfrm>
          <a:prstGeom prst="rect">
            <a:avLst/>
          </a:prstGeom>
          <a:noFill/>
          <a:ln>
            <a:noFill/>
          </a:ln>
        </p:spPr>
      </p:pic>
      <p:pic>
        <p:nvPicPr>
          <p:cNvPr id="80" name="Google Shape;80;p11"/>
          <p:cNvPicPr preferRelativeResize="0"/>
          <p:nvPr/>
        </p:nvPicPr>
        <p:blipFill>
          <a:blip r:embed="rId4">
            <a:alphaModFix/>
          </a:blip>
          <a:stretch>
            <a:fillRect/>
          </a:stretch>
        </p:blipFill>
        <p:spPr>
          <a:xfrm>
            <a:off x="9240654" y="2149378"/>
            <a:ext cx="1080047" cy="422375"/>
          </a:xfrm>
          <a:prstGeom prst="rect">
            <a:avLst/>
          </a:prstGeom>
          <a:noFill/>
          <a:ln>
            <a:noFill/>
          </a:ln>
        </p:spPr>
      </p:pic>
      <p:pic>
        <p:nvPicPr>
          <p:cNvPr id="81" name="Google Shape;81;p11"/>
          <p:cNvPicPr preferRelativeResize="0"/>
          <p:nvPr/>
        </p:nvPicPr>
        <p:blipFill>
          <a:blip r:embed="rId3">
            <a:alphaModFix/>
          </a:blip>
          <a:stretch>
            <a:fillRect/>
          </a:stretch>
        </p:blipFill>
        <p:spPr>
          <a:xfrm>
            <a:off x="6120000" y="2149386"/>
            <a:ext cx="1080000" cy="422363"/>
          </a:xfrm>
          <a:prstGeom prst="rect">
            <a:avLst/>
          </a:prstGeom>
          <a:noFill/>
          <a:ln>
            <a:noFill/>
          </a:ln>
        </p:spPr>
      </p:pic>
      <p:pic>
        <p:nvPicPr>
          <p:cNvPr id="82" name="Google Shape;82;p11"/>
          <p:cNvPicPr preferRelativeResize="0"/>
          <p:nvPr/>
        </p:nvPicPr>
        <p:blipFill>
          <a:blip r:embed="rId3">
            <a:alphaModFix amt="25000"/>
          </a:blip>
          <a:stretch>
            <a:fillRect/>
          </a:stretch>
        </p:blipFill>
        <p:spPr>
          <a:xfrm>
            <a:off x="360000" y="2149386"/>
            <a:ext cx="1080000" cy="422363"/>
          </a:xfrm>
          <a:prstGeom prst="rect">
            <a:avLst/>
          </a:prstGeom>
          <a:noFill/>
          <a:ln>
            <a:noFill/>
          </a:ln>
        </p:spPr>
      </p:pic>
      <p:pic>
        <p:nvPicPr>
          <p:cNvPr id="83" name="Google Shape;83;p11"/>
          <p:cNvPicPr preferRelativeResize="0"/>
          <p:nvPr/>
        </p:nvPicPr>
        <p:blipFill>
          <a:blip r:embed="rId4">
            <a:alphaModFix amt="25000"/>
          </a:blip>
          <a:stretch>
            <a:fillRect/>
          </a:stretch>
        </p:blipFill>
        <p:spPr>
          <a:xfrm>
            <a:off x="2520004" y="2149378"/>
            <a:ext cx="1080047" cy="422375"/>
          </a:xfrm>
          <a:prstGeom prst="rect">
            <a:avLst/>
          </a:prstGeom>
          <a:noFill/>
          <a:ln>
            <a:noFill/>
          </a:ln>
        </p:spPr>
      </p:pic>
      <p:pic>
        <p:nvPicPr>
          <p:cNvPr id="84" name="Google Shape;84;p11"/>
          <p:cNvPicPr preferRelativeResize="0"/>
          <p:nvPr/>
        </p:nvPicPr>
        <p:blipFill>
          <a:blip r:embed="rId3">
            <a:alphaModFix amt="25000"/>
          </a:blip>
          <a:stretch>
            <a:fillRect/>
          </a:stretch>
        </p:blipFill>
        <p:spPr>
          <a:xfrm>
            <a:off x="6120000" y="2149386"/>
            <a:ext cx="1080000" cy="422363"/>
          </a:xfrm>
          <a:prstGeom prst="rect">
            <a:avLst/>
          </a:prstGeom>
          <a:noFill/>
          <a:ln>
            <a:noFill/>
          </a:ln>
        </p:spPr>
      </p:pic>
      <p:sp>
        <p:nvSpPr>
          <p:cNvPr id="85" name="Google Shape;8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86" name="Google Shape;86;p11"/>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87" name="Google Shape;87;p11"/>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5000"/>
                                        <p:tgtEl>
                                          <p:spTgt spid="7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3900"/>
                                        <p:tgtEl>
                                          <p:spTgt spid="78"/>
                                        </p:tgtEl>
                                      </p:cBhvr>
                                    </p:animEffect>
                                    <p:set>
                                      <p:cBhvr>
                                        <p:cTn dur="1" fill="hold">
                                          <p:stCondLst>
                                            <p:cond delay="3900"/>
                                          </p:stCondLst>
                                        </p:cTn>
                                        <p:tgtEl>
                                          <p:spTgt spid="7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4000"/>
                                        <p:tgtEl>
                                          <p:spTgt spid="7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9"/>
                                        </p:tgtEl>
                                      </p:cBhvr>
                                    </p:animEffect>
                                    <p:set>
                                      <p:cBhvr>
                                        <p:cTn dur="1" fill="hold">
                                          <p:stCondLst>
                                            <p:cond delay="1000"/>
                                          </p:stCondLst>
                                        </p:cTn>
                                        <p:tgtEl>
                                          <p:spTgt spid="7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000"/>
                                        <p:tgtEl>
                                          <p:spTgt spid="8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81"/>
                                        </p:tgtEl>
                                      </p:cBhvr>
                                    </p:animEffect>
                                    <p:set>
                                      <p:cBhvr>
                                        <p:cTn dur="1" fill="hold">
                                          <p:stCondLst>
                                            <p:cond delay="1000"/>
                                          </p:stCondLst>
                                        </p:cTn>
                                        <p:tgtEl>
                                          <p:spTgt spid="8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p:tgtEl>
                                          <p:spTgt spid="8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9"/>
          <p:cNvSpPr txBox="1"/>
          <p:nvPr>
            <p:ph type="title"/>
          </p:nvPr>
        </p:nvSpPr>
        <p:spPr>
          <a:xfrm>
            <a:off x="4458825" y="172350"/>
            <a:ext cx="4685400" cy="17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600"/>
              <a:t>Le circuit primaire des réservoirs de </a:t>
            </a:r>
            <a:r>
              <a:rPr lang="fr" sz="2600" u="sng"/>
              <a:t>services</a:t>
            </a:r>
            <a:r>
              <a:rPr lang="fr" sz="2600"/>
              <a:t> (P ou </a:t>
            </a:r>
            <a:r>
              <a:rPr lang="fr" sz="2600"/>
              <a:t>1</a:t>
            </a:r>
            <a:r>
              <a:rPr lang="fr" sz="2600"/>
              <a:t>)</a:t>
            </a:r>
            <a:r>
              <a:rPr lang="fr"/>
              <a:t> </a:t>
            </a:r>
            <a:endParaRPr/>
          </a:p>
        </p:txBody>
      </p:sp>
      <p:sp>
        <p:nvSpPr>
          <p:cNvPr id="283" name="Google Shape;283;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84" name="Google Shape;284;p29"/>
          <p:cNvPicPr preferRelativeResize="0"/>
          <p:nvPr/>
        </p:nvPicPr>
        <p:blipFill>
          <a:blip r:embed="rId3">
            <a:alphaModFix/>
          </a:blip>
          <a:stretch>
            <a:fillRect/>
          </a:stretch>
        </p:blipFill>
        <p:spPr>
          <a:xfrm>
            <a:off x="333525" y="172350"/>
            <a:ext cx="4685322" cy="4093647"/>
          </a:xfrm>
          <a:prstGeom prst="rect">
            <a:avLst/>
          </a:prstGeom>
          <a:noFill/>
          <a:ln>
            <a:noFill/>
          </a:ln>
        </p:spPr>
      </p:pic>
      <p:sp>
        <p:nvSpPr>
          <p:cNvPr id="285" name="Google Shape;285;p29"/>
          <p:cNvSpPr txBox="1"/>
          <p:nvPr/>
        </p:nvSpPr>
        <p:spPr>
          <a:xfrm>
            <a:off x="6866550" y="3137025"/>
            <a:ext cx="210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FF0000"/>
              </a:solidFill>
            </a:endParaRPr>
          </a:p>
        </p:txBody>
      </p:sp>
      <p:pic>
        <p:nvPicPr>
          <p:cNvPr id="286" name="Google Shape;286;p29"/>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0"/>
          <p:cNvSpPr txBox="1"/>
          <p:nvPr>
            <p:ph type="title"/>
          </p:nvPr>
        </p:nvSpPr>
        <p:spPr>
          <a:xfrm>
            <a:off x="2179050" y="406350"/>
            <a:ext cx="5001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Le récepteur de freins double</a:t>
            </a:r>
            <a:endParaRPr/>
          </a:p>
        </p:txBody>
      </p:sp>
      <p:sp>
        <p:nvSpPr>
          <p:cNvPr id="292" name="Google Shape;292;p30"/>
          <p:cNvSpPr txBox="1"/>
          <p:nvPr/>
        </p:nvSpPr>
        <p:spPr>
          <a:xfrm>
            <a:off x="4980000" y="2757375"/>
            <a:ext cx="3000000" cy="1163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rPr>
              <a:t>Le </a:t>
            </a:r>
            <a:r>
              <a:rPr lang="fr">
                <a:solidFill>
                  <a:srgbClr val="FF0000"/>
                </a:solidFill>
              </a:rPr>
              <a:t>récepteur de freins double</a:t>
            </a:r>
            <a:r>
              <a:rPr lang="fr">
                <a:solidFill>
                  <a:schemeClr val="dk1"/>
                </a:solidFill>
              </a:rPr>
              <a:t>, en plus d’effectuer la même action que le récepteur de frein simple, il actionne le frein de stationnement.</a:t>
            </a:r>
            <a:endParaRPr/>
          </a:p>
        </p:txBody>
      </p:sp>
      <p:pic>
        <p:nvPicPr>
          <p:cNvPr id="293" name="Google Shape;293;p30"/>
          <p:cNvPicPr preferRelativeResize="0"/>
          <p:nvPr/>
        </p:nvPicPr>
        <p:blipFill>
          <a:blip r:embed="rId3">
            <a:alphaModFix/>
          </a:blip>
          <a:stretch>
            <a:fillRect/>
          </a:stretch>
        </p:blipFill>
        <p:spPr>
          <a:xfrm>
            <a:off x="5100125" y="945600"/>
            <a:ext cx="2680875" cy="1755625"/>
          </a:xfrm>
          <a:prstGeom prst="rect">
            <a:avLst/>
          </a:prstGeom>
          <a:noFill/>
          <a:ln>
            <a:noFill/>
          </a:ln>
        </p:spPr>
      </p:pic>
      <p:sp>
        <p:nvSpPr>
          <p:cNvPr id="294" name="Google Shape;294;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95" name="Google Shape;295;p30"/>
          <p:cNvPicPr preferRelativeResize="0"/>
          <p:nvPr/>
        </p:nvPicPr>
        <p:blipFill>
          <a:blip r:embed="rId4">
            <a:alphaModFix/>
          </a:blip>
          <a:stretch>
            <a:fillRect/>
          </a:stretch>
        </p:blipFill>
        <p:spPr>
          <a:xfrm>
            <a:off x="160246" y="1220225"/>
            <a:ext cx="3279503" cy="2865370"/>
          </a:xfrm>
          <a:prstGeom prst="rect">
            <a:avLst/>
          </a:prstGeom>
          <a:noFill/>
          <a:ln>
            <a:noFill/>
          </a:ln>
        </p:spPr>
      </p:pic>
      <p:pic>
        <p:nvPicPr>
          <p:cNvPr id="296" name="Google Shape;296;p30"/>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1"/>
          <p:cNvSpPr txBox="1"/>
          <p:nvPr>
            <p:ph type="title"/>
          </p:nvPr>
        </p:nvSpPr>
        <p:spPr>
          <a:xfrm>
            <a:off x="311700" y="130575"/>
            <a:ext cx="8520600" cy="530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fr">
                <a:solidFill>
                  <a:srgbClr val="000000"/>
                </a:solidFill>
              </a:rPr>
              <a:t>Le circuit des freins de stationnement (urgence)</a:t>
            </a:r>
            <a:endParaRPr>
              <a:solidFill>
                <a:srgbClr val="000000"/>
              </a:solidFill>
            </a:endParaRPr>
          </a:p>
        </p:txBody>
      </p:sp>
      <p:pic>
        <p:nvPicPr>
          <p:cNvPr id="302" name="Google Shape;302;p31"/>
          <p:cNvPicPr preferRelativeResize="0"/>
          <p:nvPr/>
        </p:nvPicPr>
        <p:blipFill>
          <a:blip r:embed="rId3">
            <a:alphaModFix/>
          </a:blip>
          <a:stretch>
            <a:fillRect/>
          </a:stretch>
        </p:blipFill>
        <p:spPr>
          <a:xfrm>
            <a:off x="6120004" y="857600"/>
            <a:ext cx="1288075" cy="1274375"/>
          </a:xfrm>
          <a:prstGeom prst="rect">
            <a:avLst/>
          </a:prstGeom>
          <a:noFill/>
          <a:ln>
            <a:noFill/>
          </a:ln>
        </p:spPr>
      </p:pic>
      <p:sp>
        <p:nvSpPr>
          <p:cNvPr id="303" name="Google Shape;303;p31"/>
          <p:cNvSpPr txBox="1"/>
          <p:nvPr/>
        </p:nvSpPr>
        <p:spPr>
          <a:xfrm>
            <a:off x="5264050" y="2088750"/>
            <a:ext cx="3000000" cy="657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La </a:t>
            </a:r>
            <a:r>
              <a:rPr lang="fr" sz="1100">
                <a:solidFill>
                  <a:srgbClr val="FF0000"/>
                </a:solidFill>
              </a:rPr>
              <a:t>commande du frein de stationnement</a:t>
            </a:r>
            <a:r>
              <a:rPr lang="fr" sz="1100">
                <a:solidFill>
                  <a:schemeClr val="dk1"/>
                </a:solidFill>
              </a:rPr>
              <a:t>, lorsqu’elle est poussée, relâche le frein de stationnement du véhicule.</a:t>
            </a:r>
            <a:endParaRPr/>
          </a:p>
        </p:txBody>
      </p:sp>
      <p:sp>
        <p:nvSpPr>
          <p:cNvPr id="304" name="Google Shape;304;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05" name="Google Shape;305;p31"/>
          <p:cNvPicPr preferRelativeResize="0"/>
          <p:nvPr/>
        </p:nvPicPr>
        <p:blipFill>
          <a:blip r:embed="rId4">
            <a:alphaModFix/>
          </a:blip>
          <a:stretch>
            <a:fillRect/>
          </a:stretch>
        </p:blipFill>
        <p:spPr>
          <a:xfrm>
            <a:off x="464100" y="661275"/>
            <a:ext cx="4215498" cy="3632980"/>
          </a:xfrm>
          <a:prstGeom prst="rect">
            <a:avLst/>
          </a:prstGeom>
          <a:noFill/>
          <a:ln>
            <a:noFill/>
          </a:ln>
        </p:spPr>
      </p:pic>
      <p:cxnSp>
        <p:nvCxnSpPr>
          <p:cNvPr id="306" name="Google Shape;306;p31"/>
          <p:cNvCxnSpPr/>
          <p:nvPr/>
        </p:nvCxnSpPr>
        <p:spPr>
          <a:xfrm>
            <a:off x="1947875" y="4029075"/>
            <a:ext cx="466800" cy="0"/>
          </a:xfrm>
          <a:prstGeom prst="straightConnector1">
            <a:avLst/>
          </a:prstGeom>
          <a:noFill/>
          <a:ln cap="flat" cmpd="sng" w="19050">
            <a:solidFill>
              <a:srgbClr val="098823"/>
            </a:solidFill>
            <a:prstDash val="solid"/>
            <a:round/>
            <a:headEnd len="med" w="med" type="none"/>
            <a:tailEnd len="med" w="med" type="none"/>
          </a:ln>
        </p:spPr>
      </p:cxnSp>
      <p:pic>
        <p:nvPicPr>
          <p:cNvPr id="307" name="Google Shape;307;p31"/>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313" name="Google Shape;313;p32"/>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314" name="Google Shape;314;p32"/>
          <p:cNvSpPr txBox="1"/>
          <p:nvPr/>
        </p:nvSpPr>
        <p:spPr>
          <a:xfrm>
            <a:off x="63350" y="408300"/>
            <a:ext cx="8093400" cy="3869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2800">
                <a:solidFill>
                  <a:schemeClr val="dk1"/>
                </a:solidFill>
              </a:rPr>
              <a:t>Fonctionnement </a:t>
            </a:r>
            <a:endParaRPr b="1" sz="2800">
              <a:solidFill>
                <a:schemeClr val="dk1"/>
              </a:solidFill>
            </a:endParaRPr>
          </a:p>
          <a:p>
            <a:pPr indent="0" lvl="0" marL="0" rtl="0" algn="just">
              <a:lnSpc>
                <a:spcPct val="115000"/>
              </a:lnSpc>
              <a:spcBef>
                <a:spcPts val="0"/>
              </a:spcBef>
              <a:spcAft>
                <a:spcPts val="0"/>
              </a:spcAft>
              <a:buNone/>
            </a:pPr>
            <a:r>
              <a:rPr b="1" lang="fr" sz="2800">
                <a:solidFill>
                  <a:schemeClr val="dk1"/>
                </a:solidFill>
              </a:rPr>
              <a:t>du frein d’urgence</a:t>
            </a:r>
            <a:endParaRPr b="1" sz="2800">
              <a:solidFill>
                <a:schemeClr val="dk1"/>
              </a:solidFill>
            </a:endParaRPr>
          </a:p>
          <a:p>
            <a:pPr indent="0" lvl="0" marL="0" rtl="0" algn="just">
              <a:lnSpc>
                <a:spcPct val="115000"/>
              </a:lnSpc>
              <a:spcBef>
                <a:spcPts val="0"/>
              </a:spcBef>
              <a:spcAft>
                <a:spcPts val="0"/>
              </a:spcAft>
              <a:buNone/>
            </a:pPr>
            <a:r>
              <a:t/>
            </a:r>
            <a:endParaRPr b="1">
              <a:solidFill>
                <a:schemeClr val="dk1"/>
              </a:solidFill>
            </a:endParaRPr>
          </a:p>
          <a:p>
            <a:pPr indent="0" lvl="0" marL="0" rtl="0" algn="just">
              <a:lnSpc>
                <a:spcPct val="115000"/>
              </a:lnSpc>
              <a:spcBef>
                <a:spcPts val="0"/>
              </a:spcBef>
              <a:spcAft>
                <a:spcPts val="0"/>
              </a:spcAft>
              <a:buNone/>
            </a:pPr>
            <a:r>
              <a:t/>
            </a:r>
            <a:endParaRPr b="1">
              <a:solidFill>
                <a:schemeClr val="dk1"/>
              </a:solidFill>
            </a:endParaRPr>
          </a:p>
          <a:p>
            <a:pPr indent="0" lvl="0" marL="0" rtl="0" algn="just">
              <a:lnSpc>
                <a:spcPct val="115000"/>
              </a:lnSpc>
              <a:spcBef>
                <a:spcPts val="0"/>
              </a:spcBef>
              <a:spcAft>
                <a:spcPts val="0"/>
              </a:spcAft>
              <a:buNone/>
            </a:pPr>
            <a:r>
              <a:rPr b="1" lang="fr">
                <a:solidFill>
                  <a:schemeClr val="dk1"/>
                </a:solidFill>
              </a:rPr>
              <a:t>Dans le cas d’une défaillance du système de freinage pneumatique, soit une baisse significative de la pression d’air dans les réservoirs de services, le frein d’urgence s’active afin d’immobiliser le véhicule. </a:t>
            </a:r>
            <a:endParaRPr b="1">
              <a:solidFill>
                <a:schemeClr val="dk1"/>
              </a:solidFill>
            </a:endParaRPr>
          </a:p>
          <a:p>
            <a:pPr indent="0" lvl="0" marL="0" rtl="0" algn="just">
              <a:lnSpc>
                <a:spcPct val="115000"/>
              </a:lnSpc>
              <a:spcBef>
                <a:spcPts val="0"/>
              </a:spcBef>
              <a:spcAft>
                <a:spcPts val="0"/>
              </a:spcAft>
              <a:buNone/>
            </a:pPr>
            <a:r>
              <a:t/>
            </a:r>
            <a:endParaRPr b="1">
              <a:solidFill>
                <a:schemeClr val="dk1"/>
              </a:solidFill>
            </a:endParaRPr>
          </a:p>
          <a:p>
            <a:pPr indent="0" lvl="0" marL="0" rtl="0" algn="just">
              <a:lnSpc>
                <a:spcPct val="115000"/>
              </a:lnSpc>
              <a:spcBef>
                <a:spcPts val="0"/>
              </a:spcBef>
              <a:spcAft>
                <a:spcPts val="0"/>
              </a:spcAft>
              <a:buNone/>
            </a:pPr>
            <a:r>
              <a:rPr b="1" lang="fr">
                <a:solidFill>
                  <a:schemeClr val="dk1"/>
                </a:solidFill>
              </a:rPr>
              <a:t>Ainsi, les garnitures de freins commencent à s’appuyer sur les tambours ou les disques de freins dès que la pression d’air baisse à environ 70 lb/po</a:t>
            </a:r>
            <a:r>
              <a:rPr b="1" baseline="30000" lang="fr">
                <a:solidFill>
                  <a:schemeClr val="dk1"/>
                </a:solidFill>
              </a:rPr>
              <a:t>2</a:t>
            </a:r>
            <a:r>
              <a:rPr b="1" lang="fr">
                <a:solidFill>
                  <a:schemeClr val="dk1"/>
                </a:solidFill>
              </a:rPr>
              <a:t> “PSI”. Lorsque cette pression chute au-dessous de 35 lb/po</a:t>
            </a:r>
            <a:r>
              <a:rPr b="1" baseline="30000" lang="fr">
                <a:solidFill>
                  <a:schemeClr val="dk1"/>
                </a:solidFill>
              </a:rPr>
              <a:t>2</a:t>
            </a:r>
            <a:r>
              <a:rPr b="1" lang="fr">
                <a:solidFill>
                  <a:schemeClr val="dk1"/>
                </a:solidFill>
              </a:rPr>
              <a:t> “PSI”, la commande du frein de stationnement revient à la position appliquée et l’air est évacué du récepteur de frein double, causant l’application automatique du frein de stationnement.</a:t>
            </a:r>
            <a:endParaRPr sz="1700">
              <a:solidFill>
                <a:schemeClr val="dk1"/>
              </a:solidFill>
            </a:endParaRPr>
          </a:p>
        </p:txBody>
      </p:sp>
      <p:pic>
        <p:nvPicPr>
          <p:cNvPr id="315" name="Google Shape;315;p32"/>
          <p:cNvPicPr preferRelativeResize="0"/>
          <p:nvPr/>
        </p:nvPicPr>
        <p:blipFill>
          <a:blip r:embed="rId3">
            <a:alphaModFix/>
          </a:blip>
          <a:stretch>
            <a:fillRect/>
          </a:stretch>
        </p:blipFill>
        <p:spPr>
          <a:xfrm>
            <a:off x="6805804" y="577588"/>
            <a:ext cx="1288075" cy="1274375"/>
          </a:xfrm>
          <a:prstGeom prst="rect">
            <a:avLst/>
          </a:prstGeom>
          <a:noFill/>
          <a:ln>
            <a:noFill/>
          </a:ln>
        </p:spPr>
      </p:pic>
      <p:pic>
        <p:nvPicPr>
          <p:cNvPr id="316" name="Google Shape;316;p32"/>
          <p:cNvPicPr preferRelativeResize="0"/>
          <p:nvPr/>
        </p:nvPicPr>
        <p:blipFill>
          <a:blip r:embed="rId4">
            <a:alphaModFix/>
          </a:blip>
          <a:stretch>
            <a:fillRect/>
          </a:stretch>
        </p:blipFill>
        <p:spPr>
          <a:xfrm>
            <a:off x="4486275" y="342900"/>
            <a:ext cx="2305050" cy="1562100"/>
          </a:xfrm>
          <a:prstGeom prst="rect">
            <a:avLst/>
          </a:prstGeom>
          <a:noFill/>
          <a:ln>
            <a:noFill/>
          </a:ln>
        </p:spPr>
      </p:pic>
      <p:pic>
        <p:nvPicPr>
          <p:cNvPr id="317" name="Google Shape;317;p32"/>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23" name="Google Shape;323;p33"/>
          <p:cNvPicPr preferRelativeResize="0"/>
          <p:nvPr/>
        </p:nvPicPr>
        <p:blipFill>
          <a:blip r:embed="rId3">
            <a:alphaModFix/>
          </a:blip>
          <a:stretch>
            <a:fillRect/>
          </a:stretch>
        </p:blipFill>
        <p:spPr>
          <a:xfrm>
            <a:off x="1731600" y="76200"/>
            <a:ext cx="5688375" cy="4227225"/>
          </a:xfrm>
          <a:prstGeom prst="rect">
            <a:avLst/>
          </a:prstGeom>
          <a:noFill/>
          <a:ln>
            <a:noFill/>
          </a:ln>
        </p:spPr>
      </p:pic>
      <p:pic>
        <p:nvPicPr>
          <p:cNvPr id="324" name="Google Shape;324;p33"/>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34"/>
          <p:cNvPicPr preferRelativeResize="0"/>
          <p:nvPr/>
        </p:nvPicPr>
        <p:blipFill>
          <a:blip r:embed="rId3">
            <a:alphaModFix/>
          </a:blip>
          <a:stretch>
            <a:fillRect/>
          </a:stretch>
        </p:blipFill>
        <p:spPr>
          <a:xfrm>
            <a:off x="1315950" y="0"/>
            <a:ext cx="6008101" cy="4436075"/>
          </a:xfrm>
          <a:prstGeom prst="rect">
            <a:avLst/>
          </a:prstGeom>
          <a:noFill/>
          <a:ln>
            <a:noFill/>
          </a:ln>
        </p:spPr>
      </p:pic>
      <p:sp>
        <p:nvSpPr>
          <p:cNvPr id="330" name="Google Shape;330;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31" name="Google Shape;331;p34"/>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5"/>
          <p:cNvSpPr txBox="1"/>
          <p:nvPr>
            <p:ph type="title"/>
          </p:nvPr>
        </p:nvSpPr>
        <p:spPr>
          <a:xfrm>
            <a:off x="3589800" y="352750"/>
            <a:ext cx="2180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a:t>Avertisseur</a:t>
            </a:r>
            <a:endParaRPr/>
          </a:p>
        </p:txBody>
      </p:sp>
      <p:sp>
        <p:nvSpPr>
          <p:cNvPr id="337" name="Google Shape;337;p35"/>
          <p:cNvSpPr txBox="1"/>
          <p:nvPr/>
        </p:nvSpPr>
        <p:spPr>
          <a:xfrm>
            <a:off x="5463900" y="1183375"/>
            <a:ext cx="11910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5"/>
          <p:cNvSpPr txBox="1"/>
          <p:nvPr/>
        </p:nvSpPr>
        <p:spPr>
          <a:xfrm>
            <a:off x="4323900" y="1223200"/>
            <a:ext cx="3837900" cy="7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L’avertisseur de basse pression doit se faire </a:t>
            </a:r>
            <a:r>
              <a:rPr b="1" lang="fr"/>
              <a:t>voir et entendre</a:t>
            </a:r>
            <a:r>
              <a:rPr lang="fr"/>
              <a:t> (</a:t>
            </a:r>
            <a:r>
              <a:rPr b="1" lang="fr" u="sng"/>
              <a:t>visuel et sonore</a:t>
            </a:r>
            <a:r>
              <a:rPr lang="fr"/>
              <a:t>) à un minimum de </a:t>
            </a:r>
            <a:r>
              <a:rPr lang="fr"/>
              <a:t>55 psi</a:t>
            </a:r>
            <a:endParaRPr/>
          </a:p>
        </p:txBody>
      </p:sp>
      <p:pic>
        <p:nvPicPr>
          <p:cNvPr id="339" name="Google Shape;339;p35"/>
          <p:cNvPicPr preferRelativeResize="0"/>
          <p:nvPr/>
        </p:nvPicPr>
        <p:blipFill>
          <a:blip r:embed="rId3">
            <a:alphaModFix/>
          </a:blip>
          <a:stretch>
            <a:fillRect/>
          </a:stretch>
        </p:blipFill>
        <p:spPr>
          <a:xfrm>
            <a:off x="4216575" y="2100100"/>
            <a:ext cx="1858425" cy="1648041"/>
          </a:xfrm>
          <a:prstGeom prst="rect">
            <a:avLst/>
          </a:prstGeom>
          <a:noFill/>
          <a:ln>
            <a:noFill/>
          </a:ln>
        </p:spPr>
      </p:pic>
      <p:sp>
        <p:nvSpPr>
          <p:cNvPr id="340" name="Google Shape;340;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41" name="Google Shape;341;p35"/>
          <p:cNvPicPr preferRelativeResize="0"/>
          <p:nvPr/>
        </p:nvPicPr>
        <p:blipFill>
          <a:blip r:embed="rId4">
            <a:alphaModFix/>
          </a:blip>
          <a:stretch>
            <a:fillRect/>
          </a:stretch>
        </p:blipFill>
        <p:spPr>
          <a:xfrm>
            <a:off x="533400" y="1077850"/>
            <a:ext cx="3606975" cy="2680466"/>
          </a:xfrm>
          <a:prstGeom prst="rect">
            <a:avLst/>
          </a:prstGeom>
          <a:noFill/>
          <a:ln>
            <a:noFill/>
          </a:ln>
        </p:spPr>
      </p:pic>
      <p:pic>
        <p:nvPicPr>
          <p:cNvPr id="342" name="Google Shape;342;p35"/>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6"/>
          <p:cNvSpPr txBox="1"/>
          <p:nvPr>
            <p:ph type="title"/>
          </p:nvPr>
        </p:nvSpPr>
        <p:spPr>
          <a:xfrm>
            <a:off x="2885850" y="305800"/>
            <a:ext cx="3588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Rendement</a:t>
            </a:r>
            <a:endParaRPr/>
          </a:p>
        </p:txBody>
      </p:sp>
      <p:pic>
        <p:nvPicPr>
          <p:cNvPr id="348" name="Google Shape;348;p36"/>
          <p:cNvPicPr preferRelativeResize="0"/>
          <p:nvPr/>
        </p:nvPicPr>
        <p:blipFill>
          <a:blip r:embed="rId3">
            <a:alphaModFix/>
          </a:blip>
          <a:stretch>
            <a:fillRect/>
          </a:stretch>
        </p:blipFill>
        <p:spPr>
          <a:xfrm>
            <a:off x="3915150" y="1012275"/>
            <a:ext cx="2367600" cy="2912358"/>
          </a:xfrm>
          <a:prstGeom prst="rect">
            <a:avLst/>
          </a:prstGeom>
          <a:noFill/>
          <a:ln>
            <a:noFill/>
          </a:ln>
        </p:spPr>
      </p:pic>
      <p:sp>
        <p:nvSpPr>
          <p:cNvPr id="349" name="Google Shape;349;p36"/>
          <p:cNvSpPr txBox="1"/>
          <p:nvPr/>
        </p:nvSpPr>
        <p:spPr>
          <a:xfrm>
            <a:off x="6054150" y="1602300"/>
            <a:ext cx="2967000" cy="12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Le compresseur doit être en mesure de maintenir 90 psi dans les réservoirs de services dans les pires circonstances</a:t>
            </a:r>
            <a:endParaRPr/>
          </a:p>
        </p:txBody>
      </p:sp>
      <p:sp>
        <p:nvSpPr>
          <p:cNvPr id="350" name="Google Shape;350;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51" name="Google Shape;351;p36"/>
          <p:cNvPicPr preferRelativeResize="0"/>
          <p:nvPr/>
        </p:nvPicPr>
        <p:blipFill>
          <a:blip r:embed="rId4">
            <a:alphaModFix/>
          </a:blip>
          <a:stretch>
            <a:fillRect/>
          </a:stretch>
        </p:blipFill>
        <p:spPr>
          <a:xfrm>
            <a:off x="152400" y="1030900"/>
            <a:ext cx="3610350" cy="2682974"/>
          </a:xfrm>
          <a:prstGeom prst="rect">
            <a:avLst/>
          </a:prstGeom>
          <a:noFill/>
          <a:ln>
            <a:noFill/>
          </a:ln>
        </p:spPr>
      </p:pic>
      <p:pic>
        <p:nvPicPr>
          <p:cNvPr id="352" name="Google Shape;352;p36"/>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7"/>
          <p:cNvSpPr txBox="1"/>
          <p:nvPr>
            <p:ph type="title"/>
          </p:nvPr>
        </p:nvSpPr>
        <p:spPr>
          <a:xfrm>
            <a:off x="2809350" y="437275"/>
            <a:ext cx="3741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Arrêt du compresseur</a:t>
            </a:r>
            <a:endParaRPr/>
          </a:p>
        </p:txBody>
      </p:sp>
      <p:pic>
        <p:nvPicPr>
          <p:cNvPr id="358" name="Google Shape;358;p37"/>
          <p:cNvPicPr preferRelativeResize="0"/>
          <p:nvPr/>
        </p:nvPicPr>
        <p:blipFill>
          <a:blip r:embed="rId3">
            <a:alphaModFix/>
          </a:blip>
          <a:stretch>
            <a:fillRect/>
          </a:stretch>
        </p:blipFill>
        <p:spPr>
          <a:xfrm>
            <a:off x="4237200" y="1168600"/>
            <a:ext cx="1450234" cy="2719175"/>
          </a:xfrm>
          <a:prstGeom prst="rect">
            <a:avLst/>
          </a:prstGeom>
          <a:noFill/>
          <a:ln>
            <a:noFill/>
          </a:ln>
        </p:spPr>
      </p:pic>
      <p:sp>
        <p:nvSpPr>
          <p:cNvPr id="359" name="Google Shape;359;p37"/>
          <p:cNvSpPr txBox="1"/>
          <p:nvPr/>
        </p:nvSpPr>
        <p:spPr>
          <a:xfrm>
            <a:off x="5949875" y="2070725"/>
            <a:ext cx="2946600" cy="10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Le régulateur doit arrêter le compresseur entre 117 et 137 psi</a:t>
            </a:r>
            <a:endParaRPr/>
          </a:p>
        </p:txBody>
      </p:sp>
      <p:sp>
        <p:nvSpPr>
          <p:cNvPr id="360" name="Google Shape;360;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61" name="Google Shape;361;p37"/>
          <p:cNvPicPr preferRelativeResize="0"/>
          <p:nvPr/>
        </p:nvPicPr>
        <p:blipFill>
          <a:blip r:embed="rId4">
            <a:alphaModFix/>
          </a:blip>
          <a:stretch>
            <a:fillRect/>
          </a:stretch>
        </p:blipFill>
        <p:spPr>
          <a:xfrm>
            <a:off x="152400" y="1162375"/>
            <a:ext cx="3856200" cy="2865674"/>
          </a:xfrm>
          <a:prstGeom prst="rect">
            <a:avLst/>
          </a:prstGeom>
          <a:noFill/>
          <a:ln>
            <a:noFill/>
          </a:ln>
        </p:spPr>
      </p:pic>
      <p:pic>
        <p:nvPicPr>
          <p:cNvPr id="362" name="Google Shape;362;p37"/>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8"/>
          <p:cNvSpPr txBox="1"/>
          <p:nvPr>
            <p:ph type="title"/>
          </p:nvPr>
        </p:nvSpPr>
        <p:spPr>
          <a:xfrm>
            <a:off x="2693400" y="345625"/>
            <a:ext cx="3973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Étanchéité du système </a:t>
            </a:r>
            <a:endParaRPr/>
          </a:p>
        </p:txBody>
      </p:sp>
      <p:sp>
        <p:nvSpPr>
          <p:cNvPr id="368" name="Google Shape;368;p38"/>
          <p:cNvSpPr txBox="1"/>
          <p:nvPr/>
        </p:nvSpPr>
        <p:spPr>
          <a:xfrm>
            <a:off x="4246275" y="3188950"/>
            <a:ext cx="43545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Le système pneumatique ne doit pas avoir une perte d’air </a:t>
            </a:r>
            <a:r>
              <a:rPr b="1" lang="fr" u="sng"/>
              <a:t>de plus de</a:t>
            </a:r>
            <a:r>
              <a:rPr lang="fr"/>
              <a:t> 6 psi / minute pour un véhicule et </a:t>
            </a:r>
            <a:r>
              <a:rPr b="1" lang="fr" u="sng"/>
              <a:t>de plus de</a:t>
            </a:r>
            <a:r>
              <a:rPr lang="fr"/>
              <a:t> 7 psi / minute pour deux véhicules</a:t>
            </a:r>
            <a:endParaRPr/>
          </a:p>
        </p:txBody>
      </p:sp>
      <p:pic>
        <p:nvPicPr>
          <p:cNvPr id="369" name="Google Shape;369;p38"/>
          <p:cNvPicPr preferRelativeResize="0"/>
          <p:nvPr/>
        </p:nvPicPr>
        <p:blipFill>
          <a:blip r:embed="rId3">
            <a:alphaModFix/>
          </a:blip>
          <a:stretch>
            <a:fillRect/>
          </a:stretch>
        </p:blipFill>
        <p:spPr>
          <a:xfrm>
            <a:off x="4793511" y="1006650"/>
            <a:ext cx="3080000" cy="2105325"/>
          </a:xfrm>
          <a:prstGeom prst="rect">
            <a:avLst/>
          </a:prstGeom>
          <a:noFill/>
          <a:ln>
            <a:noFill/>
          </a:ln>
        </p:spPr>
      </p:pic>
      <p:sp>
        <p:nvSpPr>
          <p:cNvPr id="370" name="Google Shape;370;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71" name="Google Shape;371;p38"/>
          <p:cNvPicPr preferRelativeResize="0"/>
          <p:nvPr/>
        </p:nvPicPr>
        <p:blipFill>
          <a:blip r:embed="rId4">
            <a:alphaModFix/>
          </a:blip>
          <a:stretch>
            <a:fillRect/>
          </a:stretch>
        </p:blipFill>
        <p:spPr>
          <a:xfrm>
            <a:off x="304800" y="1070725"/>
            <a:ext cx="3941475" cy="2929044"/>
          </a:xfrm>
          <a:prstGeom prst="rect">
            <a:avLst/>
          </a:prstGeom>
          <a:noFill/>
          <a:ln>
            <a:noFill/>
          </a:ln>
        </p:spPr>
      </p:pic>
      <p:pic>
        <p:nvPicPr>
          <p:cNvPr id="372" name="Google Shape;372;p38"/>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ctr">
              <a:lnSpc>
                <a:spcPct val="115000"/>
              </a:lnSpc>
              <a:spcBef>
                <a:spcPts val="200"/>
              </a:spcBef>
              <a:spcAft>
                <a:spcPts val="0"/>
              </a:spcAft>
              <a:buNone/>
            </a:pPr>
            <a:r>
              <a:rPr b="1" lang="fr" sz="2400"/>
              <a:t>l’énergie cinétique</a:t>
            </a:r>
            <a:endParaRPr sz="2400"/>
          </a:p>
        </p:txBody>
      </p:sp>
      <p:sp>
        <p:nvSpPr>
          <p:cNvPr id="93" name="Google Shape;93;p12"/>
          <p:cNvSpPr txBox="1"/>
          <p:nvPr>
            <p:ph idx="1" type="body"/>
          </p:nvPr>
        </p:nvSpPr>
        <p:spPr>
          <a:xfrm>
            <a:off x="311700" y="847675"/>
            <a:ext cx="8520600" cy="3013200"/>
          </a:xfrm>
          <a:prstGeom prst="rect">
            <a:avLst/>
          </a:prstGeom>
        </p:spPr>
        <p:txBody>
          <a:bodyPr anchorCtr="0" anchor="t" bIns="91425" lIns="91425" spcFirstLastPara="1" rIns="91425" wrap="square" tIns="91425">
            <a:noAutofit/>
          </a:bodyPr>
          <a:lstStyle/>
          <a:p>
            <a:pPr indent="-298450" lvl="0" marL="457200" marR="0" rtl="0" algn="just">
              <a:spcBef>
                <a:spcPts val="200"/>
              </a:spcBef>
              <a:spcAft>
                <a:spcPts val="0"/>
              </a:spcAft>
              <a:buClr>
                <a:schemeClr val="dk1"/>
              </a:buClr>
              <a:buSzPts val="1100"/>
              <a:buChar char="●"/>
            </a:pPr>
            <a:r>
              <a:rPr lang="fr" sz="1100">
                <a:solidFill>
                  <a:schemeClr val="dk1"/>
                </a:solidFill>
              </a:rPr>
              <a:t>lorsque le poids du véhicule est doublé, la distance de freinage est aussi doublée.(X2)</a:t>
            </a:r>
            <a:endParaRPr sz="1100">
              <a:solidFill>
                <a:schemeClr val="dk1"/>
              </a:solidFill>
            </a:endParaRPr>
          </a:p>
          <a:p>
            <a:pPr indent="-298450" lvl="0" marL="457200" marR="0" rtl="0" algn="just">
              <a:spcBef>
                <a:spcPts val="0"/>
              </a:spcBef>
              <a:spcAft>
                <a:spcPts val="0"/>
              </a:spcAft>
              <a:buClr>
                <a:schemeClr val="dk1"/>
              </a:buClr>
              <a:buSzPts val="1100"/>
              <a:buChar char="●"/>
            </a:pPr>
            <a:r>
              <a:rPr lang="fr" sz="1100">
                <a:solidFill>
                  <a:schemeClr val="dk1"/>
                </a:solidFill>
              </a:rPr>
              <a:t>lorsque la vitesse du véhicule est doublée, la distance de freinage est quatre fois plus longue.(X4)</a:t>
            </a:r>
            <a:endParaRPr sz="1100">
              <a:solidFill>
                <a:schemeClr val="dk1"/>
              </a:solidFill>
            </a:endParaRPr>
          </a:p>
          <a:p>
            <a:pPr indent="-298450" lvl="0" marL="457200" marR="0" rtl="0" algn="just">
              <a:spcBef>
                <a:spcPts val="0"/>
              </a:spcBef>
              <a:spcAft>
                <a:spcPts val="0"/>
              </a:spcAft>
              <a:buClr>
                <a:schemeClr val="dk1"/>
              </a:buClr>
              <a:buSzPts val="1100"/>
              <a:buChar char="●"/>
            </a:pPr>
            <a:r>
              <a:rPr lang="fr" sz="1100">
                <a:solidFill>
                  <a:schemeClr val="dk1"/>
                </a:solidFill>
              </a:rPr>
              <a:t>lorsque le poids et la vitesse sont doublés, la distance de freinage est huit fois plus longue. (X8) </a:t>
            </a:r>
            <a:endParaRPr sz="1100">
              <a:solidFill>
                <a:schemeClr val="dk1"/>
              </a:solidFill>
            </a:endParaRPr>
          </a:p>
        </p:txBody>
      </p:sp>
      <p:pic>
        <p:nvPicPr>
          <p:cNvPr id="94" name="Google Shape;94;p12"/>
          <p:cNvPicPr preferRelativeResize="0"/>
          <p:nvPr/>
        </p:nvPicPr>
        <p:blipFill>
          <a:blip r:embed="rId3">
            <a:alphaModFix/>
          </a:blip>
          <a:stretch>
            <a:fillRect/>
          </a:stretch>
        </p:blipFill>
        <p:spPr>
          <a:xfrm>
            <a:off x="1232400" y="1541400"/>
            <a:ext cx="5621675" cy="2842725"/>
          </a:xfrm>
          <a:prstGeom prst="rect">
            <a:avLst/>
          </a:prstGeom>
          <a:noFill/>
          <a:ln>
            <a:noFill/>
          </a:ln>
        </p:spPr>
      </p:pic>
      <p:sp>
        <p:nvSpPr>
          <p:cNvPr id="95" name="Google Shape;95;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96" name="Google Shape;96;p12"/>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97" name="Google Shape;97;p12"/>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9"/>
          <p:cNvSpPr txBox="1"/>
          <p:nvPr>
            <p:ph type="title"/>
          </p:nvPr>
        </p:nvSpPr>
        <p:spPr>
          <a:xfrm>
            <a:off x="2086200" y="186625"/>
            <a:ext cx="5187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Mise en marche du compresseur</a:t>
            </a:r>
            <a:endParaRPr/>
          </a:p>
        </p:txBody>
      </p:sp>
      <p:sp>
        <p:nvSpPr>
          <p:cNvPr id="378" name="Google Shape;378;p39"/>
          <p:cNvSpPr txBox="1"/>
          <p:nvPr/>
        </p:nvSpPr>
        <p:spPr>
          <a:xfrm>
            <a:off x="5721000" y="2004050"/>
            <a:ext cx="3000000" cy="7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rPr>
              <a:t>Le régulateur doit mettre en marche le compresseur à plus de 80 psi</a:t>
            </a:r>
            <a:endParaRPr/>
          </a:p>
        </p:txBody>
      </p:sp>
      <p:pic>
        <p:nvPicPr>
          <p:cNvPr id="379" name="Google Shape;379;p39"/>
          <p:cNvPicPr preferRelativeResize="0"/>
          <p:nvPr/>
        </p:nvPicPr>
        <p:blipFill>
          <a:blip r:embed="rId3">
            <a:alphaModFix/>
          </a:blip>
          <a:stretch>
            <a:fillRect/>
          </a:stretch>
        </p:blipFill>
        <p:spPr>
          <a:xfrm>
            <a:off x="4084800" y="1321000"/>
            <a:ext cx="1450234" cy="2719175"/>
          </a:xfrm>
          <a:prstGeom prst="rect">
            <a:avLst/>
          </a:prstGeom>
          <a:noFill/>
          <a:ln>
            <a:noFill/>
          </a:ln>
        </p:spPr>
      </p:pic>
      <p:sp>
        <p:nvSpPr>
          <p:cNvPr id="380" name="Google Shape;380;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81" name="Google Shape;381;p39"/>
          <p:cNvPicPr preferRelativeResize="0"/>
          <p:nvPr/>
        </p:nvPicPr>
        <p:blipFill>
          <a:blip r:embed="rId4">
            <a:alphaModFix/>
          </a:blip>
          <a:stretch>
            <a:fillRect/>
          </a:stretch>
        </p:blipFill>
        <p:spPr>
          <a:xfrm>
            <a:off x="381000" y="1292725"/>
            <a:ext cx="3551400" cy="2639166"/>
          </a:xfrm>
          <a:prstGeom prst="rect">
            <a:avLst/>
          </a:prstGeom>
          <a:noFill/>
          <a:ln>
            <a:noFill/>
          </a:ln>
        </p:spPr>
      </p:pic>
      <p:pic>
        <p:nvPicPr>
          <p:cNvPr id="382" name="Google Shape;382;p39"/>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0"/>
          <p:cNvSpPr txBox="1"/>
          <p:nvPr>
            <p:ph type="title"/>
          </p:nvPr>
        </p:nvSpPr>
        <p:spPr>
          <a:xfrm>
            <a:off x="1435650" y="406350"/>
            <a:ext cx="6488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Efficacité du frein de stationnement</a:t>
            </a:r>
            <a:endParaRPr/>
          </a:p>
        </p:txBody>
      </p:sp>
      <p:pic>
        <p:nvPicPr>
          <p:cNvPr id="388" name="Google Shape;388;p40"/>
          <p:cNvPicPr preferRelativeResize="0"/>
          <p:nvPr/>
        </p:nvPicPr>
        <p:blipFill>
          <a:blip r:embed="rId3">
            <a:alphaModFix/>
          </a:blip>
          <a:stretch>
            <a:fillRect/>
          </a:stretch>
        </p:blipFill>
        <p:spPr>
          <a:xfrm>
            <a:off x="5386329" y="2174200"/>
            <a:ext cx="1288075" cy="1274375"/>
          </a:xfrm>
          <a:prstGeom prst="rect">
            <a:avLst/>
          </a:prstGeom>
          <a:noFill/>
          <a:ln>
            <a:noFill/>
          </a:ln>
        </p:spPr>
      </p:pic>
      <p:sp>
        <p:nvSpPr>
          <p:cNvPr id="389" name="Google Shape;389;p40"/>
          <p:cNvSpPr txBox="1"/>
          <p:nvPr/>
        </p:nvSpPr>
        <p:spPr>
          <a:xfrm>
            <a:off x="4806300" y="1214525"/>
            <a:ext cx="3113700" cy="72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Le freins de stationnement doit retenir le véhicule quand on </a:t>
            </a:r>
            <a:r>
              <a:rPr lang="fr"/>
              <a:t>essaye</a:t>
            </a:r>
            <a:r>
              <a:rPr lang="fr"/>
              <a:t> d’avancer</a:t>
            </a:r>
            <a:endParaRPr/>
          </a:p>
        </p:txBody>
      </p:sp>
      <p:sp>
        <p:nvSpPr>
          <p:cNvPr id="390" name="Google Shape;390;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91" name="Google Shape;391;p40"/>
          <p:cNvPicPr preferRelativeResize="0"/>
          <p:nvPr/>
        </p:nvPicPr>
        <p:blipFill>
          <a:blip r:embed="rId4">
            <a:alphaModFix/>
          </a:blip>
          <a:stretch>
            <a:fillRect/>
          </a:stretch>
        </p:blipFill>
        <p:spPr>
          <a:xfrm>
            <a:off x="457200" y="1055250"/>
            <a:ext cx="4167130" cy="3096736"/>
          </a:xfrm>
          <a:prstGeom prst="rect">
            <a:avLst/>
          </a:prstGeom>
          <a:noFill/>
          <a:ln>
            <a:noFill/>
          </a:ln>
        </p:spPr>
      </p:pic>
      <p:pic>
        <p:nvPicPr>
          <p:cNvPr id="392" name="Google Shape;392;p40"/>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1"/>
          <p:cNvSpPr txBox="1"/>
          <p:nvPr>
            <p:ph type="title"/>
          </p:nvPr>
        </p:nvSpPr>
        <p:spPr>
          <a:xfrm>
            <a:off x="1926750" y="393175"/>
            <a:ext cx="5506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Efficacité du frein de service</a:t>
            </a:r>
            <a:endParaRPr/>
          </a:p>
        </p:txBody>
      </p:sp>
      <p:pic>
        <p:nvPicPr>
          <p:cNvPr id="398" name="Google Shape;398;p41"/>
          <p:cNvPicPr preferRelativeResize="0"/>
          <p:nvPr/>
        </p:nvPicPr>
        <p:blipFill>
          <a:blip r:embed="rId3">
            <a:alphaModFix/>
          </a:blip>
          <a:stretch>
            <a:fillRect/>
          </a:stretch>
        </p:blipFill>
        <p:spPr>
          <a:xfrm>
            <a:off x="4282300" y="1401775"/>
            <a:ext cx="1268337" cy="2769200"/>
          </a:xfrm>
          <a:prstGeom prst="rect">
            <a:avLst/>
          </a:prstGeom>
          <a:noFill/>
          <a:ln>
            <a:noFill/>
          </a:ln>
        </p:spPr>
      </p:pic>
      <p:sp>
        <p:nvSpPr>
          <p:cNvPr id="399" name="Google Shape;399;p41"/>
          <p:cNvSpPr txBox="1"/>
          <p:nvPr/>
        </p:nvSpPr>
        <p:spPr>
          <a:xfrm>
            <a:off x="5082900" y="1139825"/>
            <a:ext cx="3299100" cy="87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Le </a:t>
            </a:r>
            <a:r>
              <a:rPr lang="fr"/>
              <a:t>frein</a:t>
            </a:r>
            <a:r>
              <a:rPr lang="fr"/>
              <a:t> de service doit </a:t>
            </a:r>
            <a:r>
              <a:rPr lang="fr"/>
              <a:t>arrêter facilement</a:t>
            </a:r>
            <a:r>
              <a:rPr lang="fr"/>
              <a:t> le véhicule quand il est en mouvement.</a:t>
            </a:r>
            <a:endParaRPr/>
          </a:p>
        </p:txBody>
      </p:sp>
      <p:sp>
        <p:nvSpPr>
          <p:cNvPr id="400" name="Google Shape;400;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401" name="Google Shape;401;p41"/>
          <p:cNvPicPr preferRelativeResize="0"/>
          <p:nvPr/>
        </p:nvPicPr>
        <p:blipFill>
          <a:blip r:embed="rId4">
            <a:alphaModFix/>
          </a:blip>
          <a:stretch>
            <a:fillRect/>
          </a:stretch>
        </p:blipFill>
        <p:spPr>
          <a:xfrm>
            <a:off x="304800" y="1118275"/>
            <a:ext cx="3901300" cy="2899189"/>
          </a:xfrm>
          <a:prstGeom prst="rect">
            <a:avLst/>
          </a:prstGeom>
          <a:noFill/>
          <a:ln>
            <a:noFill/>
          </a:ln>
        </p:spPr>
      </p:pic>
      <p:pic>
        <p:nvPicPr>
          <p:cNvPr id="402" name="Google Shape;402;p41"/>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latin typeface="Arial"/>
                <a:ea typeface="Arial"/>
                <a:cs typeface="Arial"/>
                <a:sym typeface="Arial"/>
              </a:rPr>
              <a:t>Merci pour votre participation</a:t>
            </a:r>
            <a:endParaRPr>
              <a:latin typeface="Arial"/>
              <a:ea typeface="Arial"/>
              <a:cs typeface="Arial"/>
              <a:sym typeface="Arial"/>
            </a:endParaRPr>
          </a:p>
        </p:txBody>
      </p:sp>
      <p:sp>
        <p:nvSpPr>
          <p:cNvPr id="408" name="Google Shape;408;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409" name="Google Shape;409;p42"/>
          <p:cNvPicPr preferRelativeResize="0"/>
          <p:nvPr/>
        </p:nvPicPr>
        <p:blipFill>
          <a:blip r:embed="rId3">
            <a:alphaModFix/>
          </a:blip>
          <a:stretch>
            <a:fillRect/>
          </a:stretch>
        </p:blipFill>
        <p:spPr>
          <a:xfrm>
            <a:off x="7964400" y="0"/>
            <a:ext cx="1128074" cy="4834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3"/>
          <p:cNvSpPr txBox="1"/>
          <p:nvPr>
            <p:ph type="title"/>
          </p:nvPr>
        </p:nvSpPr>
        <p:spPr>
          <a:xfrm>
            <a:off x="1174350" y="450625"/>
            <a:ext cx="7011300" cy="1336200"/>
          </a:xfrm>
          <a:prstGeom prst="rect">
            <a:avLst/>
          </a:prstGeom>
        </p:spPr>
        <p:txBody>
          <a:bodyPr anchorCtr="0" anchor="ctr" bIns="91425" lIns="91425" spcFirstLastPara="1" rIns="91425" wrap="square" tIns="91425">
            <a:noAutofit/>
          </a:bodyPr>
          <a:lstStyle/>
          <a:p>
            <a:pPr indent="0" lvl="0" marL="0" marR="0" rtl="0" algn="just">
              <a:lnSpc>
                <a:spcPct val="115000"/>
              </a:lnSpc>
              <a:spcBef>
                <a:spcPts val="200"/>
              </a:spcBef>
              <a:spcAft>
                <a:spcPts val="0"/>
              </a:spcAft>
              <a:buClr>
                <a:schemeClr val="dk1"/>
              </a:buClr>
              <a:buSzPts val="1100"/>
              <a:buFont typeface="Arial"/>
              <a:buNone/>
            </a:pPr>
            <a:r>
              <a:t/>
            </a:r>
            <a:endParaRPr b="1" sz="1400"/>
          </a:p>
          <a:p>
            <a:pPr indent="0" lvl="0" marL="0" marR="0" rtl="0" algn="just">
              <a:lnSpc>
                <a:spcPct val="115000"/>
              </a:lnSpc>
              <a:spcBef>
                <a:spcPts val="200"/>
              </a:spcBef>
              <a:spcAft>
                <a:spcPts val="0"/>
              </a:spcAft>
              <a:buClr>
                <a:schemeClr val="dk1"/>
              </a:buClr>
              <a:buSzPts val="1100"/>
              <a:buFont typeface="Arial"/>
              <a:buNone/>
            </a:pPr>
            <a:r>
              <a:t/>
            </a:r>
            <a:endParaRPr b="1" sz="1100"/>
          </a:p>
          <a:p>
            <a:pPr indent="0" lvl="0" marL="0" marR="0" rtl="0" algn="just">
              <a:lnSpc>
                <a:spcPct val="115000"/>
              </a:lnSpc>
              <a:spcBef>
                <a:spcPts val="200"/>
              </a:spcBef>
              <a:spcAft>
                <a:spcPts val="0"/>
              </a:spcAft>
              <a:buClr>
                <a:schemeClr val="dk1"/>
              </a:buClr>
              <a:buSzPts val="1100"/>
              <a:buFont typeface="Arial"/>
              <a:buNone/>
            </a:pPr>
            <a:r>
              <a:rPr lang="fr" sz="1400"/>
              <a:t>Le coefficient de friction entre les pneus et la chaussée affecte aussi la distance de freinage. </a:t>
            </a:r>
            <a:endParaRPr sz="1400"/>
          </a:p>
          <a:p>
            <a:pPr indent="0" lvl="0" marL="0" marR="0" rtl="0" algn="just">
              <a:lnSpc>
                <a:spcPct val="115000"/>
              </a:lnSpc>
              <a:spcBef>
                <a:spcPts val="200"/>
              </a:spcBef>
              <a:spcAft>
                <a:spcPts val="0"/>
              </a:spcAft>
              <a:buClr>
                <a:schemeClr val="dk1"/>
              </a:buClr>
              <a:buSzPts val="1100"/>
              <a:buFont typeface="Arial"/>
              <a:buNone/>
            </a:pPr>
            <a:r>
              <a:rPr lang="fr" sz="1400"/>
              <a:t>C’est aussi par le processus de friction que l’on exécute le freinage du véhicule.</a:t>
            </a:r>
            <a:endParaRPr sz="1400"/>
          </a:p>
        </p:txBody>
      </p:sp>
      <p:sp>
        <p:nvSpPr>
          <p:cNvPr id="103" name="Google Shape;103;p13"/>
          <p:cNvSpPr txBox="1"/>
          <p:nvPr/>
        </p:nvSpPr>
        <p:spPr>
          <a:xfrm>
            <a:off x="2344500" y="299550"/>
            <a:ext cx="4455000" cy="519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200"/>
              </a:spcBef>
              <a:spcAft>
                <a:spcPts val="0"/>
              </a:spcAft>
              <a:buNone/>
            </a:pPr>
            <a:r>
              <a:rPr b="1" lang="fr" sz="2400">
                <a:solidFill>
                  <a:schemeClr val="dk1"/>
                </a:solidFill>
              </a:rPr>
              <a:t>La friction</a:t>
            </a:r>
            <a:endParaRPr sz="2400"/>
          </a:p>
        </p:txBody>
      </p:sp>
      <p:sp>
        <p:nvSpPr>
          <p:cNvPr id="104" name="Google Shape;104;p13"/>
          <p:cNvSpPr txBox="1"/>
          <p:nvPr/>
        </p:nvSpPr>
        <p:spPr>
          <a:xfrm>
            <a:off x="1168800" y="1887525"/>
            <a:ext cx="6806400" cy="9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Il faut toujours tenir compte de l’état de la chaussé, car celle-ci </a:t>
            </a:r>
            <a:r>
              <a:rPr lang="fr"/>
              <a:t>affecte</a:t>
            </a:r>
            <a:r>
              <a:rPr lang="fr"/>
              <a:t> votre distance de freinage à la hausse</a:t>
            </a:r>
            <a:endParaRPr/>
          </a:p>
        </p:txBody>
      </p:sp>
      <p:sp>
        <p:nvSpPr>
          <p:cNvPr id="105" name="Google Shape;10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06" name="Google Shape;106;p13"/>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4"/>
          <p:cNvSpPr txBox="1"/>
          <p:nvPr>
            <p:ph type="title"/>
          </p:nvPr>
        </p:nvSpPr>
        <p:spPr>
          <a:xfrm>
            <a:off x="1174350" y="217600"/>
            <a:ext cx="7011300" cy="7923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200"/>
              </a:spcBef>
              <a:spcAft>
                <a:spcPts val="0"/>
              </a:spcAft>
              <a:buClr>
                <a:schemeClr val="dk1"/>
              </a:buClr>
              <a:buSzPts val="1100"/>
              <a:buFont typeface="Arial"/>
              <a:buNone/>
            </a:pPr>
            <a:r>
              <a:rPr b="1" lang="fr" sz="2400"/>
              <a:t>Puissance de freinage</a:t>
            </a:r>
            <a:endParaRPr sz="2400"/>
          </a:p>
        </p:txBody>
      </p:sp>
      <p:pic>
        <p:nvPicPr>
          <p:cNvPr id="112" name="Google Shape;112;p14"/>
          <p:cNvPicPr preferRelativeResize="0"/>
          <p:nvPr/>
        </p:nvPicPr>
        <p:blipFill>
          <a:blip r:embed="rId3">
            <a:alphaModFix/>
          </a:blip>
          <a:stretch>
            <a:fillRect/>
          </a:stretch>
        </p:blipFill>
        <p:spPr>
          <a:xfrm>
            <a:off x="304800" y="1848100"/>
            <a:ext cx="2143125" cy="1895475"/>
          </a:xfrm>
          <a:prstGeom prst="rect">
            <a:avLst/>
          </a:prstGeom>
          <a:noFill/>
          <a:ln>
            <a:noFill/>
          </a:ln>
        </p:spPr>
      </p:pic>
      <p:pic>
        <p:nvPicPr>
          <p:cNvPr id="113" name="Google Shape;113;p14"/>
          <p:cNvPicPr preferRelativeResize="0"/>
          <p:nvPr/>
        </p:nvPicPr>
        <p:blipFill>
          <a:blip r:embed="rId4">
            <a:alphaModFix/>
          </a:blip>
          <a:stretch>
            <a:fillRect/>
          </a:stretch>
        </p:blipFill>
        <p:spPr>
          <a:xfrm>
            <a:off x="2618625" y="1819525"/>
            <a:ext cx="2343150" cy="1952625"/>
          </a:xfrm>
          <a:prstGeom prst="rect">
            <a:avLst/>
          </a:prstGeom>
          <a:noFill/>
          <a:ln>
            <a:noFill/>
          </a:ln>
        </p:spPr>
      </p:pic>
      <p:sp>
        <p:nvSpPr>
          <p:cNvPr id="114" name="Google Shape;114;p14"/>
          <p:cNvSpPr txBox="1"/>
          <p:nvPr/>
        </p:nvSpPr>
        <p:spPr>
          <a:xfrm>
            <a:off x="1258650" y="1281325"/>
            <a:ext cx="2522700" cy="5382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200"/>
              </a:spcBef>
              <a:spcAft>
                <a:spcPts val="0"/>
              </a:spcAft>
              <a:buNone/>
            </a:pPr>
            <a:r>
              <a:rPr b="1" lang="fr" sz="1100">
                <a:solidFill>
                  <a:schemeClr val="dk1"/>
                </a:solidFill>
              </a:rPr>
              <a:t>Le levier réglable et l’effet de levier</a:t>
            </a:r>
            <a:endParaRPr/>
          </a:p>
        </p:txBody>
      </p:sp>
      <p:sp>
        <p:nvSpPr>
          <p:cNvPr id="115" name="Google Shape;11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16" name="Google Shape;116;p14"/>
          <p:cNvPicPr preferRelativeResize="0"/>
          <p:nvPr/>
        </p:nvPicPr>
        <p:blipFill>
          <a:blip r:embed="rId5">
            <a:alphaModFix/>
          </a:blip>
          <a:stretch>
            <a:fillRect/>
          </a:stretch>
        </p:blipFill>
        <p:spPr>
          <a:xfrm>
            <a:off x="5904000" y="1945963"/>
            <a:ext cx="2867025" cy="1781175"/>
          </a:xfrm>
          <a:prstGeom prst="rect">
            <a:avLst/>
          </a:prstGeom>
          <a:noFill/>
          <a:ln>
            <a:noFill/>
          </a:ln>
        </p:spPr>
      </p:pic>
      <p:sp>
        <p:nvSpPr>
          <p:cNvPr id="117" name="Google Shape;117;p14"/>
          <p:cNvSpPr txBox="1"/>
          <p:nvPr/>
        </p:nvSpPr>
        <p:spPr>
          <a:xfrm>
            <a:off x="6696263" y="1208838"/>
            <a:ext cx="1282500" cy="5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 sz="1100">
                <a:solidFill>
                  <a:schemeClr val="dk1"/>
                </a:solidFill>
              </a:rPr>
              <a:t>L’air compressé</a:t>
            </a:r>
            <a:endParaRPr b="1" sz="1100">
              <a:solidFill>
                <a:schemeClr val="dk1"/>
              </a:solidFill>
            </a:endParaRPr>
          </a:p>
        </p:txBody>
      </p:sp>
      <p:pic>
        <p:nvPicPr>
          <p:cNvPr id="118" name="Google Shape;118;p14"/>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5"/>
          <p:cNvSpPr txBox="1"/>
          <p:nvPr>
            <p:ph type="title"/>
          </p:nvPr>
        </p:nvSpPr>
        <p:spPr>
          <a:xfrm>
            <a:off x="432000" y="415275"/>
            <a:ext cx="8280000" cy="6768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200"/>
              </a:spcBef>
              <a:spcAft>
                <a:spcPts val="0"/>
              </a:spcAft>
              <a:buClr>
                <a:schemeClr val="dk1"/>
              </a:buClr>
              <a:buSzPts val="1100"/>
              <a:buFont typeface="Arial"/>
              <a:buNone/>
            </a:pPr>
            <a:r>
              <a:rPr b="1" lang="fr" sz="1800"/>
              <a:t>    La friction et la puissance de freinage provoquent de la chaleur</a:t>
            </a:r>
            <a:endParaRPr sz="1800"/>
          </a:p>
        </p:txBody>
      </p:sp>
      <p:pic>
        <p:nvPicPr>
          <p:cNvPr id="124" name="Google Shape;124;p15"/>
          <p:cNvPicPr preferRelativeResize="0"/>
          <p:nvPr/>
        </p:nvPicPr>
        <p:blipFill>
          <a:blip r:embed="rId3">
            <a:alphaModFix/>
          </a:blip>
          <a:stretch>
            <a:fillRect/>
          </a:stretch>
        </p:blipFill>
        <p:spPr>
          <a:xfrm>
            <a:off x="664800" y="1092075"/>
            <a:ext cx="1828800" cy="1181100"/>
          </a:xfrm>
          <a:prstGeom prst="rect">
            <a:avLst/>
          </a:prstGeom>
          <a:noFill/>
          <a:ln>
            <a:noFill/>
          </a:ln>
        </p:spPr>
      </p:pic>
      <p:pic>
        <p:nvPicPr>
          <p:cNvPr id="125" name="Google Shape;125;p15"/>
          <p:cNvPicPr preferRelativeResize="0"/>
          <p:nvPr/>
        </p:nvPicPr>
        <p:blipFill>
          <a:blip r:embed="rId4">
            <a:alphaModFix/>
          </a:blip>
          <a:stretch>
            <a:fillRect/>
          </a:stretch>
        </p:blipFill>
        <p:spPr>
          <a:xfrm>
            <a:off x="683850" y="2650650"/>
            <a:ext cx="1790700" cy="1181100"/>
          </a:xfrm>
          <a:prstGeom prst="rect">
            <a:avLst/>
          </a:prstGeom>
          <a:noFill/>
          <a:ln>
            <a:noFill/>
          </a:ln>
        </p:spPr>
      </p:pic>
      <p:pic>
        <p:nvPicPr>
          <p:cNvPr id="126" name="Google Shape;126;p15"/>
          <p:cNvPicPr preferRelativeResize="0"/>
          <p:nvPr/>
        </p:nvPicPr>
        <p:blipFill>
          <a:blip r:embed="rId5">
            <a:alphaModFix/>
          </a:blip>
          <a:stretch>
            <a:fillRect/>
          </a:stretch>
        </p:blipFill>
        <p:spPr>
          <a:xfrm>
            <a:off x="6168200" y="1147763"/>
            <a:ext cx="2171700" cy="2390775"/>
          </a:xfrm>
          <a:prstGeom prst="rect">
            <a:avLst/>
          </a:prstGeom>
          <a:noFill/>
          <a:ln>
            <a:noFill/>
          </a:ln>
        </p:spPr>
      </p:pic>
      <p:sp>
        <p:nvSpPr>
          <p:cNvPr id="127" name="Google Shape;127;p15"/>
          <p:cNvSpPr txBox="1"/>
          <p:nvPr/>
        </p:nvSpPr>
        <p:spPr>
          <a:xfrm>
            <a:off x="2860650" y="1422675"/>
            <a:ext cx="27768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Freinage normal à basse vitesse.</a:t>
            </a:r>
            <a:endParaRPr/>
          </a:p>
        </p:txBody>
      </p:sp>
      <p:sp>
        <p:nvSpPr>
          <p:cNvPr id="128" name="Google Shape;128;p15"/>
          <p:cNvSpPr txBox="1"/>
          <p:nvPr/>
        </p:nvSpPr>
        <p:spPr>
          <a:xfrm>
            <a:off x="2880000" y="3154950"/>
            <a:ext cx="3000000" cy="6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rPr>
              <a:t>Freinage abusif lors d’une longue descente à trop grande vitesse. </a:t>
            </a:r>
            <a:endParaRPr/>
          </a:p>
        </p:txBody>
      </p:sp>
      <p:sp>
        <p:nvSpPr>
          <p:cNvPr id="129" name="Google Shape;129;p15"/>
          <p:cNvSpPr txBox="1"/>
          <p:nvPr/>
        </p:nvSpPr>
        <p:spPr>
          <a:xfrm>
            <a:off x="2880000" y="2170559"/>
            <a:ext cx="3000000" cy="6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rPr>
              <a:t>Freinage normal à haute vitesse ou dans une descente à basse vitesse.</a:t>
            </a:r>
            <a:endParaRPr/>
          </a:p>
        </p:txBody>
      </p:sp>
      <p:cxnSp>
        <p:nvCxnSpPr>
          <p:cNvPr id="130" name="Google Shape;130;p15"/>
          <p:cNvCxnSpPr>
            <a:stCxn id="127" idx="1"/>
            <a:endCxn id="124" idx="3"/>
          </p:cNvCxnSpPr>
          <p:nvPr/>
        </p:nvCxnSpPr>
        <p:spPr>
          <a:xfrm rot="10800000">
            <a:off x="2493750" y="1682625"/>
            <a:ext cx="366900" cy="0"/>
          </a:xfrm>
          <a:prstGeom prst="straightConnector1">
            <a:avLst/>
          </a:prstGeom>
          <a:noFill/>
          <a:ln cap="flat" cmpd="sng" w="9525">
            <a:solidFill>
              <a:srgbClr val="999999"/>
            </a:solidFill>
            <a:prstDash val="solid"/>
            <a:round/>
            <a:headEnd len="med" w="med" type="none"/>
            <a:tailEnd len="med" w="med" type="triangle"/>
          </a:ln>
        </p:spPr>
      </p:cxnSp>
      <p:cxnSp>
        <p:nvCxnSpPr>
          <p:cNvPr id="131" name="Google Shape;131;p15"/>
          <p:cNvCxnSpPr>
            <a:stCxn id="129" idx="1"/>
          </p:cNvCxnSpPr>
          <p:nvPr/>
        </p:nvCxnSpPr>
        <p:spPr>
          <a:xfrm flipH="1">
            <a:off x="2436300" y="2508959"/>
            <a:ext cx="443700" cy="484200"/>
          </a:xfrm>
          <a:prstGeom prst="straightConnector1">
            <a:avLst/>
          </a:prstGeom>
          <a:noFill/>
          <a:ln cap="flat" cmpd="sng" w="9525">
            <a:solidFill>
              <a:srgbClr val="FF00FF"/>
            </a:solidFill>
            <a:prstDash val="solid"/>
            <a:round/>
            <a:headEnd len="med" w="med" type="none"/>
            <a:tailEnd len="med" w="med" type="triangle"/>
          </a:ln>
        </p:spPr>
      </p:cxnSp>
      <p:cxnSp>
        <p:nvCxnSpPr>
          <p:cNvPr id="132" name="Google Shape;132;p15"/>
          <p:cNvCxnSpPr>
            <a:stCxn id="128" idx="3"/>
          </p:cNvCxnSpPr>
          <p:nvPr/>
        </p:nvCxnSpPr>
        <p:spPr>
          <a:xfrm flipH="1" rot="10800000">
            <a:off x="5880000" y="3418650"/>
            <a:ext cx="1104300" cy="74700"/>
          </a:xfrm>
          <a:prstGeom prst="straightConnector1">
            <a:avLst/>
          </a:prstGeom>
          <a:noFill/>
          <a:ln cap="flat" cmpd="sng" w="9525">
            <a:solidFill>
              <a:srgbClr val="CC0000"/>
            </a:solidFill>
            <a:prstDash val="solid"/>
            <a:round/>
            <a:headEnd len="med" w="med" type="none"/>
            <a:tailEnd len="med" w="med" type="triangle"/>
          </a:ln>
        </p:spPr>
      </p:cxnSp>
      <p:sp>
        <p:nvSpPr>
          <p:cNvPr id="133" name="Google Shape;133;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34" name="Google Shape;134;p15"/>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140" name="Google Shape;140;p1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141" name="Google Shape;141;p16">
            <a:hlinkClick r:id="rId3"/>
          </p:cNvPr>
          <p:cNvSpPr txBox="1"/>
          <p:nvPr/>
        </p:nvSpPr>
        <p:spPr>
          <a:xfrm>
            <a:off x="423325" y="959550"/>
            <a:ext cx="1024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VIDÉO</a:t>
            </a:r>
            <a:endParaRPr b="1" sz="1800"/>
          </a:p>
        </p:txBody>
      </p:sp>
      <p:pic>
        <p:nvPicPr>
          <p:cNvPr id="142" name="Google Shape;142;p16"/>
          <p:cNvPicPr preferRelativeResize="0"/>
          <p:nvPr/>
        </p:nvPicPr>
        <p:blipFill>
          <a:blip r:embed="rId4">
            <a:alphaModFix/>
          </a:blip>
          <a:stretch>
            <a:fillRect/>
          </a:stretch>
        </p:blipFill>
        <p:spPr>
          <a:xfrm>
            <a:off x="1600525" y="152400"/>
            <a:ext cx="5528851" cy="4139125"/>
          </a:xfrm>
          <a:prstGeom prst="rect">
            <a:avLst/>
          </a:prstGeom>
          <a:noFill/>
          <a:ln>
            <a:noFill/>
          </a:ln>
        </p:spPr>
      </p:pic>
      <p:pic>
        <p:nvPicPr>
          <p:cNvPr id="143" name="Google Shape;143;p16"/>
          <p:cNvPicPr preferRelativeResize="0"/>
          <p:nvPr/>
        </p:nvPicPr>
        <p:blipFill>
          <a:blip r:embed="rId5">
            <a:alphaModFix/>
          </a:blip>
          <a:stretch>
            <a:fillRect/>
          </a:stretch>
        </p:blipFill>
        <p:spPr>
          <a:xfrm rot="5400000">
            <a:off x="6037300" y="2868175"/>
            <a:ext cx="277900" cy="1255500"/>
          </a:xfrm>
          <a:prstGeom prst="rect">
            <a:avLst/>
          </a:prstGeom>
          <a:noFill/>
          <a:ln>
            <a:noFill/>
          </a:ln>
        </p:spPr>
      </p:pic>
      <p:sp>
        <p:nvSpPr>
          <p:cNvPr id="144" name="Google Shape;144;p16"/>
          <p:cNvSpPr txBox="1"/>
          <p:nvPr/>
        </p:nvSpPr>
        <p:spPr>
          <a:xfrm>
            <a:off x="5396100" y="3241975"/>
            <a:ext cx="1589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200">
                <a:solidFill>
                  <a:srgbClr val="171717"/>
                </a:solidFill>
              </a:rPr>
              <a:t>al</a:t>
            </a:r>
            <a:r>
              <a:rPr b="1" lang="fr" sz="2200">
                <a:solidFill>
                  <a:srgbClr val="171717"/>
                </a:solidFill>
              </a:rPr>
              <a:t>imentati</a:t>
            </a:r>
            <a:endParaRPr b="1" sz="2200">
              <a:solidFill>
                <a:srgbClr val="171717"/>
              </a:solidFill>
            </a:endParaRPr>
          </a:p>
        </p:txBody>
      </p:sp>
      <p:sp>
        <p:nvSpPr>
          <p:cNvPr id="145" name="Google Shape;145;p16"/>
          <p:cNvSpPr/>
          <p:nvPr/>
        </p:nvSpPr>
        <p:spPr>
          <a:xfrm>
            <a:off x="6190075" y="1630125"/>
            <a:ext cx="1830300" cy="719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FFFF"/>
              </a:highlight>
            </a:endParaRPr>
          </a:p>
        </p:txBody>
      </p:sp>
      <p:pic>
        <p:nvPicPr>
          <p:cNvPr id="146" name="Google Shape;146;p16"/>
          <p:cNvPicPr preferRelativeResize="0"/>
          <p:nvPr/>
        </p:nvPicPr>
        <p:blipFill rotWithShape="1">
          <a:blip r:embed="rId6">
            <a:alphaModFix/>
          </a:blip>
          <a:srcRect b="31386" l="0" r="0" t="1803"/>
          <a:stretch/>
        </p:blipFill>
        <p:spPr>
          <a:xfrm>
            <a:off x="5305250" y="2916000"/>
            <a:ext cx="1894750" cy="1164375"/>
          </a:xfrm>
          <a:prstGeom prst="rect">
            <a:avLst/>
          </a:prstGeom>
          <a:noFill/>
          <a:ln>
            <a:noFill/>
          </a:ln>
        </p:spPr>
      </p:pic>
      <p:sp>
        <p:nvSpPr>
          <p:cNvPr id="147" name="Google Shape;147;p16"/>
          <p:cNvSpPr/>
          <p:nvPr/>
        </p:nvSpPr>
        <p:spPr>
          <a:xfrm>
            <a:off x="4758750" y="3634875"/>
            <a:ext cx="548700" cy="13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6"/>
          <p:cNvSpPr/>
          <p:nvPr/>
        </p:nvSpPr>
        <p:spPr>
          <a:xfrm>
            <a:off x="4809300" y="3705975"/>
            <a:ext cx="960000" cy="59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p:nvPr/>
        </p:nvSpPr>
        <p:spPr>
          <a:xfrm>
            <a:off x="4809300" y="2916000"/>
            <a:ext cx="40800" cy="8493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 name="Google Shape;150;p16"/>
          <p:cNvPicPr preferRelativeResize="0"/>
          <p:nvPr/>
        </p:nvPicPr>
        <p:blipFill>
          <a:blip r:embed="rId7">
            <a:alphaModFix/>
          </a:blip>
          <a:stretch>
            <a:fillRect/>
          </a:stretch>
        </p:blipFill>
        <p:spPr>
          <a:xfrm>
            <a:off x="5769250" y="2699002"/>
            <a:ext cx="144275" cy="232450"/>
          </a:xfrm>
          <a:prstGeom prst="rect">
            <a:avLst/>
          </a:prstGeom>
          <a:noFill/>
          <a:ln>
            <a:noFill/>
          </a:ln>
        </p:spPr>
      </p:pic>
      <p:sp>
        <p:nvSpPr>
          <p:cNvPr id="151" name="Google Shape;151;p16"/>
          <p:cNvSpPr/>
          <p:nvPr/>
        </p:nvSpPr>
        <p:spPr>
          <a:xfrm>
            <a:off x="5769225" y="3634800"/>
            <a:ext cx="40800" cy="1305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6"/>
          <p:cNvSpPr txBox="1"/>
          <p:nvPr/>
        </p:nvSpPr>
        <p:spPr>
          <a:xfrm>
            <a:off x="5265475" y="2975363"/>
            <a:ext cx="1974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t>Réservoir</a:t>
            </a:r>
            <a:endParaRPr b="1"/>
          </a:p>
          <a:p>
            <a:pPr indent="0" lvl="0" marL="0" rtl="0" algn="ctr">
              <a:spcBef>
                <a:spcPts val="0"/>
              </a:spcBef>
              <a:spcAft>
                <a:spcPts val="0"/>
              </a:spcAft>
              <a:buNone/>
            </a:pPr>
            <a:r>
              <a:rPr b="1" lang="fr"/>
              <a:t>d’alimentation</a:t>
            </a:r>
            <a:endParaRPr b="1"/>
          </a:p>
        </p:txBody>
      </p:sp>
      <p:pic>
        <p:nvPicPr>
          <p:cNvPr id="153" name="Google Shape;153;p16"/>
          <p:cNvPicPr preferRelativeResize="0"/>
          <p:nvPr/>
        </p:nvPicPr>
        <p:blipFill>
          <a:blip r:embed="rId8">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7"/>
          <p:cNvSpPr txBox="1"/>
          <p:nvPr>
            <p:ph type="title"/>
          </p:nvPr>
        </p:nvSpPr>
        <p:spPr>
          <a:xfrm>
            <a:off x="2721600" y="463400"/>
            <a:ext cx="3916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 compresseur d’air</a:t>
            </a:r>
            <a:endParaRPr/>
          </a:p>
        </p:txBody>
      </p:sp>
      <p:pic>
        <p:nvPicPr>
          <p:cNvPr id="159" name="Google Shape;159;p17"/>
          <p:cNvPicPr preferRelativeResize="0"/>
          <p:nvPr/>
        </p:nvPicPr>
        <p:blipFill>
          <a:blip r:embed="rId3">
            <a:alphaModFix/>
          </a:blip>
          <a:stretch>
            <a:fillRect/>
          </a:stretch>
        </p:blipFill>
        <p:spPr>
          <a:xfrm>
            <a:off x="1447800" y="1170125"/>
            <a:ext cx="2367600" cy="2912358"/>
          </a:xfrm>
          <a:prstGeom prst="rect">
            <a:avLst/>
          </a:prstGeom>
          <a:noFill/>
          <a:ln>
            <a:noFill/>
          </a:ln>
        </p:spPr>
      </p:pic>
      <p:sp>
        <p:nvSpPr>
          <p:cNvPr id="160" name="Google Shape;160;p17"/>
          <p:cNvSpPr txBox="1"/>
          <p:nvPr/>
        </p:nvSpPr>
        <p:spPr>
          <a:xfrm>
            <a:off x="3950400" y="1431100"/>
            <a:ext cx="3246300" cy="7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chemeClr val="dk1"/>
                </a:solidFill>
              </a:rPr>
              <a:t>Son rôle</a:t>
            </a:r>
            <a:r>
              <a:rPr lang="fr">
                <a:solidFill>
                  <a:schemeClr val="dk1"/>
                </a:solidFill>
              </a:rPr>
              <a:t>: alimenter en air comprimé le réservoir d'alimentation</a:t>
            </a:r>
            <a:endParaRPr/>
          </a:p>
        </p:txBody>
      </p:sp>
      <p:sp>
        <p:nvSpPr>
          <p:cNvPr id="161" name="Google Shape;161;p17"/>
          <p:cNvSpPr txBox="1"/>
          <p:nvPr/>
        </p:nvSpPr>
        <p:spPr>
          <a:xfrm>
            <a:off x="3671400" y="2149050"/>
            <a:ext cx="4244400" cy="959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Dans un système de freinage pneumatique, une partie de la puissance nécessaire au freinage provient de l’air comprimé. Le </a:t>
            </a:r>
            <a:r>
              <a:rPr lang="fr" sz="1100">
                <a:solidFill>
                  <a:srgbClr val="FF0000"/>
                </a:solidFill>
              </a:rPr>
              <a:t>compresseur d’air</a:t>
            </a:r>
            <a:r>
              <a:rPr lang="fr" sz="1100">
                <a:solidFill>
                  <a:schemeClr val="dk1"/>
                </a:solidFill>
              </a:rPr>
              <a:t> pompe de l’air sous pression dans des réservoirs.</a:t>
            </a:r>
            <a:endParaRPr/>
          </a:p>
        </p:txBody>
      </p:sp>
      <p:sp>
        <p:nvSpPr>
          <p:cNvPr id="162" name="Google Shape;16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63" name="Google Shape;163;p17"/>
          <p:cNvPicPr preferRelativeResize="0"/>
          <p:nvPr/>
        </p:nvPicPr>
        <p:blipFill>
          <a:blip r:embed="rId4">
            <a:alphaModFix/>
          </a:blip>
          <a:stretch>
            <a:fillRect/>
          </a:stretch>
        </p:blipFill>
        <p:spPr>
          <a:xfrm>
            <a:off x="204353" y="109067"/>
            <a:ext cx="1751274" cy="1281361"/>
          </a:xfrm>
          <a:prstGeom prst="rect">
            <a:avLst/>
          </a:prstGeom>
          <a:noFill/>
          <a:ln>
            <a:noFill/>
          </a:ln>
        </p:spPr>
      </p:pic>
      <p:pic>
        <p:nvPicPr>
          <p:cNvPr id="164" name="Google Shape;164;p17"/>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8"/>
          <p:cNvSpPr txBox="1"/>
          <p:nvPr>
            <p:ph type="title"/>
          </p:nvPr>
        </p:nvSpPr>
        <p:spPr>
          <a:xfrm>
            <a:off x="1688525" y="64025"/>
            <a:ext cx="7311600" cy="82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t>Dessiccateur d’air: “Assécheur d’air”; “Épurateur d’air”</a:t>
            </a:r>
            <a:endParaRPr/>
          </a:p>
        </p:txBody>
      </p:sp>
      <p:pic>
        <p:nvPicPr>
          <p:cNvPr id="170" name="Google Shape;170;p18"/>
          <p:cNvPicPr preferRelativeResize="0"/>
          <p:nvPr/>
        </p:nvPicPr>
        <p:blipFill>
          <a:blip r:embed="rId3">
            <a:alphaModFix/>
          </a:blip>
          <a:stretch>
            <a:fillRect/>
          </a:stretch>
        </p:blipFill>
        <p:spPr>
          <a:xfrm>
            <a:off x="304800" y="1551125"/>
            <a:ext cx="1772450" cy="2469475"/>
          </a:xfrm>
          <a:prstGeom prst="rect">
            <a:avLst/>
          </a:prstGeom>
          <a:noFill/>
          <a:ln>
            <a:noFill/>
          </a:ln>
        </p:spPr>
      </p:pic>
      <p:sp>
        <p:nvSpPr>
          <p:cNvPr id="171" name="Google Shape;171;p18"/>
          <p:cNvSpPr txBox="1"/>
          <p:nvPr/>
        </p:nvSpPr>
        <p:spPr>
          <a:xfrm>
            <a:off x="5156675" y="2156850"/>
            <a:ext cx="3235200" cy="829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Le </a:t>
            </a:r>
            <a:r>
              <a:rPr lang="fr" sz="1100">
                <a:solidFill>
                  <a:srgbClr val="FF0000"/>
                </a:solidFill>
              </a:rPr>
              <a:t>dessiccateur d’air </a:t>
            </a:r>
            <a:r>
              <a:rPr lang="fr" sz="1100">
                <a:solidFill>
                  <a:schemeClr val="dk1"/>
                </a:solidFill>
              </a:rPr>
              <a:t>installé entre le compresseur et le réservoir d’alimentation évacue l’humidité contenue dans l’air comprimé</a:t>
            </a:r>
            <a:endParaRPr/>
          </a:p>
        </p:txBody>
      </p:sp>
      <p:sp>
        <p:nvSpPr>
          <p:cNvPr id="172" name="Google Shape;1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73" name="Google Shape;173;p18"/>
          <p:cNvPicPr preferRelativeResize="0"/>
          <p:nvPr/>
        </p:nvPicPr>
        <p:blipFill>
          <a:blip r:embed="rId4">
            <a:alphaModFix/>
          </a:blip>
          <a:stretch>
            <a:fillRect/>
          </a:stretch>
        </p:blipFill>
        <p:spPr>
          <a:xfrm>
            <a:off x="2229650" y="1377050"/>
            <a:ext cx="2713713" cy="2750205"/>
          </a:xfrm>
          <a:prstGeom prst="rect">
            <a:avLst/>
          </a:prstGeom>
          <a:noFill/>
          <a:ln>
            <a:noFill/>
          </a:ln>
        </p:spPr>
      </p:pic>
      <p:pic>
        <p:nvPicPr>
          <p:cNvPr id="174" name="Google Shape;174;p18"/>
          <p:cNvPicPr preferRelativeResize="0"/>
          <p:nvPr/>
        </p:nvPicPr>
        <p:blipFill>
          <a:blip r:embed="rId5">
            <a:alphaModFix/>
          </a:blip>
          <a:stretch>
            <a:fillRect/>
          </a:stretch>
        </p:blipFill>
        <p:spPr>
          <a:xfrm>
            <a:off x="204353" y="109067"/>
            <a:ext cx="1751274" cy="1281361"/>
          </a:xfrm>
          <a:prstGeom prst="rect">
            <a:avLst/>
          </a:prstGeom>
          <a:noFill/>
          <a:ln>
            <a:noFill/>
          </a:ln>
        </p:spPr>
      </p:pic>
      <p:pic>
        <p:nvPicPr>
          <p:cNvPr id="175" name="Google Shape;175;p18"/>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