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Exo 2"/>
      <p:regular r:id="rId25"/>
      <p:bold r:id="rId26"/>
      <p:italic r:id="rId27"/>
      <p:boldItalic r:id="rId28"/>
    </p:embeddedFont>
    <p:embeddedFont>
      <p:font typeface="Oswald"/>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xo2-bold.fntdata"/><Relationship Id="rId25" Type="http://schemas.openxmlformats.org/officeDocument/2006/relationships/font" Target="fonts/Exo2-regular.fntdata"/><Relationship Id="rId28" Type="http://schemas.openxmlformats.org/officeDocument/2006/relationships/font" Target="fonts/Exo2-boldItalic.fntdata"/><Relationship Id="rId27" Type="http://schemas.openxmlformats.org/officeDocument/2006/relationships/font" Target="fonts/Exo2-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65b7c55053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5b7c55053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pictogrammes sont très importants afin de reconnaître l’utilisation des boutons.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ea39a6a28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ea39a6a28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65c4e61b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65c4e61b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6. À utiliser lors de la ronde de sécurité pour vérifier les feux de freinage, lorsque ce n’est pas possible de le faire avec la pédale de frein.</a:t>
            </a:r>
            <a:endParaRPr/>
          </a:p>
          <a:p>
            <a:pPr indent="0" lvl="0" marL="0" rtl="0" algn="l">
              <a:spcBef>
                <a:spcPts val="0"/>
              </a:spcBef>
              <a:spcAft>
                <a:spcPts val="0"/>
              </a:spcAft>
              <a:buNone/>
            </a:pPr>
            <a:r>
              <a:rPr lang="fr"/>
              <a:t>7. Le contenu et l’endroit où sont placés les écrans multifonction varient selon les marques et modèles ainsi que les options.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c7aac4d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c7aac4d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bb2307941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bb2307941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cf086331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cf086331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f086331e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cf086331e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a39a6a2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a39a6a2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f7fc4b38d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f7fc4b38d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31385505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31385505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72f5170f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72f5170f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d88283d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cd88283d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707c30c10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07c30c10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Définitions à la page 2</a:t>
            </a:r>
            <a:endParaRPr/>
          </a:p>
          <a:p>
            <a:pPr indent="0" lvl="0" marL="0" rtl="0" algn="l">
              <a:spcBef>
                <a:spcPts val="0"/>
              </a:spcBef>
              <a:spcAft>
                <a:spcPts val="0"/>
              </a:spcAft>
              <a:buNone/>
            </a:pPr>
            <a:r>
              <a:rPr lang="fr"/>
              <a:t>L’indicateur de basse pression d’air peut aussi être localisé avec les témoins lumineux</a:t>
            </a:r>
            <a:endParaRPr/>
          </a:p>
          <a:p>
            <a:pPr indent="0" lvl="0" marL="0" rtl="0" algn="l">
              <a:spcBef>
                <a:spcPts val="0"/>
              </a:spcBef>
              <a:spcAft>
                <a:spcPts val="0"/>
              </a:spcAft>
              <a:buNone/>
            </a:pPr>
            <a:r>
              <a:rPr lang="fr"/>
              <a:t>Les témoins d’anomalies jaunes indiquent une anomalie mais qu’il peut continuer à rouler, les rouges indiquent au conducteur qu’il devrait s’immobiliser dans les plus brefs délais.</a:t>
            </a:r>
            <a:endParaRPr/>
          </a:p>
          <a:p>
            <a:pPr indent="0" lvl="0" marL="0" rtl="0" algn="l">
              <a:spcBef>
                <a:spcPts val="0"/>
              </a:spcBef>
              <a:spcAft>
                <a:spcPts val="0"/>
              </a:spcAft>
              <a:buNone/>
            </a:pPr>
            <a:r>
              <a:rPr lang="fr"/>
              <a:t>Les témoins de différents </a:t>
            </a:r>
            <a:r>
              <a:rPr lang="fr"/>
              <a:t>systèmes illustrés</a:t>
            </a:r>
            <a:r>
              <a:rPr lang="fr"/>
              <a:t> sont : interponts, interroues, ABS et antipatinage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07c30c10b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07c30c10b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L’afficheur multifonction indique au conducteur certaines informations: la température, l’ajustement du régulateur de vitesse, le kilométrage, l’heure ainsi que certaines </a:t>
            </a:r>
            <a:r>
              <a:rPr lang="fr"/>
              <a:t>informations</a:t>
            </a:r>
            <a:r>
              <a:rPr lang="fr"/>
              <a:t> du voyage.</a:t>
            </a:r>
            <a:endParaRPr/>
          </a:p>
          <a:p>
            <a:pPr indent="0" lvl="0" marL="0" rtl="0" algn="l">
              <a:spcBef>
                <a:spcPts val="0"/>
              </a:spcBef>
              <a:spcAft>
                <a:spcPts val="0"/>
              </a:spcAft>
              <a:buNone/>
            </a:pPr>
            <a:r>
              <a:rPr lang="fr"/>
              <a:t>Les modèles et les informations peuvent varier d’un fabricant à un autre.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07c30c10b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07c30c10b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pression dans les ballons de suspension et la pression (PSI) d’entrée d’air ”</a:t>
            </a:r>
            <a:r>
              <a:rPr lang="fr">
                <a:solidFill>
                  <a:schemeClr val="dk1"/>
                </a:solidFill>
              </a:rPr>
              <a:t>turbo boost”.</a:t>
            </a:r>
            <a:endParaRPr/>
          </a:p>
          <a:p>
            <a:pPr indent="0" lvl="0" marL="0" rtl="0" algn="l">
              <a:spcBef>
                <a:spcPts val="0"/>
              </a:spcBef>
              <a:spcAft>
                <a:spcPts val="0"/>
              </a:spcAft>
              <a:buNone/>
            </a:pPr>
            <a:r>
              <a:rPr lang="fr"/>
              <a:t>Les températures sont en degrés F sur la </a:t>
            </a:r>
            <a:r>
              <a:rPr lang="fr"/>
              <a:t>plupart</a:t>
            </a:r>
            <a:r>
              <a:rPr lang="fr"/>
              <a:t> des camions.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Répertorier les différents pictogrammes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65b7c5505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5b7c5505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Faire réaliser aux élèves qu’en tirant sur le bouton jaune les deux freins s’appliquent en même temps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 Id="rId3" Type="http://schemas.openxmlformats.org/officeDocument/2006/relationships/image" Target="../media/image7.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732425" y="0"/>
            <a:ext cx="1330325" cy="5701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877347" y="4460400"/>
            <a:ext cx="1206002" cy="516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877347" y="4460400"/>
            <a:ext cx="1206002" cy="5168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877347" y="4460400"/>
            <a:ext cx="1206002" cy="5168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877347" y="4460400"/>
            <a:ext cx="1206002" cy="516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877347" y="4460400"/>
            <a:ext cx="1206002" cy="5168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877347" y="4460400"/>
            <a:ext cx="1206002" cy="5168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slide" Target="/ppt/slid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slide" Target="/ppt/slid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31.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slide" Target="/ppt/slides/slide3.xml"/><Relationship Id="rId10" Type="http://schemas.openxmlformats.org/officeDocument/2006/relationships/slide" Target="/ppt/slides/slide9.xml"/><Relationship Id="rId13" Type="http://schemas.openxmlformats.org/officeDocument/2006/relationships/slide" Target="/ppt/slides/slide8.xml"/><Relationship Id="rId12" Type="http://schemas.openxmlformats.org/officeDocument/2006/relationships/slide" Target="/ppt/slides/slide12.xm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slide" Target="/ppt/slides/slide3.xml"/><Relationship Id="rId9" Type="http://schemas.openxmlformats.org/officeDocument/2006/relationships/slide" Target="/ppt/slides/slide3.xml"/><Relationship Id="rId14" Type="http://schemas.openxmlformats.org/officeDocument/2006/relationships/slide" Target="/ppt/slides/slide7.xml"/><Relationship Id="rId5" Type="http://schemas.openxmlformats.org/officeDocument/2006/relationships/slide" Target="/ppt/slides/slide7.xml"/><Relationship Id="rId6" Type="http://schemas.openxmlformats.org/officeDocument/2006/relationships/slide" Target="/ppt/slides/slide8.xml"/><Relationship Id="rId7" Type="http://schemas.openxmlformats.org/officeDocument/2006/relationships/slide" Target="/ppt/slides/slide10.xml"/><Relationship Id="rId8" Type="http://schemas.openxmlformats.org/officeDocument/2006/relationships/slide" Target="/ppt/slid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slide" Target="/ppt/slides/slide3.xml"/><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slide" Target="/ppt/slid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7.xml"/><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slide" Target="/ppt/slid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slide" Target="/ppt/slid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Leçon 2</a:t>
            </a:r>
            <a:r>
              <a:rPr lang="fr"/>
              <a:t>.1</a:t>
            </a:r>
            <a:r>
              <a:rPr lang="fr"/>
              <a:t>.2</a:t>
            </a:r>
            <a:endParaRPr/>
          </a:p>
          <a:p>
            <a:pPr indent="0" lvl="0" marL="0" rtl="0" algn="ctr">
              <a:spcBef>
                <a:spcPts val="0"/>
              </a:spcBef>
              <a:spcAft>
                <a:spcPts val="0"/>
              </a:spcAft>
              <a:buNone/>
            </a:pPr>
            <a:r>
              <a:rPr lang="fr"/>
              <a:t>Tableau de bord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19"/>
          <p:cNvPicPr preferRelativeResize="0"/>
          <p:nvPr/>
        </p:nvPicPr>
        <p:blipFill>
          <a:blip r:embed="rId3">
            <a:alphaModFix/>
          </a:blip>
          <a:stretch>
            <a:fillRect/>
          </a:stretch>
        </p:blipFill>
        <p:spPr>
          <a:xfrm>
            <a:off x="2165675" y="264000"/>
            <a:ext cx="4294075" cy="3904950"/>
          </a:xfrm>
          <a:prstGeom prst="rect">
            <a:avLst/>
          </a:prstGeom>
          <a:noFill/>
          <a:ln>
            <a:noFill/>
          </a:ln>
        </p:spPr>
      </p:pic>
      <p:sp>
        <p:nvSpPr>
          <p:cNvPr id="191" name="Google Shape;191;p19"/>
          <p:cNvSpPr txBox="1"/>
          <p:nvPr/>
        </p:nvSpPr>
        <p:spPr>
          <a:xfrm>
            <a:off x="6303700" y="3272750"/>
            <a:ext cx="2637600" cy="6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5. Les interrupteurs vont varier selon les marques et modèles</a:t>
            </a:r>
            <a:endParaRPr/>
          </a:p>
        </p:txBody>
      </p:sp>
      <p:sp>
        <p:nvSpPr>
          <p:cNvPr id="192" name="Google Shape;192;p19">
            <a:hlinkClick action="ppaction://hlinksldjump" r:id="rId4"/>
          </p:cNvPr>
          <p:cNvSpPr/>
          <p:nvPr/>
        </p:nvSpPr>
        <p:spPr>
          <a:xfrm>
            <a:off x="0" y="-22800"/>
            <a:ext cx="9144000" cy="51891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txBox="1"/>
          <p:nvPr/>
        </p:nvSpPr>
        <p:spPr>
          <a:xfrm>
            <a:off x="133350" y="3352800"/>
            <a:ext cx="2190900" cy="6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Commande de l’afficheur multifonctions </a:t>
            </a:r>
            <a:endParaRPr/>
          </a:p>
        </p:txBody>
      </p:sp>
      <p:cxnSp>
        <p:nvCxnSpPr>
          <p:cNvPr id="194" name="Google Shape;194;p19"/>
          <p:cNvCxnSpPr/>
          <p:nvPr/>
        </p:nvCxnSpPr>
        <p:spPr>
          <a:xfrm flipH="1" rot="10800000">
            <a:off x="1295475" y="2628750"/>
            <a:ext cx="1695300" cy="705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0"/>
          <p:cNvPicPr preferRelativeResize="0"/>
          <p:nvPr/>
        </p:nvPicPr>
        <p:blipFill>
          <a:blip r:embed="rId3">
            <a:alphaModFix/>
          </a:blip>
          <a:stretch>
            <a:fillRect/>
          </a:stretch>
        </p:blipFill>
        <p:spPr>
          <a:xfrm>
            <a:off x="76200" y="76200"/>
            <a:ext cx="5957825" cy="3120425"/>
          </a:xfrm>
          <a:prstGeom prst="rect">
            <a:avLst/>
          </a:prstGeom>
          <a:noFill/>
          <a:ln>
            <a:noFill/>
          </a:ln>
        </p:spPr>
      </p:pic>
      <p:pic>
        <p:nvPicPr>
          <p:cNvPr id="200" name="Google Shape;200;p20"/>
          <p:cNvPicPr preferRelativeResize="0"/>
          <p:nvPr/>
        </p:nvPicPr>
        <p:blipFill>
          <a:blip r:embed="rId4">
            <a:alphaModFix/>
          </a:blip>
          <a:stretch>
            <a:fillRect/>
          </a:stretch>
        </p:blipFill>
        <p:spPr>
          <a:xfrm>
            <a:off x="79437" y="2139131"/>
            <a:ext cx="3256850" cy="2191700"/>
          </a:xfrm>
          <a:prstGeom prst="rect">
            <a:avLst/>
          </a:prstGeom>
          <a:noFill/>
          <a:ln>
            <a:noFill/>
          </a:ln>
        </p:spPr>
      </p:pic>
      <p:pic>
        <p:nvPicPr>
          <p:cNvPr id="201" name="Google Shape;201;p20"/>
          <p:cNvPicPr preferRelativeResize="0"/>
          <p:nvPr/>
        </p:nvPicPr>
        <p:blipFill>
          <a:blip r:embed="rId5">
            <a:alphaModFix/>
          </a:blip>
          <a:stretch>
            <a:fillRect/>
          </a:stretch>
        </p:blipFill>
        <p:spPr>
          <a:xfrm>
            <a:off x="5582575" y="2129075"/>
            <a:ext cx="3386525" cy="1981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1"/>
          <p:cNvPicPr preferRelativeResize="0"/>
          <p:nvPr/>
        </p:nvPicPr>
        <p:blipFill>
          <a:blip r:embed="rId3">
            <a:alphaModFix/>
          </a:blip>
          <a:stretch>
            <a:fillRect/>
          </a:stretch>
        </p:blipFill>
        <p:spPr>
          <a:xfrm>
            <a:off x="382814" y="289375"/>
            <a:ext cx="2765773" cy="2705225"/>
          </a:xfrm>
          <a:prstGeom prst="rect">
            <a:avLst/>
          </a:prstGeom>
          <a:noFill/>
          <a:ln>
            <a:noFill/>
          </a:ln>
        </p:spPr>
      </p:pic>
      <p:pic>
        <p:nvPicPr>
          <p:cNvPr id="207" name="Google Shape;207;p21"/>
          <p:cNvPicPr preferRelativeResize="0"/>
          <p:nvPr/>
        </p:nvPicPr>
        <p:blipFill>
          <a:blip r:embed="rId4">
            <a:alphaModFix/>
          </a:blip>
          <a:stretch>
            <a:fillRect/>
          </a:stretch>
        </p:blipFill>
        <p:spPr>
          <a:xfrm>
            <a:off x="4718075" y="289363"/>
            <a:ext cx="4118800" cy="2705250"/>
          </a:xfrm>
          <a:prstGeom prst="rect">
            <a:avLst/>
          </a:prstGeom>
          <a:noFill/>
          <a:ln>
            <a:noFill/>
          </a:ln>
        </p:spPr>
      </p:pic>
      <p:sp>
        <p:nvSpPr>
          <p:cNvPr id="208" name="Google Shape;208;p21"/>
          <p:cNvSpPr txBox="1"/>
          <p:nvPr/>
        </p:nvSpPr>
        <p:spPr>
          <a:xfrm>
            <a:off x="66750" y="3585700"/>
            <a:ext cx="3701100" cy="75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fr" sz="1100">
                <a:solidFill>
                  <a:schemeClr val="dk1"/>
                </a:solidFill>
              </a:rPr>
              <a:t>Permet entre-autre de vérifier son bon fonctionnement. De plus, il peut être utilisé pour vérifier la course des tiges de poussées, les feux de freinage et les fuites des freins de service.</a:t>
            </a:r>
            <a:endParaRPr/>
          </a:p>
        </p:txBody>
      </p:sp>
      <p:sp>
        <p:nvSpPr>
          <p:cNvPr id="209" name="Google Shape;209;p21"/>
          <p:cNvSpPr txBox="1"/>
          <p:nvPr/>
        </p:nvSpPr>
        <p:spPr>
          <a:xfrm>
            <a:off x="2714850" y="3635250"/>
            <a:ext cx="4455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txBox="1"/>
          <p:nvPr/>
        </p:nvSpPr>
        <p:spPr>
          <a:xfrm>
            <a:off x="46400" y="3374825"/>
            <a:ext cx="3438600" cy="51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 sz="1100">
                <a:solidFill>
                  <a:schemeClr val="dk1"/>
                </a:solidFill>
              </a:rPr>
              <a:t>6- Le levier de frein à main de la semi-remorque</a:t>
            </a:r>
            <a:endParaRPr/>
          </a:p>
        </p:txBody>
      </p:sp>
      <p:sp>
        <p:nvSpPr>
          <p:cNvPr id="211" name="Google Shape;211;p21"/>
          <p:cNvSpPr txBox="1"/>
          <p:nvPr/>
        </p:nvSpPr>
        <p:spPr>
          <a:xfrm>
            <a:off x="5932525" y="3298625"/>
            <a:ext cx="1689900" cy="51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 sz="1100">
                <a:solidFill>
                  <a:schemeClr val="dk1"/>
                </a:solidFill>
              </a:rPr>
              <a:t>7- </a:t>
            </a:r>
            <a:r>
              <a:rPr b="1" lang="fr" sz="1100">
                <a:solidFill>
                  <a:schemeClr val="accent2"/>
                </a:solidFill>
                <a:highlight>
                  <a:srgbClr val="FFFFFF"/>
                </a:highlight>
              </a:rPr>
              <a:t>Écran multifonction</a:t>
            </a:r>
            <a:endParaRPr/>
          </a:p>
        </p:txBody>
      </p:sp>
      <p:sp>
        <p:nvSpPr>
          <p:cNvPr id="212" name="Google Shape;212;p21">
            <a:hlinkClick action="ppaction://hlinksldjump" r:id="rId5"/>
          </p:cNvPr>
          <p:cNvSpPr/>
          <p:nvPr/>
        </p:nvSpPr>
        <p:spPr>
          <a:xfrm>
            <a:off x="66750" y="-978375"/>
            <a:ext cx="9144000" cy="52407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2"/>
          <p:cNvPicPr preferRelativeResize="0"/>
          <p:nvPr/>
        </p:nvPicPr>
        <p:blipFill>
          <a:blip r:embed="rId3">
            <a:alphaModFix/>
          </a:blip>
          <a:stretch>
            <a:fillRect/>
          </a:stretch>
        </p:blipFill>
        <p:spPr>
          <a:xfrm>
            <a:off x="647064" y="739425"/>
            <a:ext cx="3303950" cy="3112400"/>
          </a:xfrm>
          <a:prstGeom prst="rect">
            <a:avLst/>
          </a:prstGeom>
          <a:noFill/>
          <a:ln>
            <a:noFill/>
          </a:ln>
        </p:spPr>
      </p:pic>
      <p:pic>
        <p:nvPicPr>
          <p:cNvPr id="218" name="Google Shape;218;p22"/>
          <p:cNvPicPr preferRelativeResize="0"/>
          <p:nvPr/>
        </p:nvPicPr>
        <p:blipFill>
          <a:blip r:embed="rId4">
            <a:alphaModFix/>
          </a:blip>
          <a:stretch>
            <a:fillRect/>
          </a:stretch>
        </p:blipFill>
        <p:spPr>
          <a:xfrm>
            <a:off x="4410775" y="152400"/>
            <a:ext cx="4051575" cy="4051575"/>
          </a:xfrm>
          <a:prstGeom prst="rect">
            <a:avLst/>
          </a:prstGeom>
          <a:noFill/>
          <a:ln>
            <a:noFill/>
          </a:ln>
        </p:spPr>
      </p:pic>
      <p:sp>
        <p:nvSpPr>
          <p:cNvPr id="219" name="Google Shape;219;p22"/>
          <p:cNvSpPr txBox="1"/>
          <p:nvPr/>
        </p:nvSpPr>
        <p:spPr>
          <a:xfrm>
            <a:off x="2282379" y="163675"/>
            <a:ext cx="477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LEVIER DE FREIN À MAIN DE LA SEMI-REMORQUE</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3"/>
          <p:cNvSpPr txBox="1"/>
          <p:nvPr>
            <p:ph type="title"/>
          </p:nvPr>
        </p:nvSpPr>
        <p:spPr>
          <a:xfrm>
            <a:off x="1165375" y="1055800"/>
            <a:ext cx="7011300" cy="69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Les pictogrammes</a:t>
            </a:r>
            <a:endParaRPr/>
          </a:p>
        </p:txBody>
      </p:sp>
      <p:pic>
        <p:nvPicPr>
          <p:cNvPr id="225" name="Google Shape;225;p23"/>
          <p:cNvPicPr preferRelativeResize="0"/>
          <p:nvPr/>
        </p:nvPicPr>
        <p:blipFill>
          <a:blip r:embed="rId3">
            <a:alphaModFix/>
          </a:blip>
          <a:stretch>
            <a:fillRect/>
          </a:stretch>
        </p:blipFill>
        <p:spPr>
          <a:xfrm>
            <a:off x="2066025" y="2298775"/>
            <a:ext cx="1238250" cy="1009650"/>
          </a:xfrm>
          <a:prstGeom prst="rect">
            <a:avLst/>
          </a:prstGeom>
          <a:noFill/>
          <a:ln>
            <a:noFill/>
          </a:ln>
        </p:spPr>
      </p:pic>
      <p:pic>
        <p:nvPicPr>
          <p:cNvPr id="226" name="Google Shape;226;p23"/>
          <p:cNvPicPr preferRelativeResize="0"/>
          <p:nvPr/>
        </p:nvPicPr>
        <p:blipFill>
          <a:blip r:embed="rId4">
            <a:alphaModFix/>
          </a:blip>
          <a:stretch>
            <a:fillRect/>
          </a:stretch>
        </p:blipFill>
        <p:spPr>
          <a:xfrm>
            <a:off x="3892575" y="2294013"/>
            <a:ext cx="1257300" cy="1019175"/>
          </a:xfrm>
          <a:prstGeom prst="rect">
            <a:avLst/>
          </a:prstGeom>
          <a:noFill/>
          <a:ln>
            <a:noFill/>
          </a:ln>
        </p:spPr>
      </p:pic>
      <p:pic>
        <p:nvPicPr>
          <p:cNvPr id="227" name="Google Shape;227;p23"/>
          <p:cNvPicPr preferRelativeResize="0"/>
          <p:nvPr/>
        </p:nvPicPr>
        <p:blipFill>
          <a:blip r:embed="rId5">
            <a:alphaModFix/>
          </a:blip>
          <a:stretch>
            <a:fillRect/>
          </a:stretch>
        </p:blipFill>
        <p:spPr>
          <a:xfrm>
            <a:off x="5814375" y="2294000"/>
            <a:ext cx="1257300" cy="1019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24"/>
          <p:cNvPicPr preferRelativeResize="0"/>
          <p:nvPr/>
        </p:nvPicPr>
        <p:blipFill>
          <a:blip r:embed="rId3">
            <a:alphaModFix/>
          </a:blip>
          <a:stretch>
            <a:fillRect/>
          </a:stretch>
        </p:blipFill>
        <p:spPr>
          <a:xfrm>
            <a:off x="152400" y="152400"/>
            <a:ext cx="1032075" cy="987850"/>
          </a:xfrm>
          <a:prstGeom prst="rect">
            <a:avLst/>
          </a:prstGeom>
          <a:noFill/>
          <a:ln>
            <a:noFill/>
          </a:ln>
        </p:spPr>
      </p:pic>
      <p:pic>
        <p:nvPicPr>
          <p:cNvPr id="233" name="Google Shape;233;p24"/>
          <p:cNvPicPr preferRelativeResize="0"/>
          <p:nvPr/>
        </p:nvPicPr>
        <p:blipFill>
          <a:blip r:embed="rId4">
            <a:alphaModFix/>
          </a:blip>
          <a:stretch>
            <a:fillRect/>
          </a:stretch>
        </p:blipFill>
        <p:spPr>
          <a:xfrm>
            <a:off x="117750" y="2574421"/>
            <a:ext cx="1101375" cy="1079779"/>
          </a:xfrm>
          <a:prstGeom prst="rect">
            <a:avLst/>
          </a:prstGeom>
          <a:noFill/>
          <a:ln>
            <a:noFill/>
          </a:ln>
        </p:spPr>
      </p:pic>
      <p:pic>
        <p:nvPicPr>
          <p:cNvPr id="234" name="Google Shape;234;p24"/>
          <p:cNvPicPr preferRelativeResize="0"/>
          <p:nvPr/>
        </p:nvPicPr>
        <p:blipFill>
          <a:blip r:embed="rId5">
            <a:alphaModFix/>
          </a:blip>
          <a:stretch>
            <a:fillRect/>
          </a:stretch>
        </p:blipFill>
        <p:spPr>
          <a:xfrm>
            <a:off x="5307700" y="818092"/>
            <a:ext cx="1047750" cy="857020"/>
          </a:xfrm>
          <a:prstGeom prst="rect">
            <a:avLst/>
          </a:prstGeom>
          <a:noFill/>
          <a:ln>
            <a:noFill/>
          </a:ln>
        </p:spPr>
      </p:pic>
      <p:pic>
        <p:nvPicPr>
          <p:cNvPr id="235" name="Google Shape;235;p24"/>
          <p:cNvPicPr preferRelativeResize="0"/>
          <p:nvPr/>
        </p:nvPicPr>
        <p:blipFill>
          <a:blip r:embed="rId6">
            <a:alphaModFix/>
          </a:blip>
          <a:stretch>
            <a:fillRect/>
          </a:stretch>
        </p:blipFill>
        <p:spPr>
          <a:xfrm>
            <a:off x="7087750" y="818344"/>
            <a:ext cx="892200" cy="856506"/>
          </a:xfrm>
          <a:prstGeom prst="rect">
            <a:avLst/>
          </a:prstGeom>
          <a:noFill/>
          <a:ln>
            <a:noFill/>
          </a:ln>
        </p:spPr>
      </p:pic>
      <p:pic>
        <p:nvPicPr>
          <p:cNvPr id="236" name="Google Shape;236;p24"/>
          <p:cNvPicPr preferRelativeResize="0"/>
          <p:nvPr/>
        </p:nvPicPr>
        <p:blipFill>
          <a:blip r:embed="rId7">
            <a:alphaModFix/>
          </a:blip>
          <a:stretch>
            <a:fillRect/>
          </a:stretch>
        </p:blipFill>
        <p:spPr>
          <a:xfrm>
            <a:off x="4678538" y="2862438"/>
            <a:ext cx="952500" cy="923925"/>
          </a:xfrm>
          <a:prstGeom prst="rect">
            <a:avLst/>
          </a:prstGeom>
          <a:noFill/>
          <a:ln>
            <a:noFill/>
          </a:ln>
        </p:spPr>
      </p:pic>
      <p:pic>
        <p:nvPicPr>
          <p:cNvPr id="237" name="Google Shape;237;p24"/>
          <p:cNvPicPr preferRelativeResize="0"/>
          <p:nvPr/>
        </p:nvPicPr>
        <p:blipFill rotWithShape="1">
          <a:blip r:embed="rId8">
            <a:alphaModFix/>
          </a:blip>
          <a:srcRect b="0" l="109" r="99" t="0"/>
          <a:stretch/>
        </p:blipFill>
        <p:spPr>
          <a:xfrm>
            <a:off x="152400" y="1295407"/>
            <a:ext cx="1032075" cy="925693"/>
          </a:xfrm>
          <a:prstGeom prst="rect">
            <a:avLst/>
          </a:prstGeom>
          <a:noFill/>
          <a:ln>
            <a:noFill/>
          </a:ln>
        </p:spPr>
      </p:pic>
      <p:pic>
        <p:nvPicPr>
          <p:cNvPr id="238" name="Google Shape;238;p24"/>
          <p:cNvPicPr preferRelativeResize="0"/>
          <p:nvPr/>
        </p:nvPicPr>
        <p:blipFill>
          <a:blip r:embed="rId9">
            <a:alphaModFix/>
          </a:blip>
          <a:stretch>
            <a:fillRect/>
          </a:stretch>
        </p:blipFill>
        <p:spPr>
          <a:xfrm>
            <a:off x="7109250" y="2908887"/>
            <a:ext cx="1101375" cy="831038"/>
          </a:xfrm>
          <a:prstGeom prst="rect">
            <a:avLst/>
          </a:prstGeom>
          <a:noFill/>
          <a:ln>
            <a:noFill/>
          </a:ln>
        </p:spPr>
      </p:pic>
      <p:sp>
        <p:nvSpPr>
          <p:cNvPr id="239" name="Google Shape;239;p24"/>
          <p:cNvSpPr txBox="1"/>
          <p:nvPr/>
        </p:nvSpPr>
        <p:spPr>
          <a:xfrm>
            <a:off x="1464325" y="272668"/>
            <a:ext cx="147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FFFF00"/>
                </a:solidFill>
                <a:highlight>
                  <a:srgbClr val="666666"/>
                </a:highlight>
              </a:rPr>
              <a:t>Avertissement</a:t>
            </a:r>
            <a:endParaRPr b="1">
              <a:solidFill>
                <a:srgbClr val="FFFF00"/>
              </a:solidFill>
              <a:highlight>
                <a:srgbClr val="666666"/>
              </a:highlight>
            </a:endParaRPr>
          </a:p>
        </p:txBody>
      </p:sp>
      <p:sp>
        <p:nvSpPr>
          <p:cNvPr id="240" name="Google Shape;240;p24"/>
          <p:cNvSpPr txBox="1"/>
          <p:nvPr/>
        </p:nvSpPr>
        <p:spPr>
          <a:xfrm>
            <a:off x="1863799" y="617975"/>
            <a:ext cx="171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Boîte de vitesse</a:t>
            </a:r>
            <a:endParaRPr b="1"/>
          </a:p>
        </p:txBody>
      </p:sp>
      <p:cxnSp>
        <p:nvCxnSpPr>
          <p:cNvPr id="241" name="Google Shape;241;p24"/>
          <p:cNvCxnSpPr/>
          <p:nvPr/>
        </p:nvCxnSpPr>
        <p:spPr>
          <a:xfrm flipH="1">
            <a:off x="1069650" y="800100"/>
            <a:ext cx="854400" cy="18000"/>
          </a:xfrm>
          <a:prstGeom prst="straightConnector1">
            <a:avLst/>
          </a:prstGeom>
          <a:noFill/>
          <a:ln cap="flat" cmpd="sng" w="28575">
            <a:solidFill>
              <a:srgbClr val="0000FF"/>
            </a:solidFill>
            <a:prstDash val="solid"/>
            <a:round/>
            <a:headEnd len="med" w="med" type="none"/>
            <a:tailEnd len="med" w="med" type="triangle"/>
          </a:ln>
        </p:spPr>
      </p:cxnSp>
      <p:cxnSp>
        <p:nvCxnSpPr>
          <p:cNvPr id="242" name="Google Shape;242;p24"/>
          <p:cNvCxnSpPr/>
          <p:nvPr/>
        </p:nvCxnSpPr>
        <p:spPr>
          <a:xfrm flipH="1">
            <a:off x="731224" y="484700"/>
            <a:ext cx="761100" cy="159900"/>
          </a:xfrm>
          <a:prstGeom prst="straightConnector1">
            <a:avLst/>
          </a:prstGeom>
          <a:noFill/>
          <a:ln cap="flat" cmpd="sng" w="28575">
            <a:solidFill>
              <a:srgbClr val="FFFF00"/>
            </a:solidFill>
            <a:prstDash val="solid"/>
            <a:round/>
            <a:headEnd len="med" w="med" type="none"/>
            <a:tailEnd len="med" w="med" type="triangle"/>
          </a:ln>
        </p:spPr>
      </p:cxnSp>
      <p:sp>
        <p:nvSpPr>
          <p:cNvPr id="243" name="Google Shape;243;p24"/>
          <p:cNvSpPr txBox="1"/>
          <p:nvPr/>
        </p:nvSpPr>
        <p:spPr>
          <a:xfrm>
            <a:off x="1634175" y="1375725"/>
            <a:ext cx="130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Température</a:t>
            </a:r>
            <a:endParaRPr b="1"/>
          </a:p>
        </p:txBody>
      </p:sp>
      <p:sp>
        <p:nvSpPr>
          <p:cNvPr id="244" name="Google Shape;244;p24"/>
          <p:cNvSpPr txBox="1"/>
          <p:nvPr/>
        </p:nvSpPr>
        <p:spPr>
          <a:xfrm>
            <a:off x="1681900" y="1793450"/>
            <a:ext cx="171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Liquide de refroidissement</a:t>
            </a:r>
            <a:endParaRPr b="1"/>
          </a:p>
        </p:txBody>
      </p:sp>
      <p:cxnSp>
        <p:nvCxnSpPr>
          <p:cNvPr id="245" name="Google Shape;245;p24"/>
          <p:cNvCxnSpPr/>
          <p:nvPr/>
        </p:nvCxnSpPr>
        <p:spPr>
          <a:xfrm flipH="1">
            <a:off x="961107" y="1575825"/>
            <a:ext cx="729300" cy="10500"/>
          </a:xfrm>
          <a:prstGeom prst="straightConnector1">
            <a:avLst/>
          </a:prstGeom>
          <a:noFill/>
          <a:ln cap="flat" cmpd="sng" w="28575">
            <a:solidFill>
              <a:srgbClr val="0000FF"/>
            </a:solidFill>
            <a:prstDash val="solid"/>
            <a:round/>
            <a:headEnd len="med" w="med" type="none"/>
            <a:tailEnd len="med" w="med" type="triangle"/>
          </a:ln>
        </p:spPr>
      </p:cxnSp>
      <p:cxnSp>
        <p:nvCxnSpPr>
          <p:cNvPr id="246" name="Google Shape;246;p24"/>
          <p:cNvCxnSpPr>
            <a:stCxn id="244" idx="1"/>
          </p:cNvCxnSpPr>
          <p:nvPr/>
        </p:nvCxnSpPr>
        <p:spPr>
          <a:xfrm flipH="1">
            <a:off x="1266700" y="2101250"/>
            <a:ext cx="415200" cy="3900"/>
          </a:xfrm>
          <a:prstGeom prst="straightConnector1">
            <a:avLst/>
          </a:prstGeom>
          <a:noFill/>
          <a:ln cap="flat" cmpd="sng" w="28575">
            <a:solidFill>
              <a:srgbClr val="0000FF"/>
            </a:solidFill>
            <a:prstDash val="solid"/>
            <a:round/>
            <a:headEnd len="med" w="med" type="none"/>
            <a:tailEnd len="med" w="med" type="triangle"/>
          </a:ln>
        </p:spPr>
      </p:cxnSp>
      <p:sp>
        <p:nvSpPr>
          <p:cNvPr id="247" name="Google Shape;247;p24"/>
          <p:cNvSpPr txBox="1"/>
          <p:nvPr/>
        </p:nvSpPr>
        <p:spPr>
          <a:xfrm>
            <a:off x="1653225" y="2566350"/>
            <a:ext cx="130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Température</a:t>
            </a:r>
            <a:endParaRPr b="1"/>
          </a:p>
        </p:txBody>
      </p:sp>
      <p:cxnSp>
        <p:nvCxnSpPr>
          <p:cNvPr id="248" name="Google Shape;248;p24"/>
          <p:cNvCxnSpPr>
            <a:stCxn id="247" idx="1"/>
          </p:cNvCxnSpPr>
          <p:nvPr/>
        </p:nvCxnSpPr>
        <p:spPr>
          <a:xfrm flipH="1">
            <a:off x="761025" y="2766450"/>
            <a:ext cx="892200" cy="20100"/>
          </a:xfrm>
          <a:prstGeom prst="straightConnector1">
            <a:avLst/>
          </a:prstGeom>
          <a:noFill/>
          <a:ln cap="flat" cmpd="sng" w="28575">
            <a:solidFill>
              <a:srgbClr val="0000FF"/>
            </a:solidFill>
            <a:prstDash val="solid"/>
            <a:round/>
            <a:headEnd len="med" w="med" type="none"/>
            <a:tailEnd len="med" w="med" type="triangle"/>
          </a:ln>
        </p:spPr>
      </p:cxnSp>
      <p:cxnSp>
        <p:nvCxnSpPr>
          <p:cNvPr id="249" name="Google Shape;249;p24"/>
          <p:cNvCxnSpPr/>
          <p:nvPr/>
        </p:nvCxnSpPr>
        <p:spPr>
          <a:xfrm flipH="1">
            <a:off x="1037307" y="3461775"/>
            <a:ext cx="729300" cy="10500"/>
          </a:xfrm>
          <a:prstGeom prst="straightConnector1">
            <a:avLst/>
          </a:prstGeom>
          <a:noFill/>
          <a:ln cap="flat" cmpd="sng" w="28575">
            <a:solidFill>
              <a:srgbClr val="0000FF"/>
            </a:solidFill>
            <a:prstDash val="solid"/>
            <a:round/>
            <a:headEnd len="med" w="med" type="none"/>
            <a:tailEnd len="med" w="med" type="triangle"/>
          </a:ln>
        </p:spPr>
      </p:cxnSp>
      <p:sp>
        <p:nvSpPr>
          <p:cNvPr id="250" name="Google Shape;250;p24"/>
          <p:cNvSpPr txBox="1"/>
          <p:nvPr/>
        </p:nvSpPr>
        <p:spPr>
          <a:xfrm>
            <a:off x="1805625" y="3252150"/>
            <a:ext cx="139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É</a:t>
            </a:r>
            <a:r>
              <a:rPr b="1" lang="fr"/>
              <a:t>chappement</a:t>
            </a:r>
            <a:endParaRPr b="1"/>
          </a:p>
        </p:txBody>
      </p:sp>
      <p:sp>
        <p:nvSpPr>
          <p:cNvPr id="251" name="Google Shape;251;p24"/>
          <p:cNvSpPr txBox="1"/>
          <p:nvPr/>
        </p:nvSpPr>
        <p:spPr>
          <a:xfrm>
            <a:off x="6438900" y="1933575"/>
            <a:ext cx="72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Filtres</a:t>
            </a:r>
            <a:endParaRPr b="1"/>
          </a:p>
        </p:txBody>
      </p:sp>
      <p:cxnSp>
        <p:nvCxnSpPr>
          <p:cNvPr id="252" name="Google Shape;252;p24"/>
          <p:cNvCxnSpPr>
            <a:stCxn id="251" idx="0"/>
          </p:cNvCxnSpPr>
          <p:nvPr/>
        </p:nvCxnSpPr>
        <p:spPr>
          <a:xfrm flipH="1" rot="10800000">
            <a:off x="6803550" y="1709775"/>
            <a:ext cx="564000" cy="223800"/>
          </a:xfrm>
          <a:prstGeom prst="straightConnector1">
            <a:avLst/>
          </a:prstGeom>
          <a:noFill/>
          <a:ln cap="flat" cmpd="sng" w="28575">
            <a:solidFill>
              <a:srgbClr val="0000FF"/>
            </a:solidFill>
            <a:prstDash val="solid"/>
            <a:round/>
            <a:headEnd len="med" w="med" type="none"/>
            <a:tailEnd len="med" w="med" type="triangle"/>
          </a:ln>
        </p:spPr>
      </p:cxnSp>
      <p:cxnSp>
        <p:nvCxnSpPr>
          <p:cNvPr id="253" name="Google Shape;253;p24"/>
          <p:cNvCxnSpPr>
            <a:stCxn id="251" idx="0"/>
          </p:cNvCxnSpPr>
          <p:nvPr/>
        </p:nvCxnSpPr>
        <p:spPr>
          <a:xfrm rot="10800000">
            <a:off x="5762550" y="1566975"/>
            <a:ext cx="1041000" cy="366600"/>
          </a:xfrm>
          <a:prstGeom prst="straightConnector1">
            <a:avLst/>
          </a:prstGeom>
          <a:noFill/>
          <a:ln cap="flat" cmpd="sng" w="28575">
            <a:solidFill>
              <a:srgbClr val="0000FF"/>
            </a:solidFill>
            <a:prstDash val="solid"/>
            <a:round/>
            <a:headEnd len="med" w="med" type="none"/>
            <a:tailEnd len="med" w="med" type="triangle"/>
          </a:ln>
        </p:spPr>
      </p:cxnSp>
      <p:sp>
        <p:nvSpPr>
          <p:cNvPr id="254" name="Google Shape;254;p24"/>
          <p:cNvSpPr txBox="1"/>
          <p:nvPr/>
        </p:nvSpPr>
        <p:spPr>
          <a:xfrm>
            <a:off x="4438650" y="127950"/>
            <a:ext cx="219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D’é</a:t>
            </a:r>
            <a:r>
              <a:rPr b="1" lang="fr"/>
              <a:t>chappement “DPF”</a:t>
            </a:r>
            <a:endParaRPr b="1"/>
          </a:p>
        </p:txBody>
      </p:sp>
      <p:cxnSp>
        <p:nvCxnSpPr>
          <p:cNvPr id="255" name="Google Shape;255;p24"/>
          <p:cNvCxnSpPr/>
          <p:nvPr/>
        </p:nvCxnSpPr>
        <p:spPr>
          <a:xfrm>
            <a:off x="5458800" y="461475"/>
            <a:ext cx="484800" cy="491100"/>
          </a:xfrm>
          <a:prstGeom prst="straightConnector1">
            <a:avLst/>
          </a:prstGeom>
          <a:noFill/>
          <a:ln cap="flat" cmpd="sng" w="28575">
            <a:solidFill>
              <a:srgbClr val="0000FF"/>
            </a:solidFill>
            <a:prstDash val="solid"/>
            <a:round/>
            <a:headEnd len="med" w="med" type="none"/>
            <a:tailEnd len="med" w="med" type="triangle"/>
          </a:ln>
        </p:spPr>
      </p:cxnSp>
      <p:sp>
        <p:nvSpPr>
          <p:cNvPr id="256" name="Google Shape;256;p24"/>
          <p:cNvSpPr txBox="1"/>
          <p:nvPr/>
        </p:nvSpPr>
        <p:spPr>
          <a:xfrm>
            <a:off x="7673025" y="127950"/>
            <a:ext cx="63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À air </a:t>
            </a:r>
            <a:endParaRPr b="1"/>
          </a:p>
        </p:txBody>
      </p:sp>
      <p:cxnSp>
        <p:nvCxnSpPr>
          <p:cNvPr id="257" name="Google Shape;257;p24"/>
          <p:cNvCxnSpPr>
            <a:stCxn id="256" idx="2"/>
          </p:cNvCxnSpPr>
          <p:nvPr/>
        </p:nvCxnSpPr>
        <p:spPr>
          <a:xfrm flipH="1">
            <a:off x="7772475" y="528150"/>
            <a:ext cx="216900" cy="548100"/>
          </a:xfrm>
          <a:prstGeom prst="straightConnector1">
            <a:avLst/>
          </a:prstGeom>
          <a:noFill/>
          <a:ln cap="flat" cmpd="sng" w="28575">
            <a:solidFill>
              <a:srgbClr val="0000FF"/>
            </a:solidFill>
            <a:prstDash val="solid"/>
            <a:round/>
            <a:headEnd len="med" w="med" type="none"/>
            <a:tailEnd len="med" w="med" type="triangle"/>
          </a:ln>
        </p:spPr>
      </p:cxnSp>
      <p:sp>
        <p:nvSpPr>
          <p:cNvPr id="258" name="Google Shape;258;p24"/>
          <p:cNvSpPr txBox="1"/>
          <p:nvPr/>
        </p:nvSpPr>
        <p:spPr>
          <a:xfrm>
            <a:off x="5362925" y="2599075"/>
            <a:ext cx="202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Pression lb/po</a:t>
            </a:r>
            <a:r>
              <a:rPr b="1" lang="fr" sz="1200"/>
              <a:t>2 </a:t>
            </a:r>
            <a:r>
              <a:rPr b="1" lang="fr"/>
              <a:t>“PSI”</a:t>
            </a:r>
            <a:endParaRPr b="1"/>
          </a:p>
        </p:txBody>
      </p:sp>
      <p:sp>
        <p:nvSpPr>
          <p:cNvPr id="259" name="Google Shape;259;p24"/>
          <p:cNvSpPr txBox="1"/>
          <p:nvPr/>
        </p:nvSpPr>
        <p:spPr>
          <a:xfrm>
            <a:off x="4113000" y="3752850"/>
            <a:ext cx="219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R</a:t>
            </a:r>
            <a:r>
              <a:rPr b="1" lang="fr"/>
              <a:t>éservoir de service #1</a:t>
            </a:r>
            <a:endParaRPr b="1"/>
          </a:p>
        </p:txBody>
      </p:sp>
      <p:sp>
        <p:nvSpPr>
          <p:cNvPr id="260" name="Google Shape;260;p24"/>
          <p:cNvSpPr txBox="1"/>
          <p:nvPr/>
        </p:nvSpPr>
        <p:spPr>
          <a:xfrm>
            <a:off x="6627600" y="3762375"/>
            <a:ext cx="23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t>Appliquée aux freins</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5"/>
          <p:cNvPicPr preferRelativeResize="0"/>
          <p:nvPr/>
        </p:nvPicPr>
        <p:blipFill>
          <a:blip r:embed="rId3">
            <a:alphaModFix/>
          </a:blip>
          <a:stretch>
            <a:fillRect/>
          </a:stretch>
        </p:blipFill>
        <p:spPr>
          <a:xfrm>
            <a:off x="686550" y="73925"/>
            <a:ext cx="7862000" cy="4203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6"/>
          <p:cNvSpPr txBox="1"/>
          <p:nvPr>
            <p:ph type="title"/>
          </p:nvPr>
        </p:nvSpPr>
        <p:spPr>
          <a:xfrm>
            <a:off x="2268100" y="20650"/>
            <a:ext cx="4251000" cy="48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fr" sz="2300"/>
              <a:t>Kenworth </a:t>
            </a:r>
            <a:r>
              <a:rPr b="1" lang="fr" sz="2300"/>
              <a:t>T 680 Next Gen</a:t>
            </a:r>
            <a:endParaRPr b="1" sz="2300"/>
          </a:p>
        </p:txBody>
      </p:sp>
      <p:pic>
        <p:nvPicPr>
          <p:cNvPr id="271" name="Google Shape;271;p26"/>
          <p:cNvPicPr preferRelativeResize="0"/>
          <p:nvPr/>
        </p:nvPicPr>
        <p:blipFill>
          <a:blip r:embed="rId3">
            <a:alphaModFix/>
          </a:blip>
          <a:stretch>
            <a:fillRect/>
          </a:stretch>
        </p:blipFill>
        <p:spPr>
          <a:xfrm>
            <a:off x="1066800" y="1553387"/>
            <a:ext cx="6733125" cy="2727125"/>
          </a:xfrm>
          <a:prstGeom prst="rect">
            <a:avLst/>
          </a:prstGeom>
          <a:noFill/>
          <a:ln>
            <a:noFill/>
          </a:ln>
        </p:spPr>
      </p:pic>
      <p:pic>
        <p:nvPicPr>
          <p:cNvPr id="272" name="Google Shape;272;p26"/>
          <p:cNvPicPr preferRelativeResize="0"/>
          <p:nvPr/>
        </p:nvPicPr>
        <p:blipFill>
          <a:blip r:embed="rId4">
            <a:alphaModFix/>
          </a:blip>
          <a:stretch>
            <a:fillRect/>
          </a:stretch>
        </p:blipFill>
        <p:spPr>
          <a:xfrm>
            <a:off x="52784" y="32018"/>
            <a:ext cx="1772350" cy="1480550"/>
          </a:xfrm>
          <a:prstGeom prst="rect">
            <a:avLst/>
          </a:prstGeom>
          <a:noFill/>
          <a:ln>
            <a:noFill/>
          </a:ln>
        </p:spPr>
      </p:pic>
      <p:pic>
        <p:nvPicPr>
          <p:cNvPr id="273" name="Google Shape;273;p26"/>
          <p:cNvPicPr preferRelativeResize="0"/>
          <p:nvPr/>
        </p:nvPicPr>
        <p:blipFill>
          <a:blip r:embed="rId5">
            <a:alphaModFix/>
          </a:blip>
          <a:stretch>
            <a:fillRect/>
          </a:stretch>
        </p:blipFill>
        <p:spPr>
          <a:xfrm>
            <a:off x="3297625" y="446194"/>
            <a:ext cx="2193376" cy="1050150"/>
          </a:xfrm>
          <a:prstGeom prst="rect">
            <a:avLst/>
          </a:prstGeom>
          <a:noFill/>
          <a:ln>
            <a:noFill/>
          </a:ln>
        </p:spPr>
      </p:pic>
      <p:pic>
        <p:nvPicPr>
          <p:cNvPr id="274" name="Google Shape;274;p26"/>
          <p:cNvPicPr preferRelativeResize="0"/>
          <p:nvPr/>
        </p:nvPicPr>
        <p:blipFill>
          <a:blip r:embed="rId6">
            <a:alphaModFix/>
          </a:blip>
          <a:stretch>
            <a:fillRect/>
          </a:stretch>
        </p:blipFill>
        <p:spPr>
          <a:xfrm>
            <a:off x="6972488" y="46225"/>
            <a:ext cx="2125137" cy="145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7"/>
          <p:cNvPicPr preferRelativeResize="0"/>
          <p:nvPr/>
        </p:nvPicPr>
        <p:blipFill>
          <a:blip r:embed="rId3">
            <a:alphaModFix/>
          </a:blip>
          <a:stretch>
            <a:fillRect/>
          </a:stretch>
        </p:blipFill>
        <p:spPr>
          <a:xfrm>
            <a:off x="129308" y="86215"/>
            <a:ext cx="8826552" cy="4176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28"/>
          <p:cNvPicPr preferRelativeResize="0"/>
          <p:nvPr/>
        </p:nvPicPr>
        <p:blipFill>
          <a:blip r:embed="rId3">
            <a:alphaModFix/>
          </a:blip>
          <a:stretch>
            <a:fillRect/>
          </a:stretch>
        </p:blipFill>
        <p:spPr>
          <a:xfrm>
            <a:off x="2667000" y="838200"/>
            <a:ext cx="3453800" cy="3453800"/>
          </a:xfrm>
          <a:prstGeom prst="rect">
            <a:avLst/>
          </a:prstGeom>
          <a:noFill/>
          <a:ln>
            <a:noFill/>
          </a:ln>
        </p:spPr>
      </p:pic>
      <p:sp>
        <p:nvSpPr>
          <p:cNvPr id="285" name="Google Shape;285;p28"/>
          <p:cNvSpPr txBox="1"/>
          <p:nvPr/>
        </p:nvSpPr>
        <p:spPr>
          <a:xfrm>
            <a:off x="1206850" y="1491650"/>
            <a:ext cx="1134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600">
                <a:highlight>
                  <a:srgbClr val="4A86E8"/>
                </a:highlight>
              </a:rPr>
              <a:t>RALENTI</a:t>
            </a:r>
            <a:endParaRPr b="1" sz="1600">
              <a:highlight>
                <a:srgbClr val="4A86E8"/>
              </a:highlight>
            </a:endParaRPr>
          </a:p>
        </p:txBody>
      </p:sp>
      <p:sp>
        <p:nvSpPr>
          <p:cNvPr id="286" name="Google Shape;286;p28"/>
          <p:cNvSpPr txBox="1"/>
          <p:nvPr/>
        </p:nvSpPr>
        <p:spPr>
          <a:xfrm>
            <a:off x="2659025" y="208050"/>
            <a:ext cx="126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highlight>
                  <a:srgbClr val="00FF00"/>
                </a:highlight>
              </a:rPr>
              <a:t>COUPLE MAXIMALE</a:t>
            </a:r>
            <a:endParaRPr b="1">
              <a:highlight>
                <a:srgbClr val="00FF00"/>
              </a:highlight>
            </a:endParaRPr>
          </a:p>
        </p:txBody>
      </p:sp>
      <p:sp>
        <p:nvSpPr>
          <p:cNvPr id="287" name="Google Shape;287;p28"/>
          <p:cNvSpPr txBox="1"/>
          <p:nvPr/>
        </p:nvSpPr>
        <p:spPr>
          <a:xfrm>
            <a:off x="6164225" y="665250"/>
            <a:ext cx="126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highlight>
                  <a:srgbClr val="FFFF00"/>
                </a:highlight>
              </a:rPr>
              <a:t>PUISSANCE</a:t>
            </a:r>
            <a:r>
              <a:rPr b="1" lang="fr">
                <a:highlight>
                  <a:srgbClr val="FFFF00"/>
                </a:highlight>
              </a:rPr>
              <a:t> MAXIMALE</a:t>
            </a:r>
            <a:endParaRPr b="1">
              <a:highlight>
                <a:srgbClr val="FFFF00"/>
              </a:highlight>
            </a:endParaRPr>
          </a:p>
        </p:txBody>
      </p:sp>
      <p:sp>
        <p:nvSpPr>
          <p:cNvPr id="288" name="Google Shape;288;p28"/>
          <p:cNvSpPr txBox="1"/>
          <p:nvPr/>
        </p:nvSpPr>
        <p:spPr>
          <a:xfrm>
            <a:off x="6621425" y="2189250"/>
            <a:ext cx="126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FF0000"/>
                </a:solidFill>
              </a:rPr>
              <a:t>RÉGIME </a:t>
            </a:r>
            <a:r>
              <a:rPr b="1" lang="fr">
                <a:solidFill>
                  <a:srgbClr val="FF0000"/>
                </a:solidFill>
              </a:rPr>
              <a:t>MAXIMALE</a:t>
            </a:r>
            <a:endParaRPr b="1">
              <a:solidFill>
                <a:srgbClr val="FF0000"/>
              </a:solidFill>
            </a:endParaRPr>
          </a:p>
        </p:txBody>
      </p:sp>
      <p:sp>
        <p:nvSpPr>
          <p:cNvPr id="289" name="Google Shape;289;p28"/>
          <p:cNvSpPr/>
          <p:nvPr/>
        </p:nvSpPr>
        <p:spPr>
          <a:xfrm rot="873064">
            <a:off x="2309487" y="1545486"/>
            <a:ext cx="445386" cy="431124"/>
          </a:xfrm>
          <a:prstGeom prst="rightArrow">
            <a:avLst>
              <a:gd fmla="val 50000" name="adj1"/>
              <a:gd fmla="val 50000" name="adj2"/>
            </a:avLst>
          </a:prstGeom>
          <a:solidFill>
            <a:srgbClr val="0000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
          <p:cNvSpPr/>
          <p:nvPr/>
        </p:nvSpPr>
        <p:spPr>
          <a:xfrm rot="-367384">
            <a:off x="3644590" y="640272"/>
            <a:ext cx="1049085" cy="431150"/>
          </a:xfrm>
          <a:prstGeom prst="blockArc">
            <a:avLst>
              <a:gd fmla="val 10800000" name="adj1"/>
              <a:gd fmla="val 0" name="adj2"/>
              <a:gd fmla="val 25000" name="adj3"/>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8"/>
          <p:cNvSpPr/>
          <p:nvPr/>
        </p:nvSpPr>
        <p:spPr>
          <a:xfrm rot="8372215">
            <a:off x="5738615" y="1088308"/>
            <a:ext cx="445175" cy="431118"/>
          </a:xfrm>
          <a:prstGeom prst="rightArrow">
            <a:avLst>
              <a:gd fmla="val 50000" name="adj1"/>
              <a:gd fmla="val 50000" name="adj2"/>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8"/>
          <p:cNvSpPr/>
          <p:nvPr/>
        </p:nvSpPr>
        <p:spPr>
          <a:xfrm rot="-10473031">
            <a:off x="6195635" y="2307356"/>
            <a:ext cx="445413" cy="431234"/>
          </a:xfrm>
          <a:prstGeom prst="rightArrow">
            <a:avLst>
              <a:gd fmla="val 500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8"/>
          <p:cNvSpPr txBox="1"/>
          <p:nvPr/>
        </p:nvSpPr>
        <p:spPr>
          <a:xfrm>
            <a:off x="419750" y="248600"/>
            <a:ext cx="2147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t>RÉSUMÉ DES </a:t>
            </a:r>
            <a:r>
              <a:rPr b="1" lang="fr" sz="1800"/>
              <a:t>VALEURS MOYENNES</a:t>
            </a:r>
            <a:endParaRPr b="1"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nvSpPr>
        <p:spPr>
          <a:xfrm>
            <a:off x="0" y="0"/>
            <a:ext cx="9011100" cy="459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900">
                <a:solidFill>
                  <a:schemeClr val="dk1"/>
                </a:solidFill>
              </a:rPr>
              <a:t>TERMINOLOGIE</a:t>
            </a:r>
            <a:endParaRPr b="1"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Manomètre</a:t>
            </a:r>
            <a:r>
              <a:rPr lang="fr" sz="900">
                <a:solidFill>
                  <a:schemeClr val="dk1"/>
                </a:solidFill>
              </a:rPr>
              <a:t> : Appareil à cadran servant à </a:t>
            </a:r>
            <a:r>
              <a:rPr b="1" lang="fr" sz="900">
                <a:solidFill>
                  <a:schemeClr val="dk1"/>
                </a:solidFill>
              </a:rPr>
              <a:t>mesurer la pression</a:t>
            </a:r>
            <a:r>
              <a:rPr lang="fr" sz="900">
                <a:solidFill>
                  <a:schemeClr val="dk1"/>
                </a:solidFill>
              </a:rPr>
              <a:t> contenue dans un espace fermé.</a:t>
            </a:r>
            <a:endParaRPr sz="900">
              <a:solidFill>
                <a:schemeClr val="dk1"/>
              </a:solidFill>
            </a:endParaRPr>
          </a:p>
          <a:p>
            <a:pPr indent="0" lvl="0" marL="0" rtl="0" algn="just">
              <a:lnSpc>
                <a:spcPct val="115000"/>
              </a:lnSpc>
              <a:spcBef>
                <a:spcPts val="0"/>
              </a:spcBef>
              <a:spcAft>
                <a:spcPts val="0"/>
              </a:spcAft>
              <a:buNone/>
            </a:pPr>
            <a:r>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Manomètre à air comprimé</a:t>
            </a:r>
            <a:r>
              <a:rPr lang="fr" sz="900">
                <a:solidFill>
                  <a:schemeClr val="dk1"/>
                </a:solidFill>
              </a:rPr>
              <a:t> : Manomètre servant à mesurer la pression de l’air comprimé présent dans les différents circuits d’une installation de freinage pneumatique.</a:t>
            </a:r>
            <a:endParaRPr sz="900">
              <a:solidFill>
                <a:schemeClr val="dk1"/>
              </a:solidFill>
            </a:endParaRPr>
          </a:p>
          <a:p>
            <a:pPr indent="0" lvl="0" marL="0" rtl="0" algn="just">
              <a:lnSpc>
                <a:spcPct val="115000"/>
              </a:lnSpc>
              <a:spcBef>
                <a:spcPts val="0"/>
              </a:spcBef>
              <a:spcAft>
                <a:spcPts val="0"/>
              </a:spcAft>
              <a:buNone/>
            </a:pPr>
            <a:r>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Tachymètre</a:t>
            </a:r>
            <a:r>
              <a:rPr lang="fr" sz="900">
                <a:solidFill>
                  <a:schemeClr val="dk1"/>
                </a:solidFill>
              </a:rPr>
              <a:t> : Appareil à cadran qui indique en permanence le régime de rotation du moteur. Autre terme : compte-tours (</a:t>
            </a:r>
            <a:r>
              <a:rPr b="1" lang="fr" sz="900">
                <a:solidFill>
                  <a:schemeClr val="dk1"/>
                </a:solidFill>
              </a:rPr>
              <a:t>RPM</a:t>
            </a:r>
            <a:r>
              <a:rPr lang="fr" sz="900">
                <a:solidFill>
                  <a:schemeClr val="dk1"/>
                </a:solidFill>
              </a:rPr>
              <a:t> en anglais).</a:t>
            </a:r>
            <a:endParaRPr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Dépressiomètre :</a:t>
            </a:r>
            <a:r>
              <a:rPr lang="fr" sz="900">
                <a:solidFill>
                  <a:schemeClr val="dk1"/>
                </a:solidFill>
              </a:rPr>
              <a:t> Manomètre servant à mesurer la dépression dans un espace fermé.  Utilisé pour mesurer le </a:t>
            </a:r>
            <a:r>
              <a:rPr b="1" lang="fr" sz="900">
                <a:solidFill>
                  <a:schemeClr val="dk1"/>
                </a:solidFill>
              </a:rPr>
              <a:t>niveau d’obstruction du filtre à air</a:t>
            </a:r>
            <a:r>
              <a:rPr lang="fr" sz="900">
                <a:solidFill>
                  <a:schemeClr val="dk1"/>
                </a:solidFill>
              </a:rPr>
              <a:t>. Autre terme : manomètre à vide.</a:t>
            </a:r>
            <a:endParaRPr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Indicateur de colmatage mécanique</a:t>
            </a:r>
            <a:r>
              <a:rPr lang="fr" sz="900">
                <a:solidFill>
                  <a:schemeClr val="dk1"/>
                </a:solidFill>
              </a:rPr>
              <a:t> : Instrument monté sur le </a:t>
            </a:r>
            <a:r>
              <a:rPr lang="fr" sz="900">
                <a:solidFill>
                  <a:schemeClr val="dk1"/>
                </a:solidFill>
              </a:rPr>
              <a:t>boîtier</a:t>
            </a:r>
            <a:r>
              <a:rPr lang="fr" sz="900">
                <a:solidFill>
                  <a:schemeClr val="dk1"/>
                </a:solidFill>
              </a:rPr>
              <a:t> d’un filtre à air et comportant une membrane colorée qui se déplace à l’intérieur d’un voyant à glace pour indiquer la</a:t>
            </a:r>
            <a:r>
              <a:rPr b="1" lang="fr" sz="900">
                <a:solidFill>
                  <a:schemeClr val="dk1"/>
                </a:solidFill>
              </a:rPr>
              <a:t> condition d’encrassement de l’élément filtrant.</a:t>
            </a:r>
            <a:endParaRPr b="1"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Témoin d’anomalie</a:t>
            </a:r>
            <a:r>
              <a:rPr lang="fr" sz="900">
                <a:solidFill>
                  <a:schemeClr val="dk1"/>
                </a:solidFill>
              </a:rPr>
              <a:t> : </a:t>
            </a:r>
            <a:r>
              <a:rPr b="1" lang="fr" sz="900">
                <a:solidFill>
                  <a:schemeClr val="dk1"/>
                </a:solidFill>
              </a:rPr>
              <a:t>Voyant qui s’allume </a:t>
            </a:r>
            <a:r>
              <a:rPr lang="fr" sz="900">
                <a:solidFill>
                  <a:schemeClr val="dk1"/>
                </a:solidFill>
              </a:rPr>
              <a:t>lors d’une hausse de la température, ou par exemple, d’une baisse de la pression d’huile du moteur. Autre terme : indicateur d’alerte.</a:t>
            </a:r>
            <a:endParaRPr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Bruiteur d’alerte</a:t>
            </a:r>
            <a:r>
              <a:rPr lang="fr" sz="900">
                <a:solidFill>
                  <a:schemeClr val="dk1"/>
                </a:solidFill>
              </a:rPr>
              <a:t> : </a:t>
            </a:r>
            <a:r>
              <a:rPr b="1" lang="fr" sz="900">
                <a:solidFill>
                  <a:schemeClr val="dk1"/>
                </a:solidFill>
              </a:rPr>
              <a:t>Dispositif sonore</a:t>
            </a:r>
            <a:r>
              <a:rPr lang="fr" sz="900">
                <a:solidFill>
                  <a:schemeClr val="dk1"/>
                </a:solidFill>
              </a:rPr>
              <a:t> qui donne l’alerte au conducteur, par exemple, en cas de défaillance du circuit de refroidissement ou pour </a:t>
            </a:r>
            <a:r>
              <a:rPr b="1" lang="fr" sz="900">
                <a:solidFill>
                  <a:schemeClr val="dk1"/>
                </a:solidFill>
              </a:rPr>
              <a:t>consulter l’afficheur multifonction.</a:t>
            </a:r>
            <a:endParaRPr b="1"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Témoin de basse pression d’air</a:t>
            </a:r>
            <a:r>
              <a:rPr lang="fr" sz="900">
                <a:solidFill>
                  <a:schemeClr val="dk1"/>
                </a:solidFill>
              </a:rPr>
              <a:t> : </a:t>
            </a:r>
            <a:r>
              <a:rPr b="1" lang="fr" sz="900">
                <a:solidFill>
                  <a:schemeClr val="dk1"/>
                </a:solidFill>
              </a:rPr>
              <a:t>Voyant</a:t>
            </a:r>
            <a:r>
              <a:rPr lang="fr" sz="900">
                <a:solidFill>
                  <a:schemeClr val="dk1"/>
                </a:solidFill>
              </a:rPr>
              <a:t> qui s’illumine en cas de baisse anormale de la pression de l’air comprimé.</a:t>
            </a:r>
            <a:endParaRPr sz="900">
              <a:solidFill>
                <a:schemeClr val="dk1"/>
              </a:solidFill>
            </a:endParaRPr>
          </a:p>
          <a:p>
            <a:pPr indent="0" lvl="0" marL="0" rtl="0" algn="just">
              <a:lnSpc>
                <a:spcPct val="115000"/>
              </a:lnSpc>
              <a:spcBef>
                <a:spcPts val="0"/>
              </a:spcBef>
              <a:spcAft>
                <a:spcPts val="0"/>
              </a:spcAft>
              <a:buNone/>
            </a:pPr>
            <a:r>
              <a:rPr lang="fr" sz="900">
                <a:solidFill>
                  <a:schemeClr val="dk1"/>
                </a:solidFill>
              </a:rPr>
              <a:t> </a:t>
            </a:r>
            <a:endParaRPr sz="900">
              <a:solidFill>
                <a:schemeClr val="dk1"/>
              </a:solidFill>
            </a:endParaRPr>
          </a:p>
          <a:p>
            <a:pPr indent="0" lvl="0" marL="0" rtl="0" algn="just">
              <a:lnSpc>
                <a:spcPct val="115000"/>
              </a:lnSpc>
              <a:spcBef>
                <a:spcPts val="0"/>
              </a:spcBef>
              <a:spcAft>
                <a:spcPts val="0"/>
              </a:spcAft>
              <a:buNone/>
            </a:pPr>
            <a:r>
              <a:rPr b="1" lang="fr" sz="900">
                <a:solidFill>
                  <a:schemeClr val="dk1"/>
                </a:solidFill>
              </a:rPr>
              <a:t>Bruiteur de basse pression d’air : </a:t>
            </a:r>
            <a:r>
              <a:rPr b="1" lang="fr" sz="900">
                <a:solidFill>
                  <a:schemeClr val="dk1"/>
                </a:solidFill>
              </a:rPr>
              <a:t>Dispositif sonore</a:t>
            </a:r>
            <a:r>
              <a:rPr lang="fr" sz="900">
                <a:solidFill>
                  <a:schemeClr val="dk1"/>
                </a:solidFill>
              </a:rPr>
              <a:t> qui avertit le conducteur en cas de baisse anormale de la pression de l’air comprimé.</a:t>
            </a:r>
            <a:endParaRPr sz="900">
              <a:solidFill>
                <a:schemeClr val="dk1"/>
              </a:solidFill>
            </a:endParaRPr>
          </a:p>
          <a:p>
            <a:pPr indent="0" lvl="0" marL="0" rtl="0" algn="just">
              <a:lnSpc>
                <a:spcPct val="115000"/>
              </a:lnSpc>
              <a:spcBef>
                <a:spcPts val="0"/>
              </a:spcBef>
              <a:spcAft>
                <a:spcPts val="0"/>
              </a:spcAft>
              <a:buNone/>
            </a:pPr>
            <a:r>
              <a:t/>
            </a:r>
            <a:endParaRPr sz="900">
              <a:solidFill>
                <a:schemeClr val="dk1"/>
              </a:solidFill>
            </a:endParaRPr>
          </a:p>
          <a:p>
            <a:pPr indent="0" lvl="0" marL="0" rtl="0" algn="just">
              <a:lnSpc>
                <a:spcPct val="115000"/>
              </a:lnSpc>
              <a:spcBef>
                <a:spcPts val="0"/>
              </a:spcBef>
              <a:spcAft>
                <a:spcPts val="0"/>
              </a:spcAft>
              <a:buNone/>
            </a:pPr>
            <a:r>
              <a:rPr lang="fr" sz="900">
                <a:solidFill>
                  <a:schemeClr val="dk1"/>
                </a:solidFill>
              </a:rPr>
              <a:t>Le tableau de bord est beaucoup plus qu'un simple présentoir d'instruments placés au hasard sur un écran. Le tableau de bord est avant tout l’élément clé d'un pilotage pro-actif. Mais, pour ce faire, il faut savoir interpréter et contrôler les instruments qu’il met à la disposition du conducteur.</a:t>
            </a:r>
            <a:endParaRPr sz="9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2"/>
          <p:cNvPicPr preferRelativeResize="0"/>
          <p:nvPr/>
        </p:nvPicPr>
        <p:blipFill>
          <a:blip r:embed="rId3">
            <a:alphaModFix/>
          </a:blip>
          <a:stretch>
            <a:fillRect/>
          </a:stretch>
        </p:blipFill>
        <p:spPr>
          <a:xfrm>
            <a:off x="171213" y="197163"/>
            <a:ext cx="8801574" cy="3963225"/>
          </a:xfrm>
          <a:prstGeom prst="rect">
            <a:avLst/>
          </a:prstGeom>
          <a:noFill/>
          <a:ln>
            <a:noFill/>
          </a:ln>
        </p:spPr>
      </p:pic>
      <p:sp>
        <p:nvSpPr>
          <p:cNvPr id="88" name="Google Shape;88;p12">
            <a:hlinkClick action="ppaction://hlinksldjump" r:id="rId4"/>
          </p:cNvPr>
          <p:cNvSpPr/>
          <p:nvPr/>
        </p:nvSpPr>
        <p:spPr>
          <a:xfrm>
            <a:off x="-225600" y="-28200"/>
            <a:ext cx="9144000" cy="51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2">
            <a:hlinkClick action="ppaction://hlinkshowjump?jump=nextslide"/>
          </p:cNvPr>
          <p:cNvSpPr/>
          <p:nvPr/>
        </p:nvSpPr>
        <p:spPr>
          <a:xfrm>
            <a:off x="2294550" y="35790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2">
            <a:hlinkClick action="ppaction://hlinksldjump" r:id="rId5"/>
          </p:cNvPr>
          <p:cNvSpPr/>
          <p:nvPr/>
        </p:nvSpPr>
        <p:spPr>
          <a:xfrm>
            <a:off x="233125" y="81965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2">
            <a:hlinkClick action="ppaction://hlinksldjump" r:id="rId6"/>
          </p:cNvPr>
          <p:cNvSpPr/>
          <p:nvPr/>
        </p:nvSpPr>
        <p:spPr>
          <a:xfrm>
            <a:off x="490800" y="25015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2">
            <a:hlinkClick action="ppaction://hlinksldjump" r:id="rId7"/>
          </p:cNvPr>
          <p:cNvSpPr/>
          <p:nvPr/>
        </p:nvSpPr>
        <p:spPr>
          <a:xfrm>
            <a:off x="3124725" y="197175"/>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2">
            <a:hlinkClick action="ppaction://hlinksldjump" r:id="rId8"/>
          </p:cNvPr>
          <p:cNvSpPr/>
          <p:nvPr/>
        </p:nvSpPr>
        <p:spPr>
          <a:xfrm>
            <a:off x="3660625" y="197175"/>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2">
            <a:hlinkClick action="ppaction://hlinksldjump" r:id="rId9"/>
          </p:cNvPr>
          <p:cNvSpPr/>
          <p:nvPr/>
        </p:nvSpPr>
        <p:spPr>
          <a:xfrm>
            <a:off x="4088725" y="53440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2">
            <a:hlinkClick action="ppaction://hlinksldjump" r:id="rId10"/>
          </p:cNvPr>
          <p:cNvSpPr/>
          <p:nvPr/>
        </p:nvSpPr>
        <p:spPr>
          <a:xfrm>
            <a:off x="4572000" y="53440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2">
            <a:hlinkClick action="ppaction://hlinksldjump" r:id="rId11"/>
          </p:cNvPr>
          <p:cNvSpPr/>
          <p:nvPr/>
        </p:nvSpPr>
        <p:spPr>
          <a:xfrm>
            <a:off x="5882900" y="59105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a:hlinkClick action="ppaction://hlinksldjump" r:id="rId12"/>
          </p:cNvPr>
          <p:cNvSpPr/>
          <p:nvPr/>
        </p:nvSpPr>
        <p:spPr>
          <a:xfrm>
            <a:off x="7360825" y="74345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a:hlinkClick action="ppaction://hlinksldjump" r:id="rId13"/>
          </p:cNvPr>
          <p:cNvSpPr/>
          <p:nvPr/>
        </p:nvSpPr>
        <p:spPr>
          <a:xfrm>
            <a:off x="4088725" y="53440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a:hlinkClick action="ppaction://hlinksldjump" r:id="rId14"/>
          </p:cNvPr>
          <p:cNvSpPr/>
          <p:nvPr/>
        </p:nvSpPr>
        <p:spPr>
          <a:xfrm>
            <a:off x="5882900" y="591050"/>
            <a:ext cx="428100" cy="4281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4"/>
          <p:cNvPicPr preferRelativeResize="0"/>
          <p:nvPr/>
        </p:nvPicPr>
        <p:blipFill>
          <a:blip r:embed="rId3">
            <a:alphaModFix/>
          </a:blip>
          <a:stretch>
            <a:fillRect/>
          </a:stretch>
        </p:blipFill>
        <p:spPr>
          <a:xfrm rot="123359">
            <a:off x="1848344" y="630220"/>
            <a:ext cx="5391150" cy="3181350"/>
          </a:xfrm>
          <a:prstGeom prst="rect">
            <a:avLst/>
          </a:prstGeom>
          <a:noFill/>
          <a:ln>
            <a:noFill/>
          </a:ln>
        </p:spPr>
      </p:pic>
      <p:sp>
        <p:nvSpPr>
          <p:cNvPr id="111" name="Google Shape;111;p14"/>
          <p:cNvSpPr txBox="1"/>
          <p:nvPr/>
        </p:nvSpPr>
        <p:spPr>
          <a:xfrm>
            <a:off x="206550" y="2279400"/>
            <a:ext cx="1101900" cy="595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Manomètre d’huile moteur</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12" name="Google Shape;112;p14"/>
          <p:cNvCxnSpPr/>
          <p:nvPr/>
        </p:nvCxnSpPr>
        <p:spPr>
          <a:xfrm>
            <a:off x="1752675" y="581075"/>
            <a:ext cx="1000200" cy="819900"/>
          </a:xfrm>
          <a:prstGeom prst="straightConnector1">
            <a:avLst/>
          </a:prstGeom>
          <a:noFill/>
          <a:ln cap="flat" cmpd="sng" w="9525">
            <a:solidFill>
              <a:srgbClr val="FF0000"/>
            </a:solidFill>
            <a:prstDash val="solid"/>
            <a:round/>
            <a:headEnd len="med" w="med" type="none"/>
            <a:tailEnd len="med" w="med" type="none"/>
          </a:ln>
        </p:spPr>
      </p:cxnSp>
      <p:cxnSp>
        <p:nvCxnSpPr>
          <p:cNvPr id="113" name="Google Shape;113;p14"/>
          <p:cNvCxnSpPr>
            <a:stCxn id="114" idx="3"/>
          </p:cNvCxnSpPr>
          <p:nvPr/>
        </p:nvCxnSpPr>
        <p:spPr>
          <a:xfrm>
            <a:off x="1053725" y="1665750"/>
            <a:ext cx="1337100" cy="553500"/>
          </a:xfrm>
          <a:prstGeom prst="straightConnector1">
            <a:avLst/>
          </a:prstGeom>
          <a:noFill/>
          <a:ln cap="flat" cmpd="sng" w="9525">
            <a:solidFill>
              <a:srgbClr val="FF0000"/>
            </a:solidFill>
            <a:prstDash val="solid"/>
            <a:round/>
            <a:headEnd len="med" w="med" type="none"/>
            <a:tailEnd len="med" w="med" type="none"/>
          </a:ln>
        </p:spPr>
      </p:cxnSp>
      <p:sp>
        <p:nvSpPr>
          <p:cNvPr id="115" name="Google Shape;115;p14"/>
          <p:cNvSpPr txBox="1"/>
          <p:nvPr/>
        </p:nvSpPr>
        <p:spPr>
          <a:xfrm>
            <a:off x="7057075" y="3672300"/>
            <a:ext cx="2009100" cy="623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Jauge de carburant et de liquide d’échappement diesel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16" name="Google Shape;116;p14"/>
          <p:cNvCxnSpPr>
            <a:stCxn id="115" idx="1"/>
          </p:cNvCxnSpPr>
          <p:nvPr/>
        </p:nvCxnSpPr>
        <p:spPr>
          <a:xfrm rot="10800000">
            <a:off x="6683575" y="3360450"/>
            <a:ext cx="373500" cy="623700"/>
          </a:xfrm>
          <a:prstGeom prst="straightConnector1">
            <a:avLst/>
          </a:prstGeom>
          <a:noFill/>
          <a:ln cap="flat" cmpd="sng" w="9525">
            <a:solidFill>
              <a:srgbClr val="FF0000"/>
            </a:solidFill>
            <a:prstDash val="solid"/>
            <a:round/>
            <a:headEnd len="med" w="med" type="none"/>
            <a:tailEnd len="med" w="med" type="none"/>
          </a:ln>
        </p:spPr>
      </p:cxnSp>
      <p:sp>
        <p:nvSpPr>
          <p:cNvPr id="117" name="Google Shape;117;p14"/>
          <p:cNvSpPr txBox="1"/>
          <p:nvPr/>
        </p:nvSpPr>
        <p:spPr>
          <a:xfrm>
            <a:off x="7057075" y="1716850"/>
            <a:ext cx="1977600" cy="471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Manomètres à air comprimé</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18" name="Google Shape;118;p14"/>
          <p:cNvCxnSpPr>
            <a:stCxn id="117" idx="1"/>
          </p:cNvCxnSpPr>
          <p:nvPr/>
        </p:nvCxnSpPr>
        <p:spPr>
          <a:xfrm rot="10800000">
            <a:off x="6535675" y="1750150"/>
            <a:ext cx="521400" cy="202500"/>
          </a:xfrm>
          <a:prstGeom prst="straightConnector1">
            <a:avLst/>
          </a:prstGeom>
          <a:noFill/>
          <a:ln cap="flat" cmpd="sng" w="9525">
            <a:solidFill>
              <a:srgbClr val="FF0000"/>
            </a:solidFill>
            <a:prstDash val="solid"/>
            <a:round/>
            <a:headEnd len="med" w="med" type="none"/>
            <a:tailEnd len="med" w="med" type="none"/>
          </a:ln>
        </p:spPr>
      </p:cxnSp>
      <p:cxnSp>
        <p:nvCxnSpPr>
          <p:cNvPr id="119" name="Google Shape;119;p14"/>
          <p:cNvCxnSpPr>
            <a:stCxn id="117" idx="1"/>
          </p:cNvCxnSpPr>
          <p:nvPr/>
        </p:nvCxnSpPr>
        <p:spPr>
          <a:xfrm flipH="1">
            <a:off x="6729175" y="1952650"/>
            <a:ext cx="327900" cy="338700"/>
          </a:xfrm>
          <a:prstGeom prst="straightConnector1">
            <a:avLst/>
          </a:prstGeom>
          <a:noFill/>
          <a:ln cap="flat" cmpd="sng" w="9525">
            <a:solidFill>
              <a:srgbClr val="FF0000"/>
            </a:solidFill>
            <a:prstDash val="solid"/>
            <a:round/>
            <a:headEnd len="med" w="med" type="none"/>
            <a:tailEnd len="med" w="med" type="none"/>
          </a:ln>
        </p:spPr>
      </p:cxnSp>
      <p:sp>
        <p:nvSpPr>
          <p:cNvPr id="120" name="Google Shape;120;p14"/>
          <p:cNvSpPr txBox="1"/>
          <p:nvPr/>
        </p:nvSpPr>
        <p:spPr>
          <a:xfrm>
            <a:off x="4450550" y="3943500"/>
            <a:ext cx="1299300" cy="352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Tachymètre</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21" name="Google Shape;121;p14"/>
          <p:cNvCxnSpPr>
            <a:stCxn id="120" idx="0"/>
          </p:cNvCxnSpPr>
          <p:nvPr/>
        </p:nvCxnSpPr>
        <p:spPr>
          <a:xfrm flipH="1" rot="10800000">
            <a:off x="5100200" y="3469500"/>
            <a:ext cx="167100" cy="474000"/>
          </a:xfrm>
          <a:prstGeom prst="straightConnector1">
            <a:avLst/>
          </a:prstGeom>
          <a:noFill/>
          <a:ln cap="flat" cmpd="sng" w="9525">
            <a:solidFill>
              <a:srgbClr val="FF0000"/>
            </a:solidFill>
            <a:prstDash val="solid"/>
            <a:round/>
            <a:headEnd len="med" w="med" type="none"/>
            <a:tailEnd len="med" w="med" type="none"/>
          </a:ln>
        </p:spPr>
      </p:cxnSp>
      <p:sp>
        <p:nvSpPr>
          <p:cNvPr id="122" name="Google Shape;122;p14"/>
          <p:cNvSpPr txBox="1"/>
          <p:nvPr/>
        </p:nvSpPr>
        <p:spPr>
          <a:xfrm>
            <a:off x="6758275" y="1196350"/>
            <a:ext cx="2346600" cy="471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Indicateur de basse pression d’air</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23" name="Google Shape;123;p14"/>
          <p:cNvCxnSpPr>
            <a:stCxn id="122" idx="1"/>
          </p:cNvCxnSpPr>
          <p:nvPr/>
        </p:nvCxnSpPr>
        <p:spPr>
          <a:xfrm flipH="1">
            <a:off x="6249475" y="1432150"/>
            <a:ext cx="508800" cy="96000"/>
          </a:xfrm>
          <a:prstGeom prst="straightConnector1">
            <a:avLst/>
          </a:prstGeom>
          <a:noFill/>
          <a:ln cap="flat" cmpd="sng" w="9525">
            <a:solidFill>
              <a:srgbClr val="FF0000"/>
            </a:solidFill>
            <a:prstDash val="solid"/>
            <a:round/>
            <a:headEnd len="med" w="med" type="none"/>
            <a:tailEnd len="med" w="med" type="none"/>
          </a:ln>
        </p:spPr>
      </p:cxnSp>
      <p:cxnSp>
        <p:nvCxnSpPr>
          <p:cNvPr id="124" name="Google Shape;124;p14"/>
          <p:cNvCxnSpPr>
            <a:stCxn id="122" idx="1"/>
          </p:cNvCxnSpPr>
          <p:nvPr/>
        </p:nvCxnSpPr>
        <p:spPr>
          <a:xfrm flipH="1">
            <a:off x="6527875" y="1432150"/>
            <a:ext cx="230400" cy="822900"/>
          </a:xfrm>
          <a:prstGeom prst="straightConnector1">
            <a:avLst/>
          </a:prstGeom>
          <a:noFill/>
          <a:ln cap="flat" cmpd="sng" w="9525">
            <a:solidFill>
              <a:srgbClr val="FF0000"/>
            </a:solidFill>
            <a:prstDash val="solid"/>
            <a:round/>
            <a:headEnd len="med" w="med" type="none"/>
            <a:tailEnd len="med" w="med" type="none"/>
          </a:ln>
        </p:spPr>
      </p:cxnSp>
      <p:sp>
        <p:nvSpPr>
          <p:cNvPr id="125" name="Google Shape;125;p14"/>
          <p:cNvSpPr txBox="1"/>
          <p:nvPr/>
        </p:nvSpPr>
        <p:spPr>
          <a:xfrm>
            <a:off x="3383213" y="145800"/>
            <a:ext cx="1891800" cy="352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Témoins d’anomalies</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26" name="Google Shape;126;p14"/>
          <p:cNvCxnSpPr/>
          <p:nvPr/>
        </p:nvCxnSpPr>
        <p:spPr>
          <a:xfrm flipH="1">
            <a:off x="3833750" y="414275"/>
            <a:ext cx="312000" cy="747900"/>
          </a:xfrm>
          <a:prstGeom prst="straightConnector1">
            <a:avLst/>
          </a:prstGeom>
          <a:noFill/>
          <a:ln cap="flat" cmpd="sng" w="9525">
            <a:solidFill>
              <a:srgbClr val="FF0000"/>
            </a:solidFill>
            <a:prstDash val="solid"/>
            <a:round/>
            <a:headEnd len="med" w="med" type="none"/>
            <a:tailEnd len="med" w="med" type="none"/>
          </a:ln>
        </p:spPr>
      </p:cxnSp>
      <p:cxnSp>
        <p:nvCxnSpPr>
          <p:cNvPr id="127" name="Google Shape;127;p14"/>
          <p:cNvCxnSpPr/>
          <p:nvPr/>
        </p:nvCxnSpPr>
        <p:spPr>
          <a:xfrm>
            <a:off x="4138000" y="422025"/>
            <a:ext cx="185700" cy="1547100"/>
          </a:xfrm>
          <a:prstGeom prst="straightConnector1">
            <a:avLst/>
          </a:prstGeom>
          <a:noFill/>
          <a:ln cap="flat" cmpd="sng" w="9525">
            <a:solidFill>
              <a:srgbClr val="FF0000"/>
            </a:solidFill>
            <a:prstDash val="solid"/>
            <a:round/>
            <a:headEnd len="med" w="med" type="none"/>
            <a:tailEnd len="med" w="med" type="none"/>
          </a:ln>
        </p:spPr>
      </p:cxnSp>
      <p:sp>
        <p:nvSpPr>
          <p:cNvPr id="128" name="Google Shape;128;p14"/>
          <p:cNvSpPr txBox="1"/>
          <p:nvPr/>
        </p:nvSpPr>
        <p:spPr>
          <a:xfrm>
            <a:off x="5213225" y="158100"/>
            <a:ext cx="2940600" cy="327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Témoins de différents systèmes en fonction</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a:p>
        </p:txBody>
      </p:sp>
      <p:cxnSp>
        <p:nvCxnSpPr>
          <p:cNvPr id="129" name="Google Shape;129;p14"/>
          <p:cNvCxnSpPr/>
          <p:nvPr/>
        </p:nvCxnSpPr>
        <p:spPr>
          <a:xfrm flipH="1">
            <a:off x="5476025" y="460700"/>
            <a:ext cx="185700" cy="719400"/>
          </a:xfrm>
          <a:prstGeom prst="straightConnector1">
            <a:avLst/>
          </a:prstGeom>
          <a:noFill/>
          <a:ln cap="flat" cmpd="sng" w="9525">
            <a:solidFill>
              <a:srgbClr val="FF0000"/>
            </a:solidFill>
            <a:prstDash val="solid"/>
            <a:round/>
            <a:headEnd len="med" w="med" type="none"/>
            <a:tailEnd len="med" w="med" type="none"/>
          </a:ln>
        </p:spPr>
      </p:cxnSp>
      <p:sp>
        <p:nvSpPr>
          <p:cNvPr id="130" name="Google Shape;130;p14">
            <a:hlinkClick action="ppaction://hlinksldjump" r:id="rId4"/>
          </p:cNvPr>
          <p:cNvSpPr/>
          <p:nvPr/>
        </p:nvSpPr>
        <p:spPr>
          <a:xfrm>
            <a:off x="0" y="-150"/>
            <a:ext cx="9144000" cy="51435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txBox="1"/>
          <p:nvPr/>
        </p:nvSpPr>
        <p:spPr>
          <a:xfrm>
            <a:off x="248525" y="1428750"/>
            <a:ext cx="8052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t>Voltmètre</a:t>
            </a:r>
            <a:endParaRPr sz="1100"/>
          </a:p>
        </p:txBody>
      </p:sp>
      <p:sp>
        <p:nvSpPr>
          <p:cNvPr id="131" name="Google Shape;131;p14"/>
          <p:cNvSpPr txBox="1"/>
          <p:nvPr/>
        </p:nvSpPr>
        <p:spPr>
          <a:xfrm>
            <a:off x="207825" y="337700"/>
            <a:ext cx="1792500" cy="6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100"/>
              <a:t>Thermomètre du liquide de </a:t>
            </a:r>
            <a:r>
              <a:rPr lang="fr" sz="1100"/>
              <a:t>refroidissement</a:t>
            </a:r>
            <a:endParaRPr sz="1100"/>
          </a:p>
        </p:txBody>
      </p:sp>
      <p:cxnSp>
        <p:nvCxnSpPr>
          <p:cNvPr id="132" name="Google Shape;132;p14"/>
          <p:cNvCxnSpPr>
            <a:stCxn id="111" idx="3"/>
          </p:cNvCxnSpPr>
          <p:nvPr/>
        </p:nvCxnSpPr>
        <p:spPr>
          <a:xfrm>
            <a:off x="1308450" y="2577150"/>
            <a:ext cx="886500" cy="358200"/>
          </a:xfrm>
          <a:prstGeom prst="straightConnector1">
            <a:avLst/>
          </a:prstGeom>
          <a:noFill/>
          <a:ln cap="flat" cmpd="sng" w="9525">
            <a:solidFill>
              <a:srgbClr val="FF0000"/>
            </a:solidFill>
            <a:prstDash val="solid"/>
            <a:round/>
            <a:headEnd len="med" w="med" type="none"/>
            <a:tailEnd len="med" w="med" type="none"/>
          </a:ln>
        </p:spPr>
      </p:cxnSp>
      <p:pic>
        <p:nvPicPr>
          <p:cNvPr id="133" name="Google Shape;133;p14"/>
          <p:cNvPicPr preferRelativeResize="0"/>
          <p:nvPr/>
        </p:nvPicPr>
        <p:blipFill>
          <a:blip r:embed="rId5">
            <a:alphaModFix/>
          </a:blip>
          <a:stretch>
            <a:fillRect/>
          </a:stretch>
        </p:blipFill>
        <p:spPr>
          <a:xfrm>
            <a:off x="3522088" y="1204140"/>
            <a:ext cx="230400" cy="1542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5"/>
          <p:cNvPicPr preferRelativeResize="0"/>
          <p:nvPr/>
        </p:nvPicPr>
        <p:blipFill>
          <a:blip r:embed="rId3">
            <a:alphaModFix/>
          </a:blip>
          <a:stretch>
            <a:fillRect/>
          </a:stretch>
        </p:blipFill>
        <p:spPr>
          <a:xfrm>
            <a:off x="2297313" y="990600"/>
            <a:ext cx="4549375" cy="3101125"/>
          </a:xfrm>
          <a:prstGeom prst="rect">
            <a:avLst/>
          </a:prstGeom>
          <a:noFill/>
          <a:ln>
            <a:noFill/>
          </a:ln>
        </p:spPr>
      </p:pic>
      <p:sp>
        <p:nvSpPr>
          <p:cNvPr id="139" name="Google Shape;139;p15"/>
          <p:cNvSpPr txBox="1"/>
          <p:nvPr/>
        </p:nvSpPr>
        <p:spPr>
          <a:xfrm>
            <a:off x="3225750" y="136725"/>
            <a:ext cx="29115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1. </a:t>
            </a:r>
            <a:r>
              <a:rPr lang="fr" sz="1800"/>
              <a:t>Afficheur </a:t>
            </a:r>
            <a:r>
              <a:rPr lang="fr" sz="1800"/>
              <a:t>multifonctions</a:t>
            </a:r>
            <a:endParaRPr sz="1800"/>
          </a:p>
        </p:txBody>
      </p:sp>
      <p:sp>
        <p:nvSpPr>
          <p:cNvPr id="140" name="Google Shape;140;p15">
            <a:hlinkClick action="ppaction://hlinksldjump" r:id="rId4"/>
          </p:cNvPr>
          <p:cNvSpPr/>
          <p:nvPr/>
        </p:nvSpPr>
        <p:spPr>
          <a:xfrm>
            <a:off x="0" y="22725"/>
            <a:ext cx="9144000" cy="51435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6">
            <a:hlinkClick action="ppaction://hlinksldjump" r:id="rId3"/>
          </p:cNvPr>
          <p:cNvSpPr/>
          <p:nvPr/>
        </p:nvSpPr>
        <p:spPr>
          <a:xfrm>
            <a:off x="1658550" y="133075"/>
            <a:ext cx="6147000" cy="4092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fr" sz="1800">
                <a:solidFill>
                  <a:schemeClr val="dk1"/>
                </a:solidFill>
              </a:rPr>
              <a:t>2- Les tableaux gauche et droit de cadrans optionnels</a:t>
            </a:r>
            <a:endParaRPr sz="1800"/>
          </a:p>
        </p:txBody>
      </p:sp>
      <p:pic>
        <p:nvPicPr>
          <p:cNvPr id="146" name="Google Shape;146;p16"/>
          <p:cNvPicPr preferRelativeResize="0"/>
          <p:nvPr/>
        </p:nvPicPr>
        <p:blipFill>
          <a:blip r:embed="rId4">
            <a:alphaModFix/>
          </a:blip>
          <a:stretch>
            <a:fillRect/>
          </a:stretch>
        </p:blipFill>
        <p:spPr>
          <a:xfrm>
            <a:off x="972275" y="1143000"/>
            <a:ext cx="1724025" cy="2114550"/>
          </a:xfrm>
          <a:prstGeom prst="rect">
            <a:avLst/>
          </a:prstGeom>
          <a:noFill/>
          <a:ln>
            <a:noFill/>
          </a:ln>
        </p:spPr>
      </p:pic>
      <p:pic>
        <p:nvPicPr>
          <p:cNvPr id="147" name="Google Shape;147;p16"/>
          <p:cNvPicPr preferRelativeResize="0"/>
          <p:nvPr/>
        </p:nvPicPr>
        <p:blipFill>
          <a:blip r:embed="rId5">
            <a:alphaModFix/>
          </a:blip>
          <a:stretch>
            <a:fillRect/>
          </a:stretch>
        </p:blipFill>
        <p:spPr>
          <a:xfrm>
            <a:off x="5357500" y="1143000"/>
            <a:ext cx="2762250" cy="2190750"/>
          </a:xfrm>
          <a:prstGeom prst="rect">
            <a:avLst/>
          </a:prstGeom>
          <a:noFill/>
          <a:ln>
            <a:noFill/>
          </a:ln>
        </p:spPr>
      </p:pic>
      <p:sp>
        <p:nvSpPr>
          <p:cNvPr id="148" name="Google Shape;148;p16"/>
          <p:cNvSpPr txBox="1"/>
          <p:nvPr/>
        </p:nvSpPr>
        <p:spPr>
          <a:xfrm>
            <a:off x="672750" y="3651325"/>
            <a:ext cx="1294200" cy="3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Ampèremètre</a:t>
            </a:r>
            <a:endParaRPr/>
          </a:p>
        </p:txBody>
      </p:sp>
      <p:sp>
        <p:nvSpPr>
          <p:cNvPr id="149" name="Google Shape;149;p16"/>
          <p:cNvSpPr txBox="1"/>
          <p:nvPr/>
        </p:nvSpPr>
        <p:spPr>
          <a:xfrm>
            <a:off x="3962400" y="3651325"/>
            <a:ext cx="47148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Différents thermomètres et manomètres d’applications</a:t>
            </a:r>
            <a:endParaRPr/>
          </a:p>
        </p:txBody>
      </p:sp>
      <p:cxnSp>
        <p:nvCxnSpPr>
          <p:cNvPr id="150" name="Google Shape;150;p16"/>
          <p:cNvCxnSpPr/>
          <p:nvPr/>
        </p:nvCxnSpPr>
        <p:spPr>
          <a:xfrm rot="10800000">
            <a:off x="5898050" y="2948375"/>
            <a:ext cx="0" cy="812400"/>
          </a:xfrm>
          <a:prstGeom prst="straightConnector1">
            <a:avLst/>
          </a:prstGeom>
          <a:noFill/>
          <a:ln cap="flat" cmpd="sng" w="9525">
            <a:solidFill>
              <a:srgbClr val="FF0000"/>
            </a:solidFill>
            <a:prstDash val="solid"/>
            <a:round/>
            <a:headEnd len="med" w="med" type="none"/>
            <a:tailEnd len="med" w="med" type="none"/>
          </a:ln>
        </p:spPr>
      </p:cxnSp>
      <p:cxnSp>
        <p:nvCxnSpPr>
          <p:cNvPr id="151" name="Google Shape;151;p16"/>
          <p:cNvCxnSpPr/>
          <p:nvPr/>
        </p:nvCxnSpPr>
        <p:spPr>
          <a:xfrm rot="10800000">
            <a:off x="7537775" y="3085850"/>
            <a:ext cx="0" cy="667200"/>
          </a:xfrm>
          <a:prstGeom prst="straightConnector1">
            <a:avLst/>
          </a:prstGeom>
          <a:noFill/>
          <a:ln cap="flat" cmpd="sng" w="9525">
            <a:solidFill>
              <a:srgbClr val="FF0000"/>
            </a:solidFill>
            <a:prstDash val="solid"/>
            <a:round/>
            <a:headEnd len="med" w="med" type="none"/>
            <a:tailEnd len="med" w="med" type="none"/>
          </a:ln>
        </p:spPr>
      </p:cxnSp>
      <p:cxnSp>
        <p:nvCxnSpPr>
          <p:cNvPr id="152" name="Google Shape;152;p16"/>
          <p:cNvCxnSpPr/>
          <p:nvPr/>
        </p:nvCxnSpPr>
        <p:spPr>
          <a:xfrm flipH="1" rot="10800000">
            <a:off x="1423175" y="2979625"/>
            <a:ext cx="7800" cy="812100"/>
          </a:xfrm>
          <a:prstGeom prst="straightConnector1">
            <a:avLst/>
          </a:prstGeom>
          <a:noFill/>
          <a:ln cap="flat" cmpd="sng" w="9525">
            <a:solidFill>
              <a:srgbClr val="FF0000"/>
            </a:solidFill>
            <a:prstDash val="solid"/>
            <a:round/>
            <a:headEnd len="med" w="med" type="none"/>
            <a:tailEnd len="med" w="med" type="none"/>
          </a:ln>
        </p:spPr>
      </p:cxnSp>
      <p:cxnSp>
        <p:nvCxnSpPr>
          <p:cNvPr id="153" name="Google Shape;153;p16"/>
          <p:cNvCxnSpPr/>
          <p:nvPr/>
        </p:nvCxnSpPr>
        <p:spPr>
          <a:xfrm flipH="1" rot="10800000">
            <a:off x="2397725" y="2121050"/>
            <a:ext cx="611100" cy="589200"/>
          </a:xfrm>
          <a:prstGeom prst="straightConnector1">
            <a:avLst/>
          </a:prstGeom>
          <a:noFill/>
          <a:ln cap="flat" cmpd="sng" w="9525">
            <a:solidFill>
              <a:srgbClr val="FF0000"/>
            </a:solidFill>
            <a:prstDash val="solid"/>
            <a:round/>
            <a:headEnd len="med" w="med" type="none"/>
            <a:tailEnd len="med" w="med" type="none"/>
          </a:ln>
        </p:spPr>
      </p:cxnSp>
      <p:cxnSp>
        <p:nvCxnSpPr>
          <p:cNvPr id="154" name="Google Shape;154;p16"/>
          <p:cNvCxnSpPr>
            <a:stCxn id="155" idx="1"/>
          </p:cNvCxnSpPr>
          <p:nvPr/>
        </p:nvCxnSpPr>
        <p:spPr>
          <a:xfrm rot="10800000">
            <a:off x="2359025" y="1936775"/>
            <a:ext cx="642000" cy="184200"/>
          </a:xfrm>
          <a:prstGeom prst="straightConnector1">
            <a:avLst/>
          </a:prstGeom>
          <a:noFill/>
          <a:ln cap="flat" cmpd="sng" w="9525">
            <a:solidFill>
              <a:srgbClr val="FF0000"/>
            </a:solidFill>
            <a:prstDash val="solid"/>
            <a:round/>
            <a:headEnd len="med" w="med" type="none"/>
            <a:tailEnd len="med" w="med" type="none"/>
          </a:ln>
        </p:spPr>
      </p:cxnSp>
      <p:sp>
        <p:nvSpPr>
          <p:cNvPr id="156" name="Google Shape;156;p16"/>
          <p:cNvSpPr txBox="1"/>
          <p:nvPr/>
        </p:nvSpPr>
        <p:spPr>
          <a:xfrm>
            <a:off x="790125" y="722475"/>
            <a:ext cx="2218800" cy="3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De dépression (vacuum)</a:t>
            </a:r>
            <a:endParaRPr/>
          </a:p>
        </p:txBody>
      </p:sp>
      <p:cxnSp>
        <p:nvCxnSpPr>
          <p:cNvPr id="157" name="Google Shape;157;p16"/>
          <p:cNvCxnSpPr/>
          <p:nvPr/>
        </p:nvCxnSpPr>
        <p:spPr>
          <a:xfrm>
            <a:off x="1446375" y="1008650"/>
            <a:ext cx="0" cy="827700"/>
          </a:xfrm>
          <a:prstGeom prst="straightConnector1">
            <a:avLst/>
          </a:prstGeom>
          <a:noFill/>
          <a:ln cap="flat" cmpd="sng" w="9525">
            <a:solidFill>
              <a:srgbClr val="FF0000"/>
            </a:solidFill>
            <a:prstDash val="solid"/>
            <a:round/>
            <a:headEnd len="med" w="med" type="none"/>
            <a:tailEnd len="med" w="med" type="none"/>
          </a:ln>
        </p:spPr>
      </p:cxnSp>
      <p:sp>
        <p:nvSpPr>
          <p:cNvPr id="155" name="Google Shape;155;p16"/>
          <p:cNvSpPr txBox="1"/>
          <p:nvPr/>
        </p:nvSpPr>
        <p:spPr>
          <a:xfrm>
            <a:off x="3001025" y="1935425"/>
            <a:ext cx="1361400" cy="3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De pressions</a:t>
            </a:r>
            <a:endParaRPr/>
          </a:p>
        </p:txBody>
      </p:sp>
      <p:sp>
        <p:nvSpPr>
          <p:cNvPr id="158" name="Google Shape;158;p16">
            <a:hlinkClick action="ppaction://hlinksldjump" r:id="rId6"/>
          </p:cNvPr>
          <p:cNvSpPr/>
          <p:nvPr/>
        </p:nvSpPr>
        <p:spPr>
          <a:xfrm>
            <a:off x="0" y="22825"/>
            <a:ext cx="9144000" cy="51435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7"/>
          <p:cNvPicPr preferRelativeResize="0"/>
          <p:nvPr/>
        </p:nvPicPr>
        <p:blipFill>
          <a:blip r:embed="rId3">
            <a:alphaModFix/>
          </a:blip>
          <a:stretch>
            <a:fillRect/>
          </a:stretch>
        </p:blipFill>
        <p:spPr>
          <a:xfrm>
            <a:off x="497125" y="1840138"/>
            <a:ext cx="2548658" cy="1341400"/>
          </a:xfrm>
          <a:prstGeom prst="rect">
            <a:avLst/>
          </a:prstGeom>
          <a:noFill/>
          <a:ln>
            <a:noFill/>
          </a:ln>
        </p:spPr>
      </p:pic>
      <p:pic>
        <p:nvPicPr>
          <p:cNvPr id="164" name="Google Shape;164;p17"/>
          <p:cNvPicPr preferRelativeResize="0"/>
          <p:nvPr/>
        </p:nvPicPr>
        <p:blipFill>
          <a:blip r:embed="rId4">
            <a:alphaModFix/>
          </a:blip>
          <a:stretch>
            <a:fillRect/>
          </a:stretch>
        </p:blipFill>
        <p:spPr>
          <a:xfrm>
            <a:off x="4609825" y="1278950"/>
            <a:ext cx="3958400" cy="2463775"/>
          </a:xfrm>
          <a:prstGeom prst="rect">
            <a:avLst/>
          </a:prstGeom>
          <a:noFill/>
          <a:ln>
            <a:noFill/>
          </a:ln>
        </p:spPr>
      </p:pic>
      <p:sp>
        <p:nvSpPr>
          <p:cNvPr id="165" name="Google Shape;165;p17"/>
          <p:cNvSpPr txBox="1"/>
          <p:nvPr/>
        </p:nvSpPr>
        <p:spPr>
          <a:xfrm>
            <a:off x="2359025" y="355800"/>
            <a:ext cx="3260100" cy="456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2400">
                <a:solidFill>
                  <a:schemeClr val="dk1"/>
                </a:solidFill>
              </a:rPr>
              <a:t>3- Les interrupteurs</a:t>
            </a:r>
            <a:endParaRPr sz="2400"/>
          </a:p>
        </p:txBody>
      </p:sp>
      <p:sp>
        <p:nvSpPr>
          <p:cNvPr id="166" name="Google Shape;166;p17">
            <a:hlinkClick action="ppaction://hlinksldjump" r:id="rId5"/>
          </p:cNvPr>
          <p:cNvSpPr/>
          <p:nvPr/>
        </p:nvSpPr>
        <p:spPr>
          <a:xfrm>
            <a:off x="-478650" y="68150"/>
            <a:ext cx="9144000" cy="51435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18"/>
          <p:cNvPicPr preferRelativeResize="0"/>
          <p:nvPr/>
        </p:nvPicPr>
        <p:blipFill>
          <a:blip r:embed="rId3">
            <a:alphaModFix/>
          </a:blip>
          <a:stretch>
            <a:fillRect/>
          </a:stretch>
        </p:blipFill>
        <p:spPr>
          <a:xfrm>
            <a:off x="1157925" y="1258450"/>
            <a:ext cx="1982325" cy="1982325"/>
          </a:xfrm>
          <a:prstGeom prst="rect">
            <a:avLst/>
          </a:prstGeom>
          <a:noFill/>
          <a:ln>
            <a:noFill/>
          </a:ln>
        </p:spPr>
      </p:pic>
      <p:pic>
        <p:nvPicPr>
          <p:cNvPr id="172" name="Google Shape;172;p18"/>
          <p:cNvPicPr preferRelativeResize="0"/>
          <p:nvPr/>
        </p:nvPicPr>
        <p:blipFill>
          <a:blip r:embed="rId4">
            <a:alphaModFix/>
          </a:blip>
          <a:stretch>
            <a:fillRect/>
          </a:stretch>
        </p:blipFill>
        <p:spPr>
          <a:xfrm>
            <a:off x="5548250" y="1258450"/>
            <a:ext cx="1857375" cy="1857375"/>
          </a:xfrm>
          <a:prstGeom prst="rect">
            <a:avLst/>
          </a:prstGeom>
          <a:noFill/>
          <a:ln>
            <a:noFill/>
          </a:ln>
        </p:spPr>
      </p:pic>
      <p:sp>
        <p:nvSpPr>
          <p:cNvPr id="173" name="Google Shape;173;p18"/>
          <p:cNvSpPr txBox="1"/>
          <p:nvPr/>
        </p:nvSpPr>
        <p:spPr>
          <a:xfrm>
            <a:off x="1270700" y="598725"/>
            <a:ext cx="17568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Tirer pour appliquer</a:t>
            </a:r>
            <a:endParaRPr/>
          </a:p>
        </p:txBody>
      </p:sp>
      <p:sp>
        <p:nvSpPr>
          <p:cNvPr id="174" name="Google Shape;174;p18"/>
          <p:cNvSpPr txBox="1"/>
          <p:nvPr/>
        </p:nvSpPr>
        <p:spPr>
          <a:xfrm>
            <a:off x="1181750" y="3345075"/>
            <a:ext cx="19347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Pousser pour enlever</a:t>
            </a:r>
            <a:endParaRPr/>
          </a:p>
        </p:txBody>
      </p:sp>
      <p:sp>
        <p:nvSpPr>
          <p:cNvPr id="175" name="Google Shape;175;p18"/>
          <p:cNvSpPr txBox="1"/>
          <p:nvPr/>
        </p:nvSpPr>
        <p:spPr>
          <a:xfrm>
            <a:off x="5332613" y="598725"/>
            <a:ext cx="20730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Tirer pour évacuer l’air</a:t>
            </a:r>
            <a:endParaRPr/>
          </a:p>
        </p:txBody>
      </p:sp>
      <p:sp>
        <p:nvSpPr>
          <p:cNvPr id="176" name="Google Shape;176;p18"/>
          <p:cNvSpPr txBox="1"/>
          <p:nvPr/>
        </p:nvSpPr>
        <p:spPr>
          <a:xfrm>
            <a:off x="5208237" y="3345075"/>
            <a:ext cx="2537400" cy="5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a:t>Pousser pour alimenter en air</a:t>
            </a:r>
            <a:endParaRPr/>
          </a:p>
        </p:txBody>
      </p:sp>
      <p:cxnSp>
        <p:nvCxnSpPr>
          <p:cNvPr id="177" name="Google Shape;177;p18"/>
          <p:cNvCxnSpPr/>
          <p:nvPr/>
        </p:nvCxnSpPr>
        <p:spPr>
          <a:xfrm>
            <a:off x="1601050" y="904950"/>
            <a:ext cx="177900" cy="781200"/>
          </a:xfrm>
          <a:prstGeom prst="straightConnector1">
            <a:avLst/>
          </a:prstGeom>
          <a:noFill/>
          <a:ln cap="flat" cmpd="sng" w="9525">
            <a:solidFill>
              <a:srgbClr val="FF0000"/>
            </a:solidFill>
            <a:prstDash val="solid"/>
            <a:round/>
            <a:headEnd len="med" w="med" type="none"/>
            <a:tailEnd len="med" w="med" type="none"/>
          </a:ln>
        </p:spPr>
      </p:cxnSp>
      <p:cxnSp>
        <p:nvCxnSpPr>
          <p:cNvPr id="178" name="Google Shape;178;p18"/>
          <p:cNvCxnSpPr/>
          <p:nvPr/>
        </p:nvCxnSpPr>
        <p:spPr>
          <a:xfrm flipH="1">
            <a:off x="2498400" y="943625"/>
            <a:ext cx="162300" cy="688500"/>
          </a:xfrm>
          <a:prstGeom prst="straightConnector1">
            <a:avLst/>
          </a:prstGeom>
          <a:noFill/>
          <a:ln cap="flat" cmpd="sng" w="9525">
            <a:solidFill>
              <a:srgbClr val="FF0000"/>
            </a:solidFill>
            <a:prstDash val="solid"/>
            <a:round/>
            <a:headEnd len="med" w="med" type="none"/>
            <a:tailEnd len="med" w="med" type="none"/>
          </a:ln>
        </p:spPr>
      </p:cxnSp>
      <p:cxnSp>
        <p:nvCxnSpPr>
          <p:cNvPr id="179" name="Google Shape;179;p18"/>
          <p:cNvCxnSpPr/>
          <p:nvPr/>
        </p:nvCxnSpPr>
        <p:spPr>
          <a:xfrm flipH="1" rot="10800000">
            <a:off x="1554650" y="2799825"/>
            <a:ext cx="216900" cy="649800"/>
          </a:xfrm>
          <a:prstGeom prst="straightConnector1">
            <a:avLst/>
          </a:prstGeom>
          <a:noFill/>
          <a:ln cap="flat" cmpd="sng" w="9525">
            <a:solidFill>
              <a:srgbClr val="FF0000"/>
            </a:solidFill>
            <a:prstDash val="solid"/>
            <a:round/>
            <a:headEnd len="med" w="med" type="none"/>
            <a:tailEnd len="med" w="med" type="none"/>
          </a:ln>
        </p:spPr>
      </p:cxnSp>
      <p:cxnSp>
        <p:nvCxnSpPr>
          <p:cNvPr id="180" name="Google Shape;180;p18"/>
          <p:cNvCxnSpPr/>
          <p:nvPr/>
        </p:nvCxnSpPr>
        <p:spPr>
          <a:xfrm rot="10800000">
            <a:off x="2513775" y="2815325"/>
            <a:ext cx="208800" cy="611100"/>
          </a:xfrm>
          <a:prstGeom prst="straightConnector1">
            <a:avLst/>
          </a:prstGeom>
          <a:noFill/>
          <a:ln cap="flat" cmpd="sng" w="9525">
            <a:solidFill>
              <a:srgbClr val="FF0000"/>
            </a:solidFill>
            <a:prstDash val="solid"/>
            <a:round/>
            <a:headEnd len="med" w="med" type="none"/>
            <a:tailEnd len="med" w="med" type="none"/>
          </a:ln>
        </p:spPr>
      </p:cxnSp>
      <p:cxnSp>
        <p:nvCxnSpPr>
          <p:cNvPr id="181" name="Google Shape;181;p18"/>
          <p:cNvCxnSpPr/>
          <p:nvPr/>
        </p:nvCxnSpPr>
        <p:spPr>
          <a:xfrm>
            <a:off x="5661725" y="897200"/>
            <a:ext cx="255300" cy="618900"/>
          </a:xfrm>
          <a:prstGeom prst="straightConnector1">
            <a:avLst/>
          </a:prstGeom>
          <a:noFill/>
          <a:ln cap="flat" cmpd="sng" w="9525">
            <a:solidFill>
              <a:srgbClr val="FF0000"/>
            </a:solidFill>
            <a:prstDash val="solid"/>
            <a:round/>
            <a:headEnd len="med" w="med" type="none"/>
            <a:tailEnd len="med" w="med" type="none"/>
          </a:ln>
        </p:spPr>
      </p:cxnSp>
      <p:cxnSp>
        <p:nvCxnSpPr>
          <p:cNvPr id="182" name="Google Shape;182;p18"/>
          <p:cNvCxnSpPr/>
          <p:nvPr/>
        </p:nvCxnSpPr>
        <p:spPr>
          <a:xfrm>
            <a:off x="6574400" y="897200"/>
            <a:ext cx="224400" cy="464100"/>
          </a:xfrm>
          <a:prstGeom prst="straightConnector1">
            <a:avLst/>
          </a:prstGeom>
          <a:noFill/>
          <a:ln cap="flat" cmpd="sng" w="9525">
            <a:solidFill>
              <a:srgbClr val="FF0000"/>
            </a:solidFill>
            <a:prstDash val="solid"/>
            <a:round/>
            <a:headEnd len="med" w="med" type="none"/>
            <a:tailEnd len="med" w="med" type="none"/>
          </a:ln>
        </p:spPr>
      </p:cxnSp>
      <p:cxnSp>
        <p:nvCxnSpPr>
          <p:cNvPr id="183" name="Google Shape;183;p18"/>
          <p:cNvCxnSpPr/>
          <p:nvPr/>
        </p:nvCxnSpPr>
        <p:spPr>
          <a:xfrm flipH="1" rot="10800000">
            <a:off x="5746800" y="2807550"/>
            <a:ext cx="224400" cy="649800"/>
          </a:xfrm>
          <a:prstGeom prst="straightConnector1">
            <a:avLst/>
          </a:prstGeom>
          <a:noFill/>
          <a:ln cap="flat" cmpd="sng" w="9525">
            <a:solidFill>
              <a:srgbClr val="FF0000"/>
            </a:solidFill>
            <a:prstDash val="solid"/>
            <a:round/>
            <a:headEnd len="med" w="med" type="none"/>
            <a:tailEnd len="med" w="med" type="none"/>
          </a:ln>
        </p:spPr>
      </p:cxnSp>
      <p:cxnSp>
        <p:nvCxnSpPr>
          <p:cNvPr id="184" name="Google Shape;184;p18"/>
          <p:cNvCxnSpPr/>
          <p:nvPr/>
        </p:nvCxnSpPr>
        <p:spPr>
          <a:xfrm flipH="1" rot="10800000">
            <a:off x="6767775" y="2938900"/>
            <a:ext cx="139200" cy="526200"/>
          </a:xfrm>
          <a:prstGeom prst="straightConnector1">
            <a:avLst/>
          </a:prstGeom>
          <a:noFill/>
          <a:ln cap="flat" cmpd="sng" w="9525">
            <a:solidFill>
              <a:srgbClr val="FF0000"/>
            </a:solidFill>
            <a:prstDash val="solid"/>
            <a:round/>
            <a:headEnd len="med" w="med" type="none"/>
            <a:tailEnd len="med" w="med" type="none"/>
          </a:ln>
        </p:spPr>
      </p:cxnSp>
      <p:sp>
        <p:nvSpPr>
          <p:cNvPr id="185" name="Google Shape;185;p18"/>
          <p:cNvSpPr txBox="1"/>
          <p:nvPr/>
        </p:nvSpPr>
        <p:spPr>
          <a:xfrm>
            <a:off x="3110450" y="232050"/>
            <a:ext cx="2312700" cy="51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fr" sz="1100">
                <a:solidFill>
                  <a:schemeClr val="dk1"/>
                </a:solidFill>
              </a:rPr>
              <a:t>4- Les boutons  jaune et rouge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