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Exo 2" panose="020B0604020202020204" charset="0"/>
      <p:regular r:id="rId12"/>
      <p:bold r:id="rId13"/>
      <p:italic r:id="rId14"/>
      <p:boldItalic r:id="rId15"/>
    </p:embeddedFont>
    <p:embeddedFont>
      <p:font typeface="Exo 2 SemiBold" panose="020B0604020202020204" charset="0"/>
      <p:regular r:id="rId16"/>
      <p:bold r:id="rId17"/>
      <p:italic r:id="rId18"/>
      <p:boldItalic r:id="rId19"/>
    </p:embeddedFont>
    <p:embeddedFont>
      <p:font typeface="Oswald" panose="00000500000000000000" pitchFamily="2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888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.gouv.qc.ca/accueil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7c94205e3_1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47c94205e3_1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2c101062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2c101062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Un beau bonjour aux élèves, comme vous voyez Bernie Sanders Termine son stage chez Transport Bourassa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4247fbc19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4247fbc19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Pendant que les élèves partagent leurs expériences, j’appel les élèves un par un a venir à un ordinateur pour vérification des Google Forms 2 et 3 (si pas fait lui donner du temps pour le faire avant la fin du retour)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bc9d47bcd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bc9d47bcd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Donner le droit de paroles aux élèves un par un sur ces expériences vécues pendant son stage.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L’enseignant doit garder le contrôle sur le respect et discussions constructives.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Après le tour de table l’enseignant revient sur l’importance de la bonne attitude, savoir-être etc…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pour avoir une belle carrière.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bc9d47bcd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bc9d47bcd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Accorder un 15 à 30 minutes aux élèves qui n'ont pas fini de compléter leurs Google Forms.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Les Google Forms ont été envoyé via courriel aux élèves ou encore dans leurs Classroom.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Pendant ce temps envoyer le google form d’évaluation employeur via courriel.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Accès Google form: CFTR.ca, intranet, onglet responsable de stage, cliquer sur le point de service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respectif, choisir le bon groupe au bas de la page et choisir le google form approprié complètement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à droite du tableau et au bas vous allez voir le lien.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32b8b90b6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32b8b90b6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>
                <a:solidFill>
                  <a:srgbClr val="FF0000"/>
                </a:solidFill>
              </a:rPr>
              <a:t>Pour obtenir un relevé de notes en attendant leur diplôme </a:t>
            </a:r>
            <a:endParaRPr sz="1400">
              <a:solidFill>
                <a:srgbClr val="FF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fr" sz="1400"/>
              <a:t>Aller sur le site MEQ: </a:t>
            </a:r>
            <a:r>
              <a:rPr lang="fr" sz="1400" u="sng">
                <a:solidFill>
                  <a:srgbClr val="0097A7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http://www.education.gouv.qc.ca/accueil/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fr"/>
              <a:t>Cliquer sur “Demander un relevé ou un diplôme”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fr"/>
              <a:t>Cliquer sur le lien au bas de la page “Bulletin, relevé et diplôme du secondaire”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fr"/>
              <a:t>Cliquer sur “Formulaire en ligne”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fr"/>
              <a:t>Compléter le formulaire (3 pages).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bc9d47bcd1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bc9d47bcd1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Suite à des discussions entre le groupe d’enseignant, ont choisi un élève avec le profil de mériter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un Méritas et le remettre à la fin du retour de stage. Cela pourrait aussi être un vote secret d’élèves et enseignants. 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bc9d47bcd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bc9d47bcd1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L’enseignant prend la parole pour le mot de la fin et souhaiter bonne carrìère aux élèves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46d7ac1b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46d7ac1b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Présentation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r="27933"/>
          <a:stretch/>
        </p:blipFill>
        <p:spPr>
          <a:xfrm>
            <a:off x="-53150" y="425300"/>
            <a:ext cx="9214800" cy="476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 rot="10800000">
            <a:off x="-58250" y="-106150"/>
            <a:ext cx="9225000" cy="1297575"/>
          </a:xfrm>
          <a:prstGeom prst="flowChartManualInpu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76200" y="76204"/>
            <a:ext cx="2449718" cy="819858"/>
            <a:chOff x="-58250" y="-38001"/>
            <a:chExt cx="3035209" cy="1148421"/>
          </a:xfrm>
        </p:grpSpPr>
        <p:pic>
          <p:nvPicPr>
            <p:cNvPr id="14" name="Google Shape;14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58250" y="-38001"/>
              <a:ext cx="2324650" cy="1020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Google Shape;15;p2"/>
            <p:cNvSpPr txBox="1"/>
            <p:nvPr/>
          </p:nvSpPr>
          <p:spPr>
            <a:xfrm>
              <a:off x="652259" y="596220"/>
              <a:ext cx="2324700" cy="51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 i="1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CENTRE DE FORMATION </a:t>
              </a:r>
              <a:endParaRPr sz="700" i="1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 i="1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DU TRANSPORT ROUTIER</a:t>
              </a:r>
              <a:endParaRPr sz="700" i="1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 i="1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DE SAINT-JÉRÔME</a:t>
              </a:r>
              <a:endParaRPr sz="700" i="1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3665700" y="4288500"/>
            <a:ext cx="2612400" cy="905600"/>
            <a:chOff x="3665700" y="4288500"/>
            <a:chExt cx="2612400" cy="905600"/>
          </a:xfrm>
        </p:grpSpPr>
        <p:sp>
          <p:nvSpPr>
            <p:cNvPr id="17" name="Google Shape;17;p2"/>
            <p:cNvSpPr txBox="1"/>
            <p:nvPr/>
          </p:nvSpPr>
          <p:spPr>
            <a:xfrm>
              <a:off x="3665700" y="4288500"/>
              <a:ext cx="2612400" cy="85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3600" b="1" i="1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ÇA ROULE !</a:t>
              </a:r>
              <a:endParaRPr sz="3600" b="1" i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18" name="Google Shape;18;p2"/>
            <p:cNvSpPr txBox="1"/>
            <p:nvPr/>
          </p:nvSpPr>
          <p:spPr>
            <a:xfrm>
              <a:off x="4166850" y="4800500"/>
              <a:ext cx="16101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i="1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DEPUIS 40 ANS</a:t>
              </a:r>
              <a:endParaRPr i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7951650" y="177475"/>
            <a:ext cx="1069500" cy="730338"/>
            <a:chOff x="8027700" y="154187"/>
            <a:chExt cx="1069500" cy="730338"/>
          </a:xfrm>
        </p:grpSpPr>
        <p:pic>
          <p:nvPicPr>
            <p:cNvPr id="20" name="Google Shape;20;p2"/>
            <p:cNvPicPr preferRelativeResize="0"/>
            <p:nvPr/>
          </p:nvPicPr>
          <p:blipFill rotWithShape="1">
            <a:blip r:embed="rId4">
              <a:alphaModFix/>
            </a:blip>
            <a:srcRect b="29532"/>
            <a:stretch/>
          </p:blipFill>
          <p:spPr>
            <a:xfrm>
              <a:off x="8175563" y="154187"/>
              <a:ext cx="776800" cy="4685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Google Shape;21;p2"/>
            <p:cNvSpPr txBox="1"/>
            <p:nvPr/>
          </p:nvSpPr>
          <p:spPr>
            <a:xfrm>
              <a:off x="8027700" y="520025"/>
              <a:ext cx="1069500" cy="36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Commission scolaire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 la Rivière-du-Nord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2" name="Google Shape;22;p2"/>
          <p:cNvSpPr txBox="1">
            <a:spLocks noGrp="1"/>
          </p:cNvSpPr>
          <p:nvPr>
            <p:ph type="title"/>
          </p:nvPr>
        </p:nvSpPr>
        <p:spPr>
          <a:xfrm>
            <a:off x="5237250" y="1239725"/>
            <a:ext cx="3235200" cy="19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swald"/>
              <a:buNone/>
              <a:defRPr sz="3600" b="1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1165375" y="1055800"/>
            <a:ext cx="7011300" cy="19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27" name="Google Shape;27;p3"/>
          <p:cNvPicPr preferRelativeResize="0"/>
          <p:nvPr/>
        </p:nvPicPr>
        <p:blipFill rotWithShape="1">
          <a:blip r:embed="rId2">
            <a:alphaModFix/>
          </a:blip>
          <a:srcRect t="16408" b="43715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28" name="Google Shape;28;p3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" name="Google Shape;29;p3"/>
          <p:cNvGrpSpPr/>
          <p:nvPr/>
        </p:nvGrpSpPr>
        <p:grpSpPr>
          <a:xfrm>
            <a:off x="7984380" y="4487150"/>
            <a:ext cx="1159618" cy="497834"/>
            <a:chOff x="8446489" y="24981"/>
            <a:chExt cx="1421100" cy="664044"/>
          </a:xfrm>
        </p:grpSpPr>
        <p:pic>
          <p:nvPicPr>
            <p:cNvPr id="30" name="Google Shape;30;p3"/>
            <p:cNvPicPr preferRelativeResize="0"/>
            <p:nvPr/>
          </p:nvPicPr>
          <p:blipFill rotWithShape="1">
            <a:blip r:embed="rId3">
              <a:alphaModFix/>
            </a:blip>
            <a:srcRect b="29532"/>
            <a:stretch/>
          </p:blipFill>
          <p:spPr>
            <a:xfrm>
              <a:off x="8803070" y="24981"/>
              <a:ext cx="672427" cy="4056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" name="Google Shape;31;p3"/>
            <p:cNvSpPr txBox="1"/>
            <p:nvPr/>
          </p:nvSpPr>
          <p:spPr>
            <a:xfrm>
              <a:off x="8446489" y="324525"/>
              <a:ext cx="1421100" cy="36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Commission scolaire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 la Rivière-du-Nord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32" name="Google Shape;32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3"/>
          <p:cNvSpPr txBox="1"/>
          <p:nvPr/>
        </p:nvSpPr>
        <p:spPr>
          <a:xfrm>
            <a:off x="586991" y="47952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600" i="1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ÇA ROULE !</a:t>
            </a:r>
            <a:endParaRPr sz="600" i="1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0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sldNum" idx="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39" name="Google Shape;39;p4"/>
          <p:cNvPicPr preferRelativeResize="0"/>
          <p:nvPr/>
        </p:nvPicPr>
        <p:blipFill rotWithShape="1">
          <a:blip r:embed="rId2">
            <a:alphaModFix/>
          </a:blip>
          <a:srcRect t="16408" b="43715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40" name="Google Shape;40;p4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" name="Google Shape;41;p4"/>
          <p:cNvGrpSpPr/>
          <p:nvPr/>
        </p:nvGrpSpPr>
        <p:grpSpPr>
          <a:xfrm>
            <a:off x="7984380" y="4487150"/>
            <a:ext cx="1159618" cy="497834"/>
            <a:chOff x="8446489" y="24981"/>
            <a:chExt cx="1421100" cy="664044"/>
          </a:xfrm>
        </p:grpSpPr>
        <p:pic>
          <p:nvPicPr>
            <p:cNvPr id="42" name="Google Shape;42;p4"/>
            <p:cNvPicPr preferRelativeResize="0"/>
            <p:nvPr/>
          </p:nvPicPr>
          <p:blipFill rotWithShape="1">
            <a:blip r:embed="rId3">
              <a:alphaModFix/>
            </a:blip>
            <a:srcRect b="29532"/>
            <a:stretch/>
          </p:blipFill>
          <p:spPr>
            <a:xfrm>
              <a:off x="8803070" y="24981"/>
              <a:ext cx="672427" cy="4056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" name="Google Shape;43;p4"/>
            <p:cNvSpPr txBox="1"/>
            <p:nvPr/>
          </p:nvSpPr>
          <p:spPr>
            <a:xfrm>
              <a:off x="8446489" y="324525"/>
              <a:ext cx="1421100" cy="36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Commission scolaire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 la Rivière-du-Nord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44" name="Google Shape;44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4"/>
          <p:cNvSpPr txBox="1"/>
          <p:nvPr/>
        </p:nvSpPr>
        <p:spPr>
          <a:xfrm>
            <a:off x="586991" y="47952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600" i="1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ÇA ROULE !</a:t>
            </a:r>
            <a:endParaRPr sz="600" i="1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sldNum" idx="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50" name="Google Shape;50;p5"/>
          <p:cNvPicPr preferRelativeResize="0"/>
          <p:nvPr/>
        </p:nvPicPr>
        <p:blipFill rotWithShape="1">
          <a:blip r:embed="rId2">
            <a:alphaModFix/>
          </a:blip>
          <a:srcRect t="16408" b="43715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51" name="Google Shape;51;p5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" name="Google Shape;52;p5"/>
          <p:cNvGrpSpPr/>
          <p:nvPr/>
        </p:nvGrpSpPr>
        <p:grpSpPr>
          <a:xfrm>
            <a:off x="7984380" y="4487150"/>
            <a:ext cx="1159618" cy="497834"/>
            <a:chOff x="8446489" y="24981"/>
            <a:chExt cx="1421100" cy="664044"/>
          </a:xfrm>
        </p:grpSpPr>
        <p:pic>
          <p:nvPicPr>
            <p:cNvPr id="53" name="Google Shape;53;p5"/>
            <p:cNvPicPr preferRelativeResize="0"/>
            <p:nvPr/>
          </p:nvPicPr>
          <p:blipFill rotWithShape="1">
            <a:blip r:embed="rId3">
              <a:alphaModFix/>
            </a:blip>
            <a:srcRect b="29532"/>
            <a:stretch/>
          </p:blipFill>
          <p:spPr>
            <a:xfrm>
              <a:off x="8803070" y="24981"/>
              <a:ext cx="672427" cy="4056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" name="Google Shape;54;p5"/>
            <p:cNvSpPr txBox="1"/>
            <p:nvPr/>
          </p:nvSpPr>
          <p:spPr>
            <a:xfrm>
              <a:off x="8446489" y="324525"/>
              <a:ext cx="1421100" cy="36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Commission scolaire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 la Rivière-du-Nord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55" name="Google Shape;55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5"/>
          <p:cNvSpPr txBox="1"/>
          <p:nvPr/>
        </p:nvSpPr>
        <p:spPr>
          <a:xfrm>
            <a:off x="586991" y="47952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600" i="1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ÇA ROULE !</a:t>
            </a:r>
            <a:endParaRPr sz="600" i="1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sldNum" idx="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3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62" name="Google Shape;62;p6"/>
          <p:cNvSpPr txBox="1">
            <a:spLocks noGrp="1"/>
          </p:cNvSpPr>
          <p:nvPr>
            <p:ph type="sldNum" idx="4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63" name="Google Shape;63;p6"/>
          <p:cNvPicPr preferRelativeResize="0"/>
          <p:nvPr/>
        </p:nvPicPr>
        <p:blipFill rotWithShape="1">
          <a:blip r:embed="rId2">
            <a:alphaModFix/>
          </a:blip>
          <a:srcRect t="16408" b="43715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64" name="Google Shape;64;p6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" name="Google Shape;65;p6"/>
          <p:cNvGrpSpPr/>
          <p:nvPr/>
        </p:nvGrpSpPr>
        <p:grpSpPr>
          <a:xfrm>
            <a:off x="7984380" y="4487150"/>
            <a:ext cx="1159618" cy="497834"/>
            <a:chOff x="8446489" y="24981"/>
            <a:chExt cx="1421100" cy="664044"/>
          </a:xfrm>
        </p:grpSpPr>
        <p:pic>
          <p:nvPicPr>
            <p:cNvPr id="66" name="Google Shape;66;p6"/>
            <p:cNvPicPr preferRelativeResize="0"/>
            <p:nvPr/>
          </p:nvPicPr>
          <p:blipFill rotWithShape="1">
            <a:blip r:embed="rId3">
              <a:alphaModFix/>
            </a:blip>
            <a:srcRect b="29532"/>
            <a:stretch/>
          </p:blipFill>
          <p:spPr>
            <a:xfrm>
              <a:off x="8803070" y="24981"/>
              <a:ext cx="672427" cy="4056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" name="Google Shape;67;p6"/>
            <p:cNvSpPr txBox="1"/>
            <p:nvPr/>
          </p:nvSpPr>
          <p:spPr>
            <a:xfrm>
              <a:off x="8446489" y="324525"/>
              <a:ext cx="1421100" cy="36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Commission scolaire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 la Rivière-du-Nord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68" name="Google Shape;68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6"/>
          <p:cNvSpPr txBox="1"/>
          <p:nvPr/>
        </p:nvSpPr>
        <p:spPr>
          <a:xfrm>
            <a:off x="586991" y="47952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600" i="1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ÇA ROULE !</a:t>
            </a:r>
            <a:endParaRPr sz="600" i="1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3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77" name="Google Shape;77;p7"/>
          <p:cNvPicPr preferRelativeResize="0"/>
          <p:nvPr/>
        </p:nvPicPr>
        <p:blipFill rotWithShape="1">
          <a:blip r:embed="rId2">
            <a:alphaModFix/>
          </a:blip>
          <a:srcRect t="16408" b="43715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78" name="Google Shape;78;p7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" name="Google Shape;79;p7"/>
          <p:cNvGrpSpPr/>
          <p:nvPr/>
        </p:nvGrpSpPr>
        <p:grpSpPr>
          <a:xfrm>
            <a:off x="7984380" y="4487150"/>
            <a:ext cx="1159618" cy="497834"/>
            <a:chOff x="8446489" y="24981"/>
            <a:chExt cx="1421100" cy="664044"/>
          </a:xfrm>
        </p:grpSpPr>
        <p:pic>
          <p:nvPicPr>
            <p:cNvPr id="80" name="Google Shape;80;p7"/>
            <p:cNvPicPr preferRelativeResize="0"/>
            <p:nvPr/>
          </p:nvPicPr>
          <p:blipFill rotWithShape="1">
            <a:blip r:embed="rId3">
              <a:alphaModFix/>
            </a:blip>
            <a:srcRect b="29532"/>
            <a:stretch/>
          </p:blipFill>
          <p:spPr>
            <a:xfrm>
              <a:off x="8803070" y="24981"/>
              <a:ext cx="672427" cy="4056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" name="Google Shape;81;p7"/>
            <p:cNvSpPr txBox="1"/>
            <p:nvPr/>
          </p:nvSpPr>
          <p:spPr>
            <a:xfrm>
              <a:off x="8446489" y="324525"/>
              <a:ext cx="1421100" cy="36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Commission scolaire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 la Rivière-du-Nord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82" name="Google Shape;82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7"/>
          <p:cNvSpPr txBox="1"/>
          <p:nvPr/>
        </p:nvSpPr>
        <p:spPr>
          <a:xfrm>
            <a:off x="586991" y="47952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600" i="1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ÇA ROULE !</a:t>
            </a:r>
            <a:endParaRPr sz="600" i="1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86" name="Google Shape;86;p8"/>
          <p:cNvSpPr txBox="1">
            <a:spLocks noGrp="1"/>
          </p:cNvSpPr>
          <p:nvPr>
            <p:ph type="sldNum" idx="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87" name="Google Shape;87;p8"/>
          <p:cNvPicPr preferRelativeResize="0"/>
          <p:nvPr/>
        </p:nvPicPr>
        <p:blipFill rotWithShape="1">
          <a:blip r:embed="rId2">
            <a:alphaModFix/>
          </a:blip>
          <a:srcRect t="16408" b="43715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88" name="Google Shape;88;p8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" name="Google Shape;89;p8"/>
          <p:cNvGrpSpPr/>
          <p:nvPr/>
        </p:nvGrpSpPr>
        <p:grpSpPr>
          <a:xfrm>
            <a:off x="7984380" y="4487150"/>
            <a:ext cx="1159618" cy="497834"/>
            <a:chOff x="8446489" y="24981"/>
            <a:chExt cx="1421100" cy="664044"/>
          </a:xfrm>
        </p:grpSpPr>
        <p:pic>
          <p:nvPicPr>
            <p:cNvPr id="90" name="Google Shape;90;p8"/>
            <p:cNvPicPr preferRelativeResize="0"/>
            <p:nvPr/>
          </p:nvPicPr>
          <p:blipFill rotWithShape="1">
            <a:blip r:embed="rId3">
              <a:alphaModFix/>
            </a:blip>
            <a:srcRect b="29532"/>
            <a:stretch/>
          </p:blipFill>
          <p:spPr>
            <a:xfrm>
              <a:off x="8803070" y="24981"/>
              <a:ext cx="672427" cy="4056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" name="Google Shape;91;p8"/>
            <p:cNvSpPr txBox="1"/>
            <p:nvPr/>
          </p:nvSpPr>
          <p:spPr>
            <a:xfrm>
              <a:off x="8446489" y="324525"/>
              <a:ext cx="1421100" cy="36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Commission scolaire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 la Rivière-du-Nord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92" name="Google Shape;92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8"/>
          <p:cNvSpPr txBox="1"/>
          <p:nvPr/>
        </p:nvSpPr>
        <p:spPr>
          <a:xfrm>
            <a:off x="586991" y="47952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600" i="1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ÇA ROULE !</a:t>
            </a:r>
            <a:endParaRPr sz="600" i="1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 2">
  <p:cSld name="CUSTOM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ducation.gouv.qc.ca/accueil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0"/>
          <p:cNvSpPr txBox="1">
            <a:spLocks noGrp="1"/>
          </p:cNvSpPr>
          <p:nvPr>
            <p:ph type="title"/>
          </p:nvPr>
        </p:nvSpPr>
        <p:spPr>
          <a:xfrm>
            <a:off x="5237250" y="1239725"/>
            <a:ext cx="3235200" cy="19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i="1"/>
              <a:t>Intégration en milieu de travail</a:t>
            </a:r>
            <a:endParaRPr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i="1"/>
              <a:t>10.4</a:t>
            </a:r>
            <a:endParaRPr sz="1800"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i="1"/>
              <a:t>Retour de stage</a:t>
            </a:r>
            <a:endParaRPr i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1"/>
          <p:cNvSpPr txBox="1">
            <a:spLocks noGrp="1"/>
          </p:cNvSpPr>
          <p:nvPr>
            <p:ph type="title"/>
          </p:nvPr>
        </p:nvSpPr>
        <p:spPr>
          <a:xfrm>
            <a:off x="1296000" y="424775"/>
            <a:ext cx="6743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 b="1" i="1"/>
              <a:t>Bienvenue au retour de stage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sz="3600" b="1" i="1"/>
          </a:p>
        </p:txBody>
      </p:sp>
      <p:pic>
        <p:nvPicPr>
          <p:cNvPr id="106" name="Google Shape;106;p11"/>
          <p:cNvPicPr preferRelativeResize="0"/>
          <p:nvPr/>
        </p:nvPicPr>
        <p:blipFill>
          <a:blip r:embed="rId3"/>
          <a:srcRect/>
          <a:stretch/>
        </p:blipFill>
        <p:spPr>
          <a:xfrm>
            <a:off x="1383030" y="1081425"/>
            <a:ext cx="6457950" cy="323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2"/>
          <p:cNvSpPr txBox="1">
            <a:spLocks noGrp="1"/>
          </p:cNvSpPr>
          <p:nvPr>
            <p:ph type="title"/>
          </p:nvPr>
        </p:nvSpPr>
        <p:spPr>
          <a:xfrm>
            <a:off x="860575" y="365625"/>
            <a:ext cx="7532100" cy="31629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300" b="1" i="1"/>
              <a:t>Échanges des expériences vécues</a:t>
            </a:r>
            <a:endParaRPr sz="33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0" b="1" i="1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fr" sz="2000" i="1"/>
              <a:t>Échange entre les élèves de leurs belles et moins belles expériences. (ex: longue heures, reculons difficiles, beaucoup appris de nouvelles choses, etc…).</a:t>
            </a:r>
            <a:endParaRPr sz="2000" i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3"/>
          <p:cNvSpPr txBox="1">
            <a:spLocks noGrp="1"/>
          </p:cNvSpPr>
          <p:nvPr>
            <p:ph type="title"/>
          </p:nvPr>
        </p:nvSpPr>
        <p:spPr>
          <a:xfrm>
            <a:off x="1165375" y="1055800"/>
            <a:ext cx="7011300" cy="23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300" b="1" i="1"/>
              <a:t>Droit de parole aux élèves</a:t>
            </a:r>
            <a:endParaRPr sz="3300" b="1"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300" b="1"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 b="1" i="1"/>
              <a:t>-	Opinions et commentaires respectueux</a:t>
            </a:r>
            <a:endParaRPr sz="2000" b="1"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 b="1" i="1"/>
              <a:t>-	Importance de la bonne attitude personnel</a:t>
            </a:r>
            <a:endParaRPr sz="2000" b="1"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 b="1" i="1"/>
              <a:t>-	Retour sur le savoir-être</a:t>
            </a:r>
            <a:endParaRPr sz="2000" b="1" i="1"/>
          </a:p>
        </p:txBody>
      </p:sp>
      <p:pic>
        <p:nvPicPr>
          <p:cNvPr id="117" name="Google Shape;11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436751">
            <a:off x="652545" y="2439050"/>
            <a:ext cx="1463575" cy="1651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4"/>
          <p:cNvSpPr txBox="1">
            <a:spLocks noGrp="1"/>
          </p:cNvSpPr>
          <p:nvPr>
            <p:ph type="title"/>
          </p:nvPr>
        </p:nvSpPr>
        <p:spPr>
          <a:xfrm>
            <a:off x="1165375" y="1055800"/>
            <a:ext cx="7011300" cy="19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300" b="1" i="1" dirty="0"/>
              <a:t>Compléter les documents en lien avec l’évaluation:</a:t>
            </a:r>
            <a:endParaRPr sz="3300" b="1" i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300" b="1" i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 b="1" i="1" dirty="0"/>
              <a:t>-	Questionnaire phase 1</a:t>
            </a:r>
            <a:endParaRPr sz="2000" b="1" i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 b="1" i="1" dirty="0"/>
              <a:t>-	Questionnaire phase 2</a:t>
            </a:r>
            <a:endParaRPr sz="2000" b="1" i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 b="1" i="1" dirty="0"/>
              <a:t>-	Questionnaire phase 3</a:t>
            </a:r>
            <a:endParaRPr sz="2000" b="1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7950" y="1139900"/>
            <a:ext cx="5717225" cy="308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5"/>
          <p:cNvSpPr txBox="1"/>
          <p:nvPr/>
        </p:nvSpPr>
        <p:spPr>
          <a:xfrm>
            <a:off x="1237950" y="319175"/>
            <a:ext cx="5794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u="sng">
                <a:solidFill>
                  <a:schemeClr val="hlink"/>
                </a:solidFill>
                <a:hlinkClick r:id="rId4"/>
              </a:rPr>
              <a:t>http://www.education.gouv.qc.ca/accueil/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6"/>
          <p:cNvSpPr txBox="1">
            <a:spLocks noGrp="1"/>
          </p:cNvSpPr>
          <p:nvPr>
            <p:ph type="title"/>
          </p:nvPr>
        </p:nvSpPr>
        <p:spPr>
          <a:xfrm>
            <a:off x="1165375" y="1055800"/>
            <a:ext cx="7011300" cy="19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300" b="1" i="1"/>
              <a:t>Remise des Méritas et cadeaux</a:t>
            </a:r>
            <a:endParaRPr sz="3300" b="1"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300" b="1" i="1"/>
          </a:p>
          <a:p>
            <a:pPr marL="457200" lvl="0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fr" sz="2000" b="1" i="1"/>
              <a:t>Méritas respect du code de vie</a:t>
            </a:r>
            <a:endParaRPr sz="2000" b="1" i="1"/>
          </a:p>
          <a:p>
            <a:pPr marL="457200" lvl="0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fr" sz="2000" b="1" i="1"/>
              <a:t>Méritas persévérance </a:t>
            </a:r>
            <a:endParaRPr sz="2000" b="1" i="1"/>
          </a:p>
          <a:p>
            <a:pPr marL="457200" lvl="0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fr" sz="2000" b="1" i="1"/>
              <a:t>Méritas Humaniste</a:t>
            </a:r>
            <a:endParaRPr sz="2000" b="1" i="1"/>
          </a:p>
          <a:p>
            <a:pPr marL="457200" lvl="0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fr" sz="2000" b="1" i="1"/>
              <a:t>Méritas Employabilité</a:t>
            </a:r>
            <a:endParaRPr sz="2000" b="1" i="1"/>
          </a:p>
        </p:txBody>
      </p:sp>
      <p:pic>
        <p:nvPicPr>
          <p:cNvPr id="134" name="Google Shape;13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150" y="1643900"/>
            <a:ext cx="1855700" cy="185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7"/>
          <p:cNvSpPr txBox="1">
            <a:spLocks noGrp="1"/>
          </p:cNvSpPr>
          <p:nvPr>
            <p:ph type="title"/>
          </p:nvPr>
        </p:nvSpPr>
        <p:spPr>
          <a:xfrm>
            <a:off x="1165375" y="1055800"/>
            <a:ext cx="7011300" cy="19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600" b="1"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600" b="1"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5600" b="1" i="1"/>
              <a:t>Mot de la Fin</a:t>
            </a:r>
            <a:endParaRPr sz="5600" b="1"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300" b="1"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0" b="1" i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8"/>
          <p:cNvSpPr txBox="1">
            <a:spLocks noGrp="1"/>
          </p:cNvSpPr>
          <p:nvPr>
            <p:ph type="title"/>
          </p:nvPr>
        </p:nvSpPr>
        <p:spPr>
          <a:xfrm>
            <a:off x="5237250" y="1239725"/>
            <a:ext cx="3235200" cy="19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5000" i="1"/>
              <a:t>Bonne Carrière</a:t>
            </a:r>
            <a:endParaRPr sz="5000" i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4D3B3BF34BEE4F81C2D814D19E665A" ma:contentTypeVersion="10" ma:contentTypeDescription="Crée un document." ma:contentTypeScope="" ma:versionID="f34009bdb2a7833301aca69a6776cc85">
  <xsd:schema xmlns:xsd="http://www.w3.org/2001/XMLSchema" xmlns:xs="http://www.w3.org/2001/XMLSchema" xmlns:p="http://schemas.microsoft.com/office/2006/metadata/properties" xmlns:ns2="0f222bab-544d-4591-bb95-c2ff23484fec" xmlns:ns3="f4a97e92-76cf-47e1-8045-025b32fe32b4" targetNamespace="http://schemas.microsoft.com/office/2006/metadata/properties" ma:root="true" ma:fieldsID="8494472912246f86afcb3c8f6fa33708" ns2:_="" ns3:_="">
    <xsd:import namespace="0f222bab-544d-4591-bb95-c2ff23484fec"/>
    <xsd:import namespace="f4a97e92-76cf-47e1-8045-025b32fe32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222bab-544d-4591-bb95-c2ff23484f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a97e92-76cf-47e1-8045-025b32fe32b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656CE2C-B125-4880-8D37-0CC1075B8583}"/>
</file>

<file path=customXml/itemProps2.xml><?xml version="1.0" encoding="utf-8"?>
<ds:datastoreItem xmlns:ds="http://schemas.openxmlformats.org/officeDocument/2006/customXml" ds:itemID="{89A9D260-5661-425D-AE96-483B2B2DA3A0}"/>
</file>

<file path=customXml/itemProps3.xml><?xml version="1.0" encoding="utf-8"?>
<ds:datastoreItem xmlns:ds="http://schemas.openxmlformats.org/officeDocument/2006/customXml" ds:itemID="{87B59036-B7DC-4F88-98BF-63495092838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474</Words>
  <Application>Microsoft Office PowerPoint</Application>
  <PresentationFormat>Affichage à l'écran (16:9)</PresentationFormat>
  <Paragraphs>50</Paragraphs>
  <Slides>9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Exo 2 SemiBold</vt:lpstr>
      <vt:lpstr>Arial</vt:lpstr>
      <vt:lpstr>Exo 2</vt:lpstr>
      <vt:lpstr>Oswald</vt:lpstr>
      <vt:lpstr>Times New Roman</vt:lpstr>
      <vt:lpstr>Simple Light</vt:lpstr>
      <vt:lpstr>Intégration en milieu de travail 10.4 Retour de stage</vt:lpstr>
      <vt:lpstr>Bienvenue au retour de stage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Échanges des expériences vécues  Échange entre les élèves de leurs belles et moins belles expériences. (ex: longue heures, reculons difficiles, beaucoup appris de nouvelles choses, etc…).</vt:lpstr>
      <vt:lpstr>Droit de parole aux élèves  - Opinions et commentaires respectueux - Importance de la bonne attitude personnel - Retour sur le savoir-être</vt:lpstr>
      <vt:lpstr>Compléter les documents en lien avec l’évaluation:  - Questionnaire phase 1 - Questionnaire phase 2 - Questionnaire phase 3</vt:lpstr>
      <vt:lpstr>Présentation PowerPoint</vt:lpstr>
      <vt:lpstr>Remise des Méritas et cadeaux  Méritas respect du code de vie Méritas persévérance  Méritas Humaniste Méritas Employabilité</vt:lpstr>
      <vt:lpstr>  Mot de la Fin   </vt:lpstr>
      <vt:lpstr>Bonne Carrière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richardj</dc:creator>
  <cp:lastModifiedBy>Richard, Jean-Eudes</cp:lastModifiedBy>
  <cp:revision>1</cp:revision>
  <dcterms:modified xsi:type="dcterms:W3CDTF">2025-04-07T14:23:45Z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0x010100B34D3B3BF34BEE4F81C2D814D19E665A</vt:lpwstr>
  </property>
</Properties>
</file>