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embeddedFontLst>
    <p:embeddedFont>
      <p:font typeface="Roboto"/>
      <p:regular r:id="rId50"/>
      <p:bold r:id="rId51"/>
      <p:italic r:id="rId52"/>
      <p:boldItalic r:id="rId53"/>
    </p:embeddedFont>
    <p:embeddedFont>
      <p:font typeface="Exo 2"/>
      <p:regular r:id="rId54"/>
      <p:bold r:id="rId55"/>
      <p:italic r:id="rId56"/>
      <p:boldItalic r:id="rId57"/>
    </p:embeddedFont>
    <p:embeddedFont>
      <p:font typeface="Oswald"/>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91">
          <p15:clr>
            <a:srgbClr val="9AA0A6"/>
          </p15:clr>
        </p15:guide>
        <p15:guide id="2" orient="horz" pos="3118">
          <p15:clr>
            <a:srgbClr val="9AA0A6"/>
          </p15:clr>
        </p15:guide>
        <p15:guide id="3" orient="horz" pos="2638">
          <p15:clr>
            <a:srgbClr val="9AA0A6"/>
          </p15:clr>
        </p15:guide>
        <p15:guide id="4" pos="42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arles Morier"/>
  <p:cmAuthor clrIdx="1" id="1" initials="" lastIdx="1" name="Sébastien Fontaine"/>
  <p:cmAuthor clrIdx="2" id="2" initials="" lastIdx="2" name="Jean-Francois Villeneuve"/>
  <p:cmAuthor clrIdx="3" id="3" initials="" lastIdx="1" name="Marc Dion"/>
  <p:cmAuthor clrIdx="4" id="4" initials="" lastIdx="1" name="Denis Houle"/>
  <p:cmAuthor clrIdx="5" id="5" initials="" lastIdx="1" name="Jocelyn Lepag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1"/>
        <p:guide pos="3118" orient="horz"/>
        <p:guide pos="2638" orient="horz"/>
        <p:guide pos="42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Exo2-bold.fntdata"/><Relationship Id="rId10" Type="http://schemas.openxmlformats.org/officeDocument/2006/relationships/slide" Target="slides/slide4.xml"/><Relationship Id="rId54" Type="http://schemas.openxmlformats.org/officeDocument/2006/relationships/font" Target="fonts/Exo2-regular.fntdata"/><Relationship Id="rId13" Type="http://schemas.openxmlformats.org/officeDocument/2006/relationships/slide" Target="slides/slide7.xml"/><Relationship Id="rId57" Type="http://schemas.openxmlformats.org/officeDocument/2006/relationships/font" Target="fonts/Exo2-boldItalic.fntdata"/><Relationship Id="rId12" Type="http://schemas.openxmlformats.org/officeDocument/2006/relationships/slide" Target="slides/slide6.xml"/><Relationship Id="rId56" Type="http://schemas.openxmlformats.org/officeDocument/2006/relationships/font" Target="fonts/Exo2-italic.fntdata"/><Relationship Id="rId15" Type="http://schemas.openxmlformats.org/officeDocument/2006/relationships/slide" Target="slides/slide9.xml"/><Relationship Id="rId59" Type="http://schemas.openxmlformats.org/officeDocument/2006/relationships/font" Target="fonts/Oswald-bold.fntdata"/><Relationship Id="rId14" Type="http://schemas.openxmlformats.org/officeDocument/2006/relationships/slide" Target="slides/slide8.xml"/><Relationship Id="rId58" Type="http://schemas.openxmlformats.org/officeDocument/2006/relationships/font" Target="fonts/Oswald-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2-09T02:29:54.949">
    <p:pos x="6000" y="0"/>
    <p:text>les commentaires en bas de page devraient êtres intégrés à la diapo.</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1-09-20T22:20:49.869">
    <p:pos x="6000" y="0"/>
    <p:text>chaque pesée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1-10-15T15:05:44.436">
    <p:pos x="419" y="937"/>
    <p:text>@siroisj@csrdn.qc.ca Mettre les mêmes étapes que dans le portfolio (p.49).
_Assigned to siroisj@csrdn.qc.ca_</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1-10-15T15:08:16.141">
    <p:pos x="419" y="937"/>
    <p:text>@siroisj@csrdn.qc.ca Mettre les mêmes étapes et dans le même ordre que le portfolio (p.47).
_Assigned to siroisj@csrdn.qc.ca_</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1-11-09T16:42:28.759">
    <p:pos x="6000" y="0"/>
    <p:text>dans le PowerPoint et même dans le cahier de l'élève on ne parle pas de la suspension de la semi remorque. Avant de bouger les essieux il faut absolument baisser la suspension</p:text>
  </p:cm>
  <p:cm authorId="4" idx="1" dt="2021-04-07T18:18:15.957">
    <p:pos x="543" y="1120"/>
    <p:text>@desbiensa@csrdn.qc.ca Devrait-on ajouter ''baisser et relever la suspension si disponible'' dans les étapes?
_Assigned to desbiensa@csrdn.qc.ca_</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 dt="2021-11-12T11:54:34.390">
    <p:pos x="6000" y="0"/>
    <p:text>les slides 40 et 41 sont inversées
@desbiensa@csrdn.qc.ca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soV8pE99Yc&amp;ab_channel=CATScaleCompan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4e2ba9dde_1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94e2ba9dde_1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3000">
                <a:solidFill>
                  <a:schemeClr val="dk1"/>
                </a:solidFill>
              </a:rPr>
              <a:t>Le conducteur doit aller voir le préposé. Après avoir payé les frais, le préposé lui rendra le billet de pesée.</a:t>
            </a:r>
            <a:endParaRPr sz="3000">
              <a:solidFill>
                <a:schemeClr val="dk1"/>
              </a:solidFill>
            </a:endParaRPr>
          </a:p>
          <a:p>
            <a:pPr indent="0" lvl="0" marL="0" rtl="0" algn="l">
              <a:lnSpc>
                <a:spcPct val="115000"/>
              </a:lnSpc>
              <a:spcBef>
                <a:spcPts val="0"/>
              </a:spcBef>
              <a:spcAft>
                <a:spcPts val="0"/>
              </a:spcAft>
              <a:buNone/>
            </a:pPr>
            <a:r>
              <a:rPr lang="fr" sz="1600">
                <a:solidFill>
                  <a:schemeClr val="dk1"/>
                </a:solidFill>
              </a:rPr>
              <a:t>Apps: </a:t>
            </a:r>
            <a:r>
              <a:rPr lang="fr" sz="1600" u="sng">
                <a:solidFill>
                  <a:schemeClr val="hlink"/>
                </a:solidFill>
                <a:hlinkClick r:id="rId2"/>
              </a:rPr>
              <a:t>https://www.youtube.com/watch?v=nsoV8pE99Yc&amp;ab_channel=CATScaleCompany</a:t>
            </a:r>
            <a:endParaRPr sz="1600">
              <a:solidFill>
                <a:schemeClr val="dk1"/>
              </a:solidFill>
            </a:endParaRPr>
          </a:p>
          <a:p>
            <a:pPr indent="0" lvl="0" marL="0" rtl="0" algn="l">
              <a:lnSpc>
                <a:spcPct val="115000"/>
              </a:lnSpc>
              <a:spcBef>
                <a:spcPts val="0"/>
              </a:spcBef>
              <a:spcAft>
                <a:spcPts val="0"/>
              </a:spcAft>
              <a:buNone/>
            </a:pPr>
            <a:r>
              <a:t/>
            </a:r>
            <a:endParaRPr sz="3000">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94e2ba9dde_1_1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94e2ba9dde_1_1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3000">
                <a:solidFill>
                  <a:schemeClr val="dk1"/>
                </a:solidFill>
              </a:rPr>
              <a:t>S’il y a lieu, le conducteur fera les ajustements des essieux et répétera le processus de passage sur la balance. Il n’y a pas de coût supplémentaire pour le deuxième passage.</a:t>
            </a:r>
            <a:endParaRPr sz="3000">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4e2ba9dde_1_1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94e2ba9dde_1_1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3000">
                <a:solidFill>
                  <a:schemeClr val="dk1"/>
                </a:solidFill>
              </a:rPr>
              <a:t>Ces balances sont composées d’un seul plateau dont le but est de mesurer la masse totale du véhicule. Il existe cependant une manière de mesurer la masse axiale.</a:t>
            </a:r>
            <a:endParaRPr sz="3000">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94e2ba9dde_1_1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94e2ba9dde_1_1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94e2ba9dde_1_1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94e2ba9dde_1_1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94e2ba9dde_1_1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94e2ba9dde_1_1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94e2ba9dde_1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94e2ba9dde_1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Il existe aussi des balances à plateau court tel que celle du CFTR. À ce moment, il s’agit de peser chaque groupe d’essieu les uns après les autres et la balances les additionne pour le résultat de la MTC.</a:t>
            </a:r>
            <a:endParaRPr sz="3000"/>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94e2ba9dde_1_1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94e2ba9dde_1_1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Bien qu’optionel, le cadran de pression d’air de la suspension est d’une grande utilité lorsqu’il est judicieusement utilisé. Plus la charge imposée à la suspension est grande, plus la pression augmente dans les ballons. Il s’agit pour le conducteur de faire des liens entre la lecture du cadran et la lecture de la balance quand il pèse son camion.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Par exemple, s’il embarque les essieux moteur sur la balance et qu’elle indique 18000 kg et que le cadran indique 72 lb/po2, le conducteur ayant acquis cette donné ne devrait pas dépasser cette pression, car il risquera de se retrouver en surcharge.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Attention, la lecture de ce cadran demeure un indice et elle est variable d’un camion à l’autre.</a:t>
            </a:r>
            <a:endParaRPr sz="3000"/>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4e2ba9dde_1_1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4e2ba9dde_1_1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Les balances embarquées sont des balances installées directement sur le véhicule. Elle servent beaucoup aux camion qui transportent des matières en vrac. Puisque ce type de chargement demeure estimé lors du chargement, il se peut que le véhicule se retrouve en surcharge. Avec les balances embarquées, le conducteur est en mesure de connaître le poids de son véhicule sur chacun de ses essieux de façon précise.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Attention, la lecture de ce cadran demeure un indice et elle est variable d’un camion à l’autre.</a:t>
            </a:r>
            <a:endParaRPr sz="3000"/>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94e2ba9dde_1_1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94e2ba9dde_1_1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Sur certains  tracteurs, il est possible de régler la position de la sellette pour modifier la répartition du poids. Glisser la sellette modifiera la répartition du poids exclusivement entre l'essieu directeur et les essieux moteurs. Les tandems de remorque ne subiront pas d'effet en faisant glisser la sellette. En glissant la sellette vers l’avant, le poids augmente sur l'essieu directeur et retirerez le poids des essieux moteurs. En déplaçant la sellette vers  vers l'arrière du tracteur, on obtient l’effet contraire. Certains facteurs influencent le déplacement du poids lors du déplacement de la sellette. On peut cependant dire que grossièrement, on déplace  + ou -   500 kg / 15 cm.</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Ajustez-la et oubliez-la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Contrairement aux tandems de remorque , déplacer la sellette est quelque chose que vous ferez rarement. La raison est simple, il y a un endroit idéal pour positionner la sellette sur le tracteur. Une fois correctement réglée, il n'est plus nécessaire de la déplacer.</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Il peut arriver que le déplacement de la sellette soit nécessaire pour les raisons suivantes;</a:t>
            </a:r>
            <a:endParaRPr sz="3000"/>
          </a:p>
          <a:p>
            <a:pPr indent="0" lvl="0" marL="0" rtl="0" algn="l">
              <a:spcBef>
                <a:spcPts val="0"/>
              </a:spcBef>
              <a:spcAft>
                <a:spcPts val="0"/>
              </a:spcAft>
              <a:buNone/>
            </a:pPr>
            <a:r>
              <a:rPr lang="fr" sz="3000"/>
              <a:t>Répartir la charge;</a:t>
            </a:r>
            <a:endParaRPr sz="3000"/>
          </a:p>
          <a:p>
            <a:pPr indent="0" lvl="0" marL="0" rtl="0" algn="l">
              <a:spcBef>
                <a:spcPts val="0"/>
              </a:spcBef>
              <a:spcAft>
                <a:spcPts val="0"/>
              </a:spcAft>
              <a:buNone/>
            </a:pPr>
            <a:r>
              <a:rPr lang="fr" sz="3000"/>
              <a:t>Réduire l’empattement;</a:t>
            </a:r>
            <a:endParaRPr sz="3000"/>
          </a:p>
          <a:p>
            <a:pPr indent="0" lvl="0" marL="0" rtl="0" algn="l">
              <a:spcBef>
                <a:spcPts val="0"/>
              </a:spcBef>
              <a:spcAft>
                <a:spcPts val="0"/>
              </a:spcAft>
              <a:buNone/>
            </a:pPr>
            <a:r>
              <a:rPr lang="fr" sz="3000"/>
              <a:t>Améliorer l'aérodynamisme;</a:t>
            </a:r>
            <a:endParaRPr sz="3000"/>
          </a:p>
          <a:p>
            <a:pPr indent="0" lvl="0" marL="0" rtl="0" algn="l">
              <a:spcBef>
                <a:spcPts val="0"/>
              </a:spcBef>
              <a:spcAft>
                <a:spcPts val="0"/>
              </a:spcAft>
              <a:buNone/>
            </a:pPr>
            <a:r>
              <a:rPr lang="fr" sz="3000"/>
              <a:t>Améliorer le poids sur l’essieux directeur pour améliorer la conduite (hiver);</a:t>
            </a:r>
            <a:endParaRPr sz="3000"/>
          </a:p>
          <a:p>
            <a:pPr indent="0" lvl="0" marL="0" rtl="0" algn="l">
              <a:spcBef>
                <a:spcPts val="0"/>
              </a:spcBef>
              <a:spcAft>
                <a:spcPts val="0"/>
              </a:spcAft>
              <a:buNone/>
            </a:pPr>
            <a:r>
              <a:rPr lang="fr" sz="3000"/>
              <a:t>Éviter d'endommager la couchette du tracteur (pentes aux quai de transbordement);</a:t>
            </a:r>
            <a:endParaRPr sz="3000"/>
          </a:p>
          <a:p>
            <a:pPr indent="0" lvl="0" marL="0" rtl="0" algn="l">
              <a:spcBef>
                <a:spcPts val="0"/>
              </a:spcBef>
              <a:spcAft>
                <a:spcPts val="0"/>
              </a:spcAft>
              <a:buNone/>
            </a:pPr>
            <a:r>
              <a:rPr lang="fr" sz="3000"/>
              <a:t>Éviter d'endommager les béquilles de la semi-remorque;</a:t>
            </a:r>
            <a:endParaRPr sz="3000"/>
          </a:p>
          <a:p>
            <a:pPr indent="0" lvl="0" marL="0" rtl="0" algn="l">
              <a:spcBef>
                <a:spcPts val="0"/>
              </a:spcBef>
              <a:spcAft>
                <a:spcPts val="0"/>
              </a:spcAft>
              <a:buNone/>
            </a:pPr>
            <a:r>
              <a:rPr lang="fr" sz="3000"/>
              <a:t>Éviter d'endommager les gardes-boue.</a:t>
            </a:r>
            <a:endParaRPr sz="3000"/>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cbfea161b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cbfea161b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3000">
                <a:solidFill>
                  <a:schemeClr val="dk1"/>
                </a:solidFill>
              </a:rPr>
              <a:t>Demander aux élèves de former des équipes et de compléter la séquence selon leurs connaissances</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4e2ba9dde_1_1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94e2ba9dde_1_1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94e2ba9dde_1_1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94e2ba9dde_1_1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94e2ba9dde_1_1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94e2ba9dde_1_1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94e2ba9dde_1_2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94e2ba9dde_1_2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94e2ba9dde_1_1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94e2ba9dde_1_1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94e2ba9dde_1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94e2ba9dde_1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94e2ba9dde_1_1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94e2ba9dde_1_1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94e2ba9dde_1_1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94e2ba9dde_1_1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94e2ba9dde_1_2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94e2ba9dde_1_2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89290518d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89290518d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Dans le monde du camionnage, les balances sont utilisées à deux fins. La première est une fin légale, soit contrôler le poids des véhicules sur le réseau routier. La seconde est une fin commerciale, soit pour la vente de produits en vrac. Selon l’utilisation, la conception des balances diffèrent un peu les unes des autres.</a:t>
            </a:r>
            <a:endParaRPr sz="3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Le chauffeur de camion doit s’assurer que son chargement sera légal avant d’utiliser la voie publique. Les balances privées sont les meilleurs outils pour répondre à ce besoin.</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94e2ba9dde_1_1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94e2ba9dde_1_1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94e2ba9dde_1_1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94e2ba9dde_1_1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94e2ba9dde_1_1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94e2ba9dde_1_1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89d6f76d4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89d6f76d4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cbfea161b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cbfea161b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9569ef618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9569ef618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9569ef618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9569ef618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9569ef618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9569ef618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9569ef618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9569ef618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9569ef618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9569ef618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89290518d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89290518d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Pour garantir le maximum de charge payante, </a:t>
            </a:r>
            <a:r>
              <a:rPr lang="fr" sz="3000" u="sng">
                <a:solidFill>
                  <a:schemeClr val="dk1"/>
                </a:solidFill>
              </a:rPr>
              <a:t>le chauffeur doit d'abord peser son véhicule à vide</a:t>
            </a:r>
            <a:r>
              <a:rPr lang="fr" sz="3000">
                <a:solidFill>
                  <a:schemeClr val="dk1"/>
                </a:solidFill>
              </a:rPr>
              <a:t>. À ce moment, il doit tenir compte de la quantité de carburant dans ses réservoirs, car la différence de poids est grande entre des réservoirs vides et pleins. Le diesel pèse 845 g / litre (7 lbs / gallon us), soit environ 675 kg pour des réservoirs qui comptent 800 litres de carburant.</a:t>
            </a:r>
            <a:endParaRPr sz="3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Ensuite, </a:t>
            </a:r>
            <a:r>
              <a:rPr lang="fr" sz="3000" u="sng">
                <a:solidFill>
                  <a:schemeClr val="dk1"/>
                </a:solidFill>
              </a:rPr>
              <a:t>le chauffeur n’a qu’à déduire ce montant du maximum de charge légale</a:t>
            </a:r>
            <a:r>
              <a:rPr lang="fr" sz="3000">
                <a:solidFill>
                  <a:schemeClr val="dk1"/>
                </a:solidFill>
              </a:rPr>
              <a:t> et il connaît ainsi le maximum de charge légale.</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9569ef618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9569ef618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9569ef618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9569ef618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9569ef618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9569ef618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93ecea54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93ecea54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solidFill>
                  <a:srgbClr val="3C4043"/>
                </a:solidFill>
                <a:highlight>
                  <a:srgbClr val="FFFFFF"/>
                </a:highlight>
                <a:latin typeface="Roboto"/>
                <a:ea typeface="Roboto"/>
                <a:cs typeface="Roboto"/>
                <a:sym typeface="Roboto"/>
              </a:rPr>
              <a:t>Cliquez sur le camion pour voir le vidéo</a:t>
            </a:r>
            <a:endParaRPr sz="3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bfea161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bfea161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bfea161b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bfea161b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94e2ba9dde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94e2ba9dde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Les balances du contrôle routier</a:t>
            </a:r>
            <a:endParaRPr sz="3000"/>
          </a:p>
          <a:p>
            <a:pPr indent="0" lvl="0" marL="0" rtl="0" algn="l">
              <a:spcBef>
                <a:spcPts val="0"/>
              </a:spcBef>
              <a:spcAft>
                <a:spcPts val="0"/>
              </a:spcAft>
              <a:buNone/>
            </a:pPr>
            <a:r>
              <a:rPr lang="fr" sz="3000"/>
              <a:t>Procédure: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À la vue de ce panneau les véhicules lourds doivent se rendre au poste de contrôle si les feux clignotent</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À  l'arrivée du poste de contrôle, le conducteur doit choisir la voie de circulation selon que le véhicule soit chargé ou vide.</a:t>
            </a:r>
            <a:endParaRPr sz="3000"/>
          </a:p>
          <a:p>
            <a:pPr indent="0" lvl="0" marL="0" rtl="0" algn="l">
              <a:spcBef>
                <a:spcPts val="0"/>
              </a:spcBef>
              <a:spcAft>
                <a:spcPts val="0"/>
              </a:spcAft>
              <a:buNone/>
            </a:pPr>
            <a:r>
              <a:rPr lang="fr" sz="3000"/>
              <a:t>Attention, peu importe la quantité du chargement, dès qu’il y a une présence, le véhicule doit prendre la voie des véhicules chargés.</a:t>
            </a:r>
            <a:endParaRPr sz="3000"/>
          </a:p>
          <a:p>
            <a:pPr indent="0" lvl="0" marL="0" rtl="0" algn="l">
              <a:spcBef>
                <a:spcPts val="0"/>
              </a:spcBef>
              <a:spcAft>
                <a:spcPts val="0"/>
              </a:spcAft>
              <a:buNone/>
            </a:pPr>
            <a:r>
              <a:rPr lang="fr" sz="3000"/>
              <a:t>Ne pas confondre semi-remorque plateau avec VIDE, de même avec semi-remorque fourgon et CHARGÉ.</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Le choix des voies</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Camion chargé:</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Avant d’embarquer sur la balance, le conducteur doit faire un arrêt complet et attendre que le véhicule précédent soit complètement débarqué avant de procéder à son pesage.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Lors de l’embarquement le conducteur doit être attentif aux signaux lumineux. Il est conseillé d’entrouvrir la vitre et d’écouter les consignes qui peuvent lui être données. La manoeuvre doit être faite lentement et les freins doivent être appliqués avec douceur.</a:t>
            </a:r>
            <a:endParaRPr sz="3000"/>
          </a:p>
          <a:p>
            <a:pPr indent="0" lvl="0" marL="0" rtl="0" algn="l">
              <a:spcBef>
                <a:spcPts val="0"/>
              </a:spcBef>
              <a:spcAft>
                <a:spcPts val="0"/>
              </a:spcAft>
              <a:buNone/>
            </a:pPr>
            <a:r>
              <a:rPr lang="fr" sz="3000"/>
              <a:t>Une fois arrêté, les freins doivent être relâchés tout en maintenant</a:t>
            </a:r>
            <a:endParaRPr sz="3000"/>
          </a:p>
          <a:p>
            <a:pPr indent="0" lvl="0" marL="0" rtl="0" algn="l">
              <a:spcBef>
                <a:spcPts val="0"/>
              </a:spcBef>
              <a:spcAft>
                <a:spcPts val="0"/>
              </a:spcAft>
              <a:buNone/>
            </a:pPr>
            <a:r>
              <a:rPr lang="fr" sz="3000"/>
              <a:t>le pied au dessus de la pédale.</a:t>
            </a:r>
            <a:endParaRPr sz="3000"/>
          </a:p>
          <a:p>
            <a:pPr indent="0" lvl="0" marL="0" rtl="0" algn="l">
              <a:spcBef>
                <a:spcPts val="0"/>
              </a:spcBef>
              <a:spcAft>
                <a:spcPts val="0"/>
              </a:spcAft>
              <a:buNone/>
            </a:pPr>
            <a:r>
              <a:rPr lang="fr" sz="3000"/>
              <a:t>Puisque la balance est équipée de plusieurs plateaux les pesés</a:t>
            </a:r>
            <a:endParaRPr sz="3000"/>
          </a:p>
          <a:p>
            <a:pPr indent="0" lvl="0" marL="0" rtl="0" algn="l">
              <a:spcBef>
                <a:spcPts val="0"/>
              </a:spcBef>
              <a:spcAft>
                <a:spcPts val="0"/>
              </a:spcAft>
              <a:buNone/>
            </a:pPr>
            <a:r>
              <a:rPr lang="fr" sz="3000"/>
              <a:t>axiales et totale seront faites du même coup</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Le conducteur doit respecter les signaux lumineux, soit arrêter tant que le feux est rouge, avancer ou reculer selon les flèches, ou aller stationner son véhicule sur le côté et aller voir le contrôleur. Le feux vert indique que le conducteur peut reprendre son chemin.</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Camion vide et tracteur solo</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Emprunter la voie pour les camions vides, faire un arrêt complet et repartir.</a:t>
            </a:r>
            <a:endParaRPr sz="3000"/>
          </a:p>
          <a:p>
            <a:pPr indent="0" lvl="0" marL="0" rtl="0" algn="l">
              <a:spcBef>
                <a:spcPts val="0"/>
              </a:spcBef>
              <a:spcAft>
                <a:spcPts val="0"/>
              </a:spcAft>
              <a:buNone/>
            </a:pPr>
            <a:r>
              <a:rPr lang="fr" sz="3000"/>
              <a:t>Il est recommandé même dans la voie des camions vides de demeurer à l’écoute des consignes qui peuvent être données au conducteur.</a:t>
            </a:r>
            <a:endParaRPr sz="3000"/>
          </a:p>
          <a:p>
            <a:pPr indent="0" lvl="0" marL="0" rtl="0" algn="l">
              <a:spcBef>
                <a:spcPts val="0"/>
              </a:spcBef>
              <a:spcAft>
                <a:spcPts val="0"/>
              </a:spcAft>
              <a:buNone/>
            </a:pPr>
            <a:r>
              <a:t/>
            </a:r>
            <a:endParaRPr sz="3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94e2ba9dde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94e2ba9dde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Le programme Systèmes et réseaux d'information sur les véhicules commerciaux (CVISN) a été créé pour répondre au besoin commun de déplacer le fret de manière sûre, légale et économique.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À l'aide du pesage en mouvement , de l'identification automatique des véhicules et des lecteurs de plaque d'immatriculation automatisés, les véhicules commerciaux sont contrôlés électroniquement à environ 800 mètres de la station de pesage. Le poids, la taille, l'immatriculation et le dossier de sécurité des camions sont vérifiés et en quelques millisecondes.Puis, un signal pour contourner la station de pesage ou se présenter à la station de pesage est envoyé au véhicule. Si un véhicule ne peut pas être identifié par un transpondeur ou sa plaque d'immatriculation, un message avertit le conducteur de se présenter à la station de pesage.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Ce système est largement répandu dans les postes de pesage du réseau routier des États-Unis. Au Canada, le système est implanté dans quelques provinces et le Québec étudie présentement son implantation.</a:t>
            </a:r>
            <a:endParaRPr sz="3000"/>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94e2ba9dde_1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94e2ba9dde_1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3000">
                <a:solidFill>
                  <a:schemeClr val="dk1"/>
                </a:solidFill>
              </a:rPr>
              <a:t>Le conducteur embarque son véhicule au complet sur la balance et s’arrête vis à vis le micro. On lui demandera alors son nom, le nom de l’entreprise et les numéros d’unités.</a:t>
            </a:r>
            <a:endParaRPr sz="3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Tout le véhicule sera pesé d’un seul coup. Cette balance possède normalement plusieurs plateaux.</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574475" y="28676"/>
            <a:ext cx="1597675" cy="6847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39.jp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2.xml"/><Relationship Id="rId4" Type="http://schemas.openxmlformats.org/officeDocument/2006/relationships/image" Target="../media/image33.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comments" Target="../comments/comment3.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drive.google.com/file/d/11zL2hgdOTF1BhbxQbU7WHhhyRVU66oBc/view?usp=sharing" TargetMode="Externa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comments" Target="../comments/comment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comments" Target="../comments/comment5.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comments" Target="../comments/comment6.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www.youtube.com/watch?v=DvHds9sru94&amp;feature=emb_logo&amp;ab_channel=HENDRICKSON%5BOfficial%5D" TargetMode="External"/><Relationship Id="rId4" Type="http://schemas.openxmlformats.org/officeDocument/2006/relationships/image" Target="../media/image52.png"/><Relationship Id="rId5"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2.png"/><Relationship Id="rId10" Type="http://schemas.openxmlformats.org/officeDocument/2006/relationships/image" Target="../media/image17.png"/><Relationship Id="rId9"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8.jpg"/><Relationship Id="rId5"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3725325" y="1225800"/>
            <a:ext cx="52776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Les techniques de pesage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publiques</a:t>
            </a:r>
            <a:endParaRPr/>
          </a:p>
        </p:txBody>
      </p:sp>
      <p:sp>
        <p:nvSpPr>
          <p:cNvPr id="167" name="Google Shape;167;p19"/>
          <p:cNvSpPr txBox="1"/>
          <p:nvPr/>
        </p:nvSpPr>
        <p:spPr>
          <a:xfrm>
            <a:off x="61400" y="629325"/>
            <a:ext cx="32994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pic>
        <p:nvPicPr>
          <p:cNvPr id="168" name="Google Shape;168;p19"/>
          <p:cNvPicPr preferRelativeResize="0"/>
          <p:nvPr/>
        </p:nvPicPr>
        <p:blipFill>
          <a:blip r:embed="rId3">
            <a:alphaModFix/>
          </a:blip>
          <a:stretch>
            <a:fillRect/>
          </a:stretch>
        </p:blipFill>
        <p:spPr>
          <a:xfrm>
            <a:off x="5254874" y="1692463"/>
            <a:ext cx="2812312" cy="2335977"/>
          </a:xfrm>
          <a:prstGeom prst="rect">
            <a:avLst/>
          </a:prstGeom>
          <a:noFill/>
          <a:ln>
            <a:noFill/>
          </a:ln>
        </p:spPr>
      </p:pic>
      <p:pic>
        <p:nvPicPr>
          <p:cNvPr id="169" name="Google Shape;169;p19"/>
          <p:cNvPicPr preferRelativeResize="0"/>
          <p:nvPr/>
        </p:nvPicPr>
        <p:blipFill>
          <a:blip r:embed="rId4">
            <a:alphaModFix/>
          </a:blip>
          <a:stretch>
            <a:fillRect/>
          </a:stretch>
        </p:blipFill>
        <p:spPr>
          <a:xfrm>
            <a:off x="924375" y="1768675"/>
            <a:ext cx="3639275" cy="2183565"/>
          </a:xfrm>
          <a:prstGeom prst="rect">
            <a:avLst/>
          </a:prstGeom>
          <a:noFill/>
          <a:ln>
            <a:noFill/>
          </a:ln>
        </p:spPr>
      </p:pic>
      <p:sp>
        <p:nvSpPr>
          <p:cNvPr id="170" name="Google Shape;170;p19"/>
          <p:cNvSpPr txBox="1"/>
          <p:nvPr/>
        </p:nvSpPr>
        <p:spPr>
          <a:xfrm>
            <a:off x="311700" y="1152475"/>
            <a:ext cx="4251900" cy="46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fr" sz="1800">
                <a:solidFill>
                  <a:srgbClr val="595959"/>
                </a:solidFill>
              </a:rPr>
              <a:t>Voir le préposé ou avec l’application</a:t>
            </a:r>
            <a:endParaRPr sz="1800">
              <a:solidFill>
                <a:srgbClr val="595959"/>
              </a:solidFill>
            </a:endParaRPr>
          </a:p>
        </p:txBody>
      </p:sp>
      <p:pic>
        <p:nvPicPr>
          <p:cNvPr id="171" name="Google Shape;171;p19"/>
          <p:cNvPicPr preferRelativeResize="0"/>
          <p:nvPr/>
        </p:nvPicPr>
        <p:blipFill rotWithShape="1">
          <a:blip r:embed="rId5">
            <a:alphaModFix/>
          </a:blip>
          <a:srcRect b="14989" l="10290" r="8229" t="2516"/>
          <a:stretch/>
        </p:blipFill>
        <p:spPr>
          <a:xfrm>
            <a:off x="5707550" y="56625"/>
            <a:ext cx="890400" cy="1593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0"/>
          <p:cNvSpPr txBox="1"/>
          <p:nvPr>
            <p:ph idx="1" type="body"/>
          </p:nvPr>
        </p:nvSpPr>
        <p:spPr>
          <a:xfrm>
            <a:off x="311700" y="1152475"/>
            <a:ext cx="2453100" cy="46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t>
            </a:r>
            <a:r>
              <a:rPr lang="fr"/>
              <a:t>es ajustements</a:t>
            </a:r>
            <a:endParaRPr/>
          </a:p>
        </p:txBody>
      </p:sp>
      <p:sp>
        <p:nvSpPr>
          <p:cNvPr id="177" name="Google Shape;177;p20"/>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publiques</a:t>
            </a:r>
            <a:endParaRPr/>
          </a:p>
        </p:txBody>
      </p:sp>
      <p:sp>
        <p:nvSpPr>
          <p:cNvPr id="178" name="Google Shape;178;p20"/>
          <p:cNvSpPr txBox="1"/>
          <p:nvPr/>
        </p:nvSpPr>
        <p:spPr>
          <a:xfrm>
            <a:off x="61400" y="629325"/>
            <a:ext cx="32994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pic>
        <p:nvPicPr>
          <p:cNvPr id="179" name="Google Shape;179;p20"/>
          <p:cNvPicPr preferRelativeResize="0"/>
          <p:nvPr/>
        </p:nvPicPr>
        <p:blipFill>
          <a:blip r:embed="rId3">
            <a:alphaModFix/>
          </a:blip>
          <a:stretch>
            <a:fillRect/>
          </a:stretch>
        </p:blipFill>
        <p:spPr>
          <a:xfrm>
            <a:off x="2314275" y="629313"/>
            <a:ext cx="6416334" cy="3222426"/>
          </a:xfrm>
          <a:prstGeom prst="rect">
            <a:avLst/>
          </a:prstGeom>
          <a:noFill/>
          <a:ln>
            <a:noFill/>
          </a:ln>
        </p:spPr>
      </p:pic>
      <p:sp>
        <p:nvSpPr>
          <p:cNvPr id="180" name="Google Shape;180;p20"/>
          <p:cNvSpPr txBox="1"/>
          <p:nvPr/>
        </p:nvSpPr>
        <p:spPr>
          <a:xfrm>
            <a:off x="756675" y="3892025"/>
            <a:ext cx="79740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solidFill>
                  <a:schemeClr val="dk1"/>
                </a:solidFill>
              </a:rPr>
              <a:t>N.B. les ajustements ne doivent jamais être faits sur la balance.</a:t>
            </a:r>
            <a:endParaRPr u="sng">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1"/>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d’entreprises</a:t>
            </a:r>
            <a:endParaRPr/>
          </a:p>
        </p:txBody>
      </p:sp>
      <p:pic>
        <p:nvPicPr>
          <p:cNvPr id="186" name="Google Shape;186;p21"/>
          <p:cNvPicPr preferRelativeResize="0"/>
          <p:nvPr/>
        </p:nvPicPr>
        <p:blipFill>
          <a:blip r:embed="rId3">
            <a:alphaModFix/>
          </a:blip>
          <a:stretch>
            <a:fillRect/>
          </a:stretch>
        </p:blipFill>
        <p:spPr>
          <a:xfrm>
            <a:off x="1278400" y="750775"/>
            <a:ext cx="6986288" cy="3222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2"/>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d’entreprises</a:t>
            </a:r>
            <a:endParaRPr/>
          </a:p>
        </p:txBody>
      </p:sp>
      <p:sp>
        <p:nvSpPr>
          <p:cNvPr id="192" name="Google Shape;192;p22"/>
          <p:cNvSpPr txBox="1"/>
          <p:nvPr/>
        </p:nvSpPr>
        <p:spPr>
          <a:xfrm>
            <a:off x="61400" y="629325"/>
            <a:ext cx="13440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sp>
        <p:nvSpPr>
          <p:cNvPr id="193" name="Google Shape;193;p22"/>
          <p:cNvSpPr txBox="1"/>
          <p:nvPr/>
        </p:nvSpPr>
        <p:spPr>
          <a:xfrm>
            <a:off x="1774625" y="829325"/>
            <a:ext cx="41436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Embarquer l’essieu directeur et inscrire son poids.</a:t>
            </a:r>
            <a:endParaRPr/>
          </a:p>
        </p:txBody>
      </p:sp>
      <p:pic>
        <p:nvPicPr>
          <p:cNvPr id="194" name="Google Shape;194;p22"/>
          <p:cNvPicPr preferRelativeResize="0"/>
          <p:nvPr/>
        </p:nvPicPr>
        <p:blipFill>
          <a:blip r:embed="rId3">
            <a:alphaModFix/>
          </a:blip>
          <a:stretch>
            <a:fillRect/>
          </a:stretch>
        </p:blipFill>
        <p:spPr>
          <a:xfrm>
            <a:off x="144200" y="1768650"/>
            <a:ext cx="4251900" cy="1961191"/>
          </a:xfrm>
          <a:prstGeom prst="rect">
            <a:avLst/>
          </a:prstGeom>
          <a:noFill/>
          <a:ln>
            <a:noFill/>
          </a:ln>
        </p:spPr>
      </p:pic>
      <p:pic>
        <p:nvPicPr>
          <p:cNvPr id="195" name="Google Shape;195;p22"/>
          <p:cNvPicPr preferRelativeResize="0"/>
          <p:nvPr/>
        </p:nvPicPr>
        <p:blipFill>
          <a:blip r:embed="rId4">
            <a:alphaModFix/>
          </a:blip>
          <a:stretch>
            <a:fillRect/>
          </a:stretch>
        </p:blipFill>
        <p:spPr>
          <a:xfrm>
            <a:off x="4680000" y="1768650"/>
            <a:ext cx="4251900" cy="19611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d’entreprises</a:t>
            </a:r>
            <a:endParaRPr/>
          </a:p>
        </p:txBody>
      </p:sp>
      <p:sp>
        <p:nvSpPr>
          <p:cNvPr id="201" name="Google Shape;201;p23"/>
          <p:cNvSpPr txBox="1"/>
          <p:nvPr/>
        </p:nvSpPr>
        <p:spPr>
          <a:xfrm>
            <a:off x="61400" y="629325"/>
            <a:ext cx="13440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sp>
        <p:nvSpPr>
          <p:cNvPr id="202" name="Google Shape;202;p23"/>
          <p:cNvSpPr txBox="1"/>
          <p:nvPr/>
        </p:nvSpPr>
        <p:spPr>
          <a:xfrm>
            <a:off x="1774625" y="829325"/>
            <a:ext cx="71433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Embarquer les essieux moteur, inscrire le poids et soustraire le poids de l’essieu directeur. Le résultat est le poids de l’essieu moteur.</a:t>
            </a:r>
            <a:endParaRPr/>
          </a:p>
          <a:p>
            <a:pPr indent="0" lvl="0" marL="0" rtl="0" algn="l">
              <a:spcBef>
                <a:spcPts val="0"/>
              </a:spcBef>
              <a:spcAft>
                <a:spcPts val="0"/>
              </a:spcAft>
              <a:buNone/>
            </a:pPr>
            <a:r>
              <a:t/>
            </a:r>
            <a:endParaRPr/>
          </a:p>
        </p:txBody>
      </p:sp>
      <p:pic>
        <p:nvPicPr>
          <p:cNvPr id="203" name="Google Shape;203;p23"/>
          <p:cNvPicPr preferRelativeResize="0"/>
          <p:nvPr/>
        </p:nvPicPr>
        <p:blipFill>
          <a:blip r:embed="rId3">
            <a:alphaModFix/>
          </a:blip>
          <a:stretch>
            <a:fillRect/>
          </a:stretch>
        </p:blipFill>
        <p:spPr>
          <a:xfrm>
            <a:off x="4680006" y="1768650"/>
            <a:ext cx="4251920" cy="1961200"/>
          </a:xfrm>
          <a:prstGeom prst="rect">
            <a:avLst/>
          </a:prstGeom>
          <a:noFill/>
          <a:ln>
            <a:noFill/>
          </a:ln>
        </p:spPr>
      </p:pic>
      <p:pic>
        <p:nvPicPr>
          <p:cNvPr id="204" name="Google Shape;204;p23"/>
          <p:cNvPicPr preferRelativeResize="0"/>
          <p:nvPr/>
        </p:nvPicPr>
        <p:blipFill>
          <a:blip r:embed="rId4">
            <a:alphaModFix/>
          </a:blip>
          <a:stretch>
            <a:fillRect/>
          </a:stretch>
        </p:blipFill>
        <p:spPr>
          <a:xfrm>
            <a:off x="144204" y="1768651"/>
            <a:ext cx="4251944" cy="1961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4"/>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d’entreprises</a:t>
            </a:r>
            <a:endParaRPr/>
          </a:p>
        </p:txBody>
      </p:sp>
      <p:sp>
        <p:nvSpPr>
          <p:cNvPr id="210" name="Google Shape;210;p24"/>
          <p:cNvSpPr txBox="1"/>
          <p:nvPr/>
        </p:nvSpPr>
        <p:spPr>
          <a:xfrm>
            <a:off x="61400" y="629325"/>
            <a:ext cx="13440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sp>
        <p:nvSpPr>
          <p:cNvPr id="211" name="Google Shape;211;p24"/>
          <p:cNvSpPr txBox="1"/>
          <p:nvPr/>
        </p:nvSpPr>
        <p:spPr>
          <a:xfrm>
            <a:off x="1774625" y="829325"/>
            <a:ext cx="70983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Embarquer les essieux de la semi-remorque et soustraire le poids des essieux moteur et directeur. Le résultat est le poids des essieux de la semi-remorque.</a:t>
            </a:r>
            <a:endParaRPr/>
          </a:p>
        </p:txBody>
      </p:sp>
      <p:pic>
        <p:nvPicPr>
          <p:cNvPr id="212" name="Google Shape;212;p24"/>
          <p:cNvPicPr preferRelativeResize="0"/>
          <p:nvPr/>
        </p:nvPicPr>
        <p:blipFill>
          <a:blip r:embed="rId4">
            <a:alphaModFix/>
          </a:blip>
          <a:stretch>
            <a:fillRect/>
          </a:stretch>
        </p:blipFill>
        <p:spPr>
          <a:xfrm>
            <a:off x="144199" y="1768650"/>
            <a:ext cx="4251916" cy="1961200"/>
          </a:xfrm>
          <a:prstGeom prst="rect">
            <a:avLst/>
          </a:prstGeom>
          <a:noFill/>
          <a:ln>
            <a:noFill/>
          </a:ln>
        </p:spPr>
      </p:pic>
      <p:pic>
        <p:nvPicPr>
          <p:cNvPr id="213" name="Google Shape;213;p24"/>
          <p:cNvPicPr preferRelativeResize="0"/>
          <p:nvPr/>
        </p:nvPicPr>
        <p:blipFill>
          <a:blip r:embed="rId5">
            <a:alphaModFix/>
          </a:blip>
          <a:stretch>
            <a:fillRect/>
          </a:stretch>
        </p:blipFill>
        <p:spPr>
          <a:xfrm>
            <a:off x="4680000" y="1768643"/>
            <a:ext cx="4251924" cy="1961207"/>
          </a:xfrm>
          <a:prstGeom prst="rect">
            <a:avLst/>
          </a:prstGeom>
          <a:noFill/>
          <a:ln>
            <a:noFill/>
          </a:ln>
        </p:spPr>
      </p:pic>
      <p:sp>
        <p:nvSpPr>
          <p:cNvPr id="214" name="Google Shape;214;p24"/>
          <p:cNvSpPr txBox="1"/>
          <p:nvPr/>
        </p:nvSpPr>
        <p:spPr>
          <a:xfrm>
            <a:off x="742800" y="3827800"/>
            <a:ext cx="7658400" cy="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t>N.B. les freins doivent être relâchés à chaque pesé, sinon les résultats peuvent être faussés.</a:t>
            </a:r>
            <a:endParaRPr u="sng"/>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5"/>
          <p:cNvPicPr preferRelativeResize="0"/>
          <p:nvPr/>
        </p:nvPicPr>
        <p:blipFill>
          <a:blip r:embed="rId3">
            <a:alphaModFix/>
          </a:blip>
          <a:stretch>
            <a:fillRect/>
          </a:stretch>
        </p:blipFill>
        <p:spPr>
          <a:xfrm>
            <a:off x="1896600" y="719400"/>
            <a:ext cx="5350799" cy="3568924"/>
          </a:xfrm>
          <a:prstGeom prst="rect">
            <a:avLst/>
          </a:prstGeom>
          <a:noFill/>
          <a:ln>
            <a:noFill/>
          </a:ln>
        </p:spPr>
      </p:pic>
      <p:sp>
        <p:nvSpPr>
          <p:cNvPr id="220" name="Google Shape;220;p25"/>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d’entreprises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cadrans</a:t>
            </a:r>
            <a:endParaRPr/>
          </a:p>
        </p:txBody>
      </p:sp>
      <p:pic>
        <p:nvPicPr>
          <p:cNvPr id="226" name="Google Shape;226;p26"/>
          <p:cNvPicPr preferRelativeResize="0"/>
          <p:nvPr/>
        </p:nvPicPr>
        <p:blipFill>
          <a:blip r:embed="rId3">
            <a:alphaModFix/>
          </a:blip>
          <a:stretch>
            <a:fillRect/>
          </a:stretch>
        </p:blipFill>
        <p:spPr>
          <a:xfrm>
            <a:off x="3206850" y="305825"/>
            <a:ext cx="3819776" cy="38197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embarquées</a:t>
            </a:r>
            <a:endParaRPr/>
          </a:p>
        </p:txBody>
      </p:sp>
      <p:pic>
        <p:nvPicPr>
          <p:cNvPr id="232" name="Google Shape;232;p27"/>
          <p:cNvPicPr preferRelativeResize="0"/>
          <p:nvPr/>
        </p:nvPicPr>
        <p:blipFill>
          <a:blip r:embed="rId3">
            <a:alphaModFix/>
          </a:blip>
          <a:stretch>
            <a:fillRect/>
          </a:stretch>
        </p:blipFill>
        <p:spPr>
          <a:xfrm>
            <a:off x="2643188" y="1485400"/>
            <a:ext cx="3857625" cy="182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Ajustement de la sellette.</a:t>
            </a:r>
            <a:endParaRPr/>
          </a:p>
          <a:p>
            <a:pPr indent="0" lvl="0" marL="0" rtl="0" algn="l">
              <a:spcBef>
                <a:spcPts val="0"/>
              </a:spcBef>
              <a:spcAft>
                <a:spcPts val="0"/>
              </a:spcAft>
              <a:buNone/>
            </a:pPr>
            <a:r>
              <a:t/>
            </a:r>
            <a:endParaRPr/>
          </a:p>
        </p:txBody>
      </p:sp>
      <p:sp>
        <p:nvSpPr>
          <p:cNvPr id="238" name="Google Shape;238;p28"/>
          <p:cNvSpPr txBox="1"/>
          <p:nvPr>
            <p:ph idx="1" type="body"/>
          </p:nvPr>
        </p:nvSpPr>
        <p:spPr>
          <a:xfrm>
            <a:off x="311700" y="1152475"/>
            <a:ext cx="1417800" cy="52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 sellette</a:t>
            </a:r>
            <a:endParaRPr/>
          </a:p>
        </p:txBody>
      </p:sp>
      <p:pic>
        <p:nvPicPr>
          <p:cNvPr id="239" name="Google Shape;239;p28"/>
          <p:cNvPicPr preferRelativeResize="0"/>
          <p:nvPr/>
        </p:nvPicPr>
        <p:blipFill>
          <a:blip r:embed="rId3">
            <a:alphaModFix/>
          </a:blip>
          <a:stretch>
            <a:fillRect/>
          </a:stretch>
        </p:blipFill>
        <p:spPr>
          <a:xfrm>
            <a:off x="1881900" y="1170125"/>
            <a:ext cx="5888870" cy="3820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Objectifs de la leçon:</a:t>
            </a:r>
            <a:endParaRPr/>
          </a:p>
          <a:p>
            <a:pPr indent="0" lvl="0" marL="0" rtl="0" algn="l">
              <a:spcBef>
                <a:spcPts val="0"/>
              </a:spcBef>
              <a:spcAft>
                <a:spcPts val="0"/>
              </a:spcAft>
              <a:buNone/>
            </a:pPr>
            <a:r>
              <a:t/>
            </a:r>
            <a:endParaRPr/>
          </a:p>
        </p:txBody>
      </p:sp>
      <p:sp>
        <p:nvSpPr>
          <p:cNvPr id="83" name="Google Shape;83;p11"/>
          <p:cNvSpPr txBox="1"/>
          <p:nvPr>
            <p:ph idx="1" type="body"/>
          </p:nvPr>
        </p:nvSpPr>
        <p:spPr>
          <a:xfrm>
            <a:off x="311700" y="1017725"/>
            <a:ext cx="7911000" cy="51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Être en mesure d’analyser et appliquer les techniques de pesage et de connaître la procédure d’ajustements des essieux et de la sellette</a:t>
            </a:r>
            <a:endParaRPr/>
          </a:p>
          <a:p>
            <a:pPr indent="0" lvl="0" marL="0" rtl="0" algn="l">
              <a:spcBef>
                <a:spcPts val="1600"/>
              </a:spcBef>
              <a:spcAft>
                <a:spcPts val="1600"/>
              </a:spcAft>
              <a:buNone/>
            </a:pPr>
            <a:r>
              <a:t/>
            </a:r>
            <a:endParaRPr/>
          </a:p>
        </p:txBody>
      </p:sp>
      <p:pic>
        <p:nvPicPr>
          <p:cNvPr id="84" name="Google Shape;84;p11"/>
          <p:cNvPicPr preferRelativeResize="0"/>
          <p:nvPr/>
        </p:nvPicPr>
        <p:blipFill>
          <a:blip r:embed="rId3">
            <a:alphaModFix/>
          </a:blip>
          <a:stretch>
            <a:fillRect/>
          </a:stretch>
        </p:blipFill>
        <p:spPr>
          <a:xfrm>
            <a:off x="3162300" y="1807125"/>
            <a:ext cx="2819400" cy="2209800"/>
          </a:xfrm>
          <a:prstGeom prst="rect">
            <a:avLst/>
          </a:prstGeom>
          <a:noFill/>
          <a:ln>
            <a:noFill/>
          </a:ln>
        </p:spPr>
      </p:pic>
      <p:grpSp>
        <p:nvGrpSpPr>
          <p:cNvPr id="85" name="Google Shape;85;p11"/>
          <p:cNvGrpSpPr/>
          <p:nvPr/>
        </p:nvGrpSpPr>
        <p:grpSpPr>
          <a:xfrm>
            <a:off x="4791000" y="3657500"/>
            <a:ext cx="938375" cy="185400"/>
            <a:chOff x="4791000" y="3657500"/>
            <a:chExt cx="938375" cy="185400"/>
          </a:xfrm>
        </p:grpSpPr>
        <p:sp>
          <p:nvSpPr>
            <p:cNvPr id="86" name="Google Shape;86;p11"/>
            <p:cNvSpPr/>
            <p:nvPr/>
          </p:nvSpPr>
          <p:spPr>
            <a:xfrm>
              <a:off x="4791000" y="3657500"/>
              <a:ext cx="200100" cy="1854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p:nvPr/>
          </p:nvSpPr>
          <p:spPr>
            <a:xfrm>
              <a:off x="5529275" y="3657500"/>
              <a:ext cx="200100" cy="1854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11"/>
          <p:cNvGrpSpPr/>
          <p:nvPr/>
        </p:nvGrpSpPr>
        <p:grpSpPr>
          <a:xfrm>
            <a:off x="4791000" y="3657500"/>
            <a:ext cx="938375" cy="185400"/>
            <a:chOff x="4791000" y="3657500"/>
            <a:chExt cx="938375" cy="185400"/>
          </a:xfrm>
        </p:grpSpPr>
        <p:sp>
          <p:nvSpPr>
            <p:cNvPr id="89" name="Google Shape;89;p11"/>
            <p:cNvSpPr/>
            <p:nvPr/>
          </p:nvSpPr>
          <p:spPr>
            <a:xfrm>
              <a:off x="5529275" y="3657500"/>
              <a:ext cx="200100" cy="1854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4791000" y="3657500"/>
              <a:ext cx="200100" cy="1854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par>
                          <p:cTn fill="hold">
                            <p:stCondLst>
                              <p:cond delay="700"/>
                            </p:stCondLst>
                            <p:childTnLst>
                              <p:par>
                                <p:cTn fill="hold" nodeType="afterEffect" presetClass="exit" presetID="1" presetSubtype="0">
                                  <p:stCondLst>
                                    <p:cond delay="0"/>
                                  </p:stCondLst>
                                  <p:childTnLst>
                                    <p:set>
                                      <p:cBhvr>
                                        <p:cTn dur="1" fill="hold">
                                          <p:stCondLst>
                                            <p:cond delay="700"/>
                                          </p:stCondLst>
                                        </p:cTn>
                                        <p:tgtEl>
                                          <p:spTgt spid="88"/>
                                        </p:tgtEl>
                                        <p:attrNameLst>
                                          <p:attrName>style.visibility</p:attrName>
                                        </p:attrNameLst>
                                      </p:cBhvr>
                                      <p:to>
                                        <p:strVal val="hidden"/>
                                      </p:to>
                                    </p:set>
                                  </p:childTnLst>
                                </p:cTn>
                              </p:par>
                            </p:childTnLst>
                          </p:cTn>
                        </p:par>
                        <p:par>
                          <p:cTn fill="hold">
                            <p:stCondLst>
                              <p:cond delay="1400"/>
                            </p:stCondLst>
                            <p:childTnLst>
                              <p:par>
                                <p:cTn fill="hold" nodeType="after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par>
                          <p:cTn fill="hold">
                            <p:stCondLst>
                              <p:cond delay="2100"/>
                            </p:stCondLst>
                            <p:childTnLst>
                              <p:par>
                                <p:cTn fill="hold" nodeType="afterEffect" presetClass="exit" presetID="1" presetSubtype="0">
                                  <p:stCondLst>
                                    <p:cond delay="0"/>
                                  </p:stCondLst>
                                  <p:childTnLst>
                                    <p:set>
                                      <p:cBhvr>
                                        <p:cTn dur="1" fill="hold">
                                          <p:stCondLst>
                                            <p:cond delay="700"/>
                                          </p:stCondLst>
                                        </p:cTn>
                                        <p:tgtEl>
                                          <p:spTgt spid="88"/>
                                        </p:tgtEl>
                                        <p:attrNameLst>
                                          <p:attrName>style.visibility</p:attrName>
                                        </p:attrNameLst>
                                      </p:cBhvr>
                                      <p:to>
                                        <p:strVal val="hidden"/>
                                      </p:to>
                                    </p:set>
                                  </p:childTnLst>
                                </p:cTn>
                              </p:par>
                            </p:childTnLst>
                          </p:cTn>
                        </p:par>
                        <p:par>
                          <p:cTn fill="hold">
                            <p:stCondLst>
                              <p:cond delay="2800"/>
                            </p:stCondLst>
                            <p:childTnLst>
                              <p:par>
                                <p:cTn fill="hold" nodeType="after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par>
                          <p:cTn fill="hold">
                            <p:stCondLst>
                              <p:cond delay="3500"/>
                            </p:stCondLst>
                            <p:childTnLst>
                              <p:par>
                                <p:cTn fill="hold" nodeType="afterEffect" presetClass="exit" presetID="1" presetSubtype="0">
                                  <p:stCondLst>
                                    <p:cond delay="0"/>
                                  </p:stCondLst>
                                  <p:childTnLst>
                                    <p:set>
                                      <p:cBhvr>
                                        <p:cTn dur="1" fill="hold">
                                          <p:stCondLst>
                                            <p:cond delay="700"/>
                                          </p:stCondLst>
                                        </p:cTn>
                                        <p:tgtEl>
                                          <p:spTgt spid="88"/>
                                        </p:tgtEl>
                                        <p:attrNameLst>
                                          <p:attrName>style.visibility</p:attrName>
                                        </p:attrNameLst>
                                      </p:cBhvr>
                                      <p:to>
                                        <p:strVal val="hidden"/>
                                      </p:to>
                                    </p:set>
                                  </p:childTnLst>
                                </p:cTn>
                              </p:par>
                            </p:childTnLst>
                          </p:cTn>
                        </p:par>
                        <p:par>
                          <p:cTn fill="hold">
                            <p:stCondLst>
                              <p:cond delay="4200"/>
                            </p:stCondLst>
                            <p:childTnLst>
                              <p:par>
                                <p:cTn fill="hold" nodeType="after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par>
                          <p:cTn fill="hold">
                            <p:stCondLst>
                              <p:cond delay="4900"/>
                            </p:stCondLst>
                            <p:childTnLst>
                              <p:par>
                                <p:cTn fill="hold" nodeType="afterEffect" presetClass="exit" presetID="1" presetSubtype="0">
                                  <p:stCondLst>
                                    <p:cond delay="0"/>
                                  </p:stCondLst>
                                  <p:childTnLst>
                                    <p:set>
                                      <p:cBhvr>
                                        <p:cTn dur="1" fill="hold">
                                          <p:stCondLst>
                                            <p:cond delay="700"/>
                                          </p:stCondLst>
                                        </p:cTn>
                                        <p:tgtEl>
                                          <p:spTgt spid="88"/>
                                        </p:tgtEl>
                                        <p:attrNameLst>
                                          <p:attrName>style.visibility</p:attrName>
                                        </p:attrNameLst>
                                      </p:cBhvr>
                                      <p:to>
                                        <p:strVal val="hidden"/>
                                      </p:to>
                                    </p:set>
                                  </p:childTnLst>
                                </p:cTn>
                              </p:par>
                            </p:childTnLst>
                          </p:cTn>
                        </p:par>
                        <p:par>
                          <p:cTn fill="hold">
                            <p:stCondLst>
                              <p:cond delay="5600"/>
                            </p:stCondLst>
                            <p:childTnLst>
                              <p:par>
                                <p:cTn fill="hold" nodeType="after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par>
                          <p:cTn fill="hold">
                            <p:stCondLst>
                              <p:cond delay="6300"/>
                            </p:stCondLst>
                            <p:childTnLst>
                              <p:par>
                                <p:cTn fill="hold" nodeType="afterEffect" presetClass="exit" presetID="1" presetSubtype="0">
                                  <p:stCondLst>
                                    <p:cond delay="0"/>
                                  </p:stCondLst>
                                  <p:childTnLst>
                                    <p:set>
                                      <p:cBhvr>
                                        <p:cTn dur="1" fill="hold">
                                          <p:stCondLst>
                                            <p:cond delay="700"/>
                                          </p:stCondLst>
                                        </p:cTn>
                                        <p:tgtEl>
                                          <p:spTgt spid="88"/>
                                        </p:tgtEl>
                                        <p:attrNameLst>
                                          <p:attrName>style.visibility</p:attrName>
                                        </p:attrNameLst>
                                      </p:cBhvr>
                                      <p:to>
                                        <p:strVal val="hidden"/>
                                      </p:to>
                                    </p:set>
                                  </p:childTnLst>
                                </p:cTn>
                              </p:par>
                            </p:childTnLst>
                          </p:cTn>
                        </p:par>
                        <p:par>
                          <p:cTn fill="hold">
                            <p:stCondLst>
                              <p:cond delay="7000"/>
                            </p:stCondLst>
                            <p:childTnLst>
                              <p:par>
                                <p:cTn fill="hold" nodeType="after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9"/>
          <p:cNvPicPr preferRelativeResize="0"/>
          <p:nvPr/>
        </p:nvPicPr>
        <p:blipFill>
          <a:blip r:embed="rId4">
            <a:alphaModFix/>
          </a:blip>
          <a:stretch>
            <a:fillRect/>
          </a:stretch>
        </p:blipFill>
        <p:spPr>
          <a:xfrm>
            <a:off x="2424526" y="626075"/>
            <a:ext cx="6013675" cy="4382150"/>
          </a:xfrm>
          <a:prstGeom prst="rect">
            <a:avLst/>
          </a:prstGeom>
          <a:noFill/>
          <a:ln>
            <a:noFill/>
          </a:ln>
        </p:spPr>
      </p:pic>
      <p:sp>
        <p:nvSpPr>
          <p:cNvPr id="245" name="Google Shape;245;p29"/>
          <p:cNvSpPr txBox="1"/>
          <p:nvPr/>
        </p:nvSpPr>
        <p:spPr>
          <a:xfrm>
            <a:off x="666600" y="1488500"/>
            <a:ext cx="1679100" cy="86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2000">
                <a:solidFill>
                  <a:schemeClr val="dk1"/>
                </a:solidFill>
              </a:rPr>
              <a:t>Mettre</a:t>
            </a:r>
            <a:r>
              <a:rPr lang="fr" sz="2000">
                <a:solidFill>
                  <a:schemeClr val="dk1"/>
                </a:solidFill>
              </a:rPr>
              <a:t> dans </a:t>
            </a:r>
            <a:endParaRPr sz="2000">
              <a:solidFill>
                <a:schemeClr val="dk1"/>
              </a:solidFill>
            </a:endParaRPr>
          </a:p>
          <a:p>
            <a:pPr indent="0" lvl="0" marL="0" rtl="0" algn="l">
              <a:lnSpc>
                <a:spcPct val="115000"/>
              </a:lnSpc>
              <a:spcBef>
                <a:spcPts val="0"/>
              </a:spcBef>
              <a:spcAft>
                <a:spcPts val="0"/>
              </a:spcAft>
              <a:buNone/>
            </a:pPr>
            <a:r>
              <a:rPr lang="fr" sz="2000">
                <a:solidFill>
                  <a:schemeClr val="dk1"/>
                </a:solidFill>
              </a:rPr>
              <a:t>le bon ordre</a:t>
            </a:r>
            <a:endParaRPr sz="2000">
              <a:solidFill>
                <a:schemeClr val="dk1"/>
              </a:solidFill>
            </a:endParaRPr>
          </a:p>
        </p:txBody>
      </p:sp>
      <p:sp>
        <p:nvSpPr>
          <p:cNvPr id="246" name="Google Shape;246;p29"/>
          <p:cNvSpPr txBox="1"/>
          <p:nvPr>
            <p:ph type="title"/>
          </p:nvPr>
        </p:nvSpPr>
        <p:spPr>
          <a:xfrm>
            <a:off x="311713" y="53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Procédures et méthode d’ajustement de la sellette.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0"/>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252" name="Google Shape;252;p30"/>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253" name="Google Shape;253;p30"/>
          <p:cNvPicPr preferRelativeResize="0"/>
          <p:nvPr/>
        </p:nvPicPr>
        <p:blipFill>
          <a:blip r:embed="rId3">
            <a:alphaModFix/>
          </a:blip>
          <a:stretch>
            <a:fillRect/>
          </a:stretch>
        </p:blipFill>
        <p:spPr>
          <a:xfrm>
            <a:off x="4075213" y="1302590"/>
            <a:ext cx="3369026" cy="2538326"/>
          </a:xfrm>
          <a:prstGeom prst="rect">
            <a:avLst/>
          </a:prstGeom>
          <a:noFill/>
          <a:ln>
            <a:noFill/>
          </a:ln>
        </p:spPr>
      </p:pic>
      <p:sp>
        <p:nvSpPr>
          <p:cNvPr id="254" name="Google Shape;254;p30"/>
          <p:cNvSpPr txBox="1"/>
          <p:nvPr/>
        </p:nvSpPr>
        <p:spPr>
          <a:xfrm>
            <a:off x="970775" y="1446175"/>
            <a:ext cx="23730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fr"/>
              <a:t>Appliquer les freins</a:t>
            </a:r>
            <a:endParaRPr/>
          </a:p>
        </p:txBody>
      </p:sp>
      <p:cxnSp>
        <p:nvCxnSpPr>
          <p:cNvPr id="255" name="Google Shape;255;p30"/>
          <p:cNvCxnSpPr/>
          <p:nvPr/>
        </p:nvCxnSpPr>
        <p:spPr>
          <a:xfrm flipH="1">
            <a:off x="4520650" y="1699375"/>
            <a:ext cx="594600" cy="234300"/>
          </a:xfrm>
          <a:prstGeom prst="straightConnector1">
            <a:avLst/>
          </a:prstGeom>
          <a:noFill/>
          <a:ln cap="flat" cmpd="sng" w="38100">
            <a:solidFill>
              <a:srgbClr val="000000"/>
            </a:solidFill>
            <a:prstDash val="solid"/>
            <a:round/>
            <a:headEnd len="med" w="med" type="none"/>
            <a:tailEnd len="med" w="med" type="triangle"/>
          </a:ln>
        </p:spPr>
      </p:cxnSp>
      <p:cxnSp>
        <p:nvCxnSpPr>
          <p:cNvPr id="256" name="Google Shape;256;p30"/>
          <p:cNvCxnSpPr/>
          <p:nvPr/>
        </p:nvCxnSpPr>
        <p:spPr>
          <a:xfrm flipH="1">
            <a:off x="5952875" y="2050800"/>
            <a:ext cx="594600" cy="2343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1"/>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262" name="Google Shape;262;p31"/>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263" name="Google Shape;263;p31"/>
          <p:cNvPicPr preferRelativeResize="0"/>
          <p:nvPr/>
        </p:nvPicPr>
        <p:blipFill>
          <a:blip r:embed="rId3">
            <a:alphaModFix/>
          </a:blip>
          <a:stretch>
            <a:fillRect/>
          </a:stretch>
        </p:blipFill>
        <p:spPr>
          <a:xfrm>
            <a:off x="3062713" y="1244350"/>
            <a:ext cx="5426176" cy="2654799"/>
          </a:xfrm>
          <a:prstGeom prst="rect">
            <a:avLst/>
          </a:prstGeom>
          <a:noFill/>
          <a:ln>
            <a:noFill/>
          </a:ln>
        </p:spPr>
      </p:pic>
      <p:sp>
        <p:nvSpPr>
          <p:cNvPr id="264" name="Google Shape;264;p31"/>
          <p:cNvSpPr txBox="1"/>
          <p:nvPr/>
        </p:nvSpPr>
        <p:spPr>
          <a:xfrm>
            <a:off x="478400" y="1428400"/>
            <a:ext cx="2270100" cy="936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2"/>
            </a:pPr>
            <a:r>
              <a:rPr lang="fr"/>
              <a:t>Baisser les béquilles de </a:t>
            </a:r>
            <a:r>
              <a:rPr lang="fr"/>
              <a:t>la semi-remorque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2"/>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270" name="Google Shape;270;p32"/>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271" name="Google Shape;271;p32"/>
          <p:cNvPicPr preferRelativeResize="0"/>
          <p:nvPr/>
        </p:nvPicPr>
        <p:blipFill>
          <a:blip r:embed="rId3">
            <a:alphaModFix/>
          </a:blip>
          <a:stretch>
            <a:fillRect/>
          </a:stretch>
        </p:blipFill>
        <p:spPr>
          <a:xfrm>
            <a:off x="3167025" y="946050"/>
            <a:ext cx="5322798" cy="2604175"/>
          </a:xfrm>
          <a:prstGeom prst="rect">
            <a:avLst/>
          </a:prstGeom>
          <a:noFill/>
          <a:ln>
            <a:noFill/>
          </a:ln>
        </p:spPr>
      </p:pic>
      <p:sp>
        <p:nvSpPr>
          <p:cNvPr id="272" name="Google Shape;272;p32"/>
          <p:cNvSpPr txBox="1"/>
          <p:nvPr/>
        </p:nvSpPr>
        <p:spPr>
          <a:xfrm>
            <a:off x="416025" y="1434500"/>
            <a:ext cx="2751000" cy="813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3"/>
            </a:pPr>
            <a:r>
              <a:rPr lang="fr"/>
              <a:t>Remarquer l’emplacement exacte de la sellette (faire une marque)</a:t>
            </a:r>
            <a:endParaRPr/>
          </a:p>
        </p:txBody>
      </p:sp>
      <p:cxnSp>
        <p:nvCxnSpPr>
          <p:cNvPr id="273" name="Google Shape;273;p32"/>
          <p:cNvCxnSpPr/>
          <p:nvPr/>
        </p:nvCxnSpPr>
        <p:spPr>
          <a:xfrm>
            <a:off x="6102750" y="2330750"/>
            <a:ext cx="9000" cy="7476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3"/>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279" name="Google Shape;279;p33"/>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280" name="Google Shape;280;p33"/>
          <p:cNvPicPr preferRelativeResize="0"/>
          <p:nvPr/>
        </p:nvPicPr>
        <p:blipFill>
          <a:blip r:embed="rId3">
            <a:alphaModFix/>
          </a:blip>
          <a:stretch>
            <a:fillRect/>
          </a:stretch>
        </p:blipFill>
        <p:spPr>
          <a:xfrm>
            <a:off x="4399138" y="1244665"/>
            <a:ext cx="3369026" cy="2538326"/>
          </a:xfrm>
          <a:prstGeom prst="rect">
            <a:avLst/>
          </a:prstGeom>
          <a:noFill/>
          <a:ln>
            <a:noFill/>
          </a:ln>
        </p:spPr>
      </p:pic>
      <p:sp>
        <p:nvSpPr>
          <p:cNvPr id="281" name="Google Shape;281;p33"/>
          <p:cNvSpPr txBox="1"/>
          <p:nvPr/>
        </p:nvSpPr>
        <p:spPr>
          <a:xfrm>
            <a:off x="713525" y="1514838"/>
            <a:ext cx="33690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4"/>
            </a:pPr>
            <a:r>
              <a:rPr lang="fr"/>
              <a:t>Relâcher les freins du tracteur</a:t>
            </a:r>
            <a:endParaRPr/>
          </a:p>
        </p:txBody>
      </p:sp>
      <p:cxnSp>
        <p:nvCxnSpPr>
          <p:cNvPr id="282" name="Google Shape;282;p33"/>
          <p:cNvCxnSpPr/>
          <p:nvPr/>
        </p:nvCxnSpPr>
        <p:spPr>
          <a:xfrm flipH="1" rot="10800000">
            <a:off x="6276800" y="1992875"/>
            <a:ext cx="594600" cy="234300"/>
          </a:xfrm>
          <a:prstGeom prst="straightConnector1">
            <a:avLst/>
          </a:prstGeom>
          <a:noFill/>
          <a:ln cap="flat" cmpd="sng" w="38100">
            <a:solidFill>
              <a:srgbClr val="000000"/>
            </a:solidFill>
            <a:prstDash val="solid"/>
            <a:round/>
            <a:headEnd len="med" w="med" type="none"/>
            <a:tailEnd len="med" w="med" type="triangle"/>
          </a:ln>
        </p:spPr>
      </p:cxnSp>
      <p:cxnSp>
        <p:nvCxnSpPr>
          <p:cNvPr id="283" name="Google Shape;283;p33"/>
          <p:cNvCxnSpPr/>
          <p:nvPr/>
        </p:nvCxnSpPr>
        <p:spPr>
          <a:xfrm flipH="1">
            <a:off x="4844575" y="1641450"/>
            <a:ext cx="594600" cy="2343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4"/>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289" name="Google Shape;289;p34"/>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290" name="Google Shape;290;p34"/>
          <p:cNvPicPr preferRelativeResize="0"/>
          <p:nvPr/>
        </p:nvPicPr>
        <p:blipFill>
          <a:blip r:embed="rId3">
            <a:alphaModFix/>
          </a:blip>
          <a:stretch>
            <a:fillRect/>
          </a:stretch>
        </p:blipFill>
        <p:spPr>
          <a:xfrm>
            <a:off x="3433050" y="1350050"/>
            <a:ext cx="4928200" cy="2654674"/>
          </a:xfrm>
          <a:prstGeom prst="rect">
            <a:avLst/>
          </a:prstGeom>
          <a:noFill/>
          <a:ln>
            <a:noFill/>
          </a:ln>
        </p:spPr>
      </p:pic>
      <p:sp>
        <p:nvSpPr>
          <p:cNvPr id="291" name="Google Shape;291;p34"/>
          <p:cNvSpPr txBox="1"/>
          <p:nvPr/>
        </p:nvSpPr>
        <p:spPr>
          <a:xfrm>
            <a:off x="608575" y="1510400"/>
            <a:ext cx="3337500" cy="639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5"/>
            </a:pPr>
            <a:r>
              <a:rPr lang="fr"/>
              <a:t>D</a:t>
            </a:r>
            <a:r>
              <a:rPr lang="fr"/>
              <a:t>éverrouiller</a:t>
            </a:r>
            <a:r>
              <a:rPr lang="fr"/>
              <a:t> les goupille d’ajustement de la sellette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5"/>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297" name="Google Shape;297;p35"/>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298" name="Google Shape;298;p35"/>
          <p:cNvPicPr preferRelativeResize="0"/>
          <p:nvPr/>
        </p:nvPicPr>
        <p:blipFill>
          <a:blip r:embed="rId3">
            <a:alphaModFix/>
          </a:blip>
          <a:stretch>
            <a:fillRect/>
          </a:stretch>
        </p:blipFill>
        <p:spPr>
          <a:xfrm flipH="1">
            <a:off x="2793887" y="1238599"/>
            <a:ext cx="6147676" cy="2536525"/>
          </a:xfrm>
          <a:prstGeom prst="rect">
            <a:avLst/>
          </a:prstGeom>
          <a:noFill/>
          <a:ln>
            <a:noFill/>
          </a:ln>
        </p:spPr>
      </p:pic>
      <p:sp>
        <p:nvSpPr>
          <p:cNvPr id="299" name="Google Shape;299;p35"/>
          <p:cNvSpPr txBox="1"/>
          <p:nvPr/>
        </p:nvSpPr>
        <p:spPr>
          <a:xfrm>
            <a:off x="249200" y="1317113"/>
            <a:ext cx="26994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6"/>
            </a:pPr>
            <a:r>
              <a:rPr lang="fr"/>
              <a:t>Abaisser la suspension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305" name="Google Shape;305;p36"/>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06" name="Google Shape;306;p36"/>
          <p:cNvPicPr preferRelativeResize="0"/>
          <p:nvPr/>
        </p:nvPicPr>
        <p:blipFill>
          <a:blip r:embed="rId3">
            <a:alphaModFix/>
          </a:blip>
          <a:stretch>
            <a:fillRect/>
          </a:stretch>
        </p:blipFill>
        <p:spPr>
          <a:xfrm>
            <a:off x="4784349" y="2043346"/>
            <a:ext cx="4210125" cy="2059824"/>
          </a:xfrm>
          <a:prstGeom prst="rect">
            <a:avLst/>
          </a:prstGeom>
          <a:noFill/>
          <a:ln>
            <a:noFill/>
          </a:ln>
        </p:spPr>
      </p:pic>
      <p:pic>
        <p:nvPicPr>
          <p:cNvPr id="307" name="Google Shape;307;p36"/>
          <p:cNvPicPr preferRelativeResize="0"/>
          <p:nvPr/>
        </p:nvPicPr>
        <p:blipFill>
          <a:blip r:embed="rId4">
            <a:alphaModFix/>
          </a:blip>
          <a:stretch>
            <a:fillRect/>
          </a:stretch>
        </p:blipFill>
        <p:spPr>
          <a:xfrm>
            <a:off x="144200" y="2043346"/>
            <a:ext cx="4210094" cy="2059824"/>
          </a:xfrm>
          <a:prstGeom prst="rect">
            <a:avLst/>
          </a:prstGeom>
          <a:noFill/>
          <a:ln>
            <a:noFill/>
          </a:ln>
        </p:spPr>
      </p:pic>
      <p:sp>
        <p:nvSpPr>
          <p:cNvPr id="308" name="Google Shape;308;p36"/>
          <p:cNvSpPr txBox="1"/>
          <p:nvPr/>
        </p:nvSpPr>
        <p:spPr>
          <a:xfrm>
            <a:off x="2094925" y="1281150"/>
            <a:ext cx="4954200" cy="487500"/>
          </a:xfrm>
          <a:prstGeom prst="rect">
            <a:avLst/>
          </a:prstGeom>
          <a:noFill/>
          <a:ln>
            <a:noFill/>
          </a:ln>
        </p:spPr>
        <p:txBody>
          <a:bodyPr anchorCtr="0" anchor="t" bIns="91425" lIns="91425" spcFirstLastPara="1" rIns="91425" wrap="square" tIns="91425">
            <a:noAutofit/>
          </a:bodyPr>
          <a:lstStyle/>
          <a:p>
            <a:pPr indent="-317500" lvl="0" marL="457200" rtl="0" algn="ctr">
              <a:spcBef>
                <a:spcPts val="0"/>
              </a:spcBef>
              <a:spcAft>
                <a:spcPts val="0"/>
              </a:spcAft>
              <a:buSzPts val="1400"/>
              <a:buAutoNum type="arabicPeriod" startAt="7"/>
            </a:pPr>
            <a:r>
              <a:rPr lang="fr"/>
              <a:t>Avancer ou reculer le camion selon la situation</a:t>
            </a:r>
            <a:endParaRPr/>
          </a:p>
        </p:txBody>
      </p:sp>
      <p:cxnSp>
        <p:nvCxnSpPr>
          <p:cNvPr id="309" name="Google Shape;309;p36"/>
          <p:cNvCxnSpPr/>
          <p:nvPr/>
        </p:nvCxnSpPr>
        <p:spPr>
          <a:xfrm>
            <a:off x="5287700" y="3585725"/>
            <a:ext cx="1279200" cy="0"/>
          </a:xfrm>
          <a:prstGeom prst="straightConnector1">
            <a:avLst/>
          </a:prstGeom>
          <a:noFill/>
          <a:ln cap="flat" cmpd="sng" w="28575">
            <a:solidFill>
              <a:srgbClr val="000000"/>
            </a:solidFill>
            <a:prstDash val="solid"/>
            <a:round/>
            <a:headEnd len="med" w="med" type="none"/>
            <a:tailEnd len="med" w="med" type="triangle"/>
          </a:ln>
        </p:spPr>
      </p:cxnSp>
      <p:cxnSp>
        <p:nvCxnSpPr>
          <p:cNvPr id="310" name="Google Shape;310;p36"/>
          <p:cNvCxnSpPr/>
          <p:nvPr/>
        </p:nvCxnSpPr>
        <p:spPr>
          <a:xfrm rot="10800000">
            <a:off x="144200" y="3585725"/>
            <a:ext cx="1279200" cy="0"/>
          </a:xfrm>
          <a:prstGeom prst="straightConnector1">
            <a:avLst/>
          </a:prstGeom>
          <a:noFill/>
          <a:ln cap="flat" cmpd="sng" w="28575">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7"/>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316" name="Google Shape;316;p37"/>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17" name="Google Shape;317;p37"/>
          <p:cNvPicPr preferRelativeResize="0"/>
          <p:nvPr/>
        </p:nvPicPr>
        <p:blipFill>
          <a:blip r:embed="rId3">
            <a:alphaModFix/>
          </a:blip>
          <a:stretch>
            <a:fillRect/>
          </a:stretch>
        </p:blipFill>
        <p:spPr>
          <a:xfrm>
            <a:off x="3615289" y="1435824"/>
            <a:ext cx="4917073" cy="2648724"/>
          </a:xfrm>
          <a:prstGeom prst="rect">
            <a:avLst/>
          </a:prstGeom>
          <a:noFill/>
          <a:ln>
            <a:noFill/>
          </a:ln>
        </p:spPr>
      </p:pic>
      <p:sp>
        <p:nvSpPr>
          <p:cNvPr id="318" name="Google Shape;318;p37"/>
          <p:cNvSpPr txBox="1"/>
          <p:nvPr/>
        </p:nvSpPr>
        <p:spPr>
          <a:xfrm>
            <a:off x="925125" y="1601325"/>
            <a:ext cx="24810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8"/>
            </a:pPr>
            <a:r>
              <a:rPr lang="fr"/>
              <a:t>Verrouiller la sellette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8"/>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324" name="Google Shape;324;p38"/>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25" name="Google Shape;325;p38"/>
          <p:cNvPicPr preferRelativeResize="0"/>
          <p:nvPr/>
        </p:nvPicPr>
        <p:blipFill>
          <a:blip r:embed="rId3">
            <a:alphaModFix/>
          </a:blip>
          <a:stretch>
            <a:fillRect/>
          </a:stretch>
        </p:blipFill>
        <p:spPr>
          <a:xfrm>
            <a:off x="4536563" y="1342840"/>
            <a:ext cx="3369026" cy="2538326"/>
          </a:xfrm>
          <a:prstGeom prst="rect">
            <a:avLst/>
          </a:prstGeom>
          <a:noFill/>
          <a:ln>
            <a:noFill/>
          </a:ln>
        </p:spPr>
      </p:pic>
      <p:sp>
        <p:nvSpPr>
          <p:cNvPr id="326" name="Google Shape;326;p38"/>
          <p:cNvSpPr txBox="1"/>
          <p:nvPr/>
        </p:nvSpPr>
        <p:spPr>
          <a:xfrm>
            <a:off x="566950" y="1486425"/>
            <a:ext cx="38505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9"/>
            </a:pPr>
            <a:r>
              <a:rPr lang="fr"/>
              <a:t>Appliquer les freins de stationnement; </a:t>
            </a:r>
            <a:endParaRPr/>
          </a:p>
        </p:txBody>
      </p:sp>
      <p:cxnSp>
        <p:nvCxnSpPr>
          <p:cNvPr id="327" name="Google Shape;327;p38"/>
          <p:cNvCxnSpPr/>
          <p:nvPr/>
        </p:nvCxnSpPr>
        <p:spPr>
          <a:xfrm flipH="1">
            <a:off x="4982000" y="1739625"/>
            <a:ext cx="594600" cy="234300"/>
          </a:xfrm>
          <a:prstGeom prst="straightConnector1">
            <a:avLst/>
          </a:prstGeom>
          <a:noFill/>
          <a:ln cap="flat" cmpd="sng" w="38100">
            <a:solidFill>
              <a:srgbClr val="000000"/>
            </a:solidFill>
            <a:prstDash val="solid"/>
            <a:round/>
            <a:headEnd len="med" w="med" type="none"/>
            <a:tailEnd len="med" w="med" type="triangle"/>
          </a:ln>
        </p:spPr>
      </p:cxnSp>
      <p:cxnSp>
        <p:nvCxnSpPr>
          <p:cNvPr id="328" name="Google Shape;328;p38"/>
          <p:cNvCxnSpPr/>
          <p:nvPr/>
        </p:nvCxnSpPr>
        <p:spPr>
          <a:xfrm flipH="1">
            <a:off x="6414225" y="2091050"/>
            <a:ext cx="594600" cy="2343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2"/>
          <p:cNvSpPr txBox="1"/>
          <p:nvPr>
            <p:ph type="title"/>
          </p:nvPr>
        </p:nvSpPr>
        <p:spPr>
          <a:xfrm>
            <a:off x="311700" y="19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À quoi servent les balances ?</a:t>
            </a:r>
            <a:endParaRPr/>
          </a:p>
        </p:txBody>
      </p:sp>
      <p:pic>
        <p:nvPicPr>
          <p:cNvPr id="96" name="Google Shape;96;p12"/>
          <p:cNvPicPr preferRelativeResize="0"/>
          <p:nvPr/>
        </p:nvPicPr>
        <p:blipFill>
          <a:blip r:embed="rId3">
            <a:alphaModFix/>
          </a:blip>
          <a:stretch>
            <a:fillRect/>
          </a:stretch>
        </p:blipFill>
        <p:spPr>
          <a:xfrm>
            <a:off x="2313313" y="604300"/>
            <a:ext cx="5237482" cy="3820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9"/>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334" name="Google Shape;334;p39"/>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35" name="Google Shape;335;p39"/>
          <p:cNvPicPr preferRelativeResize="0"/>
          <p:nvPr/>
        </p:nvPicPr>
        <p:blipFill>
          <a:blip r:embed="rId3">
            <a:alphaModFix/>
          </a:blip>
          <a:stretch>
            <a:fillRect/>
          </a:stretch>
        </p:blipFill>
        <p:spPr>
          <a:xfrm>
            <a:off x="4168513" y="1231150"/>
            <a:ext cx="4026525" cy="2681200"/>
          </a:xfrm>
          <a:prstGeom prst="rect">
            <a:avLst/>
          </a:prstGeom>
          <a:noFill/>
          <a:ln>
            <a:noFill/>
          </a:ln>
        </p:spPr>
      </p:pic>
      <p:sp>
        <p:nvSpPr>
          <p:cNvPr id="336" name="Google Shape;336;p39"/>
          <p:cNvSpPr txBox="1"/>
          <p:nvPr/>
        </p:nvSpPr>
        <p:spPr>
          <a:xfrm>
            <a:off x="742200" y="1547950"/>
            <a:ext cx="36030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10"/>
            </a:pPr>
            <a:r>
              <a:rPr lang="fr"/>
              <a:t>Vérifier visuellement </a:t>
            </a:r>
            <a:endParaRPr/>
          </a:p>
          <a:p>
            <a:pPr indent="0" lvl="0" marL="457200" rtl="0" algn="l">
              <a:spcBef>
                <a:spcPts val="0"/>
              </a:spcBef>
              <a:spcAft>
                <a:spcPts val="0"/>
              </a:spcAft>
              <a:buNone/>
            </a:pPr>
            <a:r>
              <a:rPr lang="fr"/>
              <a:t>l’enclenchement des goupilles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342" name="Google Shape;342;p40"/>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43" name="Google Shape;343;p40"/>
          <p:cNvPicPr preferRelativeResize="0"/>
          <p:nvPr/>
        </p:nvPicPr>
        <p:blipFill>
          <a:blip r:embed="rId3">
            <a:alphaModFix/>
          </a:blip>
          <a:stretch>
            <a:fillRect/>
          </a:stretch>
        </p:blipFill>
        <p:spPr>
          <a:xfrm>
            <a:off x="3062723" y="1252637"/>
            <a:ext cx="5809802" cy="2638250"/>
          </a:xfrm>
          <a:prstGeom prst="rect">
            <a:avLst/>
          </a:prstGeom>
          <a:noFill/>
          <a:ln>
            <a:noFill/>
          </a:ln>
        </p:spPr>
      </p:pic>
      <p:sp>
        <p:nvSpPr>
          <p:cNvPr id="344" name="Google Shape;344;p40"/>
          <p:cNvSpPr txBox="1"/>
          <p:nvPr/>
        </p:nvSpPr>
        <p:spPr>
          <a:xfrm>
            <a:off x="311725" y="1663975"/>
            <a:ext cx="28209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11"/>
            </a:pPr>
            <a:r>
              <a:rPr lang="fr"/>
              <a:t>Remonter</a:t>
            </a:r>
            <a:r>
              <a:rPr lang="fr"/>
              <a:t> la suspension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1"/>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 la sellette.</a:t>
            </a:r>
            <a:endParaRPr/>
          </a:p>
        </p:txBody>
      </p:sp>
      <p:sp>
        <p:nvSpPr>
          <p:cNvPr id="350" name="Google Shape;350;p41"/>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51" name="Google Shape;351;p41"/>
          <p:cNvPicPr preferRelativeResize="0"/>
          <p:nvPr/>
        </p:nvPicPr>
        <p:blipFill>
          <a:blip r:embed="rId3">
            <a:alphaModFix/>
          </a:blip>
          <a:stretch>
            <a:fillRect/>
          </a:stretch>
        </p:blipFill>
        <p:spPr>
          <a:xfrm>
            <a:off x="2874311" y="1317118"/>
            <a:ext cx="5408276" cy="2646049"/>
          </a:xfrm>
          <a:prstGeom prst="rect">
            <a:avLst/>
          </a:prstGeom>
          <a:noFill/>
          <a:ln>
            <a:noFill/>
          </a:ln>
        </p:spPr>
      </p:pic>
      <p:sp>
        <p:nvSpPr>
          <p:cNvPr id="352" name="Google Shape;352;p41"/>
          <p:cNvSpPr txBox="1"/>
          <p:nvPr/>
        </p:nvSpPr>
        <p:spPr>
          <a:xfrm>
            <a:off x="459600" y="1624700"/>
            <a:ext cx="23616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12"/>
            </a:pPr>
            <a:r>
              <a:rPr lang="fr"/>
              <a:t>Lever les béquilles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2">
            <a:hlinkClick r:id="rId3"/>
          </p:cNvPr>
          <p:cNvPicPr preferRelativeResize="0"/>
          <p:nvPr/>
        </p:nvPicPr>
        <p:blipFill>
          <a:blip r:embed="rId4">
            <a:alphaModFix/>
          </a:blip>
          <a:stretch>
            <a:fillRect/>
          </a:stretch>
        </p:blipFill>
        <p:spPr>
          <a:xfrm>
            <a:off x="656175" y="147401"/>
            <a:ext cx="7831651" cy="40397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43"/>
          <p:cNvPicPr preferRelativeResize="0"/>
          <p:nvPr/>
        </p:nvPicPr>
        <p:blipFill>
          <a:blip r:embed="rId4">
            <a:alphaModFix/>
          </a:blip>
          <a:stretch>
            <a:fillRect/>
          </a:stretch>
        </p:blipFill>
        <p:spPr>
          <a:xfrm>
            <a:off x="2836800" y="655350"/>
            <a:ext cx="5367426" cy="4312800"/>
          </a:xfrm>
          <a:prstGeom prst="rect">
            <a:avLst/>
          </a:prstGeom>
          <a:noFill/>
          <a:ln>
            <a:noFill/>
          </a:ln>
        </p:spPr>
      </p:pic>
      <p:sp>
        <p:nvSpPr>
          <p:cNvPr id="363" name="Google Shape;363;p43"/>
          <p:cNvSpPr txBox="1"/>
          <p:nvPr/>
        </p:nvSpPr>
        <p:spPr>
          <a:xfrm>
            <a:off x="666600" y="1488500"/>
            <a:ext cx="1679100" cy="86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2000">
                <a:solidFill>
                  <a:schemeClr val="dk1"/>
                </a:solidFill>
              </a:rPr>
              <a:t>Mettre </a:t>
            </a:r>
            <a:r>
              <a:rPr lang="fr" sz="2000">
                <a:solidFill>
                  <a:schemeClr val="dk1"/>
                </a:solidFill>
              </a:rPr>
              <a:t>dans</a:t>
            </a:r>
            <a:r>
              <a:rPr lang="fr" sz="2000">
                <a:solidFill>
                  <a:schemeClr val="dk1"/>
                </a:solidFill>
              </a:rPr>
              <a:t> </a:t>
            </a:r>
            <a:endParaRPr sz="2000">
              <a:solidFill>
                <a:schemeClr val="dk1"/>
              </a:solidFill>
            </a:endParaRPr>
          </a:p>
          <a:p>
            <a:pPr indent="0" lvl="0" marL="0" rtl="0" algn="l">
              <a:lnSpc>
                <a:spcPct val="115000"/>
              </a:lnSpc>
              <a:spcBef>
                <a:spcPts val="0"/>
              </a:spcBef>
              <a:spcAft>
                <a:spcPts val="0"/>
              </a:spcAft>
              <a:buNone/>
            </a:pPr>
            <a:r>
              <a:rPr lang="fr" sz="2000">
                <a:solidFill>
                  <a:schemeClr val="dk1"/>
                </a:solidFill>
              </a:rPr>
              <a:t>le bon ordre</a:t>
            </a:r>
            <a:endParaRPr sz="2000">
              <a:solidFill>
                <a:schemeClr val="dk1"/>
              </a:solidFill>
            </a:endParaRPr>
          </a:p>
        </p:txBody>
      </p:sp>
      <p:sp>
        <p:nvSpPr>
          <p:cNvPr id="364" name="Google Shape;364;p43"/>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Procédures et méthode d’ajustement des essieux.</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4"/>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370" name="Google Shape;370;p44"/>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71" name="Google Shape;371;p44"/>
          <p:cNvPicPr preferRelativeResize="0"/>
          <p:nvPr/>
        </p:nvPicPr>
        <p:blipFill>
          <a:blip r:embed="rId3">
            <a:alphaModFix/>
          </a:blip>
          <a:stretch>
            <a:fillRect/>
          </a:stretch>
        </p:blipFill>
        <p:spPr>
          <a:xfrm>
            <a:off x="4340238" y="1352640"/>
            <a:ext cx="3369026" cy="2538326"/>
          </a:xfrm>
          <a:prstGeom prst="rect">
            <a:avLst/>
          </a:prstGeom>
          <a:noFill/>
          <a:ln>
            <a:noFill/>
          </a:ln>
        </p:spPr>
      </p:pic>
      <p:sp>
        <p:nvSpPr>
          <p:cNvPr id="372" name="Google Shape;372;p44"/>
          <p:cNvSpPr txBox="1"/>
          <p:nvPr/>
        </p:nvSpPr>
        <p:spPr>
          <a:xfrm>
            <a:off x="1465300" y="1622825"/>
            <a:ext cx="23730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fr"/>
              <a:t>Appliquer les freins</a:t>
            </a:r>
            <a:endParaRPr/>
          </a:p>
        </p:txBody>
      </p:sp>
      <p:cxnSp>
        <p:nvCxnSpPr>
          <p:cNvPr id="373" name="Google Shape;373;p44"/>
          <p:cNvCxnSpPr/>
          <p:nvPr/>
        </p:nvCxnSpPr>
        <p:spPr>
          <a:xfrm flipH="1">
            <a:off x="4785675" y="1749425"/>
            <a:ext cx="594600" cy="234300"/>
          </a:xfrm>
          <a:prstGeom prst="straightConnector1">
            <a:avLst/>
          </a:prstGeom>
          <a:noFill/>
          <a:ln cap="flat" cmpd="sng" w="38100">
            <a:solidFill>
              <a:srgbClr val="000000"/>
            </a:solidFill>
            <a:prstDash val="solid"/>
            <a:round/>
            <a:headEnd len="med" w="med" type="none"/>
            <a:tailEnd len="med" w="med" type="triangle"/>
          </a:ln>
        </p:spPr>
      </p:cxnSp>
      <p:cxnSp>
        <p:nvCxnSpPr>
          <p:cNvPr id="374" name="Google Shape;374;p44"/>
          <p:cNvCxnSpPr/>
          <p:nvPr/>
        </p:nvCxnSpPr>
        <p:spPr>
          <a:xfrm flipH="1">
            <a:off x="6217900" y="2100850"/>
            <a:ext cx="594600" cy="2343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5"/>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380" name="Google Shape;380;p45"/>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sp>
        <p:nvSpPr>
          <p:cNvPr id="381" name="Google Shape;381;p45"/>
          <p:cNvSpPr txBox="1"/>
          <p:nvPr/>
        </p:nvSpPr>
        <p:spPr>
          <a:xfrm>
            <a:off x="862825" y="1778900"/>
            <a:ext cx="1826700" cy="675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2"/>
            </a:pPr>
            <a:r>
              <a:rPr lang="fr"/>
              <a:t>Déverrouiller </a:t>
            </a:r>
            <a:endParaRPr/>
          </a:p>
          <a:p>
            <a:pPr indent="0" lvl="0" marL="457200" rtl="0" algn="l">
              <a:spcBef>
                <a:spcPts val="0"/>
              </a:spcBef>
              <a:spcAft>
                <a:spcPts val="0"/>
              </a:spcAft>
              <a:buNone/>
            </a:pPr>
            <a:r>
              <a:rPr lang="fr"/>
              <a:t>les goupilles</a:t>
            </a:r>
            <a:endParaRPr/>
          </a:p>
        </p:txBody>
      </p:sp>
      <p:pic>
        <p:nvPicPr>
          <p:cNvPr id="382" name="Google Shape;382;p45"/>
          <p:cNvPicPr preferRelativeResize="0"/>
          <p:nvPr/>
        </p:nvPicPr>
        <p:blipFill>
          <a:blip r:embed="rId4">
            <a:alphaModFix/>
          </a:blip>
          <a:stretch>
            <a:fillRect/>
          </a:stretch>
        </p:blipFill>
        <p:spPr>
          <a:xfrm>
            <a:off x="2858138" y="1364475"/>
            <a:ext cx="5648325" cy="2238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6"/>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388" name="Google Shape;388;p46"/>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sp>
        <p:nvSpPr>
          <p:cNvPr id="389" name="Google Shape;389;p46"/>
          <p:cNvSpPr txBox="1"/>
          <p:nvPr/>
        </p:nvSpPr>
        <p:spPr>
          <a:xfrm>
            <a:off x="379025" y="1752413"/>
            <a:ext cx="37728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3"/>
            </a:pPr>
            <a:r>
              <a:rPr lang="fr"/>
              <a:t>Placer la tige guide à l’endroit désiré</a:t>
            </a:r>
            <a:endParaRPr/>
          </a:p>
        </p:txBody>
      </p:sp>
      <p:pic>
        <p:nvPicPr>
          <p:cNvPr id="390" name="Google Shape;390;p46"/>
          <p:cNvPicPr preferRelativeResize="0"/>
          <p:nvPr/>
        </p:nvPicPr>
        <p:blipFill>
          <a:blip r:embed="rId3">
            <a:alphaModFix/>
          </a:blip>
          <a:stretch>
            <a:fillRect/>
          </a:stretch>
        </p:blipFill>
        <p:spPr>
          <a:xfrm>
            <a:off x="4201489" y="1089012"/>
            <a:ext cx="3807176" cy="2965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7"/>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396" name="Google Shape;396;p47"/>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397" name="Google Shape;397;p47"/>
          <p:cNvPicPr preferRelativeResize="0"/>
          <p:nvPr/>
        </p:nvPicPr>
        <p:blipFill>
          <a:blip r:embed="rId3">
            <a:alphaModFix/>
          </a:blip>
          <a:stretch>
            <a:fillRect/>
          </a:stretch>
        </p:blipFill>
        <p:spPr>
          <a:xfrm>
            <a:off x="4408963" y="1302578"/>
            <a:ext cx="3369026" cy="2538326"/>
          </a:xfrm>
          <a:prstGeom prst="rect">
            <a:avLst/>
          </a:prstGeom>
          <a:noFill/>
          <a:ln>
            <a:noFill/>
          </a:ln>
        </p:spPr>
      </p:pic>
      <p:sp>
        <p:nvSpPr>
          <p:cNvPr id="398" name="Google Shape;398;p47"/>
          <p:cNvSpPr txBox="1"/>
          <p:nvPr/>
        </p:nvSpPr>
        <p:spPr>
          <a:xfrm>
            <a:off x="666600" y="1699375"/>
            <a:ext cx="32583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startAt="4"/>
            </a:pPr>
            <a:r>
              <a:rPr lang="fr">
                <a:solidFill>
                  <a:schemeClr val="dk1"/>
                </a:solidFill>
              </a:rPr>
              <a:t>Relâcher les freins du tracteur </a:t>
            </a:r>
            <a:endParaRPr/>
          </a:p>
        </p:txBody>
      </p:sp>
      <p:cxnSp>
        <p:nvCxnSpPr>
          <p:cNvPr id="399" name="Google Shape;399;p47"/>
          <p:cNvCxnSpPr/>
          <p:nvPr/>
        </p:nvCxnSpPr>
        <p:spPr>
          <a:xfrm flipH="1">
            <a:off x="4854400" y="1699363"/>
            <a:ext cx="594600" cy="234300"/>
          </a:xfrm>
          <a:prstGeom prst="straightConnector1">
            <a:avLst/>
          </a:prstGeom>
          <a:noFill/>
          <a:ln cap="flat" cmpd="sng" w="38100">
            <a:solidFill>
              <a:srgbClr val="000000"/>
            </a:solidFill>
            <a:prstDash val="solid"/>
            <a:round/>
            <a:headEnd len="med" w="med" type="none"/>
            <a:tailEnd len="med" w="med" type="triangle"/>
          </a:ln>
        </p:spPr>
      </p:cxnSp>
      <p:cxnSp>
        <p:nvCxnSpPr>
          <p:cNvPr id="400" name="Google Shape;400;p47"/>
          <p:cNvCxnSpPr/>
          <p:nvPr/>
        </p:nvCxnSpPr>
        <p:spPr>
          <a:xfrm flipH="1" rot="10800000">
            <a:off x="6562250" y="2220113"/>
            <a:ext cx="505800" cy="2316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8"/>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406" name="Google Shape;406;p48"/>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sp>
        <p:nvSpPr>
          <p:cNvPr id="407" name="Google Shape;407;p48"/>
          <p:cNvSpPr txBox="1"/>
          <p:nvPr/>
        </p:nvSpPr>
        <p:spPr>
          <a:xfrm>
            <a:off x="3385500" y="1281150"/>
            <a:ext cx="49299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5"/>
            </a:pPr>
            <a:r>
              <a:rPr lang="fr"/>
              <a:t>Selon le besoin, avancer ou reculer la semi-remorque</a:t>
            </a:r>
            <a:endParaRPr/>
          </a:p>
        </p:txBody>
      </p:sp>
      <p:pic>
        <p:nvPicPr>
          <p:cNvPr id="408" name="Google Shape;408;p48"/>
          <p:cNvPicPr preferRelativeResize="0"/>
          <p:nvPr/>
        </p:nvPicPr>
        <p:blipFill>
          <a:blip r:embed="rId3">
            <a:alphaModFix/>
          </a:blip>
          <a:stretch>
            <a:fillRect/>
          </a:stretch>
        </p:blipFill>
        <p:spPr>
          <a:xfrm>
            <a:off x="152400" y="1921050"/>
            <a:ext cx="8839200" cy="1672151"/>
          </a:xfrm>
          <a:prstGeom prst="rect">
            <a:avLst/>
          </a:prstGeom>
          <a:noFill/>
          <a:ln>
            <a:noFill/>
          </a:ln>
        </p:spPr>
      </p:pic>
      <p:cxnSp>
        <p:nvCxnSpPr>
          <p:cNvPr id="409" name="Google Shape;409;p48"/>
          <p:cNvCxnSpPr/>
          <p:nvPr/>
        </p:nvCxnSpPr>
        <p:spPr>
          <a:xfrm>
            <a:off x="4423550" y="2571750"/>
            <a:ext cx="1868700" cy="0"/>
          </a:xfrm>
          <a:prstGeom prst="straightConnector1">
            <a:avLst/>
          </a:prstGeom>
          <a:noFill/>
          <a:ln cap="flat" cmpd="sng" w="28575">
            <a:solidFill>
              <a:schemeClr val="dk2"/>
            </a:solidFill>
            <a:prstDash val="solid"/>
            <a:round/>
            <a:headEnd len="med" w="med" type="stealth"/>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3"/>
          <p:cNvSpPr txBox="1"/>
          <p:nvPr>
            <p:ph type="title"/>
          </p:nvPr>
        </p:nvSpPr>
        <p:spPr>
          <a:xfrm>
            <a:off x="311700" y="813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a:t>
            </a:r>
            <a:r>
              <a:rPr lang="fr"/>
              <a:t>charge payante</a:t>
            </a:r>
            <a:endParaRPr/>
          </a:p>
        </p:txBody>
      </p:sp>
      <p:sp>
        <p:nvSpPr>
          <p:cNvPr id="102" name="Google Shape;102;p13"/>
          <p:cNvSpPr txBox="1"/>
          <p:nvPr>
            <p:ph idx="1" type="body"/>
          </p:nvPr>
        </p:nvSpPr>
        <p:spPr>
          <a:xfrm>
            <a:off x="311700" y="2258325"/>
            <a:ext cx="8520600" cy="117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Le poids à vide</a:t>
            </a:r>
            <a:endParaRPr/>
          </a:p>
          <a:p>
            <a:pPr indent="-342900" lvl="0" marL="457200" rtl="0" algn="l">
              <a:spcBef>
                <a:spcPts val="0"/>
              </a:spcBef>
              <a:spcAft>
                <a:spcPts val="0"/>
              </a:spcAft>
              <a:buSzPts val="1800"/>
              <a:buChar char="-"/>
            </a:pPr>
            <a:r>
              <a:rPr lang="fr"/>
              <a:t>Le poids du carburant</a:t>
            </a:r>
            <a:endParaRPr/>
          </a:p>
          <a:p>
            <a:pPr indent="-342900" lvl="0" marL="457200" rtl="0" algn="l">
              <a:spcBef>
                <a:spcPts val="0"/>
              </a:spcBef>
              <a:spcAft>
                <a:spcPts val="0"/>
              </a:spcAft>
              <a:buSzPts val="1800"/>
              <a:buChar char="-"/>
            </a:pPr>
            <a:r>
              <a:rPr lang="fr"/>
              <a:t>Différence entre la masse réelle et les certificats d’immatriculation</a:t>
            </a:r>
            <a:endParaRPr/>
          </a:p>
          <a:p>
            <a:pPr indent="0" lvl="0" marL="0" rtl="0" algn="l">
              <a:spcBef>
                <a:spcPts val="1600"/>
              </a:spcBef>
              <a:spcAft>
                <a:spcPts val="1600"/>
              </a:spcAft>
              <a:buNone/>
            </a:pPr>
            <a:r>
              <a:t/>
            </a:r>
            <a:endParaRPr/>
          </a:p>
        </p:txBody>
      </p:sp>
      <p:pic>
        <p:nvPicPr>
          <p:cNvPr id="103" name="Google Shape;103;p13"/>
          <p:cNvPicPr preferRelativeResize="0"/>
          <p:nvPr/>
        </p:nvPicPr>
        <p:blipFill>
          <a:blip r:embed="rId3">
            <a:alphaModFix/>
          </a:blip>
          <a:stretch>
            <a:fillRect/>
          </a:stretch>
        </p:blipFill>
        <p:spPr>
          <a:xfrm>
            <a:off x="3600624" y="295850"/>
            <a:ext cx="2203100" cy="16082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9"/>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415" name="Google Shape;415;p49"/>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sp>
        <p:nvSpPr>
          <p:cNvPr id="416" name="Google Shape;416;p49"/>
          <p:cNvSpPr txBox="1"/>
          <p:nvPr/>
        </p:nvSpPr>
        <p:spPr>
          <a:xfrm>
            <a:off x="578150" y="1929000"/>
            <a:ext cx="31212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6. </a:t>
            </a:r>
            <a:r>
              <a:rPr lang="fr"/>
              <a:t>Verrouiller les goupilles</a:t>
            </a:r>
            <a:endParaRPr/>
          </a:p>
        </p:txBody>
      </p:sp>
      <p:pic>
        <p:nvPicPr>
          <p:cNvPr id="417" name="Google Shape;417;p49"/>
          <p:cNvPicPr preferRelativeResize="0"/>
          <p:nvPr/>
        </p:nvPicPr>
        <p:blipFill>
          <a:blip r:embed="rId3">
            <a:alphaModFix/>
          </a:blip>
          <a:stretch>
            <a:fillRect/>
          </a:stretch>
        </p:blipFill>
        <p:spPr>
          <a:xfrm>
            <a:off x="2975938" y="1539100"/>
            <a:ext cx="5648325" cy="2238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0"/>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423" name="Google Shape;423;p50"/>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pic>
        <p:nvPicPr>
          <p:cNvPr id="424" name="Google Shape;424;p50"/>
          <p:cNvPicPr preferRelativeResize="0"/>
          <p:nvPr/>
        </p:nvPicPr>
        <p:blipFill>
          <a:blip r:embed="rId4">
            <a:alphaModFix/>
          </a:blip>
          <a:stretch>
            <a:fillRect/>
          </a:stretch>
        </p:blipFill>
        <p:spPr>
          <a:xfrm>
            <a:off x="3909650" y="1460590"/>
            <a:ext cx="3369026" cy="2538326"/>
          </a:xfrm>
          <a:prstGeom prst="rect">
            <a:avLst/>
          </a:prstGeom>
          <a:noFill/>
          <a:ln>
            <a:noFill/>
          </a:ln>
        </p:spPr>
      </p:pic>
      <p:sp>
        <p:nvSpPr>
          <p:cNvPr id="425" name="Google Shape;425;p50"/>
          <p:cNvSpPr txBox="1"/>
          <p:nvPr/>
        </p:nvSpPr>
        <p:spPr>
          <a:xfrm>
            <a:off x="1021188" y="1780875"/>
            <a:ext cx="2373000" cy="4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7"/>
            </a:pPr>
            <a:r>
              <a:rPr lang="fr"/>
              <a:t>Appliquer les freins</a:t>
            </a:r>
            <a:endParaRPr/>
          </a:p>
        </p:txBody>
      </p:sp>
      <p:cxnSp>
        <p:nvCxnSpPr>
          <p:cNvPr id="426" name="Google Shape;426;p50"/>
          <p:cNvCxnSpPr/>
          <p:nvPr/>
        </p:nvCxnSpPr>
        <p:spPr>
          <a:xfrm flipH="1">
            <a:off x="4355088" y="1857375"/>
            <a:ext cx="594600" cy="234300"/>
          </a:xfrm>
          <a:prstGeom prst="straightConnector1">
            <a:avLst/>
          </a:prstGeom>
          <a:noFill/>
          <a:ln cap="flat" cmpd="sng" w="38100">
            <a:solidFill>
              <a:srgbClr val="000000"/>
            </a:solidFill>
            <a:prstDash val="solid"/>
            <a:round/>
            <a:headEnd len="med" w="med" type="none"/>
            <a:tailEnd len="med" w="med" type="triangle"/>
          </a:ln>
        </p:spPr>
      </p:cxnSp>
      <p:cxnSp>
        <p:nvCxnSpPr>
          <p:cNvPr id="427" name="Google Shape;427;p50"/>
          <p:cNvCxnSpPr/>
          <p:nvPr/>
        </p:nvCxnSpPr>
        <p:spPr>
          <a:xfrm flipH="1">
            <a:off x="5787313" y="2208800"/>
            <a:ext cx="594600" cy="2343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1"/>
          <p:cNvSpPr txBox="1"/>
          <p:nvPr>
            <p:ph type="title"/>
          </p:nvPr>
        </p:nvSpPr>
        <p:spPr>
          <a:xfrm>
            <a:off x="311713" y="129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Procédures et méthode d’ajustement des essieux.</a:t>
            </a:r>
            <a:endParaRPr/>
          </a:p>
        </p:txBody>
      </p:sp>
      <p:sp>
        <p:nvSpPr>
          <p:cNvPr id="433" name="Google Shape;433;p51"/>
          <p:cNvSpPr txBox="1"/>
          <p:nvPr>
            <p:ph idx="1" type="body"/>
          </p:nvPr>
        </p:nvSpPr>
        <p:spPr>
          <a:xfrm>
            <a:off x="311725" y="702450"/>
            <a:ext cx="2751000" cy="4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Mettre dans le bon ordre</a:t>
            </a:r>
            <a:endParaRPr/>
          </a:p>
        </p:txBody>
      </p:sp>
      <p:sp>
        <p:nvSpPr>
          <p:cNvPr id="434" name="Google Shape;434;p51"/>
          <p:cNvSpPr txBox="1"/>
          <p:nvPr/>
        </p:nvSpPr>
        <p:spPr>
          <a:xfrm>
            <a:off x="573975" y="1719575"/>
            <a:ext cx="2900700" cy="861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8"/>
            </a:pPr>
            <a:r>
              <a:rPr lang="fr"/>
              <a:t>Vérifier si toutes les goupilles sont revenues en place</a:t>
            </a:r>
            <a:endParaRPr/>
          </a:p>
        </p:txBody>
      </p:sp>
      <p:pic>
        <p:nvPicPr>
          <p:cNvPr id="435" name="Google Shape;435;p51"/>
          <p:cNvPicPr preferRelativeResize="0"/>
          <p:nvPr/>
        </p:nvPicPr>
        <p:blipFill>
          <a:blip r:embed="rId3">
            <a:alphaModFix/>
          </a:blip>
          <a:stretch>
            <a:fillRect/>
          </a:stretch>
        </p:blipFill>
        <p:spPr>
          <a:xfrm>
            <a:off x="3612938" y="1123188"/>
            <a:ext cx="4705886" cy="31126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52">
            <a:hlinkClick r:id="rId3"/>
          </p:cNvPr>
          <p:cNvPicPr preferRelativeResize="0"/>
          <p:nvPr/>
        </p:nvPicPr>
        <p:blipFill>
          <a:blip r:embed="rId4">
            <a:alphaModFix/>
          </a:blip>
          <a:stretch>
            <a:fillRect/>
          </a:stretch>
        </p:blipFill>
        <p:spPr>
          <a:xfrm>
            <a:off x="152400" y="1802075"/>
            <a:ext cx="8839202" cy="1539353"/>
          </a:xfrm>
          <a:prstGeom prst="rect">
            <a:avLst/>
          </a:prstGeom>
          <a:noFill/>
          <a:ln>
            <a:noFill/>
          </a:ln>
        </p:spPr>
      </p:pic>
      <p:pic>
        <p:nvPicPr>
          <p:cNvPr id="441" name="Google Shape;441;p52"/>
          <p:cNvPicPr preferRelativeResize="0"/>
          <p:nvPr/>
        </p:nvPicPr>
        <p:blipFill>
          <a:blip r:embed="rId5">
            <a:alphaModFix/>
          </a:blip>
          <a:stretch>
            <a:fillRect/>
          </a:stretch>
        </p:blipFill>
        <p:spPr>
          <a:xfrm>
            <a:off x="7586675" y="2924175"/>
            <a:ext cx="953200" cy="417250"/>
          </a:xfrm>
          <a:prstGeom prst="rect">
            <a:avLst/>
          </a:prstGeom>
          <a:noFill/>
          <a:ln>
            <a:noFill/>
          </a:ln>
        </p:spPr>
      </p:pic>
      <p:sp>
        <p:nvSpPr>
          <p:cNvPr id="442" name="Google Shape;442;p52"/>
          <p:cNvSpPr txBox="1"/>
          <p:nvPr>
            <p:ph type="title"/>
          </p:nvPr>
        </p:nvSpPr>
        <p:spPr>
          <a:xfrm>
            <a:off x="311688" y="36787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Procédures et méthode d’ajustement des essieux.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2500"/>
                                        <p:tgtEl>
                                          <p:spTgt spid="441"/>
                                        </p:tgtEl>
                                        <p:attrNameLst>
                                          <p:attrName>ppt_w</p:attrName>
                                        </p:attrNameLst>
                                      </p:cBhvr>
                                      <p:tavLst>
                                        <p:tav fmla="" tm="0">
                                          <p:val>
                                            <p:strVal val="0"/>
                                          </p:val>
                                        </p:tav>
                                        <p:tav fmla="" tm="100000">
                                          <p:val>
                                            <p:strVal val="#ppt_w"/>
                                          </p:val>
                                        </p:tav>
                                      </p:tavLst>
                                    </p:anim>
                                    <p:anim calcmode="lin" valueType="num">
                                      <p:cBhvr additive="base">
                                        <p:cTn dur="2500"/>
                                        <p:tgtEl>
                                          <p:spTgt spid="44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4"/>
          <p:cNvSpPr txBox="1"/>
          <p:nvPr>
            <p:ph type="title"/>
          </p:nvPr>
        </p:nvSpPr>
        <p:spPr>
          <a:xfrm>
            <a:off x="0" y="2164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600"/>
              <a:t>Différence entre masse réelle et le certificat d’immatriculation</a:t>
            </a:r>
            <a:endParaRPr sz="2600"/>
          </a:p>
        </p:txBody>
      </p:sp>
      <p:sp>
        <p:nvSpPr>
          <p:cNvPr id="109" name="Google Shape;109;p14"/>
          <p:cNvSpPr txBox="1"/>
          <p:nvPr>
            <p:ph idx="4294967295" type="body"/>
          </p:nvPr>
        </p:nvSpPr>
        <p:spPr>
          <a:xfrm>
            <a:off x="3744575" y="131532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pic>
        <p:nvPicPr>
          <p:cNvPr id="110" name="Google Shape;110;p14"/>
          <p:cNvPicPr preferRelativeResize="0"/>
          <p:nvPr/>
        </p:nvPicPr>
        <p:blipFill>
          <a:blip r:embed="rId3">
            <a:alphaModFix/>
          </a:blip>
          <a:stretch>
            <a:fillRect/>
          </a:stretch>
        </p:blipFill>
        <p:spPr>
          <a:xfrm>
            <a:off x="92325" y="954436"/>
            <a:ext cx="3497996" cy="1332589"/>
          </a:xfrm>
          <a:prstGeom prst="rect">
            <a:avLst/>
          </a:prstGeom>
          <a:noFill/>
          <a:ln>
            <a:noFill/>
          </a:ln>
        </p:spPr>
      </p:pic>
      <p:pic>
        <p:nvPicPr>
          <p:cNvPr id="111" name="Google Shape;111;p14"/>
          <p:cNvPicPr preferRelativeResize="0"/>
          <p:nvPr/>
        </p:nvPicPr>
        <p:blipFill>
          <a:blip r:embed="rId4">
            <a:alphaModFix/>
          </a:blip>
          <a:stretch>
            <a:fillRect/>
          </a:stretch>
        </p:blipFill>
        <p:spPr>
          <a:xfrm>
            <a:off x="4311029" y="954425"/>
            <a:ext cx="3497996" cy="1332589"/>
          </a:xfrm>
          <a:prstGeom prst="rect">
            <a:avLst/>
          </a:prstGeom>
          <a:noFill/>
          <a:ln>
            <a:noFill/>
          </a:ln>
        </p:spPr>
      </p:pic>
      <p:sp>
        <p:nvSpPr>
          <p:cNvPr id="112" name="Google Shape;112;p14"/>
          <p:cNvSpPr txBox="1"/>
          <p:nvPr>
            <p:ph idx="4294967295" type="body"/>
          </p:nvPr>
        </p:nvSpPr>
        <p:spPr>
          <a:xfrm>
            <a:off x="7963275" y="131532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pic>
        <p:nvPicPr>
          <p:cNvPr id="113" name="Google Shape;113;p14"/>
          <p:cNvPicPr preferRelativeResize="0"/>
          <p:nvPr/>
        </p:nvPicPr>
        <p:blipFill>
          <a:blip r:embed="rId5">
            <a:alphaModFix/>
          </a:blip>
          <a:stretch>
            <a:fillRect/>
          </a:stretch>
        </p:blipFill>
        <p:spPr>
          <a:xfrm>
            <a:off x="2522583" y="2591815"/>
            <a:ext cx="1788437" cy="2323085"/>
          </a:xfrm>
          <a:prstGeom prst="rect">
            <a:avLst/>
          </a:prstGeom>
          <a:noFill/>
          <a:ln>
            <a:noFill/>
          </a:ln>
        </p:spPr>
      </p:pic>
      <p:pic>
        <p:nvPicPr>
          <p:cNvPr id="114" name="Google Shape;114;p14"/>
          <p:cNvPicPr preferRelativeResize="0"/>
          <p:nvPr/>
        </p:nvPicPr>
        <p:blipFill>
          <a:blip r:embed="rId6">
            <a:alphaModFix/>
          </a:blip>
          <a:stretch>
            <a:fillRect/>
          </a:stretch>
        </p:blipFill>
        <p:spPr>
          <a:xfrm>
            <a:off x="449925" y="2971587"/>
            <a:ext cx="1227725" cy="1943324"/>
          </a:xfrm>
          <a:prstGeom prst="rect">
            <a:avLst/>
          </a:prstGeom>
          <a:noFill/>
          <a:ln>
            <a:noFill/>
          </a:ln>
        </p:spPr>
      </p:pic>
      <p:pic>
        <p:nvPicPr>
          <p:cNvPr id="115" name="Google Shape;115;p14"/>
          <p:cNvPicPr preferRelativeResize="0"/>
          <p:nvPr/>
        </p:nvPicPr>
        <p:blipFill>
          <a:blip r:embed="rId7">
            <a:alphaModFix/>
          </a:blip>
          <a:stretch>
            <a:fillRect/>
          </a:stretch>
        </p:blipFill>
        <p:spPr>
          <a:xfrm>
            <a:off x="620098" y="2971588"/>
            <a:ext cx="943898" cy="533997"/>
          </a:xfrm>
          <a:prstGeom prst="rect">
            <a:avLst/>
          </a:prstGeom>
          <a:noFill/>
          <a:ln>
            <a:noFill/>
          </a:ln>
        </p:spPr>
      </p:pic>
      <p:pic>
        <p:nvPicPr>
          <p:cNvPr id="116" name="Google Shape;116;p14"/>
          <p:cNvPicPr preferRelativeResize="0"/>
          <p:nvPr/>
        </p:nvPicPr>
        <p:blipFill>
          <a:blip r:embed="rId8">
            <a:alphaModFix/>
          </a:blip>
          <a:stretch>
            <a:fillRect/>
          </a:stretch>
        </p:blipFill>
        <p:spPr>
          <a:xfrm>
            <a:off x="2048075" y="3505575"/>
            <a:ext cx="1369949" cy="971450"/>
          </a:xfrm>
          <a:prstGeom prst="rect">
            <a:avLst/>
          </a:prstGeom>
          <a:noFill/>
          <a:ln>
            <a:noFill/>
          </a:ln>
        </p:spPr>
      </p:pic>
      <p:pic>
        <p:nvPicPr>
          <p:cNvPr id="117" name="Google Shape;117;p14"/>
          <p:cNvPicPr preferRelativeResize="0"/>
          <p:nvPr/>
        </p:nvPicPr>
        <p:blipFill>
          <a:blip r:embed="rId9">
            <a:alphaModFix/>
          </a:blip>
          <a:stretch>
            <a:fillRect/>
          </a:stretch>
        </p:blipFill>
        <p:spPr>
          <a:xfrm>
            <a:off x="6421400" y="2931450"/>
            <a:ext cx="2290025" cy="1527740"/>
          </a:xfrm>
          <a:prstGeom prst="rect">
            <a:avLst/>
          </a:prstGeom>
          <a:noFill/>
          <a:ln>
            <a:noFill/>
          </a:ln>
        </p:spPr>
      </p:pic>
      <p:pic>
        <p:nvPicPr>
          <p:cNvPr id="118" name="Google Shape;118;p14"/>
          <p:cNvPicPr preferRelativeResize="0"/>
          <p:nvPr/>
        </p:nvPicPr>
        <p:blipFill>
          <a:blip r:embed="rId10">
            <a:alphaModFix/>
          </a:blip>
          <a:stretch>
            <a:fillRect/>
          </a:stretch>
        </p:blipFill>
        <p:spPr>
          <a:xfrm>
            <a:off x="4497438" y="2721559"/>
            <a:ext cx="1906100" cy="1947531"/>
          </a:xfrm>
          <a:prstGeom prst="rect">
            <a:avLst/>
          </a:prstGeom>
          <a:noFill/>
          <a:ln>
            <a:noFill/>
          </a:ln>
        </p:spPr>
      </p:pic>
      <p:sp>
        <p:nvSpPr>
          <p:cNvPr id="119" name="Google Shape;119;p14"/>
          <p:cNvSpPr txBox="1"/>
          <p:nvPr>
            <p:ph idx="4294967295" type="body"/>
          </p:nvPr>
        </p:nvSpPr>
        <p:spPr>
          <a:xfrm>
            <a:off x="6032600" y="350557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sp>
        <p:nvSpPr>
          <p:cNvPr id="120" name="Google Shape;120;p14"/>
          <p:cNvSpPr txBox="1"/>
          <p:nvPr>
            <p:ph idx="4294967295" type="body"/>
          </p:nvPr>
        </p:nvSpPr>
        <p:spPr>
          <a:xfrm>
            <a:off x="4156775" y="350557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sp>
        <p:nvSpPr>
          <p:cNvPr id="121" name="Google Shape;121;p14"/>
          <p:cNvSpPr txBox="1"/>
          <p:nvPr>
            <p:ph idx="4294967295" type="body"/>
          </p:nvPr>
        </p:nvSpPr>
        <p:spPr>
          <a:xfrm>
            <a:off x="1677650" y="350557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sp>
        <p:nvSpPr>
          <p:cNvPr id="122" name="Google Shape;122;p14"/>
          <p:cNvSpPr txBox="1"/>
          <p:nvPr>
            <p:ph idx="4294967295" type="body"/>
          </p:nvPr>
        </p:nvSpPr>
        <p:spPr>
          <a:xfrm>
            <a:off x="0" y="350557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sp>
        <p:nvSpPr>
          <p:cNvPr id="123" name="Google Shape;123;p14"/>
          <p:cNvSpPr txBox="1"/>
          <p:nvPr>
            <p:ph idx="4294967295" type="body"/>
          </p:nvPr>
        </p:nvSpPr>
        <p:spPr>
          <a:xfrm>
            <a:off x="8729275" y="3505575"/>
            <a:ext cx="412200" cy="61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sz="3100"/>
              <a:t>=</a:t>
            </a:r>
            <a:endParaRPr sz="3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5"/>
          <p:cNvSpPr txBox="1"/>
          <p:nvPr>
            <p:ph type="title"/>
          </p:nvPr>
        </p:nvSpPr>
        <p:spPr>
          <a:xfrm>
            <a:off x="311700" y="292625"/>
            <a:ext cx="381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types de balances</a:t>
            </a:r>
            <a:endParaRPr/>
          </a:p>
        </p:txBody>
      </p:sp>
      <p:sp>
        <p:nvSpPr>
          <p:cNvPr id="129" name="Google Shape;129;p15"/>
          <p:cNvSpPr txBox="1"/>
          <p:nvPr>
            <p:ph idx="4294967295" type="body"/>
          </p:nvPr>
        </p:nvSpPr>
        <p:spPr>
          <a:xfrm>
            <a:off x="4790975" y="105950"/>
            <a:ext cx="4061700" cy="45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des contrôles routier;</a:t>
            </a:r>
            <a:endParaRPr/>
          </a:p>
          <a:p>
            <a:pPr indent="0" lvl="0" marL="0" rtl="0" algn="l">
              <a:spcBef>
                <a:spcPts val="1600"/>
              </a:spcBef>
              <a:spcAft>
                <a:spcPts val="1600"/>
              </a:spcAft>
              <a:buNone/>
            </a:pPr>
            <a:r>
              <a:t/>
            </a:r>
            <a:endParaRPr/>
          </a:p>
        </p:txBody>
      </p:sp>
      <p:pic>
        <p:nvPicPr>
          <p:cNvPr id="130" name="Google Shape;130;p15"/>
          <p:cNvPicPr preferRelativeResize="0"/>
          <p:nvPr/>
        </p:nvPicPr>
        <p:blipFill>
          <a:blip r:embed="rId3">
            <a:alphaModFix/>
          </a:blip>
          <a:stretch>
            <a:fillRect/>
          </a:stretch>
        </p:blipFill>
        <p:spPr>
          <a:xfrm>
            <a:off x="864826" y="1539088"/>
            <a:ext cx="2124149" cy="2290176"/>
          </a:xfrm>
          <a:prstGeom prst="rect">
            <a:avLst/>
          </a:prstGeom>
          <a:noFill/>
          <a:ln>
            <a:noFill/>
          </a:ln>
        </p:spPr>
      </p:pic>
      <p:pic>
        <p:nvPicPr>
          <p:cNvPr id="131" name="Google Shape;131;p15"/>
          <p:cNvPicPr preferRelativeResize="0"/>
          <p:nvPr/>
        </p:nvPicPr>
        <p:blipFill>
          <a:blip r:embed="rId4">
            <a:alphaModFix/>
          </a:blip>
          <a:stretch>
            <a:fillRect/>
          </a:stretch>
        </p:blipFill>
        <p:spPr>
          <a:xfrm>
            <a:off x="4717399" y="553675"/>
            <a:ext cx="3939350" cy="1766225"/>
          </a:xfrm>
          <a:prstGeom prst="rect">
            <a:avLst/>
          </a:prstGeom>
          <a:noFill/>
          <a:ln>
            <a:noFill/>
          </a:ln>
        </p:spPr>
      </p:pic>
      <p:pic>
        <p:nvPicPr>
          <p:cNvPr id="132" name="Google Shape;132;p15"/>
          <p:cNvPicPr preferRelativeResize="0"/>
          <p:nvPr/>
        </p:nvPicPr>
        <p:blipFill>
          <a:blip r:embed="rId5">
            <a:alphaModFix/>
          </a:blip>
          <a:stretch>
            <a:fillRect/>
          </a:stretch>
        </p:blipFill>
        <p:spPr>
          <a:xfrm>
            <a:off x="5195212" y="2925275"/>
            <a:ext cx="3253226" cy="2065825"/>
          </a:xfrm>
          <a:prstGeom prst="rect">
            <a:avLst/>
          </a:prstGeom>
          <a:noFill/>
          <a:ln>
            <a:noFill/>
          </a:ln>
        </p:spPr>
      </p:pic>
      <p:sp>
        <p:nvSpPr>
          <p:cNvPr id="133" name="Google Shape;133;p15"/>
          <p:cNvSpPr txBox="1"/>
          <p:nvPr/>
        </p:nvSpPr>
        <p:spPr>
          <a:xfrm>
            <a:off x="507175" y="1086500"/>
            <a:ext cx="32994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800">
                <a:solidFill>
                  <a:schemeClr val="dk2"/>
                </a:solidFill>
              </a:rPr>
              <a:t>Les balances publiques;</a:t>
            </a:r>
            <a:endParaRPr sz="1800">
              <a:solidFill>
                <a:schemeClr val="dk2"/>
              </a:solidFill>
            </a:endParaRPr>
          </a:p>
          <a:p>
            <a:pPr indent="0" lvl="0" marL="0" rtl="0" algn="l">
              <a:lnSpc>
                <a:spcPct val="115000"/>
              </a:lnSpc>
              <a:spcBef>
                <a:spcPts val="1600"/>
              </a:spcBef>
              <a:spcAft>
                <a:spcPts val="1600"/>
              </a:spcAft>
              <a:buClr>
                <a:schemeClr val="dk1"/>
              </a:buClr>
              <a:buSzPts val="1100"/>
              <a:buFont typeface="Arial"/>
              <a:buNone/>
            </a:pPr>
            <a:r>
              <a:t/>
            </a:r>
            <a:endParaRPr/>
          </a:p>
        </p:txBody>
      </p:sp>
      <p:sp>
        <p:nvSpPr>
          <p:cNvPr id="134" name="Google Shape;134;p15"/>
          <p:cNvSpPr txBox="1"/>
          <p:nvPr/>
        </p:nvSpPr>
        <p:spPr>
          <a:xfrm>
            <a:off x="5308025" y="2419350"/>
            <a:ext cx="3027600" cy="57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fr" sz="1800">
                <a:solidFill>
                  <a:schemeClr val="dk2"/>
                </a:solidFill>
              </a:rPr>
              <a:t>Les balances d’entreprises.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6"/>
          <p:cNvPicPr preferRelativeResize="0"/>
          <p:nvPr/>
        </p:nvPicPr>
        <p:blipFill>
          <a:blip r:embed="rId3">
            <a:alphaModFix/>
          </a:blip>
          <a:stretch>
            <a:fillRect/>
          </a:stretch>
        </p:blipFill>
        <p:spPr>
          <a:xfrm>
            <a:off x="61375" y="1346538"/>
            <a:ext cx="2819400" cy="2209800"/>
          </a:xfrm>
          <a:prstGeom prst="rect">
            <a:avLst/>
          </a:prstGeom>
          <a:noFill/>
          <a:ln>
            <a:noFill/>
          </a:ln>
        </p:spPr>
      </p:pic>
      <p:pic>
        <p:nvPicPr>
          <p:cNvPr id="140" name="Google Shape;140;p16"/>
          <p:cNvPicPr preferRelativeResize="0"/>
          <p:nvPr/>
        </p:nvPicPr>
        <p:blipFill>
          <a:blip r:embed="rId4">
            <a:alphaModFix/>
          </a:blip>
          <a:stretch>
            <a:fillRect/>
          </a:stretch>
        </p:blipFill>
        <p:spPr>
          <a:xfrm>
            <a:off x="7164575" y="2205425"/>
            <a:ext cx="1841025" cy="1841025"/>
          </a:xfrm>
          <a:prstGeom prst="rect">
            <a:avLst/>
          </a:prstGeom>
          <a:noFill/>
          <a:ln>
            <a:noFill/>
          </a:ln>
        </p:spPr>
      </p:pic>
      <p:pic>
        <p:nvPicPr>
          <p:cNvPr id="141" name="Google Shape;141;p16"/>
          <p:cNvPicPr preferRelativeResize="0"/>
          <p:nvPr/>
        </p:nvPicPr>
        <p:blipFill>
          <a:blip r:embed="rId5">
            <a:alphaModFix/>
          </a:blip>
          <a:stretch>
            <a:fillRect/>
          </a:stretch>
        </p:blipFill>
        <p:spPr>
          <a:xfrm>
            <a:off x="6545450" y="218200"/>
            <a:ext cx="619125" cy="2085975"/>
          </a:xfrm>
          <a:prstGeom prst="rect">
            <a:avLst/>
          </a:prstGeom>
          <a:noFill/>
          <a:ln>
            <a:noFill/>
          </a:ln>
        </p:spPr>
      </p:pic>
      <p:pic>
        <p:nvPicPr>
          <p:cNvPr id="142" name="Google Shape;142;p16"/>
          <p:cNvPicPr preferRelativeResize="0"/>
          <p:nvPr/>
        </p:nvPicPr>
        <p:blipFill>
          <a:blip r:embed="rId6">
            <a:alphaModFix/>
          </a:blip>
          <a:stretch>
            <a:fillRect/>
          </a:stretch>
        </p:blipFill>
        <p:spPr>
          <a:xfrm>
            <a:off x="3049255" y="1622292"/>
            <a:ext cx="3327724" cy="1658300"/>
          </a:xfrm>
          <a:prstGeom prst="rect">
            <a:avLst/>
          </a:prstGeom>
          <a:noFill/>
          <a:ln>
            <a:noFill/>
          </a:ln>
        </p:spPr>
      </p:pic>
      <p:sp>
        <p:nvSpPr>
          <p:cNvPr id="143" name="Google Shape;143;p16"/>
          <p:cNvSpPr txBox="1"/>
          <p:nvPr>
            <p:ph type="title"/>
          </p:nvPr>
        </p:nvSpPr>
        <p:spPr>
          <a:xfrm>
            <a:off x="61400"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des contrôles routier</a:t>
            </a:r>
            <a:endParaRPr/>
          </a:p>
        </p:txBody>
      </p:sp>
      <p:sp>
        <p:nvSpPr>
          <p:cNvPr id="144" name="Google Shape;144;p16"/>
          <p:cNvSpPr txBox="1"/>
          <p:nvPr/>
        </p:nvSpPr>
        <p:spPr>
          <a:xfrm>
            <a:off x="61400" y="629325"/>
            <a:ext cx="32994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txBox="1"/>
          <p:nvPr>
            <p:ph type="title"/>
          </p:nvPr>
        </p:nvSpPr>
        <p:spPr>
          <a:xfrm>
            <a:off x="177050" y="629325"/>
            <a:ext cx="8520600" cy="7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200"/>
              <a:t>Systèmes et réseaux d'information sur les véhicules commerciaux (Commercial Vehicle Information Systems and Networks CVISN).</a:t>
            </a:r>
            <a:endParaRPr sz="2200"/>
          </a:p>
          <a:p>
            <a:pPr indent="0" lvl="0" marL="0" rtl="0" algn="l">
              <a:spcBef>
                <a:spcPts val="0"/>
              </a:spcBef>
              <a:spcAft>
                <a:spcPts val="0"/>
              </a:spcAft>
              <a:buNone/>
            </a:pPr>
            <a:r>
              <a:t/>
            </a:r>
            <a:endParaRPr sz="2100"/>
          </a:p>
        </p:txBody>
      </p:sp>
      <p:pic>
        <p:nvPicPr>
          <p:cNvPr id="150" name="Google Shape;150;p17"/>
          <p:cNvPicPr preferRelativeResize="0"/>
          <p:nvPr/>
        </p:nvPicPr>
        <p:blipFill>
          <a:blip r:embed="rId3">
            <a:alphaModFix/>
          </a:blip>
          <a:stretch>
            <a:fillRect/>
          </a:stretch>
        </p:blipFill>
        <p:spPr>
          <a:xfrm>
            <a:off x="348700" y="1733600"/>
            <a:ext cx="1866900" cy="1847850"/>
          </a:xfrm>
          <a:prstGeom prst="rect">
            <a:avLst/>
          </a:prstGeom>
          <a:noFill/>
          <a:ln>
            <a:noFill/>
          </a:ln>
        </p:spPr>
      </p:pic>
      <p:pic>
        <p:nvPicPr>
          <p:cNvPr id="151" name="Google Shape;151;p17"/>
          <p:cNvPicPr preferRelativeResize="0"/>
          <p:nvPr/>
        </p:nvPicPr>
        <p:blipFill>
          <a:blip r:embed="rId4">
            <a:alphaModFix/>
          </a:blip>
          <a:stretch>
            <a:fillRect/>
          </a:stretch>
        </p:blipFill>
        <p:spPr>
          <a:xfrm>
            <a:off x="3422938" y="1728825"/>
            <a:ext cx="1866900" cy="1857375"/>
          </a:xfrm>
          <a:prstGeom prst="rect">
            <a:avLst/>
          </a:prstGeom>
          <a:noFill/>
          <a:ln>
            <a:noFill/>
          </a:ln>
        </p:spPr>
      </p:pic>
      <p:pic>
        <p:nvPicPr>
          <p:cNvPr id="152" name="Google Shape;152;p17"/>
          <p:cNvPicPr preferRelativeResize="0"/>
          <p:nvPr/>
        </p:nvPicPr>
        <p:blipFill>
          <a:blip r:embed="rId5">
            <a:alphaModFix/>
          </a:blip>
          <a:stretch>
            <a:fillRect/>
          </a:stretch>
        </p:blipFill>
        <p:spPr>
          <a:xfrm>
            <a:off x="6497175" y="2005075"/>
            <a:ext cx="2028825" cy="1304925"/>
          </a:xfrm>
          <a:prstGeom prst="rect">
            <a:avLst/>
          </a:prstGeom>
          <a:noFill/>
          <a:ln>
            <a:noFill/>
          </a:ln>
        </p:spPr>
      </p:pic>
      <p:sp>
        <p:nvSpPr>
          <p:cNvPr id="153" name="Google Shape;153;p17"/>
          <p:cNvSpPr txBox="1"/>
          <p:nvPr>
            <p:ph type="title"/>
          </p:nvPr>
        </p:nvSpPr>
        <p:spPr>
          <a:xfrm>
            <a:off x="61400"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des contrôles routier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txBox="1"/>
          <p:nvPr>
            <p:ph idx="1" type="body"/>
          </p:nvPr>
        </p:nvSpPr>
        <p:spPr>
          <a:xfrm>
            <a:off x="311700" y="1152475"/>
            <a:ext cx="2453100" cy="46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Embarquement</a:t>
            </a:r>
            <a:endParaRPr/>
          </a:p>
        </p:txBody>
      </p:sp>
      <p:sp>
        <p:nvSpPr>
          <p:cNvPr id="159" name="Google Shape;159;p18"/>
          <p:cNvSpPr txBox="1"/>
          <p:nvPr>
            <p:ph type="title"/>
          </p:nvPr>
        </p:nvSpPr>
        <p:spPr>
          <a:xfrm>
            <a:off x="52425" y="5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balances publiques</a:t>
            </a:r>
            <a:endParaRPr/>
          </a:p>
        </p:txBody>
      </p:sp>
      <p:sp>
        <p:nvSpPr>
          <p:cNvPr id="160" name="Google Shape;160;p18"/>
          <p:cNvSpPr txBox="1"/>
          <p:nvPr/>
        </p:nvSpPr>
        <p:spPr>
          <a:xfrm>
            <a:off x="61400" y="629325"/>
            <a:ext cx="3299400" cy="50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800">
                <a:solidFill>
                  <a:schemeClr val="dk2"/>
                </a:solidFill>
              </a:rPr>
              <a:t>L’approche</a:t>
            </a:r>
            <a:endParaRPr sz="1800">
              <a:solidFill>
                <a:schemeClr val="dk2"/>
              </a:solidFill>
            </a:endParaRPr>
          </a:p>
          <a:p>
            <a:pPr indent="0" lvl="0" marL="0" rtl="0" algn="l">
              <a:lnSpc>
                <a:spcPct val="115000"/>
              </a:lnSpc>
              <a:spcBef>
                <a:spcPts val="1600"/>
              </a:spcBef>
              <a:spcAft>
                <a:spcPts val="1600"/>
              </a:spcAft>
              <a:buNone/>
            </a:pPr>
            <a:r>
              <a:t/>
            </a:r>
            <a:endParaRPr/>
          </a:p>
        </p:txBody>
      </p:sp>
      <p:pic>
        <p:nvPicPr>
          <p:cNvPr id="161" name="Google Shape;161;p18"/>
          <p:cNvPicPr preferRelativeResize="0"/>
          <p:nvPr/>
        </p:nvPicPr>
        <p:blipFill>
          <a:blip r:embed="rId4">
            <a:alphaModFix/>
          </a:blip>
          <a:stretch>
            <a:fillRect/>
          </a:stretch>
        </p:blipFill>
        <p:spPr>
          <a:xfrm>
            <a:off x="3235099" y="629325"/>
            <a:ext cx="5337926" cy="3561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