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oleObject" PartName="/ppt/embeddings/oleObject3.bin"/>
  <Override ContentType="application/vnd.openxmlformats-officedocument.oleObject" PartName="/ppt/embeddings/oleObject6.bin"/>
  <Override ContentType="application/vnd.openxmlformats-officedocument.oleObject" PartName="/ppt/embeddings/oleObject5.bin"/>
  <Override ContentType="application/vnd.openxmlformats-officedocument.oleObject" PartName="/ppt/embeddings/oleObject4.bin"/>
  <Override ContentType="application/vnd.openxmlformats-officedocument.oleObject" PartName="/ppt/embeddings/oleObject7.bin"/>
  <Override ContentType="application/vnd.openxmlformats-officedocument.oleObject" PartName="/ppt/embeddings/oleObject2.bin"/>
  <Override ContentType="application/vnd.openxmlformats-officedocument.oleObject" PartName="/ppt/embeddings/oleObject1.bin"/>
  <Override ContentType="application/vnd.openxmlformats-officedocument.oleObject" PartName="/ppt/embeddings/oleObject8.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53" roundtripDataSignature="AMtx7mjJgGFDTxJeY6LPK9oIL6ViCa1k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7CD8AE-121F-451F-93AA-CBB801EFB445}">
  <a:tblStyle styleId="{3E7CD8AE-121F-451F-93AA-CBB801EFB44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customschemas.google.com/relationships/presentationmetadata" Target="metadata"/><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4" name="Google Shape;8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68" name="Google Shape;16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75" name="Google Shape;17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81" name="Google Shape;18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88" name="Google Shape;18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95" name="Google Shape;19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02" name="Google Shape;20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09" name="Google Shape;20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21" name="Google Shape;22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36" name="Google Shape;23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52" name="Google Shape;25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69" name="Google Shape;26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76" name="Google Shape;27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7" name="Google Shape;27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96" name="Google Shape;29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20" name="Google Shape;32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1" name="Google Shape;32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28" name="Google Shape;32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38" name="Google Shape;33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 name="Google Shape;339;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60" name="Google Shape;36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1" name="Google Shape;36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95" name="Google Shape;39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6" name="Google Shape;396;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25" name="Google Shape;42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6" name="Google Shape;426;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0" name="Google Shape;45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1" name="Google Shape;45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1" name="Google Shape;10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93" name="Google Shape;49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4" name="Google Shape;49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08" name="Google Shape;50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9" name="Google Shape;509;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39" name="Google Shape;53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0" name="Google Shape;54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48" name="Google Shape;54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9" name="Google Shape;54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55" name="Google Shape;55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6" name="Google Shape;556;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74" name="Google Shape;57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5" name="Google Shape;575;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12" name="Google Shape;61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3" name="Google Shape;613;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25" name="Google Shape;62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6" name="Google Shape;62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27" name="Google Shape;12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42" name="Google Shape;642;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3" name="Google Shape;643;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52" name="Google Shape;65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3" name="Google Shape;653;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59" name="Google Shape;65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0" name="Google Shape;66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65" name="Google Shape;66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6" name="Google Shape;666;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72" name="Google Shape;672;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3" name="Google Shape;673;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79" name="Google Shape;67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0" name="Google Shape;680;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686" name="Google Shape;68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7" name="Google Shape;687;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34" name="Google Shape;13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40" name="Google Shape;14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47" name="Google Shape;14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54" name="Google Shape;15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5" name="Google Shape;15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fr-CA"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161" name="Google Shape;16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6" name="Shape 16"/>
        <p:cNvGrpSpPr/>
        <p:nvPr/>
      </p:nvGrpSpPr>
      <p:grpSpPr>
        <a:xfrm>
          <a:off x="0" y="0"/>
          <a:ext cx="0" cy="0"/>
          <a:chOff x="0" y="0"/>
          <a:chExt cx="0" cy="0"/>
        </a:xfrm>
      </p:grpSpPr>
      <p:sp>
        <p:nvSpPr>
          <p:cNvPr id="17" name="Google Shape;17;p48"/>
          <p:cNvSpPr txBox="1"/>
          <p:nvPr>
            <p:ph type="title"/>
          </p:nvPr>
        </p:nvSpPr>
        <p:spPr>
          <a:xfrm>
            <a:off x="1699154" y="116632"/>
            <a:ext cx="7010758" cy="92211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8"/>
          <p:cNvSpPr txBox="1"/>
          <p:nvPr>
            <p:ph idx="1" type="body"/>
          </p:nvPr>
        </p:nvSpPr>
        <p:spPr>
          <a:xfrm>
            <a:off x="457200" y="1268760"/>
            <a:ext cx="8229600" cy="460851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 name="Google Shape;19;p48"/>
          <p:cNvSpPr txBox="1"/>
          <p:nvPr>
            <p:ph idx="11" type="ftr"/>
          </p:nvPr>
        </p:nvSpPr>
        <p:spPr>
          <a:xfrm>
            <a:off x="3131840" y="594928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8"/>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0" name="Shape 60"/>
        <p:cNvGrpSpPr/>
        <p:nvPr/>
      </p:nvGrpSpPr>
      <p:grpSpPr>
        <a:xfrm>
          <a:off x="0" y="0"/>
          <a:ext cx="0" cy="0"/>
          <a:chOff x="0" y="0"/>
          <a:chExt cx="0" cy="0"/>
        </a:xfrm>
      </p:grpSpPr>
      <p:sp>
        <p:nvSpPr>
          <p:cNvPr id="61" name="Google Shape;61;p5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57"/>
          <p:cNvSpPr txBox="1"/>
          <p:nvPr>
            <p:ph idx="1" type="body"/>
          </p:nvPr>
        </p:nvSpPr>
        <p:spPr>
          <a:xfrm>
            <a:off x="3575050" y="273051"/>
            <a:ext cx="5111750" cy="567623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3" name="Google Shape;63;p57"/>
          <p:cNvSpPr txBox="1"/>
          <p:nvPr>
            <p:ph idx="2" type="body"/>
          </p:nvPr>
        </p:nvSpPr>
        <p:spPr>
          <a:xfrm>
            <a:off x="457200" y="1435101"/>
            <a:ext cx="3008313" cy="451418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4" name="Google Shape;64;p57"/>
          <p:cNvSpPr txBox="1"/>
          <p:nvPr>
            <p:ph idx="11" type="ftr"/>
          </p:nvPr>
        </p:nvSpPr>
        <p:spPr>
          <a:xfrm>
            <a:off x="3131840" y="594928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7"/>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6" name="Shape 66"/>
        <p:cNvGrpSpPr/>
        <p:nvPr/>
      </p:nvGrpSpPr>
      <p:grpSpPr>
        <a:xfrm>
          <a:off x="0" y="0"/>
          <a:ext cx="0" cy="0"/>
          <a:chOff x="0" y="0"/>
          <a:chExt cx="0" cy="0"/>
        </a:xfrm>
      </p:grpSpPr>
      <p:sp>
        <p:nvSpPr>
          <p:cNvPr id="67" name="Google Shape;67;p58"/>
          <p:cNvSpPr txBox="1"/>
          <p:nvPr>
            <p:ph type="title"/>
          </p:nvPr>
        </p:nvSpPr>
        <p:spPr>
          <a:xfrm>
            <a:off x="1792288" y="4653136"/>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58"/>
          <p:cNvSpPr/>
          <p:nvPr>
            <p:ph idx="2" type="pic"/>
          </p:nvPr>
        </p:nvSpPr>
        <p:spPr>
          <a:xfrm>
            <a:off x="1792288" y="612775"/>
            <a:ext cx="5444008" cy="3968353"/>
          </a:xfrm>
          <a:prstGeom prst="rect">
            <a:avLst/>
          </a:prstGeom>
          <a:noFill/>
          <a:ln>
            <a:noFill/>
          </a:ln>
        </p:spPr>
      </p:sp>
      <p:sp>
        <p:nvSpPr>
          <p:cNvPr id="69" name="Google Shape;69;p58"/>
          <p:cNvSpPr txBox="1"/>
          <p:nvPr>
            <p:ph idx="1" type="body"/>
          </p:nvPr>
        </p:nvSpPr>
        <p:spPr>
          <a:xfrm>
            <a:off x="1792288" y="5229200"/>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58"/>
          <p:cNvSpPr txBox="1"/>
          <p:nvPr>
            <p:ph idx="11" type="ftr"/>
          </p:nvPr>
        </p:nvSpPr>
        <p:spPr>
          <a:xfrm>
            <a:off x="3131840" y="6021288"/>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8"/>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59"/>
          <p:cNvSpPr txBox="1"/>
          <p:nvPr>
            <p:ph type="title"/>
          </p:nvPr>
        </p:nvSpPr>
        <p:spPr>
          <a:xfrm>
            <a:off x="1699154" y="116632"/>
            <a:ext cx="7010758" cy="92211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9"/>
          <p:cNvSpPr txBox="1"/>
          <p:nvPr>
            <p:ph idx="1" type="body"/>
          </p:nvPr>
        </p:nvSpPr>
        <p:spPr>
          <a:xfrm rot="5400000">
            <a:off x="2339752" y="-613791"/>
            <a:ext cx="4464496"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9"/>
          <p:cNvSpPr txBox="1"/>
          <p:nvPr>
            <p:ph idx="11" type="ftr"/>
          </p:nvPr>
        </p:nvSpPr>
        <p:spPr>
          <a:xfrm>
            <a:off x="3131840" y="594928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9"/>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7" name="Shape 77"/>
        <p:cNvGrpSpPr/>
        <p:nvPr/>
      </p:nvGrpSpPr>
      <p:grpSpPr>
        <a:xfrm>
          <a:off x="0" y="0"/>
          <a:ext cx="0" cy="0"/>
          <a:chOff x="0" y="0"/>
          <a:chExt cx="0" cy="0"/>
        </a:xfrm>
      </p:grpSpPr>
      <p:sp>
        <p:nvSpPr>
          <p:cNvPr id="78" name="Google Shape;78;p60"/>
          <p:cNvSpPr txBox="1"/>
          <p:nvPr>
            <p:ph type="title"/>
          </p:nvPr>
        </p:nvSpPr>
        <p:spPr>
          <a:xfrm rot="5400000">
            <a:off x="4820779" y="2083260"/>
            <a:ext cx="5674642"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60"/>
          <p:cNvSpPr txBox="1"/>
          <p:nvPr>
            <p:ph idx="1" type="body"/>
          </p:nvPr>
        </p:nvSpPr>
        <p:spPr>
          <a:xfrm rot="5400000">
            <a:off x="946820" y="347092"/>
            <a:ext cx="5040561"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60"/>
          <p:cNvSpPr txBox="1"/>
          <p:nvPr>
            <p:ph idx="11" type="ftr"/>
          </p:nvPr>
        </p:nvSpPr>
        <p:spPr>
          <a:xfrm>
            <a:off x="3131840" y="594928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0"/>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1" name="Shape 21"/>
        <p:cNvGrpSpPr/>
        <p:nvPr/>
      </p:nvGrpSpPr>
      <p:grpSpPr>
        <a:xfrm>
          <a:off x="0" y="0"/>
          <a:ext cx="0" cy="0"/>
          <a:chOff x="0" y="0"/>
          <a:chExt cx="0" cy="0"/>
        </a:xfrm>
      </p:grpSpPr>
      <p:sp>
        <p:nvSpPr>
          <p:cNvPr id="22" name="Google Shape;22;p49"/>
          <p:cNvSpPr txBox="1"/>
          <p:nvPr>
            <p:ph idx="11" type="ftr"/>
          </p:nvPr>
        </p:nvSpPr>
        <p:spPr>
          <a:xfrm>
            <a:off x="3131840" y="594928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9"/>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4" name="Shape 24"/>
        <p:cNvGrpSpPr/>
        <p:nvPr/>
      </p:nvGrpSpPr>
      <p:grpSpPr>
        <a:xfrm>
          <a:off x="0" y="0"/>
          <a:ext cx="0" cy="0"/>
          <a:chOff x="0" y="0"/>
          <a:chExt cx="0" cy="0"/>
        </a:xfrm>
      </p:grpSpPr>
      <p:sp>
        <p:nvSpPr>
          <p:cNvPr id="25" name="Google Shape;25;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5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50"/>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50"/>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29" name="Shape 29"/>
        <p:cNvGrpSpPr/>
        <p:nvPr/>
      </p:nvGrpSpPr>
      <p:grpSpPr>
        <a:xfrm>
          <a:off x="0" y="0"/>
          <a:ext cx="0" cy="0"/>
          <a:chOff x="0" y="0"/>
          <a:chExt cx="0" cy="0"/>
        </a:xfrm>
      </p:grpSpPr>
      <p:sp>
        <p:nvSpPr>
          <p:cNvPr id="30" name="Google Shape;3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1"/>
          <p:cNvSpPr/>
          <p:nvPr>
            <p:ph idx="2" type="tbl"/>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32" name="Shape 32"/>
        <p:cNvGrpSpPr/>
        <p:nvPr/>
      </p:nvGrpSpPr>
      <p:grpSpPr>
        <a:xfrm>
          <a:off x="0" y="0"/>
          <a:ext cx="0" cy="0"/>
          <a:chOff x="0" y="0"/>
          <a:chExt cx="0" cy="0"/>
        </a:xfrm>
      </p:grpSpPr>
      <p:sp>
        <p:nvSpPr>
          <p:cNvPr id="33" name="Google Shape;33;p5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5" name="Google Shape;35;p52"/>
          <p:cNvSpPr txBox="1"/>
          <p:nvPr>
            <p:ph idx="11" type="ftr"/>
          </p:nvPr>
        </p:nvSpPr>
        <p:spPr>
          <a:xfrm>
            <a:off x="3059832" y="594928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2"/>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7" name="Shape 37"/>
        <p:cNvGrpSpPr/>
        <p:nvPr/>
      </p:nvGrpSpPr>
      <p:grpSpPr>
        <a:xfrm>
          <a:off x="0" y="0"/>
          <a:ext cx="0" cy="0"/>
          <a:chOff x="0" y="0"/>
          <a:chExt cx="0" cy="0"/>
        </a:xfrm>
      </p:grpSpPr>
      <p:sp>
        <p:nvSpPr>
          <p:cNvPr id="38" name="Google Shape;38;p5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 name="Google Shape;40;p53"/>
          <p:cNvSpPr txBox="1"/>
          <p:nvPr>
            <p:ph idx="11" type="ftr"/>
          </p:nvPr>
        </p:nvSpPr>
        <p:spPr>
          <a:xfrm>
            <a:off x="3131840" y="594928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3"/>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2" name="Shape 42"/>
        <p:cNvGrpSpPr/>
        <p:nvPr/>
      </p:nvGrpSpPr>
      <p:grpSpPr>
        <a:xfrm>
          <a:off x="0" y="0"/>
          <a:ext cx="0" cy="0"/>
          <a:chOff x="0" y="0"/>
          <a:chExt cx="0" cy="0"/>
        </a:xfrm>
      </p:grpSpPr>
      <p:sp>
        <p:nvSpPr>
          <p:cNvPr id="43" name="Google Shape;43;p54"/>
          <p:cNvSpPr txBox="1"/>
          <p:nvPr>
            <p:ph type="title"/>
          </p:nvPr>
        </p:nvSpPr>
        <p:spPr>
          <a:xfrm>
            <a:off x="1699154" y="116632"/>
            <a:ext cx="7010758" cy="92211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54"/>
          <p:cNvSpPr txBox="1"/>
          <p:nvPr>
            <p:ph idx="1" type="body"/>
          </p:nvPr>
        </p:nvSpPr>
        <p:spPr>
          <a:xfrm>
            <a:off x="457200" y="1600201"/>
            <a:ext cx="4038600" cy="434908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54"/>
          <p:cNvSpPr txBox="1"/>
          <p:nvPr>
            <p:ph idx="2" type="body"/>
          </p:nvPr>
        </p:nvSpPr>
        <p:spPr>
          <a:xfrm>
            <a:off x="4648200" y="1600201"/>
            <a:ext cx="4038600" cy="434908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54"/>
          <p:cNvSpPr txBox="1"/>
          <p:nvPr>
            <p:ph idx="11" type="ftr"/>
          </p:nvPr>
        </p:nvSpPr>
        <p:spPr>
          <a:xfrm>
            <a:off x="3131840" y="6021288"/>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4"/>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8" name="Shape 48"/>
        <p:cNvGrpSpPr/>
        <p:nvPr/>
      </p:nvGrpSpPr>
      <p:grpSpPr>
        <a:xfrm>
          <a:off x="0" y="0"/>
          <a:ext cx="0" cy="0"/>
          <a:chOff x="0" y="0"/>
          <a:chExt cx="0" cy="0"/>
        </a:xfrm>
      </p:grpSpPr>
      <p:sp>
        <p:nvSpPr>
          <p:cNvPr id="49" name="Google Shape;49;p55"/>
          <p:cNvSpPr txBox="1"/>
          <p:nvPr>
            <p:ph type="title"/>
          </p:nvPr>
        </p:nvSpPr>
        <p:spPr>
          <a:xfrm>
            <a:off x="1699154" y="116632"/>
            <a:ext cx="7010758" cy="92211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5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55"/>
          <p:cNvSpPr txBox="1"/>
          <p:nvPr>
            <p:ph idx="2" type="body"/>
          </p:nvPr>
        </p:nvSpPr>
        <p:spPr>
          <a:xfrm>
            <a:off x="457200" y="2174875"/>
            <a:ext cx="4040188" cy="3702397"/>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5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55"/>
          <p:cNvSpPr txBox="1"/>
          <p:nvPr>
            <p:ph idx="4" type="body"/>
          </p:nvPr>
        </p:nvSpPr>
        <p:spPr>
          <a:xfrm>
            <a:off x="4645025" y="2174875"/>
            <a:ext cx="4041775" cy="3702397"/>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55"/>
          <p:cNvSpPr txBox="1"/>
          <p:nvPr>
            <p:ph idx="11" type="ftr"/>
          </p:nvPr>
        </p:nvSpPr>
        <p:spPr>
          <a:xfrm>
            <a:off x="3131840" y="594928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5"/>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6" name="Shape 56"/>
        <p:cNvGrpSpPr/>
        <p:nvPr/>
      </p:nvGrpSpPr>
      <p:grpSpPr>
        <a:xfrm>
          <a:off x="0" y="0"/>
          <a:ext cx="0" cy="0"/>
          <a:chOff x="0" y="0"/>
          <a:chExt cx="0" cy="0"/>
        </a:xfrm>
      </p:grpSpPr>
      <p:sp>
        <p:nvSpPr>
          <p:cNvPr id="57" name="Google Shape;57;p56"/>
          <p:cNvSpPr txBox="1"/>
          <p:nvPr>
            <p:ph type="title"/>
          </p:nvPr>
        </p:nvSpPr>
        <p:spPr>
          <a:xfrm>
            <a:off x="1699154" y="116632"/>
            <a:ext cx="7010758" cy="92211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56"/>
          <p:cNvSpPr txBox="1"/>
          <p:nvPr>
            <p:ph idx="11" type="ftr"/>
          </p:nvPr>
        </p:nvSpPr>
        <p:spPr>
          <a:xfrm>
            <a:off x="3131840" y="594928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6"/>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6.jpg"/><Relationship Id="rId2" Type="http://schemas.openxmlformats.org/officeDocument/2006/relationships/image" Target="../media/image4.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F:\Mes images\CFTR - logos et images\CFTR_Pied de page_bandes.jpg" id="10" name="Google Shape;10;p47"/>
          <p:cNvPicPr preferRelativeResize="0"/>
          <p:nvPr/>
        </p:nvPicPr>
        <p:blipFill rotWithShape="1">
          <a:blip r:embed="rId1">
            <a:alphaModFix/>
          </a:blip>
          <a:srcRect b="0" l="0" r="0" t="0"/>
          <a:stretch/>
        </p:blipFill>
        <p:spPr>
          <a:xfrm>
            <a:off x="0" y="5755254"/>
            <a:ext cx="8194070" cy="1109198"/>
          </a:xfrm>
          <a:prstGeom prst="rect">
            <a:avLst/>
          </a:prstGeom>
          <a:noFill/>
          <a:ln>
            <a:noFill/>
          </a:ln>
        </p:spPr>
      </p:pic>
      <p:sp>
        <p:nvSpPr>
          <p:cNvPr id="11" name="Google Shape;11;p47"/>
          <p:cNvSpPr txBox="1"/>
          <p:nvPr>
            <p:ph type="title"/>
          </p:nvPr>
        </p:nvSpPr>
        <p:spPr>
          <a:xfrm>
            <a:off x="1699154" y="116632"/>
            <a:ext cx="7010758" cy="922114"/>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47"/>
          <p:cNvSpPr txBox="1"/>
          <p:nvPr>
            <p:ph idx="1" type="body"/>
          </p:nvPr>
        </p:nvSpPr>
        <p:spPr>
          <a:xfrm>
            <a:off x="457200" y="1268760"/>
            <a:ext cx="8229600" cy="460851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47"/>
          <p:cNvSpPr txBox="1"/>
          <p:nvPr>
            <p:ph idx="11" type="ftr"/>
          </p:nvPr>
        </p:nvSpPr>
        <p:spPr>
          <a:xfrm>
            <a:off x="3131840" y="6129383"/>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7"/>
          <p:cNvSpPr txBox="1"/>
          <p:nvPr>
            <p:ph idx="12" type="sldNum"/>
          </p:nvPr>
        </p:nvSpPr>
        <p:spPr>
          <a:xfrm>
            <a:off x="8100392" y="6129383"/>
            <a:ext cx="54942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pic>
        <p:nvPicPr>
          <p:cNvPr descr="F:\Mes images\CFTR - logos et images\CFTR-logo+desc_coul.jpg" id="15" name="Google Shape;15;p47"/>
          <p:cNvPicPr preferRelativeResize="0"/>
          <p:nvPr/>
        </p:nvPicPr>
        <p:blipFill rotWithShape="1">
          <a:blip r:embed="rId2">
            <a:alphaModFix/>
          </a:blip>
          <a:srcRect b="0" l="0" r="0" t="0"/>
          <a:stretch/>
        </p:blipFill>
        <p:spPr>
          <a:xfrm>
            <a:off x="17092" y="58851"/>
            <a:ext cx="1658950" cy="84986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27.png"/><Relationship Id="rId7"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vmlDrawing" Target="../drawings/vmlDrawing3.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25.png"/><Relationship Id="rId7"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vmlDrawing" Target="../drawings/vmlDrawing4.vml"/><Relationship Id="rId4" Type="http://schemas.openxmlformats.org/officeDocument/2006/relationships/oleObject" Target="../embeddings/oleObject4.bin"/><Relationship Id="rId5" Type="http://schemas.openxmlformats.org/officeDocument/2006/relationships/oleObject" Target="../embeddings/oleObject4.bin"/><Relationship Id="rId6" Type="http://schemas.openxmlformats.org/officeDocument/2006/relationships/image" Target="../media/image25.png"/><Relationship Id="rId7"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vmlDrawing" Target="../drawings/vmlDrawing5.vml"/><Relationship Id="rId4" Type="http://schemas.openxmlformats.org/officeDocument/2006/relationships/oleObject" Target="../embeddings/oleObject5.bin"/><Relationship Id="rId5" Type="http://schemas.openxmlformats.org/officeDocument/2006/relationships/oleObject" Target="../embeddings/oleObject5.bin"/><Relationship Id="rId6" Type="http://schemas.openxmlformats.org/officeDocument/2006/relationships/image" Target="../media/image25.png"/><Relationship Id="rId7"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vmlDrawing" Target="../drawings/vmlDrawing6.vml"/><Relationship Id="rId4" Type="http://schemas.openxmlformats.org/officeDocument/2006/relationships/oleObject" Target="../embeddings/oleObject6.bin"/><Relationship Id="rId5" Type="http://schemas.openxmlformats.org/officeDocument/2006/relationships/oleObject" Target="../embeddings/oleObject6.bin"/><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vmlDrawing" Target="../drawings/vmlDrawing7.vml"/><Relationship Id="rId4" Type="http://schemas.openxmlformats.org/officeDocument/2006/relationships/oleObject" Target="../embeddings/oleObject7.bin"/><Relationship Id="rId5" Type="http://schemas.openxmlformats.org/officeDocument/2006/relationships/oleObject" Target="../embeddings/oleObject7.bin"/><Relationship Id="rId6" Type="http://schemas.openxmlformats.org/officeDocument/2006/relationships/image" Target="../media/image25.png"/><Relationship Id="rId7"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vmlDrawing" Target="../drawings/vmlDrawing8.vml"/><Relationship Id="rId4" Type="http://schemas.openxmlformats.org/officeDocument/2006/relationships/oleObject" Target="../embeddings/oleObject8.bin"/><Relationship Id="rId5" Type="http://schemas.openxmlformats.org/officeDocument/2006/relationships/oleObject" Target="../embeddings/oleObject8.bin"/><Relationship Id="rId6" Type="http://schemas.openxmlformats.org/officeDocument/2006/relationships/image" Target="../media/image25.png"/><Relationship Id="rId7"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png"/><Relationship Id="rId4" Type="http://schemas.openxmlformats.org/officeDocument/2006/relationships/image" Target="../media/image49.png"/><Relationship Id="rId5" Type="http://schemas.openxmlformats.org/officeDocument/2006/relationships/image" Target="../media/image36.png"/><Relationship Id="rId6" Type="http://schemas.openxmlformats.org/officeDocument/2006/relationships/image" Target="../media/image41.png"/><Relationship Id="rId7" Type="http://schemas.openxmlformats.org/officeDocument/2006/relationships/image" Target="../media/image45.png"/><Relationship Id="rId8"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png"/><Relationship Id="rId4" Type="http://schemas.openxmlformats.org/officeDocument/2006/relationships/image" Target="../media/image46.png"/><Relationship Id="rId5"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7.jpg"/><Relationship Id="rId4" Type="http://schemas.openxmlformats.org/officeDocument/2006/relationships/image" Target="../media/image44.jpg"/><Relationship Id="rId5" Type="http://schemas.openxmlformats.org/officeDocument/2006/relationships/image" Target="../media/image51.jpg"/><Relationship Id="rId6" Type="http://schemas.openxmlformats.org/officeDocument/2006/relationships/image" Target="../media/image52.jpg"/><Relationship Id="rId7"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4.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www.mtq.gouv.qc.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about:blank"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idx="1" type="body"/>
          </p:nvPr>
        </p:nvSpPr>
        <p:spPr>
          <a:xfrm>
            <a:off x="381000" y="1219200"/>
            <a:ext cx="8229600" cy="301307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4800"/>
              <a:buChar char="•"/>
            </a:pPr>
            <a:r>
              <a:rPr lang="fr-CA" sz="4800"/>
              <a:t>Transportation of Dangerous Goods</a:t>
            </a:r>
            <a:r>
              <a:rPr lang="fr-CA" sz="3600"/>
              <a:t>					  </a:t>
            </a:r>
            <a:r>
              <a:rPr b="1" lang="fr-CA" sz="3600"/>
              <a:t>M03L08</a:t>
            </a:r>
            <a:endParaRPr/>
          </a:p>
          <a:p>
            <a:pPr indent="-38100" lvl="0" marL="342900" rtl="0" algn="l">
              <a:spcBef>
                <a:spcPts val="960"/>
              </a:spcBef>
              <a:spcAft>
                <a:spcPts val="0"/>
              </a:spcAft>
              <a:buClr>
                <a:schemeClr val="dk1"/>
              </a:buClr>
              <a:buSzPts val="4800"/>
              <a:buNone/>
            </a:pPr>
            <a:r>
              <a:t/>
            </a:r>
            <a:endParaRPr b="1" sz="4800"/>
          </a:p>
        </p:txBody>
      </p:sp>
      <p:sp>
        <p:nvSpPr>
          <p:cNvPr id="88" name="Google Shape;88;p1"/>
          <p:cNvSpPr txBox="1"/>
          <p:nvPr/>
        </p:nvSpPr>
        <p:spPr>
          <a:xfrm>
            <a:off x="4267200" y="5943600"/>
            <a:ext cx="184150"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89" name="Google Shape;89;p1"/>
          <p:cNvSpPr txBox="1"/>
          <p:nvPr/>
        </p:nvSpPr>
        <p:spPr>
          <a:xfrm>
            <a:off x="2555776" y="5445224"/>
            <a:ext cx="642947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CA" sz="2800" u="none" cap="none" strike="noStrike">
                <a:solidFill>
                  <a:schemeClr val="dk1"/>
                </a:solidFill>
                <a:latin typeface="Arial"/>
                <a:ea typeface="Arial"/>
                <a:cs typeface="Arial"/>
                <a:sym typeface="Arial"/>
              </a:rPr>
              <a:t>Patrice Nault </a:t>
            </a:r>
            <a:r>
              <a:rPr b="0" i="0" lang="fr-CA" sz="2000" u="none" cap="none" strike="noStrike">
                <a:solidFill>
                  <a:schemeClr val="dk1"/>
                </a:solidFill>
                <a:latin typeface="Arial"/>
                <a:ea typeface="Arial"/>
                <a:cs typeface="Arial"/>
                <a:sym typeface="Arial"/>
              </a:rPr>
              <a:t>modifiée par Alain Côté</a:t>
            </a:r>
            <a:endParaRPr/>
          </a:p>
          <a:p>
            <a:pPr indent="0" lvl="0" marL="0" marR="0" rtl="0" algn="l">
              <a:spcBef>
                <a:spcPts val="0"/>
              </a:spcBef>
              <a:spcAft>
                <a:spcPts val="0"/>
              </a:spcAft>
              <a:buNone/>
            </a:pPr>
            <a:r>
              <a:rPr b="0" i="0" lang="fr-CA" sz="2000" u="none" cap="none" strike="noStrike">
                <a:solidFill>
                  <a:schemeClr val="dk1"/>
                </a:solidFill>
                <a:latin typeface="Arial"/>
                <a:ea typeface="Arial"/>
                <a:cs typeface="Arial"/>
                <a:sym typeface="Arial"/>
              </a:rPr>
              <a:t>Translation by: Simon Cousineau and Michel Halley</a:t>
            </a:r>
            <a:endParaRPr/>
          </a:p>
        </p:txBody>
      </p:sp>
      <p:pic>
        <p:nvPicPr>
          <p:cNvPr id="90" name="Google Shape;90;p1"/>
          <p:cNvPicPr preferRelativeResize="0"/>
          <p:nvPr/>
        </p:nvPicPr>
        <p:blipFill rotWithShape="1">
          <a:blip r:embed="rId3">
            <a:alphaModFix/>
          </a:blip>
          <a:srcRect b="0" l="0" r="0" t="0"/>
          <a:stretch/>
        </p:blipFill>
        <p:spPr>
          <a:xfrm rot="1144767">
            <a:off x="6584950" y="2344738"/>
            <a:ext cx="2195513" cy="2593975"/>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1403648" y="3511799"/>
            <a:ext cx="1460500" cy="1905000"/>
          </a:xfrm>
          <a:prstGeom prst="rect">
            <a:avLst/>
          </a:prstGeom>
          <a:noFill/>
          <a:ln>
            <a:noFill/>
          </a:ln>
        </p:spPr>
      </p:pic>
      <p:pic>
        <p:nvPicPr>
          <p:cNvPr id="92" name="Google Shape;92;p1"/>
          <p:cNvPicPr preferRelativeResize="0"/>
          <p:nvPr/>
        </p:nvPicPr>
        <p:blipFill rotWithShape="1">
          <a:blip r:embed="rId5">
            <a:alphaModFix/>
          </a:blip>
          <a:srcRect b="0" l="0" r="0" t="0"/>
          <a:stretch/>
        </p:blipFill>
        <p:spPr>
          <a:xfrm>
            <a:off x="3563888" y="1988840"/>
            <a:ext cx="2743200" cy="34845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 calcmode="lin" valueType="num">
                                      <p:cBhvr additive="base">
                                        <p:cTn dur="500"/>
                                        <p:tgtEl>
                                          <p:spTgt spid="8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87">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 calcmode="lin" valueType="num">
                                      <p:cBhvr additive="base">
                                        <p:cTn dur="500"/>
                                        <p:tgtEl>
                                          <p:spTgt spid="8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87">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0"/>
          <p:cNvSpPr/>
          <p:nvPr/>
        </p:nvSpPr>
        <p:spPr>
          <a:xfrm>
            <a:off x="457200" y="13716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lang="fr-CA" sz="3200">
                <a:solidFill>
                  <a:schemeClr val="dk1"/>
                </a:solidFill>
                <a:latin typeface="Arial"/>
                <a:ea typeface="Arial"/>
                <a:cs typeface="Arial"/>
                <a:sym typeface="Arial"/>
              </a:rPr>
              <a:t>Packing group:</a:t>
            </a:r>
            <a:endParaRPr/>
          </a:p>
          <a:p>
            <a:pPr indent="-139700" lvl="0" marL="342900" marR="0" rtl="0" algn="l">
              <a:spcBef>
                <a:spcPts val="64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
        <p:nvSpPr>
          <p:cNvPr id="172" name="Google Shape;172;p10"/>
          <p:cNvSpPr/>
          <p:nvPr/>
        </p:nvSpPr>
        <p:spPr>
          <a:xfrm>
            <a:off x="1066800" y="1981200"/>
            <a:ext cx="76200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fr-CA" sz="2400">
                <a:solidFill>
                  <a:schemeClr val="dk1"/>
                </a:solidFill>
                <a:latin typeface="Arial"/>
                <a:ea typeface="Arial"/>
                <a:cs typeface="Arial"/>
                <a:sym typeface="Arial"/>
              </a:rPr>
              <a:t>Identifies the degree of danger represented.</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ts val="2400"/>
              <a:buFont typeface="Arial"/>
              <a:buChar char="•"/>
            </a:pPr>
            <a:r>
              <a:rPr lang="fr-CA" sz="2400">
                <a:solidFill>
                  <a:schemeClr val="dk1"/>
                </a:solidFill>
                <a:latin typeface="Arial"/>
                <a:ea typeface="Arial"/>
                <a:cs typeface="Arial"/>
                <a:sym typeface="Arial"/>
              </a:rPr>
              <a:t>Packing group I  = great danger</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ts val="2400"/>
              <a:buFont typeface="Arial"/>
              <a:buChar char="•"/>
            </a:pPr>
            <a:r>
              <a:rPr lang="fr-CA" sz="2400">
                <a:solidFill>
                  <a:schemeClr val="dk1"/>
                </a:solidFill>
                <a:latin typeface="Arial"/>
                <a:ea typeface="Arial"/>
                <a:cs typeface="Arial"/>
                <a:sym typeface="Arial"/>
              </a:rPr>
              <a:t>Packing group II = medium danger</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342900" lvl="0" marL="342900" marR="0" rtl="0" algn="l">
              <a:spcBef>
                <a:spcPts val="480"/>
              </a:spcBef>
              <a:spcAft>
                <a:spcPts val="0"/>
              </a:spcAft>
              <a:buClr>
                <a:schemeClr val="dk1"/>
              </a:buClr>
              <a:buSzPts val="2400"/>
              <a:buFont typeface="Arial"/>
              <a:buChar char="•"/>
            </a:pPr>
            <a:r>
              <a:rPr lang="fr-CA" sz="2400">
                <a:solidFill>
                  <a:schemeClr val="dk1"/>
                </a:solidFill>
                <a:latin typeface="Arial"/>
                <a:ea typeface="Arial"/>
                <a:cs typeface="Arial"/>
                <a:sym typeface="Arial"/>
              </a:rPr>
              <a:t>Packing group III = minor danger</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228600" lvl="2" marL="1143000" marR="0" rtl="0" algn="l">
              <a:spcBef>
                <a:spcPts val="480"/>
              </a:spcBef>
              <a:spcAft>
                <a:spcPts val="0"/>
              </a:spcAft>
              <a:buNone/>
            </a:pPr>
            <a:r>
              <a:t/>
            </a: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2000"/>
                                        <p:tgtEl>
                                          <p:spTgt spid="171"/>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 calcmode="lin" valueType="num">
                                      <p:cBhvr additive="base">
                                        <p:cTn dur="500"/>
                                        <p:tgtEl>
                                          <p:spTgt spid="1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7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 calcmode="lin" valueType="num">
                                      <p:cBhvr additive="base">
                                        <p:cTn dur="500"/>
                                        <p:tgtEl>
                                          <p:spTgt spid="1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7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 calcmode="lin" valueType="num">
                                      <p:cBhvr additive="base">
                                        <p:cTn dur="500"/>
                                        <p:tgtEl>
                                          <p:spTgt spid="1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7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anim calcmode="lin" valueType="num">
                                      <p:cBhvr additive="base">
                                        <p:cTn dur="500"/>
                                        <p:tgtEl>
                                          <p:spTgt spid="1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7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anim calcmode="lin" valueType="num">
                                      <p:cBhvr additive="base">
                                        <p:cTn dur="500"/>
                                        <p:tgtEl>
                                          <p:spTgt spid="1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7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anim calcmode="lin" valueType="num">
                                      <p:cBhvr additive="base">
                                        <p:cTn dur="500"/>
                                        <p:tgtEl>
                                          <p:spTgt spid="1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72">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anim calcmode="lin" valueType="num">
                                      <p:cBhvr additive="base">
                                        <p:cTn dur="500"/>
                                        <p:tgtEl>
                                          <p:spTgt spid="1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72">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anim calcmode="lin" valueType="num">
                                      <p:cBhvr additive="base">
                                        <p:cTn dur="500"/>
                                        <p:tgtEl>
                                          <p:spTgt spid="1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72">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anim calcmode="lin" valueType="num">
                                      <p:cBhvr additive="base">
                                        <p:cTn dur="500"/>
                                        <p:tgtEl>
                                          <p:spTgt spid="1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72">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172">
                                            <p:txEl>
                                              <p:pRg end="9" st="9"/>
                                            </p:txEl>
                                          </p:spTgt>
                                        </p:tgtEl>
                                        <p:attrNameLst>
                                          <p:attrName>style.visibility</p:attrName>
                                        </p:attrNameLst>
                                      </p:cBhvr>
                                      <p:to>
                                        <p:strVal val="visible"/>
                                      </p:to>
                                    </p:set>
                                    <p:anim calcmode="lin" valueType="num">
                                      <p:cBhvr additive="base">
                                        <p:cTn dur="500"/>
                                        <p:tgtEl>
                                          <p:spTgt spid="172">
                                            <p:txEl>
                                              <p:pRg end="9" st="9"/>
                                            </p:txEl>
                                          </p:spTgt>
                                        </p:tgtEl>
                                        <p:attrNameLst>
                                          <p:attrName>ppt_w</p:attrName>
                                        </p:attrNameLst>
                                      </p:cBhvr>
                                      <p:tavLst>
                                        <p:tav fmla="" tm="0">
                                          <p:val>
                                            <p:strVal val="0"/>
                                          </p:val>
                                        </p:tav>
                                        <p:tav fmla="" tm="100000">
                                          <p:val>
                                            <p:strVal val="#ppt_w"/>
                                          </p:val>
                                        </p:tav>
                                      </p:tavLst>
                                    </p:anim>
                                    <p:anim calcmode="lin" valueType="num">
                                      <p:cBhvr additive="base">
                                        <p:cTn dur="500"/>
                                        <p:tgtEl>
                                          <p:spTgt spid="172">
                                            <p:txEl>
                                              <p:pRg end="9" st="9"/>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p:nvPr/>
        </p:nvSpPr>
        <p:spPr>
          <a:xfrm>
            <a:off x="395536" y="1166019"/>
            <a:ext cx="8352928"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1" lang="fr-CA" sz="3200">
                <a:solidFill>
                  <a:schemeClr val="dk1"/>
                </a:solidFill>
                <a:latin typeface="Arial"/>
                <a:ea typeface="Arial"/>
                <a:cs typeface="Arial"/>
                <a:sym typeface="Arial"/>
              </a:rPr>
              <a:t>E</a:t>
            </a:r>
            <a:r>
              <a:rPr lang="fr-CA" sz="3200">
                <a:solidFill>
                  <a:schemeClr val="dk1"/>
                </a:solidFill>
                <a:latin typeface="Arial"/>
                <a:ea typeface="Arial"/>
                <a:cs typeface="Arial"/>
                <a:sym typeface="Arial"/>
              </a:rPr>
              <a:t>mergency </a:t>
            </a:r>
            <a:r>
              <a:rPr b="1" lang="fr-CA" sz="3200">
                <a:solidFill>
                  <a:schemeClr val="dk1"/>
                </a:solidFill>
                <a:latin typeface="Arial"/>
                <a:ea typeface="Arial"/>
                <a:cs typeface="Arial"/>
                <a:sym typeface="Arial"/>
              </a:rPr>
              <a:t>R</a:t>
            </a:r>
            <a:r>
              <a:rPr lang="fr-CA" sz="3200">
                <a:solidFill>
                  <a:schemeClr val="dk1"/>
                </a:solidFill>
                <a:latin typeface="Arial"/>
                <a:ea typeface="Arial"/>
                <a:cs typeface="Arial"/>
                <a:sym typeface="Arial"/>
              </a:rPr>
              <a:t>esponse </a:t>
            </a:r>
            <a:r>
              <a:rPr b="1" lang="fr-CA" sz="3200">
                <a:solidFill>
                  <a:schemeClr val="dk1"/>
                </a:solidFill>
                <a:latin typeface="Arial"/>
                <a:ea typeface="Arial"/>
                <a:cs typeface="Arial"/>
                <a:sym typeface="Arial"/>
              </a:rPr>
              <a:t>A</a:t>
            </a:r>
            <a:r>
              <a:rPr lang="fr-CA" sz="3200">
                <a:solidFill>
                  <a:schemeClr val="dk1"/>
                </a:solidFill>
                <a:latin typeface="Arial"/>
                <a:ea typeface="Arial"/>
                <a:cs typeface="Arial"/>
                <a:sym typeface="Arial"/>
              </a:rPr>
              <a:t>ssistance </a:t>
            </a:r>
            <a:r>
              <a:rPr b="1" lang="fr-CA" sz="3200">
                <a:solidFill>
                  <a:schemeClr val="dk1"/>
                </a:solidFill>
                <a:latin typeface="Arial"/>
                <a:ea typeface="Arial"/>
                <a:cs typeface="Arial"/>
                <a:sym typeface="Arial"/>
              </a:rPr>
              <a:t>P</a:t>
            </a:r>
            <a:r>
              <a:rPr lang="fr-CA" sz="3200">
                <a:solidFill>
                  <a:schemeClr val="dk1"/>
                </a:solidFill>
                <a:latin typeface="Arial"/>
                <a:ea typeface="Arial"/>
                <a:cs typeface="Arial"/>
                <a:sym typeface="Arial"/>
              </a:rPr>
              <a:t>lan :</a:t>
            </a:r>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Some dangerous goods in certain quantities are considered more dangerous than other in need to have an ERAP; </a:t>
            </a:r>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the shipper must submitted an ERAP to Transport Canada .</a:t>
            </a:r>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Transport Canada must approve the plan and assigned a number to it before the DG can be transport in  or through Canada.</a:t>
            </a:r>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In case of accident Transport Canada can be contacted to provided proper emergency response.</a:t>
            </a:r>
            <a:endParaRPr/>
          </a:p>
          <a:p>
            <a:pPr indent="-228600" lvl="2" marL="1143000" marR="0" rtl="0" algn="l">
              <a:spcBef>
                <a:spcPts val="480"/>
              </a:spcBef>
              <a:spcAft>
                <a:spcPts val="0"/>
              </a:spcAft>
              <a:buNone/>
            </a:pPr>
            <a:r>
              <a:t/>
            </a:r>
            <a:endParaRPr b="0" i="0" sz="2400" u="none" cap="none" strike="noStrike">
              <a:solidFill>
                <a:schemeClr val="dk1"/>
              </a:solidFill>
              <a:latin typeface="Arial"/>
              <a:ea typeface="Arial"/>
              <a:cs typeface="Arial"/>
              <a:sym typeface="Arial"/>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p:nvPr/>
        </p:nvSpPr>
        <p:spPr>
          <a:xfrm>
            <a:off x="457200" y="2133600"/>
            <a:ext cx="8229600" cy="3124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lang="fr-CA" sz="2800">
                <a:solidFill>
                  <a:schemeClr val="dk1"/>
                </a:solidFill>
                <a:latin typeface="Arial"/>
                <a:ea typeface="Arial"/>
                <a:cs typeface="Arial"/>
                <a:sym typeface="Arial"/>
              </a:rPr>
              <a:t>The quantities must be express in KG or L</a:t>
            </a:r>
            <a:endParaRPr/>
          </a:p>
          <a:p>
            <a:pPr indent="-342900" lvl="0" marL="342900" marR="0" rtl="0" algn="l">
              <a:spcBef>
                <a:spcPts val="560"/>
              </a:spcBef>
              <a:spcAft>
                <a:spcPts val="0"/>
              </a:spcAft>
              <a:buClr>
                <a:schemeClr val="dk1"/>
              </a:buClr>
              <a:buSzPts val="2800"/>
              <a:buFont typeface="Arial"/>
              <a:buChar char="•"/>
            </a:pPr>
            <a:r>
              <a:rPr lang="fr-CA" sz="2800">
                <a:solidFill>
                  <a:schemeClr val="dk1"/>
                </a:solidFill>
                <a:latin typeface="Arial"/>
                <a:ea typeface="Arial"/>
                <a:cs typeface="Arial"/>
                <a:sym typeface="Arial"/>
              </a:rPr>
              <a:t>It should be noted that shipping document prepared in Canada must specifed the quantities according to the International System of Units (SI)</a:t>
            </a:r>
            <a:endParaRPr/>
          </a:p>
          <a:p>
            <a:pPr indent="-342900" lvl="0" marL="342900" marR="0" rtl="0" algn="l">
              <a:spcBef>
                <a:spcPts val="560"/>
              </a:spcBef>
              <a:spcAft>
                <a:spcPts val="0"/>
              </a:spcAft>
              <a:buClr>
                <a:schemeClr val="dk1"/>
              </a:buClr>
              <a:buSzPts val="2800"/>
              <a:buFont typeface="Arial"/>
              <a:buChar char="•"/>
            </a:pPr>
            <a:r>
              <a:rPr lang="fr-CA" sz="2800">
                <a:solidFill>
                  <a:schemeClr val="dk1"/>
                </a:solidFill>
                <a:latin typeface="Arial"/>
                <a:ea typeface="Arial"/>
                <a:cs typeface="Arial"/>
                <a:sym typeface="Arial"/>
              </a:rPr>
              <a:t>The number of small means of containment for each DG as a case may be;</a:t>
            </a:r>
            <a:endParaRPr/>
          </a:p>
        </p:txBody>
      </p:sp>
      <p:sp>
        <p:nvSpPr>
          <p:cNvPr id="185" name="Google Shape;185;p12"/>
          <p:cNvSpPr txBox="1"/>
          <p:nvPr/>
        </p:nvSpPr>
        <p:spPr>
          <a:xfrm>
            <a:off x="2820988" y="990600"/>
            <a:ext cx="3860800" cy="9445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3200">
                <a:solidFill>
                  <a:schemeClr val="dk1"/>
                </a:solidFill>
                <a:latin typeface="Arial"/>
                <a:ea typeface="Arial"/>
                <a:cs typeface="Arial"/>
                <a:sym typeface="Arial"/>
              </a:rPr>
              <a:t>Shipping documents</a:t>
            </a:r>
            <a:endParaRPr/>
          </a:p>
          <a:p>
            <a:pPr indent="0" lvl="0" marL="0" marR="0" rtl="0" algn="ctr">
              <a:spcBef>
                <a:spcPts val="0"/>
              </a:spcBef>
              <a:spcAft>
                <a:spcPts val="0"/>
              </a:spcAft>
              <a:buNone/>
            </a:pPr>
            <a:r>
              <a:rPr lang="fr-CA" sz="2400">
                <a:solidFill>
                  <a:srgbClr val="CC3300"/>
                </a:solidFill>
                <a:latin typeface="Arial"/>
                <a:ea typeface="Arial"/>
                <a:cs typeface="Arial"/>
                <a:sym typeface="Arial"/>
              </a:rPr>
              <a:t>p.11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3"/>
          <p:cNvSpPr/>
          <p:nvPr/>
        </p:nvSpPr>
        <p:spPr>
          <a:xfrm>
            <a:off x="457200" y="2255838"/>
            <a:ext cx="8229600" cy="300196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lang="fr-CA" sz="2800">
                <a:solidFill>
                  <a:schemeClr val="dk1"/>
                </a:solidFill>
                <a:latin typeface="Arial"/>
                <a:ea typeface="Arial"/>
                <a:cs typeface="Arial"/>
                <a:sym typeface="Arial"/>
              </a:rPr>
              <a:t>The «24 hour number» at which the consigor can be reached;</a:t>
            </a:r>
            <a:endParaRPr sz="2800">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ts val="2800"/>
              <a:buFont typeface="Arial"/>
              <a:buChar char="•"/>
            </a:pPr>
            <a:r>
              <a:rPr lang="fr-CA" sz="2800">
                <a:solidFill>
                  <a:schemeClr val="dk1"/>
                </a:solidFill>
                <a:latin typeface="Arial"/>
                <a:ea typeface="Arial"/>
                <a:cs typeface="Arial"/>
                <a:sym typeface="Arial"/>
              </a:rPr>
              <a:t>The telephone number of a person other than the consigor who can provide technical information  :</a:t>
            </a:r>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The CANUTEC number (*666 on cell phone) may not be used without the organization’s written permission.  </a:t>
            </a:r>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Initiate ERAP if required.</a:t>
            </a:r>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sp>
        <p:nvSpPr>
          <p:cNvPr id="192" name="Google Shape;192;p13"/>
          <p:cNvSpPr txBox="1"/>
          <p:nvPr/>
        </p:nvSpPr>
        <p:spPr>
          <a:xfrm>
            <a:off x="2897188" y="944563"/>
            <a:ext cx="3860800" cy="9445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3200">
                <a:solidFill>
                  <a:schemeClr val="dk1"/>
                </a:solidFill>
                <a:latin typeface="Arial"/>
                <a:ea typeface="Arial"/>
                <a:cs typeface="Arial"/>
                <a:sym typeface="Arial"/>
              </a:rPr>
              <a:t>Shipping documents</a:t>
            </a:r>
            <a:endParaRPr/>
          </a:p>
          <a:p>
            <a:pPr indent="0" lvl="0" marL="0" marR="0" rtl="0" algn="ctr">
              <a:spcBef>
                <a:spcPts val="0"/>
              </a:spcBef>
              <a:spcAft>
                <a:spcPts val="0"/>
              </a:spcAft>
              <a:buNone/>
            </a:pPr>
            <a:r>
              <a:rPr lang="fr-CA" sz="2400">
                <a:solidFill>
                  <a:srgbClr val="CC3300"/>
                </a:solidFill>
                <a:latin typeface="Arial"/>
                <a:ea typeface="Arial"/>
                <a:cs typeface="Arial"/>
                <a:sym typeface="Arial"/>
              </a:rPr>
              <a:t>p.11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4"/>
          <p:cNvSpPr/>
          <p:nvPr/>
        </p:nvSpPr>
        <p:spPr>
          <a:xfrm>
            <a:off x="457200" y="2255838"/>
            <a:ext cx="8229600" cy="338296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lang="fr-CA" sz="2800">
                <a:solidFill>
                  <a:schemeClr val="dk1"/>
                </a:solidFill>
                <a:latin typeface="Arial"/>
                <a:ea typeface="Arial"/>
                <a:cs typeface="Arial"/>
                <a:sym typeface="Arial"/>
              </a:rPr>
              <a:t>The carrier must update the shipping documents when the quantities or type of DG change during transport ;</a:t>
            </a:r>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9" name="Google Shape;199;p14"/>
          <p:cNvSpPr txBox="1"/>
          <p:nvPr/>
        </p:nvSpPr>
        <p:spPr>
          <a:xfrm>
            <a:off x="2897188" y="944563"/>
            <a:ext cx="3860800" cy="9445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3200">
                <a:solidFill>
                  <a:schemeClr val="dk1"/>
                </a:solidFill>
                <a:latin typeface="Arial"/>
                <a:ea typeface="Arial"/>
                <a:cs typeface="Arial"/>
                <a:sym typeface="Arial"/>
              </a:rPr>
              <a:t>Shipping documents</a:t>
            </a:r>
            <a:endParaRPr/>
          </a:p>
          <a:p>
            <a:pPr indent="0" lvl="0" marL="0" marR="0" rtl="0" algn="ctr">
              <a:spcBef>
                <a:spcPts val="0"/>
              </a:spcBef>
              <a:spcAft>
                <a:spcPts val="0"/>
              </a:spcAft>
              <a:buNone/>
            </a:pPr>
            <a:r>
              <a:rPr lang="fr-CA" sz="2400">
                <a:solidFill>
                  <a:srgbClr val="CC3300"/>
                </a:solidFill>
                <a:latin typeface="Arial"/>
                <a:ea typeface="Arial"/>
                <a:cs typeface="Arial"/>
                <a:sym typeface="Arial"/>
              </a:rPr>
              <a:t>p.11 and 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2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5"/>
          <p:cNvSpPr txBox="1"/>
          <p:nvPr/>
        </p:nvSpPr>
        <p:spPr>
          <a:xfrm>
            <a:off x="36513" y="2209800"/>
            <a:ext cx="3657600" cy="9445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3200">
                <a:solidFill>
                  <a:schemeClr val="dk1"/>
                </a:solidFill>
                <a:latin typeface="Arial"/>
                <a:ea typeface="Arial"/>
                <a:cs typeface="Arial"/>
                <a:sym typeface="Arial"/>
              </a:rPr>
              <a:t>Shipping document</a:t>
            </a:r>
            <a:endParaRPr/>
          </a:p>
          <a:p>
            <a:pPr indent="0" lvl="0" marL="0" marR="0" rtl="0" algn="ctr">
              <a:spcBef>
                <a:spcPts val="0"/>
              </a:spcBef>
              <a:spcAft>
                <a:spcPts val="0"/>
              </a:spcAft>
              <a:buNone/>
            </a:pPr>
            <a:r>
              <a:rPr lang="fr-CA" sz="2400">
                <a:solidFill>
                  <a:srgbClr val="CC3300"/>
                </a:solidFill>
                <a:latin typeface="Arial"/>
                <a:ea typeface="Arial"/>
                <a:cs typeface="Arial"/>
                <a:sym typeface="Arial"/>
              </a:rPr>
              <a:t>p.12</a:t>
            </a:r>
            <a:endParaRPr/>
          </a:p>
        </p:txBody>
      </p:sp>
      <p:pic>
        <p:nvPicPr>
          <p:cNvPr id="206" name="Google Shape;206;p15"/>
          <p:cNvPicPr preferRelativeResize="0"/>
          <p:nvPr/>
        </p:nvPicPr>
        <p:blipFill rotWithShape="1">
          <a:blip r:embed="rId3">
            <a:alphaModFix/>
          </a:blip>
          <a:srcRect b="0" l="0" r="0" t="0"/>
          <a:stretch/>
        </p:blipFill>
        <p:spPr>
          <a:xfrm>
            <a:off x="3810000" y="260648"/>
            <a:ext cx="5041900" cy="5943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6"/>
          <p:cNvSpPr txBox="1"/>
          <p:nvPr/>
        </p:nvSpPr>
        <p:spPr>
          <a:xfrm>
            <a:off x="4343400" y="5313387"/>
            <a:ext cx="4419600" cy="923925"/>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1800">
                <a:solidFill>
                  <a:schemeClr val="dk1"/>
                </a:solidFill>
                <a:latin typeface="Arial"/>
                <a:ea typeface="Arial"/>
                <a:cs typeface="Arial"/>
                <a:sym typeface="Arial"/>
              </a:rPr>
              <a:t> Drivers must replace any lost or damaged placard during transport</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213" name="Google Shape;213;p16"/>
          <p:cNvSpPr txBox="1"/>
          <p:nvPr/>
        </p:nvSpPr>
        <p:spPr>
          <a:xfrm>
            <a:off x="3886200" y="609600"/>
            <a:ext cx="1143000" cy="1004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p.13</a:t>
            </a:r>
            <a:endParaRPr/>
          </a:p>
          <a:p>
            <a:pPr indent="0" lvl="0" marL="0" marR="0" rtl="0" algn="ctr">
              <a:spcBef>
                <a:spcPts val="1200"/>
              </a:spcBef>
              <a:spcAft>
                <a:spcPts val="0"/>
              </a:spcAft>
              <a:buNone/>
            </a:pPr>
            <a:r>
              <a:t/>
            </a:r>
            <a:endParaRPr sz="2400">
              <a:solidFill>
                <a:srgbClr val="CC3300"/>
              </a:solidFill>
              <a:latin typeface="Arial"/>
              <a:ea typeface="Arial"/>
              <a:cs typeface="Arial"/>
              <a:sym typeface="Arial"/>
            </a:endParaRPr>
          </a:p>
        </p:txBody>
      </p:sp>
      <p:sp>
        <p:nvSpPr>
          <p:cNvPr id="214" name="Google Shape;214;p16"/>
          <p:cNvSpPr/>
          <p:nvPr/>
        </p:nvSpPr>
        <p:spPr>
          <a:xfrm>
            <a:off x="3505200" y="3733800"/>
            <a:ext cx="5029200" cy="1465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dk1"/>
                </a:solidFill>
                <a:latin typeface="Arial"/>
                <a:ea typeface="Arial"/>
                <a:cs typeface="Arial"/>
                <a:sym typeface="Arial"/>
              </a:rPr>
              <a:t>When the driver is not in the vehicle, the papers</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fr-CA" sz="1800">
                <a:solidFill>
                  <a:schemeClr val="dk1"/>
                </a:solidFill>
                <a:latin typeface="Arial"/>
                <a:ea typeface="Arial"/>
                <a:cs typeface="Arial"/>
                <a:sym typeface="Arial"/>
              </a:rPr>
              <a:t>may be kept in a pocket attached to the driver’s</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fr-CA" sz="1800">
                <a:solidFill>
                  <a:schemeClr val="dk1"/>
                </a:solidFill>
                <a:latin typeface="Arial"/>
                <a:ea typeface="Arial"/>
                <a:cs typeface="Arial"/>
                <a:sym typeface="Arial"/>
              </a:rPr>
              <a:t>door or placed on the driver’s seat, or kept</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fr-CA" sz="1800">
                <a:solidFill>
                  <a:schemeClr val="dk1"/>
                </a:solidFill>
                <a:latin typeface="Arial"/>
                <a:ea typeface="Arial"/>
                <a:cs typeface="Arial"/>
                <a:sym typeface="Arial"/>
              </a:rPr>
              <a:t>within view of anyone who might have to climb</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fr-CA" sz="1800">
                <a:solidFill>
                  <a:schemeClr val="dk1"/>
                </a:solidFill>
                <a:latin typeface="Arial"/>
                <a:ea typeface="Arial"/>
                <a:cs typeface="Arial"/>
                <a:sym typeface="Arial"/>
              </a:rPr>
              <a:t>aboard on the driver’s side.</a:t>
            </a:r>
            <a:endParaRPr/>
          </a:p>
        </p:txBody>
      </p:sp>
      <p:sp>
        <p:nvSpPr>
          <p:cNvPr id="215" name="Google Shape;215;p16"/>
          <p:cNvSpPr/>
          <p:nvPr/>
        </p:nvSpPr>
        <p:spPr>
          <a:xfrm>
            <a:off x="533400" y="2438400"/>
            <a:ext cx="6019800" cy="915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dk1"/>
                </a:solidFill>
                <a:latin typeface="Arial"/>
                <a:ea typeface="Arial"/>
                <a:cs typeface="Arial"/>
                <a:sym typeface="Arial"/>
              </a:rPr>
              <a:t>When the driver is in the vehicle, the shipping papers</a:t>
            </a:r>
            <a:endParaRPr/>
          </a:p>
          <a:p>
            <a:pPr indent="0" lvl="0" marL="0" marR="0" rtl="0" algn="l">
              <a:spcBef>
                <a:spcPts val="0"/>
              </a:spcBef>
              <a:spcAft>
                <a:spcPts val="0"/>
              </a:spcAft>
              <a:buNone/>
            </a:pPr>
            <a:r>
              <a:rPr lang="fr-CA" sz="1800">
                <a:solidFill>
                  <a:schemeClr val="dk1"/>
                </a:solidFill>
                <a:latin typeface="Arial"/>
                <a:ea typeface="Arial"/>
                <a:cs typeface="Arial"/>
                <a:sym typeface="Arial"/>
              </a:rPr>
              <a:t>must be stored in a pocket attached to to the driver`s door, or must remain within reach.</a:t>
            </a:r>
            <a:endParaRPr sz="2400">
              <a:solidFill>
                <a:schemeClr val="dk1"/>
              </a:solidFill>
              <a:latin typeface="Arial"/>
              <a:ea typeface="Arial"/>
              <a:cs typeface="Arial"/>
              <a:sym typeface="Arial"/>
            </a:endParaRPr>
          </a:p>
        </p:txBody>
      </p:sp>
      <p:pic>
        <p:nvPicPr>
          <p:cNvPr id="216" name="Google Shape;216;p16"/>
          <p:cNvPicPr preferRelativeResize="0"/>
          <p:nvPr/>
        </p:nvPicPr>
        <p:blipFill rotWithShape="1">
          <a:blip r:embed="rId3">
            <a:alphaModFix/>
          </a:blip>
          <a:srcRect b="0" l="0" r="0" t="0"/>
          <a:stretch/>
        </p:blipFill>
        <p:spPr>
          <a:xfrm>
            <a:off x="6781800" y="1905000"/>
            <a:ext cx="1905000" cy="1662113"/>
          </a:xfrm>
          <a:prstGeom prst="rect">
            <a:avLst/>
          </a:prstGeom>
          <a:noFill/>
          <a:ln>
            <a:noFill/>
          </a:ln>
        </p:spPr>
      </p:pic>
      <p:sp>
        <p:nvSpPr>
          <p:cNvPr id="217" name="Google Shape;217;p16"/>
          <p:cNvSpPr/>
          <p:nvPr/>
        </p:nvSpPr>
        <p:spPr>
          <a:xfrm>
            <a:off x="533400" y="1371600"/>
            <a:ext cx="7924800" cy="822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400">
                <a:solidFill>
                  <a:schemeClr val="dk1"/>
                </a:solidFill>
                <a:latin typeface="Arial"/>
                <a:ea typeface="Arial"/>
                <a:cs typeface="Arial"/>
                <a:sym typeface="Arial"/>
              </a:rPr>
              <a:t>Storage and location of the shipping document</a:t>
            </a:r>
            <a:endParaRPr/>
          </a:p>
          <a:p>
            <a:pPr indent="0" lvl="0" marL="0" marR="0" rtl="0" algn="l">
              <a:spcBef>
                <a:spcPts val="0"/>
              </a:spcBef>
              <a:spcAft>
                <a:spcPts val="0"/>
              </a:spcAft>
              <a:buNone/>
            </a:pPr>
            <a:r>
              <a:rPr lang="fr-CA" sz="2400">
                <a:solidFill>
                  <a:schemeClr val="dk1"/>
                </a:solidFill>
                <a:latin typeface="Arial"/>
                <a:ea typeface="Arial"/>
                <a:cs typeface="Arial"/>
                <a:sym typeface="Arial"/>
              </a:rPr>
              <a:t>during transport</a:t>
            </a:r>
            <a:endParaRPr/>
          </a:p>
        </p:txBody>
      </p:sp>
      <p:pic>
        <p:nvPicPr>
          <p:cNvPr id="218" name="Google Shape;218;p16"/>
          <p:cNvPicPr preferRelativeResize="0"/>
          <p:nvPr/>
        </p:nvPicPr>
        <p:blipFill rotWithShape="1">
          <a:blip r:embed="rId4">
            <a:alphaModFix/>
          </a:blip>
          <a:srcRect b="0" l="0" r="0" t="0"/>
          <a:stretch/>
        </p:blipFill>
        <p:spPr>
          <a:xfrm>
            <a:off x="228600" y="3861048"/>
            <a:ext cx="2778125" cy="20145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7"/>
          <p:cNvSpPr/>
          <p:nvPr/>
        </p:nvSpPr>
        <p:spPr>
          <a:xfrm>
            <a:off x="2796728" y="2318791"/>
            <a:ext cx="3686175" cy="722313"/>
          </a:xfrm>
          <a:prstGeom prst="irregularSeal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dk1"/>
                </a:solidFill>
                <a:latin typeface="Arial"/>
                <a:ea typeface="Arial"/>
                <a:cs typeface="Arial"/>
                <a:sym typeface="Arial"/>
              </a:rPr>
              <a:t>    Labels         </a:t>
            </a:r>
            <a:endParaRPr/>
          </a:p>
        </p:txBody>
      </p:sp>
      <p:sp>
        <p:nvSpPr>
          <p:cNvPr id="225" name="Google Shape;225;p17"/>
          <p:cNvSpPr/>
          <p:nvPr/>
        </p:nvSpPr>
        <p:spPr>
          <a:xfrm>
            <a:off x="3903216" y="5442991"/>
            <a:ext cx="1998662" cy="722313"/>
          </a:xfrm>
          <a:prstGeom prst="irregularSeal2">
            <a:avLst/>
          </a:prstGeom>
          <a:solidFill>
            <a:schemeClr val="accen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dk1"/>
                </a:solidFill>
                <a:latin typeface="Arial"/>
                <a:ea typeface="Arial"/>
                <a:cs typeface="Arial"/>
                <a:sym typeface="Arial"/>
              </a:rPr>
              <a:t>Placard</a:t>
            </a:r>
            <a:endParaRPr/>
          </a:p>
        </p:txBody>
      </p:sp>
      <p:sp>
        <p:nvSpPr>
          <p:cNvPr id="226" name="Google Shape;226;p17"/>
          <p:cNvSpPr txBox="1"/>
          <p:nvPr/>
        </p:nvSpPr>
        <p:spPr>
          <a:xfrm>
            <a:off x="4752528" y="185191"/>
            <a:ext cx="10668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p.14</a:t>
            </a:r>
            <a:endParaRPr/>
          </a:p>
        </p:txBody>
      </p:sp>
      <p:sp>
        <p:nvSpPr>
          <p:cNvPr id="227" name="Google Shape;227;p17"/>
          <p:cNvSpPr/>
          <p:nvPr/>
        </p:nvSpPr>
        <p:spPr>
          <a:xfrm>
            <a:off x="1780728" y="1404391"/>
            <a:ext cx="4572000" cy="915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dk1"/>
                </a:solidFill>
                <a:latin typeface="Arial"/>
                <a:ea typeface="Arial"/>
                <a:cs typeface="Arial"/>
                <a:sym typeface="Arial"/>
              </a:rPr>
              <a:t>Small means of containment have a capacity of 450 L or less, e.g. cylinders, jerry cans, pails, barrels of bottles.</a:t>
            </a:r>
            <a:endParaRPr sz="2400">
              <a:solidFill>
                <a:schemeClr val="dk1"/>
              </a:solidFill>
              <a:latin typeface="Arial"/>
              <a:ea typeface="Arial"/>
              <a:cs typeface="Arial"/>
              <a:sym typeface="Arial"/>
            </a:endParaRPr>
          </a:p>
        </p:txBody>
      </p:sp>
      <p:pic>
        <p:nvPicPr>
          <p:cNvPr id="228" name="Google Shape;228;p17"/>
          <p:cNvPicPr preferRelativeResize="0"/>
          <p:nvPr/>
        </p:nvPicPr>
        <p:blipFill rotWithShape="1">
          <a:blip r:embed="rId3">
            <a:alphaModFix/>
          </a:blip>
          <a:srcRect b="0" l="0" r="0" t="0"/>
          <a:stretch/>
        </p:blipFill>
        <p:spPr>
          <a:xfrm>
            <a:off x="7164288" y="947191"/>
            <a:ext cx="1719263" cy="2209800"/>
          </a:xfrm>
          <a:prstGeom prst="rect">
            <a:avLst/>
          </a:prstGeom>
          <a:noFill/>
          <a:ln>
            <a:noFill/>
          </a:ln>
        </p:spPr>
      </p:pic>
      <p:sp>
        <p:nvSpPr>
          <p:cNvPr id="229" name="Google Shape;229;p17"/>
          <p:cNvSpPr/>
          <p:nvPr/>
        </p:nvSpPr>
        <p:spPr>
          <a:xfrm>
            <a:off x="1780728" y="718591"/>
            <a:ext cx="40322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400">
                <a:solidFill>
                  <a:schemeClr val="dk1"/>
                </a:solidFill>
                <a:latin typeface="Arial"/>
                <a:ea typeface="Arial"/>
                <a:cs typeface="Arial"/>
                <a:sym typeface="Arial"/>
              </a:rPr>
              <a:t>Small means of containment</a:t>
            </a:r>
            <a:endParaRPr/>
          </a:p>
        </p:txBody>
      </p:sp>
      <p:sp>
        <p:nvSpPr>
          <p:cNvPr id="230" name="Google Shape;230;p17"/>
          <p:cNvSpPr/>
          <p:nvPr/>
        </p:nvSpPr>
        <p:spPr>
          <a:xfrm>
            <a:off x="1780728" y="3080791"/>
            <a:ext cx="4049713"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400">
                <a:solidFill>
                  <a:schemeClr val="dk1"/>
                </a:solidFill>
                <a:latin typeface="Arial"/>
                <a:ea typeface="Arial"/>
                <a:cs typeface="Arial"/>
                <a:sym typeface="Arial"/>
              </a:rPr>
              <a:t>Large means of containment</a:t>
            </a:r>
            <a:endParaRPr/>
          </a:p>
        </p:txBody>
      </p:sp>
      <p:sp>
        <p:nvSpPr>
          <p:cNvPr id="231" name="Google Shape;231;p17"/>
          <p:cNvSpPr/>
          <p:nvPr/>
        </p:nvSpPr>
        <p:spPr>
          <a:xfrm>
            <a:off x="1704528" y="3842791"/>
            <a:ext cx="5105400" cy="915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dk1"/>
                </a:solidFill>
                <a:latin typeface="Arial"/>
                <a:ea typeface="Arial"/>
                <a:cs typeface="Arial"/>
                <a:sym typeface="Arial"/>
              </a:rPr>
              <a:t>Large means of containment have a capacity greater than 450 L, e.g. tank trucks,</a:t>
            </a:r>
            <a:endParaRPr/>
          </a:p>
          <a:p>
            <a:pPr indent="0" lvl="0" marL="0" marR="0" rtl="0" algn="l">
              <a:spcBef>
                <a:spcPts val="0"/>
              </a:spcBef>
              <a:spcAft>
                <a:spcPts val="0"/>
              </a:spcAft>
              <a:buNone/>
            </a:pPr>
            <a:r>
              <a:rPr lang="fr-CA" sz="1800">
                <a:solidFill>
                  <a:schemeClr val="dk1"/>
                </a:solidFill>
                <a:latin typeface="Arial"/>
                <a:ea typeface="Arial"/>
                <a:cs typeface="Arial"/>
                <a:sym typeface="Arial"/>
              </a:rPr>
              <a:t>large bulk containers or portable tanks</a:t>
            </a:r>
            <a:r>
              <a:rPr lang="fr-CA" sz="1600">
                <a:solidFill>
                  <a:schemeClr val="dk1"/>
                </a:solidFill>
                <a:latin typeface="Arial"/>
                <a:ea typeface="Arial"/>
                <a:cs typeface="Arial"/>
                <a:sym typeface="Arial"/>
              </a:rPr>
              <a:t>.</a:t>
            </a:r>
            <a:endParaRPr/>
          </a:p>
        </p:txBody>
      </p:sp>
      <p:pic>
        <p:nvPicPr>
          <p:cNvPr id="232" name="Google Shape;232;p17"/>
          <p:cNvPicPr preferRelativeResize="0"/>
          <p:nvPr/>
        </p:nvPicPr>
        <p:blipFill rotWithShape="1">
          <a:blip r:embed="rId4">
            <a:alphaModFix/>
          </a:blip>
          <a:srcRect b="0" l="0" r="0" t="0"/>
          <a:stretch/>
        </p:blipFill>
        <p:spPr>
          <a:xfrm>
            <a:off x="1399728" y="4833391"/>
            <a:ext cx="1752600" cy="1287463"/>
          </a:xfrm>
          <a:prstGeom prst="rect">
            <a:avLst/>
          </a:prstGeom>
          <a:noFill/>
          <a:ln>
            <a:noFill/>
          </a:ln>
        </p:spPr>
      </p:pic>
      <p:pic>
        <p:nvPicPr>
          <p:cNvPr id="233" name="Google Shape;233;p17"/>
          <p:cNvPicPr preferRelativeResize="0"/>
          <p:nvPr/>
        </p:nvPicPr>
        <p:blipFill rotWithShape="1">
          <a:blip r:embed="rId5">
            <a:alphaModFix/>
          </a:blip>
          <a:srcRect b="0" l="0" r="0" t="0"/>
          <a:stretch/>
        </p:blipFill>
        <p:spPr>
          <a:xfrm>
            <a:off x="6581328" y="4299991"/>
            <a:ext cx="2743200" cy="1492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ppt_w</p:attrName>
                                        </p:attrNameLst>
                                      </p:cBhvr>
                                      <p:tavLst>
                                        <p:tav fmla="" tm="0">
                                          <p:val>
                                            <p:strVal val="0"/>
                                          </p:val>
                                        </p:tav>
                                        <p:tav fmla="" tm="100000">
                                          <p:val>
                                            <p:strVal val="#ppt_w"/>
                                          </p:val>
                                        </p:tav>
                                      </p:tavLst>
                                    </p:anim>
                                    <p:anim calcmode="lin" valueType="num">
                                      <p:cBhvr additive="base">
                                        <p:cTn dur="500"/>
                                        <p:tgtEl>
                                          <p:spTgt spid="2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ppt_w</p:attrName>
                                        </p:attrNameLst>
                                      </p:cBhvr>
                                      <p:tavLst>
                                        <p:tav fmla="" tm="0">
                                          <p:val>
                                            <p:strVal val="0"/>
                                          </p:val>
                                        </p:tav>
                                        <p:tav fmla="" tm="100000">
                                          <p:val>
                                            <p:strVal val="#ppt_w"/>
                                          </p:val>
                                        </p:tav>
                                      </p:tavLst>
                                    </p:anim>
                                    <p:anim calcmode="lin" valueType="num">
                                      <p:cBhvr additive="base">
                                        <p:cTn dur="500"/>
                                        <p:tgtEl>
                                          <p:spTgt spid="2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8"/>
          <p:cNvSpPr txBox="1"/>
          <p:nvPr/>
        </p:nvSpPr>
        <p:spPr>
          <a:xfrm>
            <a:off x="4343400" y="620688"/>
            <a:ext cx="8382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p.22</a:t>
            </a:r>
            <a:endParaRPr/>
          </a:p>
        </p:txBody>
      </p:sp>
      <p:sp>
        <p:nvSpPr>
          <p:cNvPr id="240" name="Google Shape;240;p18"/>
          <p:cNvSpPr/>
          <p:nvPr/>
        </p:nvSpPr>
        <p:spPr>
          <a:xfrm>
            <a:off x="385763" y="925488"/>
            <a:ext cx="8077200" cy="2290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800">
                <a:solidFill>
                  <a:schemeClr val="dk1"/>
                </a:solidFill>
                <a:latin typeface="Arial"/>
                <a:ea typeface="Arial"/>
                <a:cs typeface="Arial"/>
                <a:sym typeface="Arial"/>
              </a:rPr>
              <a:t>Labels</a:t>
            </a:r>
            <a:endParaRPr/>
          </a:p>
          <a:p>
            <a:pPr indent="0" lvl="0" marL="0" marR="0" rtl="0" algn="l">
              <a:spcBef>
                <a:spcPts val="0"/>
              </a:spcBef>
              <a:spcAft>
                <a:spcPts val="0"/>
              </a:spcAft>
              <a:buNone/>
            </a:pPr>
            <a:r>
              <a:rPr lang="fr-CA" sz="1600">
                <a:solidFill>
                  <a:schemeClr val="dk1"/>
                </a:solidFill>
                <a:latin typeface="Arial"/>
                <a:ea typeface="Arial"/>
                <a:cs typeface="Arial"/>
                <a:sym typeface="Arial"/>
              </a:rPr>
              <a:t>The consignor is responsible for displaying or having displayed the primary class label and the subsidiary class label (as the case may be) on each small means of containment  containing dangerous substances.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fr-CA" sz="1600">
                <a:solidFill>
                  <a:schemeClr val="dk1"/>
                </a:solidFill>
                <a:latin typeface="Arial"/>
                <a:ea typeface="Arial"/>
                <a:cs typeface="Arial"/>
                <a:sym typeface="Arial"/>
              </a:rPr>
              <a:t>The carrier must ensure that the labels remain in place during the trip.</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fr-CA" sz="1600">
                <a:solidFill>
                  <a:schemeClr val="dk1"/>
                </a:solidFill>
                <a:latin typeface="Arial"/>
                <a:ea typeface="Arial"/>
                <a:cs typeface="Arial"/>
                <a:sym typeface="Arial"/>
              </a:rPr>
              <a:t>The label must be displayed:</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41" name="Google Shape;241;p18"/>
          <p:cNvSpPr/>
          <p:nvPr/>
        </p:nvSpPr>
        <p:spPr>
          <a:xfrm>
            <a:off x="163016" y="4581128"/>
            <a:ext cx="8153400" cy="13446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600">
                <a:solidFill>
                  <a:schemeClr val="dk1"/>
                </a:solidFill>
                <a:latin typeface="Arial"/>
                <a:ea typeface="Arial"/>
                <a:cs typeface="Arial"/>
                <a:sym typeface="Arial"/>
              </a:rPr>
              <a:t>The shipping name, the technical name (as the case may be), and the UN number</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fr-CA" sz="1600">
                <a:solidFill>
                  <a:schemeClr val="dk1"/>
                </a:solidFill>
                <a:latin typeface="Arial"/>
                <a:ea typeface="Arial"/>
                <a:cs typeface="Arial"/>
                <a:sym typeface="Arial"/>
              </a:rPr>
              <a:t>of dangerous substances must be displayed on small means of containment in the</a:t>
            </a:r>
            <a:endParaRPr/>
          </a:p>
          <a:p>
            <a:pPr indent="0" lvl="0" marL="0" marR="0" rtl="0" algn="l">
              <a:spcBef>
                <a:spcPts val="0"/>
              </a:spcBef>
              <a:spcAft>
                <a:spcPts val="0"/>
              </a:spcAft>
              <a:buNone/>
            </a:pPr>
            <a:r>
              <a:rPr lang="fr-CA" sz="1600">
                <a:solidFill>
                  <a:schemeClr val="dk1"/>
                </a:solidFill>
                <a:latin typeface="Arial"/>
                <a:ea typeface="Arial"/>
                <a:cs typeface="Arial"/>
                <a:sym typeface="Arial"/>
              </a:rPr>
              <a:t>following manner: the shipping name, beside the label, followed by the technical</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fr-CA" sz="1600">
                <a:solidFill>
                  <a:schemeClr val="dk1"/>
                </a:solidFill>
                <a:latin typeface="Arial"/>
                <a:ea typeface="Arial"/>
                <a:cs typeface="Arial"/>
                <a:sym typeface="Arial"/>
              </a:rPr>
              <a:t>name in parentheses; the UN number, beside the primary class label or in the</a:t>
            </a:r>
            <a:endParaRPr/>
          </a:p>
          <a:p>
            <a:pPr indent="0" lvl="0" marL="0" marR="0" rtl="0" algn="l">
              <a:spcBef>
                <a:spcPts val="0"/>
              </a:spcBef>
              <a:spcAft>
                <a:spcPts val="0"/>
              </a:spcAft>
              <a:buNone/>
            </a:pPr>
            <a:r>
              <a:rPr lang="fr-CA" sz="1600">
                <a:solidFill>
                  <a:schemeClr val="dk1"/>
                </a:solidFill>
                <a:latin typeface="Arial"/>
                <a:ea typeface="Arial"/>
                <a:cs typeface="Arial"/>
                <a:sym typeface="Arial"/>
              </a:rPr>
              <a:t>centre of the label inside a white rectangle</a:t>
            </a:r>
            <a:r>
              <a:rPr lang="fr-CA" sz="1800">
                <a:solidFill>
                  <a:schemeClr val="dk1"/>
                </a:solidFill>
                <a:latin typeface="Arial"/>
                <a:ea typeface="Arial"/>
                <a:cs typeface="Arial"/>
                <a:sym typeface="Arial"/>
              </a:rPr>
              <a:t>.</a:t>
            </a:r>
            <a:endParaRPr/>
          </a:p>
        </p:txBody>
      </p:sp>
      <p:pic>
        <p:nvPicPr>
          <p:cNvPr id="242" name="Google Shape;242;p18"/>
          <p:cNvPicPr preferRelativeResize="0"/>
          <p:nvPr/>
        </p:nvPicPr>
        <p:blipFill rotWithShape="1">
          <a:blip r:embed="rId3">
            <a:alphaModFix/>
          </a:blip>
          <a:srcRect b="0" l="0" r="0" t="0"/>
          <a:stretch/>
        </p:blipFill>
        <p:spPr>
          <a:xfrm>
            <a:off x="381000" y="2996952"/>
            <a:ext cx="1338263" cy="1530350"/>
          </a:xfrm>
          <a:prstGeom prst="rect">
            <a:avLst/>
          </a:prstGeom>
          <a:noFill/>
          <a:ln>
            <a:noFill/>
          </a:ln>
        </p:spPr>
      </p:pic>
      <p:sp>
        <p:nvSpPr>
          <p:cNvPr id="243" name="Google Shape;243;p18"/>
          <p:cNvSpPr/>
          <p:nvPr/>
        </p:nvSpPr>
        <p:spPr>
          <a:xfrm>
            <a:off x="1939925" y="2932088"/>
            <a:ext cx="6705600" cy="143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600">
                <a:solidFill>
                  <a:schemeClr val="dk1"/>
                </a:solidFill>
                <a:latin typeface="Arial"/>
                <a:ea typeface="Arial"/>
                <a:cs typeface="Arial"/>
                <a:sym typeface="Arial"/>
              </a:rPr>
              <a:t>- </a:t>
            </a:r>
            <a:r>
              <a:rPr lang="fr-CA" sz="1600">
                <a:solidFill>
                  <a:schemeClr val="dk1"/>
                </a:solidFill>
                <a:latin typeface="Arial"/>
                <a:ea typeface="Arial"/>
                <a:cs typeface="Arial"/>
                <a:sym typeface="Arial"/>
              </a:rPr>
              <a:t>on any side if the outer surface of a small means of containment other        than the side on which it is intended to rest or to be stacked during transport. «in the case of radioactive materials, the label must be displayed on two opposite sides of the outer surface;</a:t>
            </a:r>
            <a:endParaRPr/>
          </a:p>
          <a:p>
            <a:pPr indent="0" lvl="0" marL="0" marR="0" rtl="0" algn="l">
              <a:spcBef>
                <a:spcPts val="0"/>
              </a:spcBef>
              <a:spcAft>
                <a:spcPts val="0"/>
              </a:spcAft>
              <a:buNone/>
            </a:pPr>
            <a:r>
              <a:rPr lang="fr-CA" sz="2400">
                <a:solidFill>
                  <a:schemeClr val="dk1"/>
                </a:solidFill>
                <a:latin typeface="Arial"/>
                <a:ea typeface="Arial"/>
                <a:cs typeface="Arial"/>
                <a:sym typeface="Arial"/>
              </a:rPr>
              <a:t>- </a:t>
            </a:r>
            <a:r>
              <a:rPr lang="fr-CA" sz="1600">
                <a:solidFill>
                  <a:schemeClr val="dk1"/>
                </a:solidFill>
                <a:latin typeface="Arial"/>
                <a:ea typeface="Arial"/>
                <a:cs typeface="Arial"/>
                <a:sym typeface="Arial"/>
              </a:rPr>
              <a:t>On or near the shoulder of a gas cylinder</a:t>
            </a:r>
            <a:endParaRPr sz="2400">
              <a:solidFill>
                <a:schemeClr val="dk1"/>
              </a:solidFill>
              <a:latin typeface="Arial"/>
              <a:ea typeface="Arial"/>
              <a:cs typeface="Arial"/>
              <a:sym typeface="Arial"/>
            </a:endParaRPr>
          </a:p>
        </p:txBody>
      </p:sp>
      <p:pic>
        <p:nvPicPr>
          <p:cNvPr id="244" name="Google Shape;244;p18"/>
          <p:cNvPicPr preferRelativeResize="0"/>
          <p:nvPr/>
        </p:nvPicPr>
        <p:blipFill rotWithShape="1">
          <a:blip r:embed="rId4">
            <a:alphaModFix/>
          </a:blip>
          <a:srcRect b="0" l="0" r="0" t="0"/>
          <a:stretch/>
        </p:blipFill>
        <p:spPr>
          <a:xfrm>
            <a:off x="7596336" y="5517232"/>
            <a:ext cx="1230313" cy="1143000"/>
          </a:xfrm>
          <a:prstGeom prst="rect">
            <a:avLst/>
          </a:prstGeom>
          <a:noFill/>
          <a:ln>
            <a:noFill/>
          </a:ln>
        </p:spPr>
      </p:pic>
      <p:grpSp>
        <p:nvGrpSpPr>
          <p:cNvPr id="245" name="Google Shape;245;p18"/>
          <p:cNvGrpSpPr/>
          <p:nvPr/>
        </p:nvGrpSpPr>
        <p:grpSpPr>
          <a:xfrm>
            <a:off x="7697788" y="3668688"/>
            <a:ext cx="1420812" cy="1600200"/>
            <a:chOff x="3923" y="2085"/>
            <a:chExt cx="817" cy="846"/>
          </a:xfrm>
        </p:grpSpPr>
        <p:sp>
          <p:nvSpPr>
            <p:cNvPr id="246" name="Google Shape;246;p18"/>
            <p:cNvSpPr/>
            <p:nvPr/>
          </p:nvSpPr>
          <p:spPr>
            <a:xfrm>
              <a:off x="3923" y="2115"/>
              <a:ext cx="817" cy="816"/>
            </a:xfrm>
            <a:prstGeom prst="wedgeRectCallout">
              <a:avLst>
                <a:gd fmla="val -54162" name="adj1"/>
                <a:gd fmla="val 112009" name="adj2"/>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nvGrpSpPr>
            <p:cNvPr id="247" name="Google Shape;247;p18"/>
            <p:cNvGrpSpPr/>
            <p:nvPr/>
          </p:nvGrpSpPr>
          <p:grpSpPr>
            <a:xfrm>
              <a:off x="3924" y="2085"/>
              <a:ext cx="714" cy="702"/>
              <a:chOff x="3924" y="2085"/>
              <a:chExt cx="714" cy="702"/>
            </a:xfrm>
          </p:grpSpPr>
          <p:pic>
            <p:nvPicPr>
              <p:cNvPr descr="Plaque pour classe 8, Matières corrosives" id="248" name="Google Shape;248;p18"/>
              <p:cNvPicPr preferRelativeResize="0"/>
              <p:nvPr/>
            </p:nvPicPr>
            <p:blipFill rotWithShape="1">
              <a:blip r:embed="rId5">
                <a:alphaModFix/>
              </a:blip>
              <a:srcRect b="0" l="0" r="0" t="0"/>
              <a:stretch/>
            </p:blipFill>
            <p:spPr>
              <a:xfrm>
                <a:off x="3924" y="2085"/>
                <a:ext cx="714" cy="702"/>
              </a:xfrm>
              <a:prstGeom prst="rect">
                <a:avLst/>
              </a:prstGeom>
              <a:solidFill>
                <a:schemeClr val="lt1"/>
              </a:solidFill>
              <a:ln>
                <a:noFill/>
              </a:ln>
            </p:spPr>
          </p:pic>
          <p:sp>
            <p:nvSpPr>
              <p:cNvPr id="249" name="Google Shape;249;p18"/>
              <p:cNvSpPr txBox="1"/>
              <p:nvPr/>
            </p:nvSpPr>
            <p:spPr>
              <a:xfrm>
                <a:off x="4141" y="2448"/>
                <a:ext cx="307" cy="1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000">
                    <a:solidFill>
                      <a:schemeClr val="dk1"/>
                    </a:solidFill>
                    <a:latin typeface="Arial"/>
                    <a:ea typeface="Arial"/>
                    <a:cs typeface="Arial"/>
                    <a:sym typeface="Arial"/>
                  </a:rPr>
                  <a:t>1830</a:t>
                </a:r>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txBox="1"/>
          <p:nvPr/>
        </p:nvSpPr>
        <p:spPr>
          <a:xfrm>
            <a:off x="4114800" y="609600"/>
            <a:ext cx="12954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p.22-24</a:t>
            </a:r>
            <a:endParaRPr/>
          </a:p>
        </p:txBody>
      </p:sp>
      <p:sp>
        <p:nvSpPr>
          <p:cNvPr id="256" name="Google Shape;256;p19"/>
          <p:cNvSpPr/>
          <p:nvPr/>
        </p:nvSpPr>
        <p:spPr>
          <a:xfrm>
            <a:off x="381000" y="1447800"/>
            <a:ext cx="5791200" cy="138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The consignor is responsible for displaying the placards or having them displayed,along with the UN number, where required, on each side and at each end of every large means of containment with a capacity over 450 litres that contains dangerous substances. The consignor must also, where required, provide the carrier with the placards to be displayed on the container or vehicle (truck, semi-trailer or trailer).</a:t>
            </a:r>
            <a:endParaRPr/>
          </a:p>
        </p:txBody>
      </p:sp>
      <p:pic>
        <p:nvPicPr>
          <p:cNvPr id="257" name="Google Shape;257;p19"/>
          <p:cNvPicPr preferRelativeResize="0"/>
          <p:nvPr/>
        </p:nvPicPr>
        <p:blipFill rotWithShape="1">
          <a:blip r:embed="rId3">
            <a:alphaModFix/>
          </a:blip>
          <a:srcRect b="0" l="0" r="0" t="0"/>
          <a:stretch/>
        </p:blipFill>
        <p:spPr>
          <a:xfrm>
            <a:off x="6629400" y="1271736"/>
            <a:ext cx="2286000" cy="1368425"/>
          </a:xfrm>
          <a:prstGeom prst="rect">
            <a:avLst/>
          </a:prstGeom>
          <a:noFill/>
          <a:ln>
            <a:noFill/>
          </a:ln>
        </p:spPr>
      </p:pic>
      <p:sp>
        <p:nvSpPr>
          <p:cNvPr id="258" name="Google Shape;258;p19"/>
          <p:cNvSpPr/>
          <p:nvPr/>
        </p:nvSpPr>
        <p:spPr>
          <a:xfrm>
            <a:off x="381000" y="3200400"/>
            <a:ext cx="3886200" cy="2678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The carrier must affix or remove the placards when the quantities or type of</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dangerous substances change during transport. The carrier must also ensure that</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the appropriate placards remain in place during transport.</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The UN number may be displayed either:</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fr-CA" sz="1400">
                <a:solidFill>
                  <a:schemeClr val="dk1"/>
                </a:solidFill>
                <a:latin typeface="Arial"/>
                <a:ea typeface="Arial"/>
                <a:cs typeface="Arial"/>
                <a:sym typeface="Arial"/>
              </a:rPr>
              <a:t>• inside a white rectangle on the placard;</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fr-CA" sz="1400">
                <a:solidFill>
                  <a:schemeClr val="dk1"/>
                </a:solidFill>
                <a:latin typeface="Arial"/>
                <a:ea typeface="Arial"/>
                <a:cs typeface="Arial"/>
                <a:sym typeface="Arial"/>
              </a:rPr>
              <a:t>• on an orange panel right beside the</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placard.</a:t>
            </a:r>
            <a:endParaRPr/>
          </a:p>
        </p:txBody>
      </p:sp>
      <p:pic>
        <p:nvPicPr>
          <p:cNvPr id="259" name="Google Shape;259;p19"/>
          <p:cNvPicPr preferRelativeResize="0"/>
          <p:nvPr/>
        </p:nvPicPr>
        <p:blipFill rotWithShape="1">
          <a:blip r:embed="rId4">
            <a:alphaModFix/>
          </a:blip>
          <a:srcRect b="0" l="0" r="0" t="0"/>
          <a:stretch/>
        </p:blipFill>
        <p:spPr>
          <a:xfrm>
            <a:off x="4343400" y="2795736"/>
            <a:ext cx="4535488" cy="1905000"/>
          </a:xfrm>
          <a:prstGeom prst="rect">
            <a:avLst/>
          </a:prstGeom>
          <a:noFill/>
          <a:ln>
            <a:noFill/>
          </a:ln>
        </p:spPr>
      </p:pic>
      <p:grpSp>
        <p:nvGrpSpPr>
          <p:cNvPr id="260" name="Google Shape;260;p19"/>
          <p:cNvGrpSpPr/>
          <p:nvPr/>
        </p:nvGrpSpPr>
        <p:grpSpPr>
          <a:xfrm>
            <a:off x="4572000" y="5013176"/>
            <a:ext cx="1066800" cy="1066800"/>
            <a:chOff x="1920" y="3114"/>
            <a:chExt cx="672" cy="672"/>
          </a:xfrm>
        </p:grpSpPr>
        <p:pic>
          <p:nvPicPr>
            <p:cNvPr descr="Plaque pour classe 4.1, Solides inflammables" id="261" name="Google Shape;261;p19"/>
            <p:cNvPicPr preferRelativeResize="0"/>
            <p:nvPr/>
          </p:nvPicPr>
          <p:blipFill rotWithShape="1">
            <a:blip r:embed="rId5">
              <a:alphaModFix/>
            </a:blip>
            <a:srcRect b="0" l="0" r="0" t="0"/>
            <a:stretch/>
          </p:blipFill>
          <p:spPr>
            <a:xfrm>
              <a:off x="1920" y="3114"/>
              <a:ext cx="672" cy="672"/>
            </a:xfrm>
            <a:prstGeom prst="rect">
              <a:avLst/>
            </a:prstGeom>
            <a:noFill/>
            <a:ln>
              <a:noFill/>
            </a:ln>
          </p:spPr>
        </p:pic>
        <p:sp>
          <p:nvSpPr>
            <p:cNvPr id="262" name="Google Shape;262;p19"/>
            <p:cNvSpPr/>
            <p:nvPr/>
          </p:nvSpPr>
          <p:spPr>
            <a:xfrm>
              <a:off x="2064" y="3456"/>
              <a:ext cx="384" cy="9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CA" sz="1400">
                  <a:solidFill>
                    <a:schemeClr val="dk1"/>
                  </a:solidFill>
                  <a:latin typeface="Arial"/>
                  <a:ea typeface="Arial"/>
                  <a:cs typeface="Arial"/>
                  <a:sym typeface="Arial"/>
                </a:rPr>
                <a:t>1344</a:t>
              </a:r>
              <a:endParaRPr/>
            </a:p>
          </p:txBody>
        </p:sp>
      </p:grpSp>
      <p:sp>
        <p:nvSpPr>
          <p:cNvPr id="263" name="Google Shape;263;p19"/>
          <p:cNvSpPr txBox="1"/>
          <p:nvPr/>
        </p:nvSpPr>
        <p:spPr>
          <a:xfrm>
            <a:off x="5638800" y="5089376"/>
            <a:ext cx="396875"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100">
                <a:solidFill>
                  <a:schemeClr val="dk1"/>
                </a:solidFill>
                <a:latin typeface="Arial"/>
                <a:ea typeface="Arial"/>
                <a:cs typeface="Arial"/>
                <a:sym typeface="Arial"/>
              </a:rPr>
              <a:t>OR</a:t>
            </a:r>
            <a:endParaRPr b="1" sz="1100">
              <a:solidFill>
                <a:schemeClr val="dk1"/>
              </a:solidFill>
              <a:latin typeface="Arial"/>
              <a:ea typeface="Arial"/>
              <a:cs typeface="Arial"/>
              <a:sym typeface="Arial"/>
            </a:endParaRPr>
          </a:p>
        </p:txBody>
      </p:sp>
      <p:pic>
        <p:nvPicPr>
          <p:cNvPr descr="Plaque pour classe 4.1, Solides inflammables" id="264" name="Google Shape;264;p19"/>
          <p:cNvPicPr preferRelativeResize="0"/>
          <p:nvPr/>
        </p:nvPicPr>
        <p:blipFill rotWithShape="1">
          <a:blip r:embed="rId5">
            <a:alphaModFix/>
          </a:blip>
          <a:srcRect b="0" l="0" r="0" t="0"/>
          <a:stretch/>
        </p:blipFill>
        <p:spPr>
          <a:xfrm>
            <a:off x="5715000" y="5317976"/>
            <a:ext cx="1066800" cy="1066800"/>
          </a:xfrm>
          <a:prstGeom prst="rect">
            <a:avLst/>
          </a:prstGeom>
          <a:noFill/>
          <a:ln>
            <a:noFill/>
          </a:ln>
        </p:spPr>
      </p:pic>
      <p:sp>
        <p:nvSpPr>
          <p:cNvPr id="265" name="Google Shape;265;p19"/>
          <p:cNvSpPr txBox="1"/>
          <p:nvPr/>
        </p:nvSpPr>
        <p:spPr>
          <a:xfrm>
            <a:off x="6477000" y="5165576"/>
            <a:ext cx="1447800" cy="338138"/>
          </a:xfrm>
          <a:prstGeom prst="rect">
            <a:avLst/>
          </a:prstGeom>
          <a:solidFill>
            <a:srgbClr val="FF9933"/>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1600">
                <a:solidFill>
                  <a:schemeClr val="dk1"/>
                </a:solidFill>
                <a:latin typeface="Arial"/>
                <a:ea typeface="Arial"/>
                <a:cs typeface="Arial"/>
                <a:sym typeface="Arial"/>
              </a:rPr>
              <a:t>1344</a:t>
            </a:r>
            <a:endParaRPr b="1" sz="1600">
              <a:solidFill>
                <a:schemeClr val="dk1"/>
              </a:solidFill>
              <a:latin typeface="Arial"/>
              <a:ea typeface="Arial"/>
              <a:cs typeface="Arial"/>
              <a:sym typeface="Arial"/>
            </a:endParaRPr>
          </a:p>
        </p:txBody>
      </p:sp>
      <p:sp>
        <p:nvSpPr>
          <p:cNvPr id="266" name="Google Shape;266;p19"/>
          <p:cNvSpPr txBox="1"/>
          <p:nvPr/>
        </p:nvSpPr>
        <p:spPr>
          <a:xfrm>
            <a:off x="381000" y="1066800"/>
            <a:ext cx="833438" cy="338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600">
                <a:solidFill>
                  <a:schemeClr val="dk1"/>
                </a:solidFill>
                <a:latin typeface="Arial"/>
                <a:ea typeface="Arial"/>
                <a:cs typeface="Arial"/>
                <a:sym typeface="Arial"/>
              </a:rPr>
              <a:t>Labels</a:t>
            </a:r>
            <a:endParaRPr b="1" sz="16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idx="1" type="body"/>
          </p:nvPr>
        </p:nvSpPr>
        <p:spPr>
          <a:xfrm>
            <a:off x="457200" y="1268760"/>
            <a:ext cx="8229600" cy="460851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fr-CA"/>
              <a:t>NOTICE:</a:t>
            </a:r>
            <a:endParaRPr/>
          </a:p>
          <a:p>
            <a:pPr indent="-285750" lvl="1" marL="742950" rtl="0" algn="l">
              <a:spcBef>
                <a:spcPts val="560"/>
              </a:spcBef>
              <a:spcAft>
                <a:spcPts val="0"/>
              </a:spcAft>
              <a:buClr>
                <a:schemeClr val="dk1"/>
              </a:buClr>
              <a:buSzPts val="2400"/>
              <a:buChar char="–"/>
            </a:pPr>
            <a:r>
              <a:rPr lang="fr-CA" sz="2400"/>
              <a:t>THIS GUIDE IS NOT A LEGAL INTERPRETATION OF THE REGULATION AND CARRIES NO LEGAL AUTHORITY.</a:t>
            </a:r>
            <a:r>
              <a:rPr lang="fr-CA"/>
              <a:t>  </a:t>
            </a:r>
            <a:r>
              <a:rPr lang="fr-CA">
                <a:solidFill>
                  <a:srgbClr val="CC3300"/>
                </a:solidFill>
              </a:rPr>
              <a:t>P.5</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fr-CA"/>
              <a:t>Introduction:</a:t>
            </a:r>
            <a:endParaRPr/>
          </a:p>
          <a:p>
            <a:pPr indent="-285750" lvl="1" marL="742950" rtl="0" algn="l">
              <a:spcBef>
                <a:spcPts val="560"/>
              </a:spcBef>
              <a:spcAft>
                <a:spcPts val="0"/>
              </a:spcAft>
              <a:buClr>
                <a:schemeClr val="dk1"/>
              </a:buClr>
              <a:buSzPts val="2400"/>
              <a:buChar char="–"/>
            </a:pPr>
            <a:r>
              <a:rPr lang="fr-CA" sz="2400"/>
              <a:t>THIS PROVINCIAL REGULATIONS IS ADAPTED WITH THE FEDERAL DEPARTMENT OF TRANSPORT (DOT) LEGISLATION</a:t>
            </a:r>
            <a:r>
              <a:rPr lang="fr-CA"/>
              <a:t> .  </a:t>
            </a:r>
            <a:r>
              <a:rPr lang="fr-CA">
                <a:solidFill>
                  <a:srgbClr val="CC3300"/>
                </a:solidFill>
              </a:rPr>
              <a:t>P.5</a:t>
            </a:r>
            <a:endParaRPr/>
          </a:p>
          <a:p>
            <a:pPr indent="-285750" lvl="1" marL="742950" rtl="0" algn="l">
              <a:spcBef>
                <a:spcPts val="560"/>
              </a:spcBef>
              <a:spcAft>
                <a:spcPts val="0"/>
              </a:spcAft>
              <a:buClr>
                <a:schemeClr val="dk1"/>
              </a:buClr>
              <a:buSzPts val="2800"/>
              <a:buFont typeface="Calibri"/>
              <a:buNone/>
            </a:pPr>
            <a:r>
              <a:t/>
            </a:r>
            <a:endParaRPr>
              <a:solidFill>
                <a:srgbClr val="CC33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20"/>
          <p:cNvPicPr preferRelativeResize="0"/>
          <p:nvPr/>
        </p:nvPicPr>
        <p:blipFill rotWithShape="1">
          <a:blip r:embed="rId3">
            <a:alphaModFix/>
          </a:blip>
          <a:srcRect b="45833" l="21094" r="65625" t="35417"/>
          <a:stretch/>
        </p:blipFill>
        <p:spPr>
          <a:xfrm>
            <a:off x="6400800" y="4343400"/>
            <a:ext cx="1798638" cy="1905000"/>
          </a:xfrm>
          <a:prstGeom prst="rect">
            <a:avLst/>
          </a:prstGeom>
          <a:noFill/>
          <a:ln>
            <a:noFill/>
          </a:ln>
        </p:spPr>
      </p:pic>
      <p:sp>
        <p:nvSpPr>
          <p:cNvPr id="273" name="Google Shape;273;p20"/>
          <p:cNvSpPr/>
          <p:nvPr/>
        </p:nvSpPr>
        <p:spPr>
          <a:xfrm>
            <a:off x="457200" y="1219200"/>
            <a:ext cx="8229600" cy="2544763"/>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lang="fr-CA" sz="2400">
                <a:solidFill>
                  <a:srgbClr val="CC3300"/>
                </a:solidFill>
                <a:latin typeface="Arial"/>
                <a:ea typeface="Arial"/>
                <a:cs typeface="Arial"/>
                <a:sym typeface="Arial"/>
              </a:rPr>
              <a:t>p.24 </a:t>
            </a:r>
            <a:endParaRPr/>
          </a:p>
          <a:p>
            <a:pPr indent="-342900" lvl="0" marL="342900" marR="0" rtl="0" algn="ctr">
              <a:spcBef>
                <a:spcPts val="480"/>
              </a:spcBef>
              <a:spcAft>
                <a:spcPts val="0"/>
              </a:spcAft>
              <a:buNone/>
            </a:pPr>
            <a:r>
              <a:t/>
            </a:r>
            <a:endParaRPr sz="2400">
              <a:solidFill>
                <a:srgbClr val="CC3300"/>
              </a:solidFill>
              <a:latin typeface="Arial"/>
              <a:ea typeface="Arial"/>
              <a:cs typeface="Arial"/>
              <a:sym typeface="Arial"/>
            </a:endParaRPr>
          </a:p>
          <a:p>
            <a:pPr indent="-342900" lvl="0" marL="342900" marR="0" rtl="0" algn="l">
              <a:spcBef>
                <a:spcPts val="640"/>
              </a:spcBef>
              <a:spcAft>
                <a:spcPts val="0"/>
              </a:spcAft>
              <a:buClr>
                <a:schemeClr val="dk1"/>
              </a:buClr>
              <a:buSzPts val="3200"/>
              <a:buFont typeface="Arial"/>
              <a:buChar char="•"/>
            </a:pPr>
            <a:r>
              <a:rPr lang="fr-CA" sz="3200">
                <a:solidFill>
                  <a:schemeClr val="dk1"/>
                </a:solidFill>
                <a:latin typeface="Arial"/>
                <a:ea typeface="Arial"/>
                <a:cs typeface="Arial"/>
                <a:sym typeface="Arial"/>
              </a:rPr>
              <a:t>DANGER placard:</a:t>
            </a:r>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The «DANGER» placard may be used in certain situation to identify loads of various DG’s.The diagram on page 25 makes it possible to ascertain whether the DANGER placard may be affixed.</a:t>
            </a:r>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2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1"/>
          <p:cNvSpPr txBox="1"/>
          <p:nvPr/>
        </p:nvSpPr>
        <p:spPr>
          <a:xfrm>
            <a:off x="4343400" y="558701"/>
            <a:ext cx="10668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p.25</a:t>
            </a:r>
            <a:endParaRPr/>
          </a:p>
        </p:txBody>
      </p:sp>
      <p:sp>
        <p:nvSpPr>
          <p:cNvPr id="280" name="Google Shape;280;p21"/>
          <p:cNvSpPr/>
          <p:nvPr/>
        </p:nvSpPr>
        <p:spPr>
          <a:xfrm>
            <a:off x="609600" y="2385864"/>
            <a:ext cx="2438400" cy="2362200"/>
          </a:xfrm>
          <a:prstGeom prst="ellipse">
            <a:avLst/>
          </a:prstGeom>
          <a:solidFill>
            <a:srgbClr val="FADDA4"/>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CA" sz="1600">
                <a:solidFill>
                  <a:schemeClr val="dk1"/>
                </a:solidFill>
                <a:latin typeface="Arial"/>
                <a:ea typeface="Arial"/>
                <a:cs typeface="Arial"/>
                <a:sym typeface="Arial"/>
              </a:rPr>
              <a:t>Placards</a:t>
            </a:r>
            <a:endParaRPr/>
          </a:p>
          <a:p>
            <a:pPr indent="0" lvl="0" marL="0" marR="0" rtl="0" algn="ctr">
              <a:spcBef>
                <a:spcPts val="0"/>
              </a:spcBef>
              <a:spcAft>
                <a:spcPts val="0"/>
              </a:spcAft>
              <a:buNone/>
            </a:pPr>
            <a:r>
              <a:rPr b="1" lang="fr-CA" sz="1600">
                <a:solidFill>
                  <a:schemeClr val="dk1"/>
                </a:solidFill>
                <a:latin typeface="Arial"/>
                <a:ea typeface="Arial"/>
                <a:cs typeface="Arial"/>
                <a:sym typeface="Arial"/>
              </a:rPr>
              <a:t>Are required</a:t>
            </a:r>
            <a:endParaRPr/>
          </a:p>
          <a:p>
            <a:pPr indent="0" lvl="0" marL="0" marR="0" rtl="0" algn="ctr">
              <a:spcBef>
                <a:spcPts val="0"/>
              </a:spcBef>
              <a:spcAft>
                <a:spcPts val="0"/>
              </a:spcAft>
              <a:buNone/>
            </a:pPr>
            <a:r>
              <a:rPr b="1" lang="fr-CA" sz="1600">
                <a:solidFill>
                  <a:schemeClr val="dk1"/>
                </a:solidFill>
                <a:latin typeface="Arial"/>
                <a:ea typeface="Arial"/>
                <a:cs typeface="Arial"/>
                <a:sym typeface="Arial"/>
              </a:rPr>
              <a:t>As soons as one of</a:t>
            </a:r>
            <a:endParaRPr/>
          </a:p>
          <a:p>
            <a:pPr indent="0" lvl="0" marL="0" marR="0" rtl="0" algn="ctr">
              <a:spcBef>
                <a:spcPts val="0"/>
              </a:spcBef>
              <a:spcAft>
                <a:spcPts val="0"/>
              </a:spcAft>
              <a:buNone/>
            </a:pPr>
            <a:r>
              <a:rPr b="1" lang="fr-CA" sz="1600">
                <a:solidFill>
                  <a:schemeClr val="dk1"/>
                </a:solidFill>
                <a:latin typeface="Arial"/>
                <a:ea typeface="Arial"/>
                <a:cs typeface="Arial"/>
                <a:sym typeface="Arial"/>
              </a:rPr>
              <a:t>Theses conditions</a:t>
            </a:r>
            <a:endParaRPr/>
          </a:p>
          <a:p>
            <a:pPr indent="0" lvl="0" marL="0" marR="0" rtl="0" algn="ctr">
              <a:spcBef>
                <a:spcPts val="0"/>
              </a:spcBef>
              <a:spcAft>
                <a:spcPts val="0"/>
              </a:spcAft>
              <a:buNone/>
            </a:pPr>
            <a:r>
              <a:rPr b="1" lang="fr-CA" sz="1600">
                <a:solidFill>
                  <a:schemeClr val="dk1"/>
                </a:solidFill>
                <a:latin typeface="Arial"/>
                <a:ea typeface="Arial"/>
                <a:cs typeface="Arial"/>
                <a:sym typeface="Arial"/>
              </a:rPr>
              <a:t>Are met</a:t>
            </a:r>
            <a:endParaRPr/>
          </a:p>
        </p:txBody>
      </p:sp>
      <p:sp>
        <p:nvSpPr>
          <p:cNvPr id="281" name="Google Shape;281;p21"/>
          <p:cNvSpPr/>
          <p:nvPr/>
        </p:nvSpPr>
        <p:spPr>
          <a:xfrm>
            <a:off x="4800600" y="2462064"/>
            <a:ext cx="4114800" cy="990600"/>
          </a:xfrm>
          <a:prstGeom prst="rect">
            <a:avLst/>
          </a:prstGeom>
          <a:solidFill>
            <a:srgbClr val="FADDA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CA" sz="1800">
                <a:solidFill>
                  <a:schemeClr val="dk1"/>
                </a:solidFill>
                <a:latin typeface="Arial"/>
                <a:ea typeface="Arial"/>
                <a:cs typeface="Arial"/>
                <a:sym typeface="Arial"/>
              </a:rPr>
              <a:t>It is a liquid or a gas in direct</a:t>
            </a:r>
            <a:endParaRPr/>
          </a:p>
          <a:p>
            <a:pPr indent="0" lvl="0" marL="0" marR="0" rtl="0" algn="ctr">
              <a:spcBef>
                <a:spcPts val="0"/>
              </a:spcBef>
              <a:spcAft>
                <a:spcPts val="0"/>
              </a:spcAft>
              <a:buNone/>
            </a:pPr>
            <a:r>
              <a:rPr b="1" lang="fr-CA" sz="1800">
                <a:solidFill>
                  <a:schemeClr val="dk1"/>
                </a:solidFill>
                <a:latin typeface="Arial"/>
                <a:ea typeface="Arial"/>
                <a:cs typeface="Arial"/>
                <a:sym typeface="Arial"/>
              </a:rPr>
              <a:t>Contact with the large means of</a:t>
            </a:r>
            <a:endParaRPr/>
          </a:p>
          <a:p>
            <a:pPr indent="0" lvl="0" marL="0" marR="0" rtl="0" algn="ctr">
              <a:spcBef>
                <a:spcPts val="0"/>
              </a:spcBef>
              <a:spcAft>
                <a:spcPts val="0"/>
              </a:spcAft>
              <a:buNone/>
            </a:pPr>
            <a:r>
              <a:rPr b="1" lang="fr-CA" sz="1800">
                <a:solidFill>
                  <a:schemeClr val="dk1"/>
                </a:solidFill>
                <a:latin typeface="Arial"/>
                <a:ea typeface="Arial"/>
                <a:cs typeface="Arial"/>
                <a:sym typeface="Arial"/>
              </a:rPr>
              <a:t>containment</a:t>
            </a:r>
            <a:endParaRPr/>
          </a:p>
        </p:txBody>
      </p:sp>
      <p:sp>
        <p:nvSpPr>
          <p:cNvPr id="282" name="Google Shape;282;p21"/>
          <p:cNvSpPr/>
          <p:nvPr/>
        </p:nvSpPr>
        <p:spPr>
          <a:xfrm>
            <a:off x="4800600" y="3986064"/>
            <a:ext cx="4114800" cy="914400"/>
          </a:xfrm>
          <a:prstGeom prst="rect">
            <a:avLst/>
          </a:prstGeom>
          <a:solidFill>
            <a:srgbClr val="FADDA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CA" sz="1800">
                <a:solidFill>
                  <a:schemeClr val="dk1"/>
                </a:solidFill>
                <a:latin typeface="Arial"/>
                <a:ea typeface="Arial"/>
                <a:cs typeface="Arial"/>
                <a:sym typeface="Arial"/>
              </a:rPr>
              <a:t>It is a Class 7 substance requiring</a:t>
            </a:r>
            <a:endParaRPr/>
          </a:p>
          <a:p>
            <a:pPr indent="0" lvl="0" marL="0" marR="0" rtl="0" algn="ctr">
              <a:spcBef>
                <a:spcPts val="0"/>
              </a:spcBef>
              <a:spcAft>
                <a:spcPts val="0"/>
              </a:spcAft>
              <a:buNone/>
            </a:pPr>
            <a:r>
              <a:rPr b="1" lang="fr-CA" sz="1800">
                <a:solidFill>
                  <a:schemeClr val="dk1"/>
                </a:solidFill>
                <a:latin typeface="Arial"/>
                <a:ea typeface="Arial"/>
                <a:cs typeface="Arial"/>
                <a:sym typeface="Arial"/>
              </a:rPr>
              <a:t>A category III yellow label</a:t>
            </a:r>
            <a:endParaRPr/>
          </a:p>
        </p:txBody>
      </p:sp>
      <p:sp>
        <p:nvSpPr>
          <p:cNvPr id="283" name="Google Shape;283;p21"/>
          <p:cNvSpPr/>
          <p:nvPr/>
        </p:nvSpPr>
        <p:spPr>
          <a:xfrm>
            <a:off x="4800600" y="5433864"/>
            <a:ext cx="4114800" cy="838200"/>
          </a:xfrm>
          <a:prstGeom prst="rect">
            <a:avLst/>
          </a:prstGeom>
          <a:solidFill>
            <a:srgbClr val="FADDA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CA" sz="1800">
                <a:solidFill>
                  <a:schemeClr val="dk1"/>
                </a:solidFill>
                <a:latin typeface="Arial"/>
                <a:ea typeface="Arial"/>
                <a:cs typeface="Arial"/>
                <a:sym typeface="Arial"/>
              </a:rPr>
              <a:t>The gross mass</a:t>
            </a:r>
            <a:endParaRPr/>
          </a:p>
          <a:p>
            <a:pPr indent="0" lvl="0" marL="0" marR="0" rtl="0" algn="ctr">
              <a:spcBef>
                <a:spcPts val="0"/>
              </a:spcBef>
              <a:spcAft>
                <a:spcPts val="0"/>
              </a:spcAft>
              <a:buNone/>
            </a:pPr>
            <a:r>
              <a:rPr b="1" lang="fr-CA" sz="1600">
                <a:solidFill>
                  <a:schemeClr val="dk1"/>
                </a:solidFill>
                <a:latin typeface="Arial"/>
                <a:ea typeface="Arial"/>
                <a:cs typeface="Arial"/>
                <a:sym typeface="Arial"/>
              </a:rPr>
              <a:t>(Mass of the container and its content)</a:t>
            </a:r>
            <a:endParaRPr/>
          </a:p>
          <a:p>
            <a:pPr indent="0" lvl="0" marL="0" marR="0" rtl="0" algn="ctr">
              <a:spcBef>
                <a:spcPts val="0"/>
              </a:spcBef>
              <a:spcAft>
                <a:spcPts val="0"/>
              </a:spcAft>
              <a:buNone/>
            </a:pPr>
            <a:r>
              <a:rPr b="1" lang="fr-CA" sz="1800">
                <a:solidFill>
                  <a:schemeClr val="dk1"/>
                </a:solidFill>
                <a:latin typeface="Arial"/>
                <a:ea typeface="Arial"/>
                <a:cs typeface="Arial"/>
                <a:sym typeface="Arial"/>
              </a:rPr>
              <a:t> is greater than 500 Kg</a:t>
            </a:r>
            <a:endParaRPr/>
          </a:p>
        </p:txBody>
      </p:sp>
      <p:sp>
        <p:nvSpPr>
          <p:cNvPr id="284" name="Google Shape;284;p21"/>
          <p:cNvSpPr/>
          <p:nvPr/>
        </p:nvSpPr>
        <p:spPr>
          <a:xfrm>
            <a:off x="4800600" y="1319064"/>
            <a:ext cx="4114800" cy="838200"/>
          </a:xfrm>
          <a:prstGeom prst="rect">
            <a:avLst/>
          </a:prstGeom>
          <a:solidFill>
            <a:srgbClr val="FADDA4"/>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457200" lvl="0" marL="457200" marR="0" rtl="0" algn="ctr">
              <a:spcBef>
                <a:spcPts val="0"/>
              </a:spcBef>
              <a:spcAft>
                <a:spcPts val="0"/>
              </a:spcAft>
              <a:buNone/>
            </a:pPr>
            <a:r>
              <a:rPr b="1" lang="fr-CA" sz="1800">
                <a:solidFill>
                  <a:schemeClr val="dk1"/>
                </a:solidFill>
                <a:latin typeface="Arial"/>
                <a:ea typeface="Arial"/>
                <a:cs typeface="Arial"/>
                <a:sym typeface="Arial"/>
              </a:rPr>
              <a:t>An emergency Response Assistance</a:t>
            </a:r>
            <a:endParaRPr/>
          </a:p>
          <a:p>
            <a:pPr indent="-457200" lvl="0" marL="457200" marR="0" rtl="0" algn="ctr">
              <a:spcBef>
                <a:spcPts val="0"/>
              </a:spcBef>
              <a:spcAft>
                <a:spcPts val="0"/>
              </a:spcAft>
              <a:buNone/>
            </a:pPr>
            <a:r>
              <a:rPr b="1" lang="fr-CA" sz="1800">
                <a:solidFill>
                  <a:schemeClr val="dk1"/>
                </a:solidFill>
                <a:latin typeface="Arial"/>
                <a:ea typeface="Arial"/>
                <a:cs typeface="Arial"/>
                <a:sym typeface="Arial"/>
              </a:rPr>
              <a:t>Plan is requires (ERAP)</a:t>
            </a:r>
            <a:endParaRPr/>
          </a:p>
        </p:txBody>
      </p:sp>
      <p:cxnSp>
        <p:nvCxnSpPr>
          <p:cNvPr id="285" name="Google Shape;285;p21"/>
          <p:cNvCxnSpPr/>
          <p:nvPr/>
        </p:nvCxnSpPr>
        <p:spPr>
          <a:xfrm flipH="1" rot="10800000">
            <a:off x="2362200" y="1547664"/>
            <a:ext cx="1524000" cy="990600"/>
          </a:xfrm>
          <a:prstGeom prst="straightConnector1">
            <a:avLst/>
          </a:prstGeom>
          <a:noFill/>
          <a:ln cap="flat" cmpd="sng" w="9525">
            <a:solidFill>
              <a:schemeClr val="dk1"/>
            </a:solidFill>
            <a:prstDash val="solid"/>
            <a:round/>
            <a:headEnd len="med" w="med" type="none"/>
            <a:tailEnd len="med" w="med" type="none"/>
          </a:ln>
        </p:spPr>
      </p:cxnSp>
      <p:cxnSp>
        <p:nvCxnSpPr>
          <p:cNvPr id="286" name="Google Shape;286;p21"/>
          <p:cNvCxnSpPr/>
          <p:nvPr/>
        </p:nvCxnSpPr>
        <p:spPr>
          <a:xfrm>
            <a:off x="3886200" y="1547664"/>
            <a:ext cx="609600" cy="0"/>
          </a:xfrm>
          <a:prstGeom prst="straightConnector1">
            <a:avLst/>
          </a:prstGeom>
          <a:noFill/>
          <a:ln cap="flat" cmpd="sng" w="9525">
            <a:solidFill>
              <a:schemeClr val="dk1"/>
            </a:solidFill>
            <a:prstDash val="solid"/>
            <a:round/>
            <a:headEnd len="med" w="med" type="none"/>
            <a:tailEnd len="med" w="med" type="triangle"/>
          </a:ln>
        </p:spPr>
      </p:cxnSp>
      <p:cxnSp>
        <p:nvCxnSpPr>
          <p:cNvPr id="287" name="Google Shape;287;p21"/>
          <p:cNvCxnSpPr/>
          <p:nvPr/>
        </p:nvCxnSpPr>
        <p:spPr>
          <a:xfrm flipH="1" rot="10800000">
            <a:off x="2971800" y="2843064"/>
            <a:ext cx="838200" cy="304800"/>
          </a:xfrm>
          <a:prstGeom prst="straightConnector1">
            <a:avLst/>
          </a:prstGeom>
          <a:noFill/>
          <a:ln cap="flat" cmpd="sng" w="9525">
            <a:solidFill>
              <a:schemeClr val="dk1"/>
            </a:solidFill>
            <a:prstDash val="solid"/>
            <a:round/>
            <a:headEnd len="med" w="med" type="none"/>
            <a:tailEnd len="med" w="med" type="none"/>
          </a:ln>
        </p:spPr>
      </p:cxnSp>
      <p:cxnSp>
        <p:nvCxnSpPr>
          <p:cNvPr id="288" name="Google Shape;288;p21"/>
          <p:cNvCxnSpPr/>
          <p:nvPr/>
        </p:nvCxnSpPr>
        <p:spPr>
          <a:xfrm>
            <a:off x="3810000" y="2843064"/>
            <a:ext cx="533400" cy="0"/>
          </a:xfrm>
          <a:prstGeom prst="straightConnector1">
            <a:avLst/>
          </a:prstGeom>
          <a:noFill/>
          <a:ln cap="flat" cmpd="sng" w="9525">
            <a:solidFill>
              <a:schemeClr val="dk1"/>
            </a:solidFill>
            <a:prstDash val="solid"/>
            <a:round/>
            <a:headEnd len="med" w="med" type="none"/>
            <a:tailEnd len="med" w="med" type="triangle"/>
          </a:ln>
        </p:spPr>
      </p:cxnSp>
      <p:cxnSp>
        <p:nvCxnSpPr>
          <p:cNvPr id="289" name="Google Shape;289;p21"/>
          <p:cNvCxnSpPr/>
          <p:nvPr/>
        </p:nvCxnSpPr>
        <p:spPr>
          <a:xfrm>
            <a:off x="2895600" y="4138464"/>
            <a:ext cx="838200" cy="304800"/>
          </a:xfrm>
          <a:prstGeom prst="straightConnector1">
            <a:avLst/>
          </a:prstGeom>
          <a:noFill/>
          <a:ln cap="flat" cmpd="sng" w="9525">
            <a:solidFill>
              <a:schemeClr val="dk1"/>
            </a:solidFill>
            <a:prstDash val="solid"/>
            <a:round/>
            <a:headEnd len="med" w="med" type="none"/>
            <a:tailEnd len="med" w="med" type="none"/>
          </a:ln>
        </p:spPr>
      </p:cxnSp>
      <p:cxnSp>
        <p:nvCxnSpPr>
          <p:cNvPr id="290" name="Google Shape;290;p21"/>
          <p:cNvCxnSpPr/>
          <p:nvPr/>
        </p:nvCxnSpPr>
        <p:spPr>
          <a:xfrm>
            <a:off x="3733800" y="4443264"/>
            <a:ext cx="609600" cy="0"/>
          </a:xfrm>
          <a:prstGeom prst="straightConnector1">
            <a:avLst/>
          </a:prstGeom>
          <a:noFill/>
          <a:ln cap="flat" cmpd="sng" w="9525">
            <a:solidFill>
              <a:schemeClr val="dk1"/>
            </a:solidFill>
            <a:prstDash val="solid"/>
            <a:round/>
            <a:headEnd len="med" w="med" type="none"/>
            <a:tailEnd len="med" w="med" type="triangle"/>
          </a:ln>
        </p:spPr>
      </p:cxnSp>
      <p:cxnSp>
        <p:nvCxnSpPr>
          <p:cNvPr id="291" name="Google Shape;291;p21"/>
          <p:cNvCxnSpPr/>
          <p:nvPr/>
        </p:nvCxnSpPr>
        <p:spPr>
          <a:xfrm>
            <a:off x="2438400" y="4595664"/>
            <a:ext cx="1219200" cy="1219200"/>
          </a:xfrm>
          <a:prstGeom prst="straightConnector1">
            <a:avLst/>
          </a:prstGeom>
          <a:noFill/>
          <a:ln cap="flat" cmpd="sng" w="9525">
            <a:solidFill>
              <a:schemeClr val="dk1"/>
            </a:solidFill>
            <a:prstDash val="solid"/>
            <a:round/>
            <a:headEnd len="med" w="med" type="none"/>
            <a:tailEnd len="med" w="med" type="none"/>
          </a:ln>
        </p:spPr>
      </p:cxnSp>
      <p:cxnSp>
        <p:nvCxnSpPr>
          <p:cNvPr id="292" name="Google Shape;292;p21"/>
          <p:cNvCxnSpPr/>
          <p:nvPr/>
        </p:nvCxnSpPr>
        <p:spPr>
          <a:xfrm>
            <a:off x="3657600" y="5814864"/>
            <a:ext cx="609600" cy="0"/>
          </a:xfrm>
          <a:prstGeom prst="straightConnector1">
            <a:avLst/>
          </a:prstGeom>
          <a:noFill/>
          <a:ln cap="flat" cmpd="sng" w="9525">
            <a:solidFill>
              <a:schemeClr val="dk1"/>
            </a:solidFill>
            <a:prstDash val="solid"/>
            <a:round/>
            <a:headEnd len="med" w="med" type="none"/>
            <a:tailEnd len="med" w="med" type="triangle"/>
          </a:ln>
        </p:spPr>
      </p:cxnSp>
      <p:sp>
        <p:nvSpPr>
          <p:cNvPr id="293" name="Google Shape;293;p21"/>
          <p:cNvSpPr txBox="1"/>
          <p:nvPr/>
        </p:nvSpPr>
        <p:spPr>
          <a:xfrm>
            <a:off x="685800" y="1015901"/>
            <a:ext cx="3624263" cy="396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dk1"/>
                </a:solidFill>
                <a:latin typeface="Arial"/>
                <a:ea typeface="Arial"/>
                <a:cs typeface="Arial"/>
                <a:sym typeface="Arial"/>
              </a:rPr>
              <a:t>When Placards must be affix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txBox="1"/>
          <p:nvPr/>
        </p:nvSpPr>
        <p:spPr>
          <a:xfrm>
            <a:off x="3585042" y="762000"/>
            <a:ext cx="12192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p.25</a:t>
            </a:r>
            <a:endParaRPr/>
          </a:p>
        </p:txBody>
      </p:sp>
      <p:sp>
        <p:nvSpPr>
          <p:cNvPr id="300" name="Google Shape;300;p22"/>
          <p:cNvSpPr/>
          <p:nvPr/>
        </p:nvSpPr>
        <p:spPr>
          <a:xfrm>
            <a:off x="533400" y="4724400"/>
            <a:ext cx="2590800" cy="914400"/>
          </a:xfrm>
          <a:prstGeom prst="rect">
            <a:avLst/>
          </a:prstGeom>
          <a:solidFill>
            <a:srgbClr val="FADDA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CA" sz="1600">
                <a:solidFill>
                  <a:schemeClr val="dk1"/>
                </a:solidFill>
                <a:latin typeface="Calibri"/>
                <a:ea typeface="Calibri"/>
                <a:cs typeface="Calibri"/>
                <a:sym typeface="Calibri"/>
              </a:rPr>
              <a:t>Affix Primary class placard</a:t>
            </a:r>
            <a:endParaRPr sz="1600">
              <a:solidFill>
                <a:schemeClr val="dk1"/>
              </a:solidFill>
              <a:latin typeface="Calibri"/>
              <a:ea typeface="Calibri"/>
              <a:cs typeface="Calibri"/>
              <a:sym typeface="Calibri"/>
            </a:endParaRPr>
          </a:p>
        </p:txBody>
      </p:sp>
      <p:sp>
        <p:nvSpPr>
          <p:cNvPr id="301" name="Google Shape;301;p22"/>
          <p:cNvSpPr/>
          <p:nvPr/>
        </p:nvSpPr>
        <p:spPr>
          <a:xfrm>
            <a:off x="533400" y="3200400"/>
            <a:ext cx="2590800" cy="914400"/>
          </a:xfrm>
          <a:prstGeom prst="rect">
            <a:avLst/>
          </a:prstGeom>
          <a:solidFill>
            <a:srgbClr val="FADDA4"/>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CA" sz="1600">
                <a:solidFill>
                  <a:schemeClr val="dk1"/>
                </a:solidFill>
                <a:latin typeface="Calibri"/>
                <a:ea typeface="Calibri"/>
                <a:cs typeface="Calibri"/>
                <a:sym typeface="Calibri"/>
              </a:rPr>
              <a:t>Is it a liquid or a gas in direct contact with large means of containment?</a:t>
            </a:r>
            <a:endParaRPr sz="1600">
              <a:solidFill>
                <a:schemeClr val="dk1"/>
              </a:solidFill>
              <a:latin typeface="Calibri"/>
              <a:ea typeface="Calibri"/>
              <a:cs typeface="Calibri"/>
              <a:sym typeface="Calibri"/>
            </a:endParaRPr>
          </a:p>
        </p:txBody>
      </p:sp>
      <p:sp>
        <p:nvSpPr>
          <p:cNvPr id="302" name="Google Shape;302;p22"/>
          <p:cNvSpPr/>
          <p:nvPr/>
        </p:nvSpPr>
        <p:spPr>
          <a:xfrm>
            <a:off x="533400" y="1752600"/>
            <a:ext cx="2514600" cy="914400"/>
          </a:xfrm>
          <a:prstGeom prst="rect">
            <a:avLst/>
          </a:prstGeom>
          <a:solidFill>
            <a:srgbClr val="FCBEA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CA" sz="1600">
                <a:solidFill>
                  <a:schemeClr val="dk1"/>
                </a:solidFill>
                <a:latin typeface="Calibri"/>
                <a:ea typeface="Calibri"/>
                <a:cs typeface="Calibri"/>
                <a:sym typeface="Calibri"/>
              </a:rPr>
              <a:t>Is an emergency response Assistance Plan(ERAP) required?</a:t>
            </a:r>
            <a:endParaRPr sz="1600">
              <a:solidFill>
                <a:schemeClr val="dk1"/>
              </a:solidFill>
              <a:latin typeface="Calibri"/>
              <a:ea typeface="Calibri"/>
              <a:cs typeface="Calibri"/>
              <a:sym typeface="Calibri"/>
            </a:endParaRPr>
          </a:p>
        </p:txBody>
      </p:sp>
      <p:sp>
        <p:nvSpPr>
          <p:cNvPr id="303" name="Google Shape;303;p22"/>
          <p:cNvSpPr/>
          <p:nvPr/>
        </p:nvSpPr>
        <p:spPr>
          <a:xfrm>
            <a:off x="5334000" y="3124200"/>
            <a:ext cx="3124200" cy="1143000"/>
          </a:xfrm>
          <a:prstGeom prst="rect">
            <a:avLst/>
          </a:prstGeom>
          <a:solidFill>
            <a:srgbClr val="FCBEA2"/>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CA" sz="1600">
                <a:solidFill>
                  <a:schemeClr val="dk1"/>
                </a:solidFill>
                <a:latin typeface="Calibri"/>
                <a:ea typeface="Calibri"/>
                <a:cs typeface="Calibri"/>
                <a:sym typeface="Calibri"/>
              </a:rPr>
              <a:t>Primary(and subsidiary where warranted) class placard and the UN number</a:t>
            </a:r>
            <a:endParaRPr sz="1600">
              <a:solidFill>
                <a:schemeClr val="dk1"/>
              </a:solidFill>
              <a:latin typeface="Calibri"/>
              <a:ea typeface="Calibri"/>
              <a:cs typeface="Calibri"/>
              <a:sym typeface="Calibri"/>
            </a:endParaRPr>
          </a:p>
        </p:txBody>
      </p:sp>
      <p:sp>
        <p:nvSpPr>
          <p:cNvPr id="304" name="Google Shape;304;p22"/>
          <p:cNvSpPr txBox="1"/>
          <p:nvPr/>
        </p:nvSpPr>
        <p:spPr>
          <a:xfrm>
            <a:off x="3276600" y="2057400"/>
            <a:ext cx="54610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YES</a:t>
            </a:r>
            <a:endParaRPr sz="1400">
              <a:solidFill>
                <a:schemeClr val="dk1"/>
              </a:solidFill>
              <a:latin typeface="Arial"/>
              <a:ea typeface="Arial"/>
              <a:cs typeface="Arial"/>
              <a:sym typeface="Arial"/>
            </a:endParaRPr>
          </a:p>
        </p:txBody>
      </p:sp>
      <p:sp>
        <p:nvSpPr>
          <p:cNvPr id="305" name="Google Shape;305;p22"/>
          <p:cNvSpPr txBox="1"/>
          <p:nvPr/>
        </p:nvSpPr>
        <p:spPr>
          <a:xfrm>
            <a:off x="3276600" y="3505200"/>
            <a:ext cx="54610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YES</a:t>
            </a:r>
            <a:endParaRPr sz="1400">
              <a:solidFill>
                <a:schemeClr val="dk1"/>
              </a:solidFill>
              <a:latin typeface="Arial"/>
              <a:ea typeface="Arial"/>
              <a:cs typeface="Arial"/>
              <a:sym typeface="Arial"/>
            </a:endParaRPr>
          </a:p>
        </p:txBody>
      </p:sp>
      <p:sp>
        <p:nvSpPr>
          <p:cNvPr id="306" name="Google Shape;306;p22"/>
          <p:cNvSpPr txBox="1"/>
          <p:nvPr/>
        </p:nvSpPr>
        <p:spPr>
          <a:xfrm>
            <a:off x="3352800" y="5029200"/>
            <a:ext cx="546100"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YES</a:t>
            </a:r>
            <a:endParaRPr sz="1400">
              <a:solidFill>
                <a:schemeClr val="dk1"/>
              </a:solidFill>
              <a:latin typeface="Arial"/>
              <a:ea typeface="Arial"/>
              <a:cs typeface="Arial"/>
              <a:sym typeface="Arial"/>
            </a:endParaRPr>
          </a:p>
        </p:txBody>
      </p:sp>
      <p:cxnSp>
        <p:nvCxnSpPr>
          <p:cNvPr id="307" name="Google Shape;307;p22"/>
          <p:cNvCxnSpPr/>
          <p:nvPr/>
        </p:nvCxnSpPr>
        <p:spPr>
          <a:xfrm>
            <a:off x="3962400" y="2209800"/>
            <a:ext cx="1752600" cy="0"/>
          </a:xfrm>
          <a:prstGeom prst="straightConnector1">
            <a:avLst/>
          </a:prstGeom>
          <a:noFill/>
          <a:ln cap="flat" cmpd="sng" w="28575">
            <a:solidFill>
              <a:schemeClr val="dk1"/>
            </a:solidFill>
            <a:prstDash val="solid"/>
            <a:round/>
            <a:headEnd len="sm" w="sm" type="none"/>
            <a:tailEnd len="sm" w="sm" type="none"/>
          </a:ln>
        </p:spPr>
      </p:cxnSp>
      <p:cxnSp>
        <p:nvCxnSpPr>
          <p:cNvPr id="308" name="Google Shape;308;p22"/>
          <p:cNvCxnSpPr/>
          <p:nvPr/>
        </p:nvCxnSpPr>
        <p:spPr>
          <a:xfrm>
            <a:off x="5715000" y="2209800"/>
            <a:ext cx="685800" cy="685800"/>
          </a:xfrm>
          <a:prstGeom prst="straightConnector1">
            <a:avLst/>
          </a:prstGeom>
          <a:noFill/>
          <a:ln cap="flat" cmpd="sng" w="28575">
            <a:solidFill>
              <a:schemeClr val="dk1"/>
            </a:solidFill>
            <a:prstDash val="solid"/>
            <a:round/>
            <a:headEnd len="sm" w="sm" type="none"/>
            <a:tailEnd len="med" w="med" type="stealth"/>
          </a:ln>
        </p:spPr>
      </p:cxnSp>
      <p:cxnSp>
        <p:nvCxnSpPr>
          <p:cNvPr id="309" name="Google Shape;309;p22"/>
          <p:cNvCxnSpPr/>
          <p:nvPr/>
        </p:nvCxnSpPr>
        <p:spPr>
          <a:xfrm>
            <a:off x="4038600" y="3733800"/>
            <a:ext cx="762000" cy="0"/>
          </a:xfrm>
          <a:prstGeom prst="straightConnector1">
            <a:avLst/>
          </a:prstGeom>
          <a:noFill/>
          <a:ln cap="flat" cmpd="sng" w="28575">
            <a:solidFill>
              <a:schemeClr val="dk1"/>
            </a:solidFill>
            <a:prstDash val="solid"/>
            <a:round/>
            <a:headEnd len="sm" w="sm" type="none"/>
            <a:tailEnd len="med" w="med" type="stealth"/>
          </a:ln>
        </p:spPr>
      </p:cxnSp>
      <p:cxnSp>
        <p:nvCxnSpPr>
          <p:cNvPr id="310" name="Google Shape;310;p22"/>
          <p:cNvCxnSpPr/>
          <p:nvPr/>
        </p:nvCxnSpPr>
        <p:spPr>
          <a:xfrm>
            <a:off x="4114800" y="5181600"/>
            <a:ext cx="1828800" cy="0"/>
          </a:xfrm>
          <a:prstGeom prst="straightConnector1">
            <a:avLst/>
          </a:prstGeom>
          <a:noFill/>
          <a:ln cap="flat" cmpd="sng" w="28575">
            <a:solidFill>
              <a:schemeClr val="dk1"/>
            </a:solidFill>
            <a:prstDash val="solid"/>
            <a:round/>
            <a:headEnd len="sm" w="sm" type="none"/>
            <a:tailEnd len="sm" w="sm" type="none"/>
          </a:ln>
        </p:spPr>
      </p:cxnSp>
      <p:cxnSp>
        <p:nvCxnSpPr>
          <p:cNvPr id="311" name="Google Shape;311;p22"/>
          <p:cNvCxnSpPr/>
          <p:nvPr/>
        </p:nvCxnSpPr>
        <p:spPr>
          <a:xfrm flipH="1" rot="10800000">
            <a:off x="5943600" y="4572000"/>
            <a:ext cx="609600" cy="609600"/>
          </a:xfrm>
          <a:prstGeom prst="straightConnector1">
            <a:avLst/>
          </a:prstGeom>
          <a:noFill/>
          <a:ln cap="flat" cmpd="sng" w="28575">
            <a:solidFill>
              <a:schemeClr val="dk1"/>
            </a:solidFill>
            <a:prstDash val="solid"/>
            <a:round/>
            <a:headEnd len="sm" w="sm" type="none"/>
            <a:tailEnd len="med" w="med" type="stealth"/>
          </a:ln>
        </p:spPr>
      </p:cxnSp>
      <p:sp>
        <p:nvSpPr>
          <p:cNvPr id="312" name="Google Shape;312;p22"/>
          <p:cNvSpPr txBox="1"/>
          <p:nvPr/>
        </p:nvSpPr>
        <p:spPr>
          <a:xfrm>
            <a:off x="1752600" y="2743200"/>
            <a:ext cx="45402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NO</a:t>
            </a:r>
            <a:endParaRPr sz="1400">
              <a:solidFill>
                <a:schemeClr val="dk1"/>
              </a:solidFill>
              <a:latin typeface="Arial"/>
              <a:ea typeface="Arial"/>
              <a:cs typeface="Arial"/>
              <a:sym typeface="Arial"/>
            </a:endParaRPr>
          </a:p>
        </p:txBody>
      </p:sp>
      <p:sp>
        <p:nvSpPr>
          <p:cNvPr id="313" name="Google Shape;313;p22"/>
          <p:cNvSpPr txBox="1"/>
          <p:nvPr/>
        </p:nvSpPr>
        <p:spPr>
          <a:xfrm>
            <a:off x="1752600" y="4191000"/>
            <a:ext cx="454025" cy="307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NO</a:t>
            </a:r>
            <a:endParaRPr sz="1400">
              <a:solidFill>
                <a:schemeClr val="dk1"/>
              </a:solidFill>
              <a:latin typeface="Arial"/>
              <a:ea typeface="Arial"/>
              <a:cs typeface="Arial"/>
              <a:sym typeface="Arial"/>
            </a:endParaRPr>
          </a:p>
        </p:txBody>
      </p:sp>
      <p:cxnSp>
        <p:nvCxnSpPr>
          <p:cNvPr id="314" name="Google Shape;314;p22"/>
          <p:cNvCxnSpPr/>
          <p:nvPr/>
        </p:nvCxnSpPr>
        <p:spPr>
          <a:xfrm>
            <a:off x="1676400" y="2667000"/>
            <a:ext cx="0" cy="381000"/>
          </a:xfrm>
          <a:prstGeom prst="straightConnector1">
            <a:avLst/>
          </a:prstGeom>
          <a:noFill/>
          <a:ln cap="flat" cmpd="sng" w="28575">
            <a:solidFill>
              <a:schemeClr val="dk1"/>
            </a:solidFill>
            <a:prstDash val="solid"/>
            <a:round/>
            <a:headEnd len="sm" w="sm" type="none"/>
            <a:tailEnd len="med" w="med" type="stealth"/>
          </a:ln>
        </p:spPr>
      </p:cxnSp>
      <p:cxnSp>
        <p:nvCxnSpPr>
          <p:cNvPr id="315" name="Google Shape;315;p22"/>
          <p:cNvCxnSpPr/>
          <p:nvPr/>
        </p:nvCxnSpPr>
        <p:spPr>
          <a:xfrm>
            <a:off x="1676400" y="4114800"/>
            <a:ext cx="0" cy="457200"/>
          </a:xfrm>
          <a:prstGeom prst="straightConnector1">
            <a:avLst/>
          </a:prstGeom>
          <a:noFill/>
          <a:ln cap="flat" cmpd="sng" w="28575">
            <a:solidFill>
              <a:schemeClr val="dk1"/>
            </a:solidFill>
            <a:prstDash val="solid"/>
            <a:round/>
            <a:headEnd len="sm" w="sm" type="none"/>
            <a:tailEnd len="med" w="med" type="stealth"/>
          </a:ln>
        </p:spPr>
      </p:cxnSp>
      <p:sp>
        <p:nvSpPr>
          <p:cNvPr id="316" name="Google Shape;316;p22"/>
          <p:cNvSpPr txBox="1"/>
          <p:nvPr/>
        </p:nvSpPr>
        <p:spPr>
          <a:xfrm>
            <a:off x="533400" y="1143000"/>
            <a:ext cx="1938338"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2000">
                <a:solidFill>
                  <a:srgbClr val="FF0000"/>
                </a:solidFill>
                <a:latin typeface="Arial"/>
                <a:ea typeface="Arial"/>
                <a:cs typeface="Arial"/>
                <a:sym typeface="Arial"/>
              </a:rPr>
              <a:t>SINGLE LOAD</a:t>
            </a:r>
            <a:endParaRPr b="1" sz="2000">
              <a:solidFill>
                <a:srgbClr val="FF0000"/>
              </a:solidFill>
              <a:latin typeface="Arial"/>
              <a:ea typeface="Arial"/>
              <a:cs typeface="Arial"/>
              <a:sym typeface="Arial"/>
            </a:endParaRPr>
          </a:p>
        </p:txBody>
      </p:sp>
      <p:pic>
        <p:nvPicPr>
          <p:cNvPr id="317" name="Google Shape;317;p22"/>
          <p:cNvPicPr preferRelativeResize="0"/>
          <p:nvPr/>
        </p:nvPicPr>
        <p:blipFill rotWithShape="1">
          <a:blip r:embed="rId3">
            <a:alphaModFix/>
          </a:blip>
          <a:srcRect b="0" l="0" r="0" t="0"/>
          <a:stretch/>
        </p:blipFill>
        <p:spPr>
          <a:xfrm>
            <a:off x="5943600" y="648494"/>
            <a:ext cx="2514600" cy="17891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3"/>
          <p:cNvSpPr txBox="1"/>
          <p:nvPr/>
        </p:nvSpPr>
        <p:spPr>
          <a:xfrm>
            <a:off x="1905000" y="1143000"/>
            <a:ext cx="914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p.25</a:t>
            </a:r>
            <a:endParaRPr/>
          </a:p>
        </p:txBody>
      </p:sp>
      <p:sp>
        <p:nvSpPr>
          <p:cNvPr id="324" name="Google Shape;324;p23"/>
          <p:cNvSpPr txBox="1"/>
          <p:nvPr/>
        </p:nvSpPr>
        <p:spPr>
          <a:xfrm>
            <a:off x="76200" y="1219200"/>
            <a:ext cx="3686175"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2000">
                <a:solidFill>
                  <a:srgbClr val="3399FF"/>
                </a:solidFill>
                <a:latin typeface="Arial"/>
                <a:ea typeface="Arial"/>
                <a:cs typeface="Arial"/>
                <a:sym typeface="Arial"/>
              </a:rPr>
              <a:t>MIXED LOAD </a:t>
            </a:r>
            <a:endParaRPr/>
          </a:p>
          <a:p>
            <a:pPr indent="0" lvl="0" marL="0" marR="0" rtl="0" algn="l">
              <a:spcBef>
                <a:spcPts val="0"/>
              </a:spcBef>
              <a:spcAft>
                <a:spcPts val="0"/>
              </a:spcAft>
              <a:buNone/>
            </a:pPr>
            <a:r>
              <a:rPr lang="fr-CA" sz="2000">
                <a:solidFill>
                  <a:schemeClr val="dk2"/>
                </a:solidFill>
                <a:latin typeface="Arial"/>
                <a:ea typeface="Arial"/>
                <a:cs typeface="Arial"/>
                <a:sym typeface="Arial"/>
              </a:rPr>
              <a:t>(</a:t>
            </a:r>
            <a:r>
              <a:rPr i="1" lang="fr-CA" sz="1600">
                <a:solidFill>
                  <a:schemeClr val="dk2"/>
                </a:solidFill>
                <a:latin typeface="Arial"/>
                <a:ea typeface="Arial"/>
                <a:cs typeface="Arial"/>
                <a:sym typeface="Arial"/>
              </a:rPr>
              <a:t>Repeat process for each substances</a:t>
            </a:r>
            <a:r>
              <a:rPr lang="fr-CA" sz="2000">
                <a:solidFill>
                  <a:schemeClr val="dk2"/>
                </a:solidFill>
                <a:latin typeface="Arial"/>
                <a:ea typeface="Arial"/>
                <a:cs typeface="Arial"/>
                <a:sym typeface="Arial"/>
              </a:rPr>
              <a:t>)</a:t>
            </a:r>
            <a:endParaRPr b="1" sz="2000">
              <a:solidFill>
                <a:srgbClr val="3399FF"/>
              </a:solidFill>
              <a:latin typeface="Arial"/>
              <a:ea typeface="Arial"/>
              <a:cs typeface="Arial"/>
              <a:sym typeface="Arial"/>
            </a:endParaRPr>
          </a:p>
        </p:txBody>
      </p:sp>
      <p:pic>
        <p:nvPicPr>
          <p:cNvPr id="325" name="Google Shape;325;p23"/>
          <p:cNvPicPr preferRelativeResize="0"/>
          <p:nvPr/>
        </p:nvPicPr>
        <p:blipFill rotWithShape="1">
          <a:blip r:embed="rId3">
            <a:alphaModFix/>
          </a:blip>
          <a:srcRect b="0" l="0" r="0" t="0"/>
          <a:stretch/>
        </p:blipFill>
        <p:spPr>
          <a:xfrm>
            <a:off x="3657600" y="188640"/>
            <a:ext cx="5197475" cy="6137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4"/>
          <p:cNvSpPr txBox="1"/>
          <p:nvPr/>
        </p:nvSpPr>
        <p:spPr>
          <a:xfrm>
            <a:off x="683568" y="1628800"/>
            <a:ext cx="12192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p.26</a:t>
            </a:r>
            <a:endParaRPr/>
          </a:p>
        </p:txBody>
      </p:sp>
      <p:graphicFrame>
        <p:nvGraphicFramePr>
          <p:cNvPr id="332" name="Google Shape;332;p24"/>
          <p:cNvGraphicFramePr/>
          <p:nvPr/>
        </p:nvGraphicFramePr>
        <p:xfrm>
          <a:off x="990600" y="5715000"/>
          <a:ext cx="542925" cy="419100"/>
        </p:xfrm>
        <a:graphic>
          <a:graphicData uri="http://schemas.openxmlformats.org/presentationml/2006/ole">
            <mc:AlternateContent>
              <mc:Choice Requires="v">
                <p:oleObj r:id="rId4" imgH="419100" imgW="542925" progId="MSGraph.Chart.8" spid="_x0000_s1">
                  <p:embed/>
                </p:oleObj>
              </mc:Choice>
              <mc:Fallback>
                <p:oleObj r:id="rId5" imgH="419100" imgW="542925" progId="MSGraph.Chart.8">
                  <p:embed/>
                  <p:pic>
                    <p:nvPicPr>
                      <p:cNvPr id="332" name="Google Shape;332;p24"/>
                      <p:cNvPicPr preferRelativeResize="0"/>
                      <p:nvPr/>
                    </p:nvPicPr>
                    <p:blipFill rotWithShape="1">
                      <a:blip r:embed="rId6">
                        <a:alphaModFix/>
                      </a:blip>
                      <a:srcRect b="0" l="0" r="0" t="0"/>
                      <a:stretch/>
                    </p:blipFill>
                    <p:spPr>
                      <a:xfrm>
                        <a:off x="990600" y="5715000"/>
                        <a:ext cx="542925" cy="419100"/>
                      </a:xfrm>
                      <a:prstGeom prst="rect">
                        <a:avLst/>
                      </a:prstGeom>
                      <a:noFill/>
                      <a:ln>
                        <a:noFill/>
                      </a:ln>
                    </p:spPr>
                  </p:pic>
                </p:oleObj>
              </mc:Fallback>
            </mc:AlternateContent>
          </a:graphicData>
        </a:graphic>
      </p:graphicFrame>
      <p:cxnSp>
        <p:nvCxnSpPr>
          <p:cNvPr id="333" name="Google Shape;333;p24"/>
          <p:cNvCxnSpPr/>
          <p:nvPr/>
        </p:nvCxnSpPr>
        <p:spPr>
          <a:xfrm>
            <a:off x="5562600" y="2819400"/>
            <a:ext cx="0" cy="457200"/>
          </a:xfrm>
          <a:prstGeom prst="straightConnector1">
            <a:avLst/>
          </a:prstGeom>
          <a:noFill/>
          <a:ln cap="flat" cmpd="sng" w="9525">
            <a:solidFill>
              <a:schemeClr val="dk1"/>
            </a:solidFill>
            <a:prstDash val="solid"/>
            <a:round/>
            <a:headEnd len="med" w="med" type="none"/>
            <a:tailEnd len="med" w="med" type="triangle"/>
          </a:ln>
        </p:spPr>
      </p:cxnSp>
      <p:cxnSp>
        <p:nvCxnSpPr>
          <p:cNvPr id="334" name="Google Shape;334;p24"/>
          <p:cNvCxnSpPr/>
          <p:nvPr/>
        </p:nvCxnSpPr>
        <p:spPr>
          <a:xfrm>
            <a:off x="6705600" y="2743200"/>
            <a:ext cx="0" cy="457200"/>
          </a:xfrm>
          <a:prstGeom prst="straightConnector1">
            <a:avLst/>
          </a:prstGeom>
          <a:noFill/>
          <a:ln cap="flat" cmpd="sng" w="9525">
            <a:solidFill>
              <a:schemeClr val="dk1"/>
            </a:solidFill>
            <a:prstDash val="solid"/>
            <a:round/>
            <a:headEnd len="med" w="med" type="none"/>
            <a:tailEnd len="med" w="med" type="triangle"/>
          </a:ln>
        </p:spPr>
      </p:cxnSp>
      <p:pic>
        <p:nvPicPr>
          <p:cNvPr id="335" name="Google Shape;335;p24"/>
          <p:cNvPicPr preferRelativeResize="0"/>
          <p:nvPr/>
        </p:nvPicPr>
        <p:blipFill rotWithShape="1">
          <a:blip r:embed="rId7">
            <a:alphaModFix/>
          </a:blip>
          <a:srcRect b="0" l="0" r="0" t="0"/>
          <a:stretch/>
        </p:blipFill>
        <p:spPr>
          <a:xfrm>
            <a:off x="2339752" y="228600"/>
            <a:ext cx="6554788" cy="5943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graphicFrame>
        <p:nvGraphicFramePr>
          <p:cNvPr id="341" name="Google Shape;341;p25"/>
          <p:cNvGraphicFramePr/>
          <p:nvPr/>
        </p:nvGraphicFramePr>
        <p:xfrm>
          <a:off x="827584" y="3678640"/>
          <a:ext cx="8001000" cy="2190750"/>
        </p:xfrm>
        <a:graphic>
          <a:graphicData uri="http://schemas.openxmlformats.org/presentationml/2006/ole">
            <mc:AlternateContent>
              <mc:Choice Requires="v">
                <p:oleObj r:id="rId4" imgH="2190750" imgW="8001000" progId="MS_ClipArt_Gallery.2" spid="_x0000_s1">
                  <p:embed/>
                </p:oleObj>
              </mc:Choice>
              <mc:Fallback>
                <p:oleObj r:id="rId5" imgH="2190750" imgW="8001000" progId="MS_ClipArt_Gallery.2">
                  <p:embed/>
                  <p:pic>
                    <p:nvPicPr>
                      <p:cNvPr id="341" name="Google Shape;341;p25"/>
                      <p:cNvPicPr preferRelativeResize="0"/>
                      <p:nvPr/>
                    </p:nvPicPr>
                    <p:blipFill rotWithShape="1">
                      <a:blip r:embed="rId6">
                        <a:alphaModFix/>
                      </a:blip>
                      <a:srcRect b="0" l="0" r="0" t="0"/>
                      <a:stretch/>
                    </p:blipFill>
                    <p:spPr>
                      <a:xfrm>
                        <a:off x="827584" y="3678640"/>
                        <a:ext cx="8001000" cy="2190750"/>
                      </a:xfrm>
                      <a:prstGeom prst="rect">
                        <a:avLst/>
                      </a:prstGeom>
                      <a:noFill/>
                      <a:ln>
                        <a:noFill/>
                      </a:ln>
                    </p:spPr>
                  </p:pic>
                </p:oleObj>
              </mc:Fallback>
            </mc:AlternateContent>
          </a:graphicData>
        </a:graphic>
      </p:graphicFrame>
      <p:grpSp>
        <p:nvGrpSpPr>
          <p:cNvPr id="342" name="Google Shape;342;p25"/>
          <p:cNvGrpSpPr/>
          <p:nvPr/>
        </p:nvGrpSpPr>
        <p:grpSpPr>
          <a:xfrm>
            <a:off x="5662327" y="4365104"/>
            <a:ext cx="304800" cy="685800"/>
            <a:chOff x="2784" y="2256"/>
            <a:chExt cx="336" cy="672"/>
          </a:xfrm>
        </p:grpSpPr>
        <p:grpSp>
          <p:nvGrpSpPr>
            <p:cNvPr id="343" name="Google Shape;343;p25"/>
            <p:cNvGrpSpPr/>
            <p:nvPr/>
          </p:nvGrpSpPr>
          <p:grpSpPr>
            <a:xfrm>
              <a:off x="2784" y="2256"/>
              <a:ext cx="336" cy="672"/>
              <a:chOff x="2784" y="2256"/>
              <a:chExt cx="336" cy="672"/>
            </a:xfrm>
          </p:grpSpPr>
          <p:sp>
            <p:nvSpPr>
              <p:cNvPr id="344" name="Google Shape;344;p25"/>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5" name="Google Shape;345;p25"/>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46" name="Google Shape;346;p25"/>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347" name="Google Shape;347;p25"/>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nvGrpSpPr>
          <p:cNvPr id="348" name="Google Shape;348;p25"/>
          <p:cNvGrpSpPr/>
          <p:nvPr/>
        </p:nvGrpSpPr>
        <p:grpSpPr>
          <a:xfrm>
            <a:off x="5967127" y="4365103"/>
            <a:ext cx="304800" cy="685800"/>
            <a:chOff x="2784" y="2256"/>
            <a:chExt cx="336" cy="672"/>
          </a:xfrm>
        </p:grpSpPr>
        <p:grpSp>
          <p:nvGrpSpPr>
            <p:cNvPr id="349" name="Google Shape;349;p25"/>
            <p:cNvGrpSpPr/>
            <p:nvPr/>
          </p:nvGrpSpPr>
          <p:grpSpPr>
            <a:xfrm>
              <a:off x="2784" y="2256"/>
              <a:ext cx="336" cy="672"/>
              <a:chOff x="2784" y="2256"/>
              <a:chExt cx="336" cy="672"/>
            </a:xfrm>
          </p:grpSpPr>
          <p:sp>
            <p:nvSpPr>
              <p:cNvPr id="350" name="Google Shape;350;p25"/>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51" name="Google Shape;351;p25"/>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52" name="Google Shape;352;p25"/>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353" name="Google Shape;353;p25"/>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354" name="Google Shape;354;p25"/>
          <p:cNvSpPr/>
          <p:nvPr/>
        </p:nvSpPr>
        <p:spPr>
          <a:xfrm>
            <a:off x="685800" y="914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rgbClr val="996633"/>
                </a:solidFill>
                <a:latin typeface="Arial"/>
                <a:ea typeface="Arial"/>
                <a:cs typeface="Arial"/>
                <a:sym typeface="Arial"/>
              </a:rPr>
              <a:t>Exercice 1</a:t>
            </a:r>
            <a:br>
              <a:rPr lang="fr-CA" sz="2800">
                <a:solidFill>
                  <a:srgbClr val="996633"/>
                </a:solidFill>
                <a:latin typeface="Arial"/>
                <a:ea typeface="Arial"/>
                <a:cs typeface="Arial"/>
                <a:sym typeface="Arial"/>
              </a:rPr>
            </a:br>
            <a:r>
              <a:rPr lang="fr-CA" sz="2800">
                <a:solidFill>
                  <a:srgbClr val="996633"/>
                </a:solidFill>
                <a:latin typeface="Arial"/>
                <a:ea typeface="Arial"/>
                <a:cs typeface="Arial"/>
                <a:sym typeface="Arial"/>
              </a:rPr>
              <a:t>Which placard should be affix ?</a:t>
            </a:r>
            <a:r>
              <a:rPr lang="fr-CA" sz="2800">
                <a:solidFill>
                  <a:schemeClr val="dk2"/>
                </a:solidFill>
                <a:latin typeface="Arial"/>
                <a:ea typeface="Arial"/>
                <a:cs typeface="Arial"/>
                <a:sym typeface="Arial"/>
              </a:rPr>
              <a:t> </a:t>
            </a:r>
            <a:endParaRPr/>
          </a:p>
        </p:txBody>
      </p:sp>
      <p:sp>
        <p:nvSpPr>
          <p:cNvPr id="355" name="Google Shape;355;p25"/>
          <p:cNvSpPr/>
          <p:nvPr/>
        </p:nvSpPr>
        <p:spPr>
          <a:xfrm>
            <a:off x="685800" y="22860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chemeClr val="dk2"/>
                </a:solidFill>
                <a:latin typeface="Arial"/>
                <a:ea typeface="Arial"/>
                <a:cs typeface="Arial"/>
                <a:sym typeface="Arial"/>
              </a:rPr>
              <a:t>400 kg, Class 3 Substance, No ERAP ,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Qty: 2 Barrels?</a:t>
            </a:r>
            <a:endParaRPr/>
          </a:p>
        </p:txBody>
      </p:sp>
      <p:sp>
        <p:nvSpPr>
          <p:cNvPr id="356" name="Google Shape;356;p25"/>
          <p:cNvSpPr/>
          <p:nvPr/>
        </p:nvSpPr>
        <p:spPr>
          <a:xfrm>
            <a:off x="4014788" y="2871788"/>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57" name="Google Shape;357;p25"/>
          <p:cNvSpPr txBox="1"/>
          <p:nvPr/>
        </p:nvSpPr>
        <p:spPr>
          <a:xfrm>
            <a:off x="2514600" y="5334000"/>
            <a:ext cx="3046413"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400">
                <a:solidFill>
                  <a:schemeClr val="dk1"/>
                </a:solidFill>
                <a:latin typeface="Arial"/>
                <a:ea typeface="Arial"/>
                <a:cs typeface="Arial"/>
                <a:sym typeface="Arial"/>
              </a:rPr>
              <a:t>No Placard Required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aphicFrame>
        <p:nvGraphicFramePr>
          <p:cNvPr id="363" name="Google Shape;363;p26"/>
          <p:cNvGraphicFramePr/>
          <p:nvPr/>
        </p:nvGraphicFramePr>
        <p:xfrm>
          <a:off x="990600" y="3789040"/>
          <a:ext cx="8001000" cy="2190750"/>
        </p:xfrm>
        <a:graphic>
          <a:graphicData uri="http://schemas.openxmlformats.org/presentationml/2006/ole">
            <mc:AlternateContent>
              <mc:Choice Requires="v">
                <p:oleObj r:id="rId4" imgH="2190750" imgW="8001000" progId="MS_ClipArt_Gallery.2" spid="_x0000_s1">
                  <p:embed/>
                </p:oleObj>
              </mc:Choice>
              <mc:Fallback>
                <p:oleObj r:id="rId5" imgH="2190750" imgW="8001000" progId="MS_ClipArt_Gallery.2">
                  <p:embed/>
                  <p:pic>
                    <p:nvPicPr>
                      <p:cNvPr id="363" name="Google Shape;363;p26"/>
                      <p:cNvPicPr preferRelativeResize="0"/>
                      <p:nvPr/>
                    </p:nvPicPr>
                    <p:blipFill rotWithShape="1">
                      <a:blip r:embed="rId6">
                        <a:alphaModFix/>
                      </a:blip>
                      <a:srcRect b="0" l="0" r="0" t="0"/>
                      <a:stretch/>
                    </p:blipFill>
                    <p:spPr>
                      <a:xfrm>
                        <a:off x="990600" y="3789040"/>
                        <a:ext cx="8001000" cy="2190750"/>
                      </a:xfrm>
                      <a:prstGeom prst="rect">
                        <a:avLst/>
                      </a:prstGeom>
                      <a:noFill/>
                      <a:ln>
                        <a:noFill/>
                      </a:ln>
                    </p:spPr>
                  </p:pic>
                </p:oleObj>
              </mc:Fallback>
            </mc:AlternateContent>
          </a:graphicData>
        </a:graphic>
      </p:graphicFrame>
      <p:sp>
        <p:nvSpPr>
          <p:cNvPr id="364" name="Google Shape;364;p26"/>
          <p:cNvSpPr/>
          <p:nvPr/>
        </p:nvSpPr>
        <p:spPr>
          <a:xfrm>
            <a:off x="685800" y="7620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rgbClr val="996633"/>
                </a:solidFill>
                <a:latin typeface="Arial"/>
                <a:ea typeface="Arial"/>
                <a:cs typeface="Arial"/>
                <a:sym typeface="Arial"/>
              </a:rPr>
              <a:t>Exercice 2</a:t>
            </a:r>
            <a:br>
              <a:rPr lang="fr-CA" sz="2800">
                <a:solidFill>
                  <a:srgbClr val="996633"/>
                </a:solidFill>
                <a:latin typeface="Arial"/>
                <a:ea typeface="Arial"/>
                <a:cs typeface="Arial"/>
                <a:sym typeface="Arial"/>
              </a:rPr>
            </a:br>
            <a:r>
              <a:rPr lang="fr-CA" sz="2800">
                <a:solidFill>
                  <a:srgbClr val="996633"/>
                </a:solidFill>
                <a:latin typeface="Arial"/>
                <a:ea typeface="Arial"/>
                <a:cs typeface="Arial"/>
                <a:sym typeface="Arial"/>
              </a:rPr>
              <a:t> Which placard should be affix?</a:t>
            </a:r>
            <a:r>
              <a:rPr lang="fr-CA" sz="2800">
                <a:solidFill>
                  <a:schemeClr val="dk2"/>
                </a:solidFill>
                <a:latin typeface="Arial"/>
                <a:ea typeface="Arial"/>
                <a:cs typeface="Arial"/>
                <a:sym typeface="Arial"/>
              </a:rPr>
              <a:t> </a:t>
            </a:r>
            <a:endParaRPr/>
          </a:p>
        </p:txBody>
      </p:sp>
      <p:sp>
        <p:nvSpPr>
          <p:cNvPr id="365" name="Google Shape;365;p26"/>
          <p:cNvSpPr/>
          <p:nvPr/>
        </p:nvSpPr>
        <p:spPr>
          <a:xfrm>
            <a:off x="685800" y="2133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chemeClr val="dk2"/>
                </a:solidFill>
                <a:latin typeface="Arial"/>
                <a:ea typeface="Arial"/>
                <a:cs typeface="Arial"/>
                <a:sym typeface="Arial"/>
              </a:rPr>
              <a:t>800 kg, Class 3 Substance, No ERAP.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Qty: 4 Barrels ?</a:t>
            </a:r>
            <a:endParaRPr/>
          </a:p>
        </p:txBody>
      </p:sp>
      <p:sp>
        <p:nvSpPr>
          <p:cNvPr id="366" name="Google Shape;366;p26"/>
          <p:cNvSpPr/>
          <p:nvPr/>
        </p:nvSpPr>
        <p:spPr>
          <a:xfrm>
            <a:off x="4014788" y="2871788"/>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Plaque pour classe 3, Liquides inflammables" id="367" name="Google Shape;367;p26"/>
          <p:cNvPicPr preferRelativeResize="0"/>
          <p:nvPr/>
        </p:nvPicPr>
        <p:blipFill rotWithShape="1">
          <a:blip r:embed="rId7">
            <a:alphaModFix/>
          </a:blip>
          <a:srcRect b="0" l="0" r="0" t="0"/>
          <a:stretch/>
        </p:blipFill>
        <p:spPr>
          <a:xfrm>
            <a:off x="3400847" y="4222255"/>
            <a:ext cx="913978" cy="913978"/>
          </a:xfrm>
          <a:prstGeom prst="rect">
            <a:avLst/>
          </a:prstGeom>
          <a:noFill/>
          <a:ln>
            <a:noFill/>
          </a:ln>
        </p:spPr>
      </p:pic>
      <p:grpSp>
        <p:nvGrpSpPr>
          <p:cNvPr id="368" name="Google Shape;368;p26"/>
          <p:cNvGrpSpPr/>
          <p:nvPr/>
        </p:nvGrpSpPr>
        <p:grpSpPr>
          <a:xfrm>
            <a:off x="5638800" y="4298032"/>
            <a:ext cx="762000" cy="871538"/>
            <a:chOff x="3552" y="3339"/>
            <a:chExt cx="480" cy="549"/>
          </a:xfrm>
        </p:grpSpPr>
        <p:grpSp>
          <p:nvGrpSpPr>
            <p:cNvPr id="369" name="Google Shape;369;p26"/>
            <p:cNvGrpSpPr/>
            <p:nvPr/>
          </p:nvGrpSpPr>
          <p:grpSpPr>
            <a:xfrm>
              <a:off x="3840" y="3339"/>
              <a:ext cx="192" cy="432"/>
              <a:chOff x="2784" y="2256"/>
              <a:chExt cx="336" cy="672"/>
            </a:xfrm>
          </p:grpSpPr>
          <p:grpSp>
            <p:nvGrpSpPr>
              <p:cNvPr id="370" name="Google Shape;370;p26"/>
              <p:cNvGrpSpPr/>
              <p:nvPr/>
            </p:nvGrpSpPr>
            <p:grpSpPr>
              <a:xfrm>
                <a:off x="2784" y="2256"/>
                <a:ext cx="336" cy="672"/>
                <a:chOff x="2784" y="2256"/>
                <a:chExt cx="336" cy="672"/>
              </a:xfrm>
            </p:grpSpPr>
            <p:sp>
              <p:nvSpPr>
                <p:cNvPr id="371" name="Google Shape;371;p26"/>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72" name="Google Shape;372;p26"/>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73" name="Google Shape;373;p26"/>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374" name="Google Shape;374;p26"/>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nvGrpSpPr>
            <p:cNvPr id="375" name="Google Shape;375;p26"/>
            <p:cNvGrpSpPr/>
            <p:nvPr/>
          </p:nvGrpSpPr>
          <p:grpSpPr>
            <a:xfrm>
              <a:off x="3648" y="3339"/>
              <a:ext cx="192" cy="432"/>
              <a:chOff x="2784" y="2256"/>
              <a:chExt cx="336" cy="672"/>
            </a:xfrm>
          </p:grpSpPr>
          <p:grpSp>
            <p:nvGrpSpPr>
              <p:cNvPr id="376" name="Google Shape;376;p26"/>
              <p:cNvGrpSpPr/>
              <p:nvPr/>
            </p:nvGrpSpPr>
            <p:grpSpPr>
              <a:xfrm>
                <a:off x="2784" y="2256"/>
                <a:ext cx="336" cy="672"/>
                <a:chOff x="2784" y="2256"/>
                <a:chExt cx="336" cy="672"/>
              </a:xfrm>
            </p:grpSpPr>
            <p:sp>
              <p:nvSpPr>
                <p:cNvPr id="377" name="Google Shape;377;p26"/>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78" name="Google Shape;378;p26"/>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79" name="Google Shape;379;p26"/>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380" name="Google Shape;380;p26"/>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nvGrpSpPr>
            <p:cNvPr id="381" name="Google Shape;381;p26"/>
            <p:cNvGrpSpPr/>
            <p:nvPr/>
          </p:nvGrpSpPr>
          <p:grpSpPr>
            <a:xfrm>
              <a:off x="3744" y="3435"/>
              <a:ext cx="192" cy="432"/>
              <a:chOff x="2784" y="2256"/>
              <a:chExt cx="336" cy="672"/>
            </a:xfrm>
          </p:grpSpPr>
          <p:grpSp>
            <p:nvGrpSpPr>
              <p:cNvPr id="382" name="Google Shape;382;p26"/>
              <p:cNvGrpSpPr/>
              <p:nvPr/>
            </p:nvGrpSpPr>
            <p:grpSpPr>
              <a:xfrm>
                <a:off x="2784" y="2256"/>
                <a:ext cx="336" cy="672"/>
                <a:chOff x="2784" y="2256"/>
                <a:chExt cx="336" cy="672"/>
              </a:xfrm>
            </p:grpSpPr>
            <p:sp>
              <p:nvSpPr>
                <p:cNvPr id="383" name="Google Shape;383;p26"/>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84" name="Google Shape;384;p26"/>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85" name="Google Shape;385;p26"/>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386" name="Google Shape;386;p26"/>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nvGrpSpPr>
            <p:cNvPr id="387" name="Google Shape;387;p26"/>
            <p:cNvGrpSpPr/>
            <p:nvPr/>
          </p:nvGrpSpPr>
          <p:grpSpPr>
            <a:xfrm>
              <a:off x="3552" y="3456"/>
              <a:ext cx="192" cy="432"/>
              <a:chOff x="2784" y="2256"/>
              <a:chExt cx="336" cy="672"/>
            </a:xfrm>
          </p:grpSpPr>
          <p:grpSp>
            <p:nvGrpSpPr>
              <p:cNvPr id="388" name="Google Shape;388;p26"/>
              <p:cNvGrpSpPr/>
              <p:nvPr/>
            </p:nvGrpSpPr>
            <p:grpSpPr>
              <a:xfrm>
                <a:off x="2784" y="2256"/>
                <a:ext cx="336" cy="672"/>
                <a:chOff x="2784" y="2256"/>
                <a:chExt cx="336" cy="672"/>
              </a:xfrm>
            </p:grpSpPr>
            <p:sp>
              <p:nvSpPr>
                <p:cNvPr id="389" name="Google Shape;389;p26"/>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90" name="Google Shape;390;p26"/>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391" name="Google Shape;391;p26"/>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392" name="Google Shape;392;p26"/>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aphicFrame>
        <p:nvGraphicFramePr>
          <p:cNvPr id="398" name="Google Shape;398;p27"/>
          <p:cNvGraphicFramePr/>
          <p:nvPr/>
        </p:nvGraphicFramePr>
        <p:xfrm>
          <a:off x="990600" y="4077072"/>
          <a:ext cx="8001000" cy="2190750"/>
        </p:xfrm>
        <a:graphic>
          <a:graphicData uri="http://schemas.openxmlformats.org/presentationml/2006/ole">
            <mc:AlternateContent>
              <mc:Choice Requires="v">
                <p:oleObj r:id="rId4" imgH="2190750" imgW="8001000" progId="MS_ClipArt_Gallery.2" spid="_x0000_s1">
                  <p:embed/>
                </p:oleObj>
              </mc:Choice>
              <mc:Fallback>
                <p:oleObj r:id="rId5" imgH="2190750" imgW="8001000" progId="MS_ClipArt_Gallery.2">
                  <p:embed/>
                  <p:pic>
                    <p:nvPicPr>
                      <p:cNvPr id="398" name="Google Shape;398;p27"/>
                      <p:cNvPicPr preferRelativeResize="0"/>
                      <p:nvPr/>
                    </p:nvPicPr>
                    <p:blipFill rotWithShape="1">
                      <a:blip r:embed="rId6">
                        <a:alphaModFix/>
                      </a:blip>
                      <a:srcRect b="0" l="0" r="0" t="0"/>
                      <a:stretch/>
                    </p:blipFill>
                    <p:spPr>
                      <a:xfrm>
                        <a:off x="990600" y="4077072"/>
                        <a:ext cx="8001000" cy="2190750"/>
                      </a:xfrm>
                      <a:prstGeom prst="rect">
                        <a:avLst/>
                      </a:prstGeom>
                      <a:noFill/>
                      <a:ln>
                        <a:noFill/>
                      </a:ln>
                    </p:spPr>
                  </p:pic>
                </p:oleObj>
              </mc:Fallback>
            </mc:AlternateContent>
          </a:graphicData>
        </a:graphic>
      </p:graphicFrame>
      <p:sp>
        <p:nvSpPr>
          <p:cNvPr id="399" name="Google Shape;399;p27"/>
          <p:cNvSpPr/>
          <p:nvPr/>
        </p:nvSpPr>
        <p:spPr>
          <a:xfrm>
            <a:off x="685800" y="7620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rgbClr val="996633"/>
                </a:solidFill>
                <a:latin typeface="Arial"/>
                <a:ea typeface="Arial"/>
                <a:cs typeface="Arial"/>
                <a:sym typeface="Arial"/>
              </a:rPr>
              <a:t>Exercice 3</a:t>
            </a:r>
            <a:br>
              <a:rPr lang="fr-CA" sz="2800">
                <a:solidFill>
                  <a:srgbClr val="996633"/>
                </a:solidFill>
                <a:latin typeface="Arial"/>
                <a:ea typeface="Arial"/>
                <a:cs typeface="Arial"/>
                <a:sym typeface="Arial"/>
              </a:rPr>
            </a:br>
            <a:r>
              <a:rPr lang="fr-CA" sz="2800">
                <a:solidFill>
                  <a:srgbClr val="996633"/>
                </a:solidFill>
                <a:latin typeface="Arial"/>
                <a:ea typeface="Arial"/>
                <a:cs typeface="Arial"/>
                <a:sym typeface="Arial"/>
              </a:rPr>
              <a:t>Which placard should be affix ?</a:t>
            </a:r>
            <a:r>
              <a:rPr lang="fr-CA" sz="2800">
                <a:solidFill>
                  <a:schemeClr val="dk2"/>
                </a:solidFill>
                <a:latin typeface="Arial"/>
                <a:ea typeface="Arial"/>
                <a:cs typeface="Arial"/>
                <a:sym typeface="Arial"/>
              </a:rPr>
              <a:t> </a:t>
            </a:r>
            <a:endParaRPr/>
          </a:p>
        </p:txBody>
      </p:sp>
      <p:sp>
        <p:nvSpPr>
          <p:cNvPr id="400" name="Google Shape;400;p27"/>
          <p:cNvSpPr/>
          <p:nvPr/>
        </p:nvSpPr>
        <p:spPr>
          <a:xfrm>
            <a:off x="990600" y="2438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chemeClr val="dk2"/>
                </a:solidFill>
                <a:latin typeface="Arial"/>
                <a:ea typeface="Arial"/>
                <a:cs typeface="Arial"/>
                <a:sym typeface="Arial"/>
              </a:rPr>
              <a:t>400 kg, Class 3 Substance, No ERAP,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Qty: 2 Barrels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200 kg, Class 8 Substance, No ERAP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Qty: 1 Barrel ?</a:t>
            </a:r>
            <a:endParaRPr/>
          </a:p>
        </p:txBody>
      </p:sp>
      <p:sp>
        <p:nvSpPr>
          <p:cNvPr id="401" name="Google Shape;401;p27"/>
          <p:cNvSpPr/>
          <p:nvPr/>
        </p:nvSpPr>
        <p:spPr>
          <a:xfrm>
            <a:off x="4014788" y="2871788"/>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02" name="Google Shape;402;p27"/>
          <p:cNvSpPr/>
          <p:nvPr/>
        </p:nvSpPr>
        <p:spPr>
          <a:xfrm>
            <a:off x="4019550" y="2871788"/>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Plaque danger" id="403" name="Google Shape;403;p27"/>
          <p:cNvPicPr preferRelativeResize="0"/>
          <p:nvPr/>
        </p:nvPicPr>
        <p:blipFill rotWithShape="1">
          <a:blip r:embed="rId7">
            <a:alphaModFix/>
          </a:blip>
          <a:srcRect b="0" l="0" r="0" t="0"/>
          <a:stretch/>
        </p:blipFill>
        <p:spPr>
          <a:xfrm>
            <a:off x="3347864" y="4514056"/>
            <a:ext cx="881236" cy="888833"/>
          </a:xfrm>
          <a:prstGeom prst="rect">
            <a:avLst/>
          </a:prstGeom>
          <a:noFill/>
          <a:ln>
            <a:noFill/>
          </a:ln>
        </p:spPr>
      </p:pic>
      <p:grpSp>
        <p:nvGrpSpPr>
          <p:cNvPr id="404" name="Google Shape;404;p27"/>
          <p:cNvGrpSpPr/>
          <p:nvPr/>
        </p:nvGrpSpPr>
        <p:grpSpPr>
          <a:xfrm>
            <a:off x="5436096" y="4747172"/>
            <a:ext cx="914400" cy="693639"/>
            <a:chOff x="5562600" y="5445224"/>
            <a:chExt cx="914400" cy="693639"/>
          </a:xfrm>
        </p:grpSpPr>
        <p:grpSp>
          <p:nvGrpSpPr>
            <p:cNvPr id="405" name="Google Shape;405;p27"/>
            <p:cNvGrpSpPr/>
            <p:nvPr/>
          </p:nvGrpSpPr>
          <p:grpSpPr>
            <a:xfrm>
              <a:off x="6172200" y="5453063"/>
              <a:ext cx="304800" cy="685800"/>
              <a:chOff x="2784" y="2256"/>
              <a:chExt cx="336" cy="672"/>
            </a:xfrm>
          </p:grpSpPr>
          <p:grpSp>
            <p:nvGrpSpPr>
              <p:cNvPr id="406" name="Google Shape;406;p27"/>
              <p:cNvGrpSpPr/>
              <p:nvPr/>
            </p:nvGrpSpPr>
            <p:grpSpPr>
              <a:xfrm>
                <a:off x="2784" y="2256"/>
                <a:ext cx="336" cy="672"/>
                <a:chOff x="2784" y="2256"/>
                <a:chExt cx="336" cy="672"/>
              </a:xfrm>
            </p:grpSpPr>
            <p:sp>
              <p:nvSpPr>
                <p:cNvPr id="407" name="Google Shape;407;p27"/>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08" name="Google Shape;408;p27"/>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09" name="Google Shape;409;p27"/>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410" name="Google Shape;410;p27"/>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nvGrpSpPr>
            <p:cNvPr id="411" name="Google Shape;411;p27"/>
            <p:cNvGrpSpPr/>
            <p:nvPr/>
          </p:nvGrpSpPr>
          <p:grpSpPr>
            <a:xfrm>
              <a:off x="5867400" y="5453063"/>
              <a:ext cx="304800" cy="685800"/>
              <a:chOff x="2784" y="2256"/>
              <a:chExt cx="336" cy="672"/>
            </a:xfrm>
          </p:grpSpPr>
          <p:grpSp>
            <p:nvGrpSpPr>
              <p:cNvPr id="412" name="Google Shape;412;p27"/>
              <p:cNvGrpSpPr/>
              <p:nvPr/>
            </p:nvGrpSpPr>
            <p:grpSpPr>
              <a:xfrm>
                <a:off x="2784" y="2256"/>
                <a:ext cx="336" cy="672"/>
                <a:chOff x="2784" y="2256"/>
                <a:chExt cx="336" cy="672"/>
              </a:xfrm>
            </p:grpSpPr>
            <p:sp>
              <p:nvSpPr>
                <p:cNvPr id="413" name="Google Shape;413;p27"/>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14" name="Google Shape;414;p27"/>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15" name="Google Shape;415;p27"/>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416" name="Google Shape;416;p27"/>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nvGrpSpPr>
            <p:cNvPr id="417" name="Google Shape;417;p27"/>
            <p:cNvGrpSpPr/>
            <p:nvPr/>
          </p:nvGrpSpPr>
          <p:grpSpPr>
            <a:xfrm>
              <a:off x="5562600" y="5445224"/>
              <a:ext cx="304800" cy="685800"/>
              <a:chOff x="2784" y="2256"/>
              <a:chExt cx="336" cy="672"/>
            </a:xfrm>
          </p:grpSpPr>
          <p:grpSp>
            <p:nvGrpSpPr>
              <p:cNvPr id="418" name="Google Shape;418;p27"/>
              <p:cNvGrpSpPr/>
              <p:nvPr/>
            </p:nvGrpSpPr>
            <p:grpSpPr>
              <a:xfrm>
                <a:off x="2784" y="2256"/>
                <a:ext cx="336" cy="672"/>
                <a:chOff x="2784" y="2256"/>
                <a:chExt cx="336" cy="672"/>
              </a:xfrm>
            </p:grpSpPr>
            <p:sp>
              <p:nvSpPr>
                <p:cNvPr id="419" name="Google Shape;419;p27"/>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20" name="Google Shape;420;p27"/>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21" name="Google Shape;421;p27"/>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422" name="Google Shape;422;p27"/>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ppt_w</p:attrName>
                                        </p:attrNameLst>
                                      </p:cBhvr>
                                      <p:tavLst>
                                        <p:tav fmla="" tm="0">
                                          <p:val>
                                            <p:strVal val="0"/>
                                          </p:val>
                                        </p:tav>
                                        <p:tav fmla="" tm="100000">
                                          <p:val>
                                            <p:strVal val="#ppt_w"/>
                                          </p:val>
                                        </p:tav>
                                      </p:tavLst>
                                    </p:anim>
                                    <p:anim calcmode="lin" valueType="num">
                                      <p:cBhvr additive="base">
                                        <p:cTn dur="500"/>
                                        <p:tgtEl>
                                          <p:spTgt spid="4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graphicFrame>
        <p:nvGraphicFramePr>
          <p:cNvPr id="428" name="Google Shape;428;p28"/>
          <p:cNvGraphicFramePr/>
          <p:nvPr/>
        </p:nvGraphicFramePr>
        <p:xfrm>
          <a:off x="990600" y="4125292"/>
          <a:ext cx="8001000" cy="2190750"/>
        </p:xfrm>
        <a:graphic>
          <a:graphicData uri="http://schemas.openxmlformats.org/presentationml/2006/ole">
            <mc:AlternateContent>
              <mc:Choice Requires="v">
                <p:oleObj r:id="rId4" imgH="2190750" imgW="8001000" progId="MS_ClipArt_Gallery.2" spid="_x0000_s1">
                  <p:embed/>
                </p:oleObj>
              </mc:Choice>
              <mc:Fallback>
                <p:oleObj r:id="rId5" imgH="2190750" imgW="8001000" progId="MS_ClipArt_Gallery.2">
                  <p:embed/>
                  <p:pic>
                    <p:nvPicPr>
                      <p:cNvPr id="428" name="Google Shape;428;p28"/>
                      <p:cNvPicPr preferRelativeResize="0"/>
                      <p:nvPr/>
                    </p:nvPicPr>
                    <p:blipFill rotWithShape="1">
                      <a:blip r:embed="rId6">
                        <a:alphaModFix/>
                      </a:blip>
                      <a:srcRect b="0" l="0" r="0" t="0"/>
                      <a:stretch/>
                    </p:blipFill>
                    <p:spPr>
                      <a:xfrm>
                        <a:off x="990600" y="4125292"/>
                        <a:ext cx="8001000" cy="2190750"/>
                      </a:xfrm>
                      <a:prstGeom prst="rect">
                        <a:avLst/>
                      </a:prstGeom>
                      <a:noFill/>
                      <a:ln>
                        <a:noFill/>
                      </a:ln>
                    </p:spPr>
                  </p:pic>
                </p:oleObj>
              </mc:Fallback>
            </mc:AlternateContent>
          </a:graphicData>
        </a:graphic>
      </p:graphicFrame>
      <p:grpSp>
        <p:nvGrpSpPr>
          <p:cNvPr id="429" name="Google Shape;429;p28"/>
          <p:cNvGrpSpPr/>
          <p:nvPr/>
        </p:nvGrpSpPr>
        <p:grpSpPr>
          <a:xfrm>
            <a:off x="5715000" y="4658692"/>
            <a:ext cx="762000" cy="914400"/>
            <a:chOff x="1632" y="3120"/>
            <a:chExt cx="480" cy="576"/>
          </a:xfrm>
        </p:grpSpPr>
        <p:grpSp>
          <p:nvGrpSpPr>
            <p:cNvPr id="430" name="Google Shape;430;p28"/>
            <p:cNvGrpSpPr/>
            <p:nvPr/>
          </p:nvGrpSpPr>
          <p:grpSpPr>
            <a:xfrm>
              <a:off x="1632" y="3120"/>
              <a:ext cx="480" cy="576"/>
              <a:chOff x="1248" y="2352"/>
              <a:chExt cx="1152" cy="1248"/>
            </a:xfrm>
          </p:grpSpPr>
          <p:sp>
            <p:nvSpPr>
              <p:cNvPr id="431" name="Google Shape;431;p28"/>
              <p:cNvSpPr/>
              <p:nvPr/>
            </p:nvSpPr>
            <p:spPr>
              <a:xfrm>
                <a:off x="1248" y="2352"/>
                <a:ext cx="1152" cy="1056"/>
              </a:xfrm>
              <a:prstGeom prst="rect">
                <a:avLst/>
              </a:prstGeom>
              <a:solidFill>
                <a:schemeClr val="lt2"/>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32" name="Google Shape;432;p28"/>
              <p:cNvSpPr/>
              <p:nvPr/>
            </p:nvSpPr>
            <p:spPr>
              <a:xfrm>
                <a:off x="1248" y="3456"/>
                <a:ext cx="1152" cy="144"/>
              </a:xfrm>
              <a:prstGeom prst="rect">
                <a:avLst/>
              </a:prstGeom>
              <a:solidFill>
                <a:srgbClr val="99663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33" name="Google Shape;433;p28"/>
              <p:cNvSpPr/>
              <p:nvPr/>
            </p:nvSpPr>
            <p:spPr>
              <a:xfrm>
                <a:off x="1296" y="3504"/>
                <a:ext cx="480" cy="48"/>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34" name="Google Shape;434;p28"/>
              <p:cNvSpPr/>
              <p:nvPr/>
            </p:nvSpPr>
            <p:spPr>
              <a:xfrm>
                <a:off x="1872" y="3504"/>
                <a:ext cx="480" cy="48"/>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435" name="Google Shape;435;p28"/>
              <p:cNvCxnSpPr/>
              <p:nvPr/>
            </p:nvCxnSpPr>
            <p:spPr>
              <a:xfrm>
                <a:off x="1584" y="2352"/>
                <a:ext cx="0" cy="1056"/>
              </a:xfrm>
              <a:prstGeom prst="straightConnector1">
                <a:avLst/>
              </a:prstGeom>
              <a:noFill/>
              <a:ln cap="flat" cmpd="sng" w="57150">
                <a:solidFill>
                  <a:schemeClr val="dk1"/>
                </a:solidFill>
                <a:prstDash val="solid"/>
                <a:round/>
                <a:headEnd len="med" w="med" type="none"/>
                <a:tailEnd len="med" w="med" type="none"/>
              </a:ln>
            </p:spPr>
          </p:cxnSp>
          <p:cxnSp>
            <p:nvCxnSpPr>
              <p:cNvPr id="436" name="Google Shape;436;p28"/>
              <p:cNvCxnSpPr/>
              <p:nvPr/>
            </p:nvCxnSpPr>
            <p:spPr>
              <a:xfrm>
                <a:off x="2064" y="2352"/>
                <a:ext cx="0" cy="1056"/>
              </a:xfrm>
              <a:prstGeom prst="straightConnector1">
                <a:avLst/>
              </a:prstGeom>
              <a:noFill/>
              <a:ln cap="flat" cmpd="sng" w="57150">
                <a:solidFill>
                  <a:schemeClr val="dk1"/>
                </a:solidFill>
                <a:prstDash val="solid"/>
                <a:round/>
                <a:headEnd len="med" w="med" type="none"/>
                <a:tailEnd len="med" w="med" type="none"/>
              </a:ln>
            </p:spPr>
          </p:cxnSp>
        </p:grpSp>
        <p:sp>
          <p:nvSpPr>
            <p:cNvPr id="437" name="Google Shape;437;p28"/>
            <p:cNvSpPr/>
            <p:nvPr/>
          </p:nvSpPr>
          <p:spPr>
            <a:xfrm rot="2982471">
              <a:off x="1776" y="3264"/>
              <a:ext cx="240" cy="24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pic>
        <p:nvPicPr>
          <p:cNvPr descr="Plaque pour classe 8, Matières corrosives" id="438" name="Google Shape;438;p28"/>
          <p:cNvPicPr preferRelativeResize="0"/>
          <p:nvPr/>
        </p:nvPicPr>
        <p:blipFill rotWithShape="1">
          <a:blip r:embed="rId7">
            <a:alphaModFix/>
          </a:blip>
          <a:srcRect b="0" l="0" r="0" t="0"/>
          <a:stretch/>
        </p:blipFill>
        <p:spPr>
          <a:xfrm>
            <a:off x="3203575" y="4418980"/>
            <a:ext cx="1133475" cy="1114425"/>
          </a:xfrm>
          <a:prstGeom prst="rect">
            <a:avLst/>
          </a:prstGeom>
          <a:noFill/>
          <a:ln>
            <a:noFill/>
          </a:ln>
        </p:spPr>
      </p:pic>
      <p:sp>
        <p:nvSpPr>
          <p:cNvPr id="439" name="Google Shape;439;p28"/>
          <p:cNvSpPr/>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rgbClr val="996633"/>
                </a:solidFill>
                <a:latin typeface="Arial"/>
                <a:ea typeface="Arial"/>
                <a:cs typeface="Arial"/>
                <a:sym typeface="Arial"/>
              </a:rPr>
              <a:t>Exercice 4</a:t>
            </a:r>
            <a:br>
              <a:rPr lang="fr-CA" sz="2800">
                <a:solidFill>
                  <a:srgbClr val="996633"/>
                </a:solidFill>
                <a:latin typeface="Arial"/>
                <a:ea typeface="Arial"/>
                <a:cs typeface="Arial"/>
                <a:sym typeface="Arial"/>
              </a:rPr>
            </a:br>
            <a:r>
              <a:rPr lang="fr-CA" sz="2800">
                <a:solidFill>
                  <a:srgbClr val="996633"/>
                </a:solidFill>
                <a:latin typeface="Arial"/>
                <a:ea typeface="Arial"/>
                <a:cs typeface="Arial"/>
                <a:sym typeface="Arial"/>
              </a:rPr>
              <a:t>Which placard should be affix ?</a:t>
            </a:r>
            <a:r>
              <a:rPr lang="fr-CA" sz="2800">
                <a:solidFill>
                  <a:schemeClr val="dk2"/>
                </a:solidFill>
                <a:latin typeface="Arial"/>
                <a:ea typeface="Arial"/>
                <a:cs typeface="Arial"/>
                <a:sym typeface="Arial"/>
              </a:rPr>
              <a:t> </a:t>
            </a:r>
            <a:endParaRPr/>
          </a:p>
        </p:txBody>
      </p:sp>
      <p:sp>
        <p:nvSpPr>
          <p:cNvPr id="440" name="Google Shape;440;p28"/>
          <p:cNvSpPr/>
          <p:nvPr/>
        </p:nvSpPr>
        <p:spPr>
          <a:xfrm>
            <a:off x="990600" y="1700808"/>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chemeClr val="dk2"/>
                </a:solidFill>
                <a:latin typeface="Arial"/>
                <a:ea typeface="Arial"/>
                <a:cs typeface="Arial"/>
                <a:sym typeface="Arial"/>
              </a:rPr>
              <a:t>800 kg, Class 8 Substance, No ERAP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Qty: 1 Large Container « tôte tank » ?</a:t>
            </a:r>
            <a:endParaRPr/>
          </a:p>
        </p:txBody>
      </p:sp>
      <p:sp>
        <p:nvSpPr>
          <p:cNvPr id="441" name="Google Shape;441;p28"/>
          <p:cNvSpPr/>
          <p:nvPr/>
        </p:nvSpPr>
        <p:spPr>
          <a:xfrm>
            <a:off x="4014788" y="2348880"/>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42" name="Google Shape;442;p28"/>
          <p:cNvSpPr/>
          <p:nvPr/>
        </p:nvSpPr>
        <p:spPr>
          <a:xfrm>
            <a:off x="4019550" y="2348880"/>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nvGrpSpPr>
          <p:cNvPr id="443" name="Google Shape;443;p28"/>
          <p:cNvGrpSpPr/>
          <p:nvPr/>
        </p:nvGrpSpPr>
        <p:grpSpPr>
          <a:xfrm>
            <a:off x="6227763" y="2834655"/>
            <a:ext cx="1296987" cy="1295400"/>
            <a:chOff x="3923" y="2115"/>
            <a:chExt cx="817" cy="816"/>
          </a:xfrm>
        </p:grpSpPr>
        <p:sp>
          <p:nvSpPr>
            <p:cNvPr id="444" name="Google Shape;444;p28"/>
            <p:cNvSpPr/>
            <p:nvPr/>
          </p:nvSpPr>
          <p:spPr>
            <a:xfrm>
              <a:off x="3923" y="2115"/>
              <a:ext cx="817" cy="816"/>
            </a:xfrm>
            <a:prstGeom prst="wedgeRectCallout">
              <a:avLst>
                <a:gd fmla="val -54162" name="adj1"/>
                <a:gd fmla="val 112009"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nvGrpSpPr>
            <p:cNvPr id="445" name="Google Shape;445;p28"/>
            <p:cNvGrpSpPr/>
            <p:nvPr/>
          </p:nvGrpSpPr>
          <p:grpSpPr>
            <a:xfrm>
              <a:off x="3969" y="2160"/>
              <a:ext cx="714" cy="702"/>
              <a:chOff x="3969" y="2160"/>
              <a:chExt cx="714" cy="702"/>
            </a:xfrm>
          </p:grpSpPr>
          <p:pic>
            <p:nvPicPr>
              <p:cNvPr descr="Plaque pour classe 8, Matières corrosives" id="446" name="Google Shape;446;p28"/>
              <p:cNvPicPr preferRelativeResize="0"/>
              <p:nvPr/>
            </p:nvPicPr>
            <p:blipFill rotWithShape="1">
              <a:blip r:embed="rId7">
                <a:alphaModFix/>
              </a:blip>
              <a:srcRect b="0" l="0" r="0" t="0"/>
              <a:stretch/>
            </p:blipFill>
            <p:spPr>
              <a:xfrm>
                <a:off x="3969" y="2160"/>
                <a:ext cx="714" cy="702"/>
              </a:xfrm>
              <a:prstGeom prst="rect">
                <a:avLst/>
              </a:prstGeom>
              <a:solidFill>
                <a:schemeClr val="lt1"/>
              </a:solidFill>
              <a:ln>
                <a:noFill/>
              </a:ln>
            </p:spPr>
          </p:pic>
          <p:sp>
            <p:nvSpPr>
              <p:cNvPr id="447" name="Google Shape;447;p28"/>
              <p:cNvSpPr txBox="1"/>
              <p:nvPr/>
            </p:nvSpPr>
            <p:spPr>
              <a:xfrm>
                <a:off x="4214" y="2523"/>
                <a:ext cx="224" cy="97"/>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fr-CA" sz="1000">
                    <a:solidFill>
                      <a:schemeClr val="dk1"/>
                    </a:solidFill>
                    <a:latin typeface="Arial"/>
                    <a:ea typeface="Arial"/>
                    <a:cs typeface="Arial"/>
                    <a:sym typeface="Arial"/>
                  </a:rPr>
                  <a:t>1830</a:t>
                </a:r>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20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graphicFrame>
        <p:nvGraphicFramePr>
          <p:cNvPr id="453" name="Google Shape;453;p29"/>
          <p:cNvGraphicFramePr/>
          <p:nvPr/>
        </p:nvGraphicFramePr>
        <p:xfrm>
          <a:off x="990600" y="4334594"/>
          <a:ext cx="8001000" cy="2190750"/>
        </p:xfrm>
        <a:graphic>
          <a:graphicData uri="http://schemas.openxmlformats.org/presentationml/2006/ole">
            <mc:AlternateContent>
              <mc:Choice Requires="v">
                <p:oleObj r:id="rId4" imgH="2190750" imgW="8001000" progId="MS_ClipArt_Gallery.2" spid="_x0000_s1">
                  <p:embed/>
                </p:oleObj>
              </mc:Choice>
              <mc:Fallback>
                <p:oleObj r:id="rId5" imgH="2190750" imgW="8001000" progId="MS_ClipArt_Gallery.2">
                  <p:embed/>
                  <p:pic>
                    <p:nvPicPr>
                      <p:cNvPr id="453" name="Google Shape;453;p29"/>
                      <p:cNvPicPr preferRelativeResize="0"/>
                      <p:nvPr/>
                    </p:nvPicPr>
                    <p:blipFill rotWithShape="1">
                      <a:blip r:embed="rId6">
                        <a:alphaModFix/>
                      </a:blip>
                      <a:srcRect b="0" l="0" r="0" t="0"/>
                      <a:stretch/>
                    </p:blipFill>
                    <p:spPr>
                      <a:xfrm>
                        <a:off x="990600" y="4334594"/>
                        <a:ext cx="8001000" cy="2190750"/>
                      </a:xfrm>
                      <a:prstGeom prst="rect">
                        <a:avLst/>
                      </a:prstGeom>
                      <a:noFill/>
                      <a:ln>
                        <a:noFill/>
                      </a:ln>
                    </p:spPr>
                  </p:pic>
                </p:oleObj>
              </mc:Fallback>
            </mc:AlternateContent>
          </a:graphicData>
        </a:graphic>
      </p:graphicFrame>
      <p:grpSp>
        <p:nvGrpSpPr>
          <p:cNvPr id="454" name="Google Shape;454;p29"/>
          <p:cNvGrpSpPr/>
          <p:nvPr/>
        </p:nvGrpSpPr>
        <p:grpSpPr>
          <a:xfrm>
            <a:off x="6172200" y="5127914"/>
            <a:ext cx="304800" cy="685800"/>
            <a:chOff x="2784" y="2256"/>
            <a:chExt cx="336" cy="672"/>
          </a:xfrm>
        </p:grpSpPr>
        <p:grpSp>
          <p:nvGrpSpPr>
            <p:cNvPr id="455" name="Google Shape;455;p29"/>
            <p:cNvGrpSpPr/>
            <p:nvPr/>
          </p:nvGrpSpPr>
          <p:grpSpPr>
            <a:xfrm>
              <a:off x="2784" y="2256"/>
              <a:ext cx="336" cy="672"/>
              <a:chOff x="2784" y="2256"/>
              <a:chExt cx="336" cy="672"/>
            </a:xfrm>
          </p:grpSpPr>
          <p:sp>
            <p:nvSpPr>
              <p:cNvPr id="456" name="Google Shape;456;p29"/>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57" name="Google Shape;457;p29"/>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58" name="Google Shape;458;p29"/>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459" name="Google Shape;459;p29"/>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nvGrpSpPr>
          <p:cNvPr id="460" name="Google Shape;460;p29"/>
          <p:cNvGrpSpPr/>
          <p:nvPr/>
        </p:nvGrpSpPr>
        <p:grpSpPr>
          <a:xfrm>
            <a:off x="5867400" y="5127914"/>
            <a:ext cx="304800" cy="685800"/>
            <a:chOff x="2784" y="2256"/>
            <a:chExt cx="336" cy="672"/>
          </a:xfrm>
        </p:grpSpPr>
        <p:grpSp>
          <p:nvGrpSpPr>
            <p:cNvPr id="461" name="Google Shape;461;p29"/>
            <p:cNvGrpSpPr/>
            <p:nvPr/>
          </p:nvGrpSpPr>
          <p:grpSpPr>
            <a:xfrm>
              <a:off x="2784" y="2256"/>
              <a:ext cx="336" cy="672"/>
              <a:chOff x="2784" y="2256"/>
              <a:chExt cx="336" cy="672"/>
            </a:xfrm>
          </p:grpSpPr>
          <p:sp>
            <p:nvSpPr>
              <p:cNvPr id="462" name="Google Shape;462;p29"/>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63" name="Google Shape;463;p29"/>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64" name="Google Shape;464;p29"/>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465" name="Google Shape;465;p29"/>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466" name="Google Shape;466;p29"/>
          <p:cNvSpPr/>
          <p:nvPr/>
        </p:nvSpPr>
        <p:spPr>
          <a:xfrm>
            <a:off x="685800" y="-8806"/>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rgbClr val="996633"/>
                </a:solidFill>
                <a:latin typeface="Arial"/>
                <a:ea typeface="Arial"/>
                <a:cs typeface="Arial"/>
                <a:sym typeface="Arial"/>
              </a:rPr>
              <a:t>Exercice 5</a:t>
            </a:r>
            <a:br>
              <a:rPr lang="fr-CA" sz="2800">
                <a:solidFill>
                  <a:srgbClr val="996633"/>
                </a:solidFill>
                <a:latin typeface="Arial"/>
                <a:ea typeface="Arial"/>
                <a:cs typeface="Arial"/>
                <a:sym typeface="Arial"/>
              </a:rPr>
            </a:br>
            <a:r>
              <a:rPr lang="fr-CA" sz="2800">
                <a:solidFill>
                  <a:srgbClr val="996633"/>
                </a:solidFill>
                <a:latin typeface="Arial"/>
                <a:ea typeface="Arial"/>
                <a:cs typeface="Arial"/>
                <a:sym typeface="Arial"/>
              </a:rPr>
              <a:t>Which placard should be affix ?</a:t>
            </a:r>
            <a:r>
              <a:rPr lang="fr-CA" sz="2800">
                <a:solidFill>
                  <a:schemeClr val="dk2"/>
                </a:solidFill>
                <a:latin typeface="Arial"/>
                <a:ea typeface="Arial"/>
                <a:cs typeface="Arial"/>
                <a:sym typeface="Arial"/>
              </a:rPr>
              <a:t> </a:t>
            </a:r>
            <a:endParaRPr/>
          </a:p>
        </p:txBody>
      </p:sp>
      <p:sp>
        <p:nvSpPr>
          <p:cNvPr id="467" name="Google Shape;467;p29"/>
          <p:cNvSpPr/>
          <p:nvPr/>
        </p:nvSpPr>
        <p:spPr>
          <a:xfrm>
            <a:off x="1066800" y="2277194"/>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chemeClr val="dk2"/>
                </a:solidFill>
                <a:latin typeface="Arial"/>
                <a:ea typeface="Arial"/>
                <a:cs typeface="Arial"/>
                <a:sym typeface="Arial"/>
              </a:rPr>
              <a:t>400 kg, Class 3 Substance, No ERAP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Qty: 2 Barrels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200 kg, Class 8 Substance, No ERAP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Qty: 1 Barrel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800 kg, Class 8 Substance, No ERAP </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Qty: 1 Large Container « tôte tank » ?</a:t>
            </a:r>
            <a:endParaRPr/>
          </a:p>
        </p:txBody>
      </p:sp>
      <p:sp>
        <p:nvSpPr>
          <p:cNvPr id="468" name="Google Shape;468;p29"/>
          <p:cNvSpPr/>
          <p:nvPr/>
        </p:nvSpPr>
        <p:spPr>
          <a:xfrm>
            <a:off x="4014788" y="2558182"/>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69" name="Google Shape;469;p29"/>
          <p:cNvSpPr/>
          <p:nvPr/>
        </p:nvSpPr>
        <p:spPr>
          <a:xfrm>
            <a:off x="4019550" y="2558182"/>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Plaque danger" id="470" name="Google Shape;470;p29"/>
          <p:cNvPicPr preferRelativeResize="0"/>
          <p:nvPr/>
        </p:nvPicPr>
        <p:blipFill rotWithShape="1">
          <a:blip r:embed="rId7">
            <a:alphaModFix/>
          </a:blip>
          <a:srcRect b="0" l="0" r="0" t="0"/>
          <a:stretch/>
        </p:blipFill>
        <p:spPr>
          <a:xfrm>
            <a:off x="3347864" y="4772415"/>
            <a:ext cx="881236" cy="888833"/>
          </a:xfrm>
          <a:prstGeom prst="rect">
            <a:avLst/>
          </a:prstGeom>
          <a:noFill/>
          <a:ln>
            <a:noFill/>
          </a:ln>
        </p:spPr>
      </p:pic>
      <p:grpSp>
        <p:nvGrpSpPr>
          <p:cNvPr id="471" name="Google Shape;471;p29"/>
          <p:cNvGrpSpPr/>
          <p:nvPr/>
        </p:nvGrpSpPr>
        <p:grpSpPr>
          <a:xfrm>
            <a:off x="5562600" y="5128557"/>
            <a:ext cx="304800" cy="685800"/>
            <a:chOff x="2784" y="2256"/>
            <a:chExt cx="336" cy="672"/>
          </a:xfrm>
        </p:grpSpPr>
        <p:grpSp>
          <p:nvGrpSpPr>
            <p:cNvPr id="472" name="Google Shape;472;p29"/>
            <p:cNvGrpSpPr/>
            <p:nvPr/>
          </p:nvGrpSpPr>
          <p:grpSpPr>
            <a:xfrm>
              <a:off x="2784" y="2256"/>
              <a:ext cx="336" cy="672"/>
              <a:chOff x="2784" y="2256"/>
              <a:chExt cx="336" cy="672"/>
            </a:xfrm>
          </p:grpSpPr>
          <p:sp>
            <p:nvSpPr>
              <p:cNvPr id="473" name="Google Shape;473;p29"/>
              <p:cNvSpPr/>
              <p:nvPr/>
            </p:nvSpPr>
            <p:spPr>
              <a:xfrm>
                <a:off x="2784" y="2784"/>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74" name="Google Shape;474;p29"/>
              <p:cNvSpPr/>
              <p:nvPr/>
            </p:nvSpPr>
            <p:spPr>
              <a:xfrm>
                <a:off x="2784" y="2352"/>
                <a:ext cx="336" cy="480"/>
              </a:xfrm>
              <a:prstGeom prst="rect">
                <a:avLst/>
              </a:prstGeom>
              <a:solidFill>
                <a:srgbClr val="0033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75" name="Google Shape;475;p29"/>
              <p:cNvSpPr/>
              <p:nvPr/>
            </p:nvSpPr>
            <p:spPr>
              <a:xfrm>
                <a:off x="2784" y="2256"/>
                <a:ext cx="336" cy="144"/>
              </a:xfrm>
              <a:prstGeom prst="ellipse">
                <a:avLst/>
              </a:prstGeom>
              <a:solidFill>
                <a:srgbClr val="0033CC"/>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sp>
          <p:nvSpPr>
            <p:cNvPr id="476" name="Google Shape;476;p29"/>
            <p:cNvSpPr/>
            <p:nvPr/>
          </p:nvSpPr>
          <p:spPr>
            <a:xfrm rot="2190927">
              <a:off x="2928" y="2496"/>
              <a:ext cx="144" cy="144"/>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nvGrpSpPr>
          <p:cNvPr id="477" name="Google Shape;477;p29"/>
          <p:cNvGrpSpPr/>
          <p:nvPr/>
        </p:nvGrpSpPr>
        <p:grpSpPr>
          <a:xfrm>
            <a:off x="4800600" y="4890864"/>
            <a:ext cx="762000" cy="914400"/>
            <a:chOff x="1632" y="3120"/>
            <a:chExt cx="480" cy="576"/>
          </a:xfrm>
        </p:grpSpPr>
        <p:grpSp>
          <p:nvGrpSpPr>
            <p:cNvPr id="478" name="Google Shape;478;p29"/>
            <p:cNvGrpSpPr/>
            <p:nvPr/>
          </p:nvGrpSpPr>
          <p:grpSpPr>
            <a:xfrm>
              <a:off x="1632" y="3120"/>
              <a:ext cx="480" cy="576"/>
              <a:chOff x="1248" y="2352"/>
              <a:chExt cx="1152" cy="1248"/>
            </a:xfrm>
          </p:grpSpPr>
          <p:sp>
            <p:nvSpPr>
              <p:cNvPr id="479" name="Google Shape;479;p29"/>
              <p:cNvSpPr/>
              <p:nvPr/>
            </p:nvSpPr>
            <p:spPr>
              <a:xfrm>
                <a:off x="1248" y="2352"/>
                <a:ext cx="1152" cy="1056"/>
              </a:xfrm>
              <a:prstGeom prst="rect">
                <a:avLst/>
              </a:prstGeom>
              <a:solidFill>
                <a:schemeClr val="lt2"/>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80" name="Google Shape;480;p29"/>
              <p:cNvSpPr/>
              <p:nvPr/>
            </p:nvSpPr>
            <p:spPr>
              <a:xfrm>
                <a:off x="1248" y="3456"/>
                <a:ext cx="1152" cy="144"/>
              </a:xfrm>
              <a:prstGeom prst="rect">
                <a:avLst/>
              </a:prstGeom>
              <a:solidFill>
                <a:srgbClr val="99663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81" name="Google Shape;481;p29"/>
              <p:cNvSpPr/>
              <p:nvPr/>
            </p:nvSpPr>
            <p:spPr>
              <a:xfrm>
                <a:off x="1296" y="3504"/>
                <a:ext cx="480" cy="48"/>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82" name="Google Shape;482;p29"/>
              <p:cNvSpPr/>
              <p:nvPr/>
            </p:nvSpPr>
            <p:spPr>
              <a:xfrm>
                <a:off x="1872" y="3504"/>
                <a:ext cx="480" cy="48"/>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483" name="Google Shape;483;p29"/>
              <p:cNvCxnSpPr/>
              <p:nvPr/>
            </p:nvCxnSpPr>
            <p:spPr>
              <a:xfrm>
                <a:off x="1584" y="2352"/>
                <a:ext cx="0" cy="1056"/>
              </a:xfrm>
              <a:prstGeom prst="straightConnector1">
                <a:avLst/>
              </a:prstGeom>
              <a:noFill/>
              <a:ln cap="flat" cmpd="sng" w="57150">
                <a:solidFill>
                  <a:schemeClr val="dk1"/>
                </a:solidFill>
                <a:prstDash val="solid"/>
                <a:round/>
                <a:headEnd len="med" w="med" type="none"/>
                <a:tailEnd len="med" w="med" type="none"/>
              </a:ln>
            </p:spPr>
          </p:cxnSp>
          <p:cxnSp>
            <p:nvCxnSpPr>
              <p:cNvPr id="484" name="Google Shape;484;p29"/>
              <p:cNvCxnSpPr/>
              <p:nvPr/>
            </p:nvCxnSpPr>
            <p:spPr>
              <a:xfrm>
                <a:off x="2064" y="2352"/>
                <a:ext cx="0" cy="1056"/>
              </a:xfrm>
              <a:prstGeom prst="straightConnector1">
                <a:avLst/>
              </a:prstGeom>
              <a:noFill/>
              <a:ln cap="flat" cmpd="sng" w="57150">
                <a:solidFill>
                  <a:schemeClr val="dk1"/>
                </a:solidFill>
                <a:prstDash val="solid"/>
                <a:round/>
                <a:headEnd len="med" w="med" type="none"/>
                <a:tailEnd len="med" w="med" type="none"/>
              </a:ln>
            </p:spPr>
          </p:cxnSp>
        </p:grpSp>
        <p:sp>
          <p:nvSpPr>
            <p:cNvPr id="485" name="Google Shape;485;p29"/>
            <p:cNvSpPr/>
            <p:nvPr/>
          </p:nvSpPr>
          <p:spPr>
            <a:xfrm rot="2982471">
              <a:off x="1776" y="3264"/>
              <a:ext cx="240" cy="24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grpSp>
        <p:nvGrpSpPr>
          <p:cNvPr id="486" name="Google Shape;486;p29"/>
          <p:cNvGrpSpPr/>
          <p:nvPr/>
        </p:nvGrpSpPr>
        <p:grpSpPr>
          <a:xfrm>
            <a:off x="5410200" y="3115394"/>
            <a:ext cx="1422400" cy="1295400"/>
            <a:chOff x="3923" y="2115"/>
            <a:chExt cx="817" cy="816"/>
          </a:xfrm>
        </p:grpSpPr>
        <p:sp>
          <p:nvSpPr>
            <p:cNvPr id="487" name="Google Shape;487;p29"/>
            <p:cNvSpPr/>
            <p:nvPr/>
          </p:nvSpPr>
          <p:spPr>
            <a:xfrm>
              <a:off x="3923" y="2115"/>
              <a:ext cx="817" cy="816"/>
            </a:xfrm>
            <a:prstGeom prst="wedgeRectCallout">
              <a:avLst>
                <a:gd fmla="val -54162" name="adj1"/>
                <a:gd fmla="val 112009"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nvGrpSpPr>
            <p:cNvPr id="488" name="Google Shape;488;p29"/>
            <p:cNvGrpSpPr/>
            <p:nvPr/>
          </p:nvGrpSpPr>
          <p:grpSpPr>
            <a:xfrm>
              <a:off x="3969" y="2160"/>
              <a:ext cx="714" cy="702"/>
              <a:chOff x="3969" y="2160"/>
              <a:chExt cx="714" cy="702"/>
            </a:xfrm>
          </p:grpSpPr>
          <p:pic>
            <p:nvPicPr>
              <p:cNvPr descr="Plaque pour classe 8, Matières corrosives" id="489" name="Google Shape;489;p29"/>
              <p:cNvPicPr preferRelativeResize="0"/>
              <p:nvPr/>
            </p:nvPicPr>
            <p:blipFill rotWithShape="1">
              <a:blip r:embed="rId8">
                <a:alphaModFix/>
              </a:blip>
              <a:srcRect b="0" l="0" r="0" t="0"/>
              <a:stretch/>
            </p:blipFill>
            <p:spPr>
              <a:xfrm>
                <a:off x="3969" y="2160"/>
                <a:ext cx="714" cy="702"/>
              </a:xfrm>
              <a:prstGeom prst="rect">
                <a:avLst/>
              </a:prstGeom>
              <a:solidFill>
                <a:schemeClr val="lt1"/>
              </a:solidFill>
              <a:ln>
                <a:noFill/>
              </a:ln>
            </p:spPr>
          </p:pic>
          <p:sp>
            <p:nvSpPr>
              <p:cNvPr id="490" name="Google Shape;490;p29"/>
              <p:cNvSpPr txBox="1"/>
              <p:nvPr/>
            </p:nvSpPr>
            <p:spPr>
              <a:xfrm>
                <a:off x="4176" y="2478"/>
                <a:ext cx="292" cy="1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000">
                    <a:solidFill>
                      <a:schemeClr val="dk1"/>
                    </a:solidFill>
                    <a:latin typeface="Arial"/>
                    <a:ea typeface="Arial"/>
                    <a:cs typeface="Arial"/>
                    <a:sym typeface="Arial"/>
                  </a:rPr>
                  <a:t>1830</a:t>
                </a:r>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477"/>
                                        </p:tgtEl>
                                        <p:attrNameLst>
                                          <p:attrName>style.visibility</p:attrName>
                                        </p:attrNameLst>
                                      </p:cBhvr>
                                      <p:to>
                                        <p:strVal val="visible"/>
                                      </p:to>
                                    </p:set>
                                    <p:anim calcmode="lin" valueType="num">
                                      <p:cBhvr additive="base">
                                        <p:cTn dur="500"/>
                                        <p:tgtEl>
                                          <p:spTgt spid="47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20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500"/>
                                        <p:tgtEl>
                                          <p:spTgt spid="470"/>
                                        </p:tgtEl>
                                        <p:attrNameLst>
                                          <p:attrName>ppt_w</p:attrName>
                                        </p:attrNameLst>
                                      </p:cBhvr>
                                      <p:tavLst>
                                        <p:tav fmla="" tm="0">
                                          <p:val>
                                            <p:strVal val="0"/>
                                          </p:val>
                                        </p:tav>
                                        <p:tav fmla="" tm="100000">
                                          <p:val>
                                            <p:strVal val="#ppt_w"/>
                                          </p:val>
                                        </p:tav>
                                      </p:tavLst>
                                    </p:anim>
                                    <p:anim calcmode="lin" valueType="num">
                                      <p:cBhvr additive="base">
                                        <p:cTn dur="500"/>
                                        <p:tgtEl>
                                          <p:spTgt spid="4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p:nvPr/>
        </p:nvSpPr>
        <p:spPr>
          <a:xfrm>
            <a:off x="457200" y="11430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b="0" i="0" lang="fr-CA" sz="3200" u="none" cap="none" strike="noStrike">
                <a:solidFill>
                  <a:schemeClr val="dk1"/>
                </a:solidFill>
                <a:latin typeface="Arial"/>
                <a:ea typeface="Arial"/>
                <a:cs typeface="Arial"/>
                <a:sym typeface="Arial"/>
              </a:rPr>
              <a:t>The TDG act and regulations are in place to govern:</a:t>
            </a:r>
            <a:endParaRPr b="0" i="0" sz="3200" u="none" cap="none" strike="noStrike">
              <a:solidFill>
                <a:schemeClr val="dk1"/>
              </a:solidFill>
              <a:latin typeface="Arial"/>
              <a:ea typeface="Arial"/>
              <a:cs typeface="Arial"/>
              <a:sym typeface="Arial"/>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The handling of dangerous goods</a:t>
            </a:r>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The transportation of dangerous goods</a:t>
            </a:r>
            <a:endParaRPr b="0" i="0" sz="2800" u="none" cap="none" strike="noStrike">
              <a:solidFill>
                <a:schemeClr val="dk1"/>
              </a:solidFill>
              <a:latin typeface="Arial"/>
              <a:ea typeface="Arial"/>
              <a:cs typeface="Arial"/>
              <a:sym typeface="Arial"/>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The uniformity of  TDG’s informations.</a:t>
            </a:r>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The uniformity of ERAP</a:t>
            </a:r>
            <a:r>
              <a:rPr b="0" i="0" lang="fr-CA" sz="1600" u="none" cap="none" strike="noStrike">
                <a:solidFill>
                  <a:schemeClr val="dk1"/>
                </a:solidFill>
                <a:latin typeface="Arial"/>
                <a:ea typeface="Arial"/>
                <a:cs typeface="Arial"/>
                <a:sym typeface="Arial"/>
              </a:rPr>
              <a:t>(emergency response assistance plan)</a:t>
            </a:r>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To ensure the safety of drivers, the public and the environment</a:t>
            </a:r>
            <a:endParaRPr b="0" i="0" sz="2800" u="none" cap="none" strike="noStrike">
              <a:solidFill>
                <a:schemeClr val="dk1"/>
              </a:solidFill>
              <a:latin typeface="Arial"/>
              <a:ea typeface="Arial"/>
              <a:cs typeface="Arial"/>
              <a:sym typeface="Arial"/>
            </a:endParaRPr>
          </a:p>
          <a:p>
            <a:pPr indent="-285750" lvl="1" marL="742950" marR="0" rtl="0" algn="l">
              <a:spcBef>
                <a:spcPts val="320"/>
              </a:spcBef>
              <a:spcAft>
                <a:spcPts val="0"/>
              </a:spcAft>
              <a:buNone/>
            </a:pPr>
            <a:r>
              <a:t/>
            </a:r>
            <a:endParaRPr b="0" i="0" sz="1600" u="none" cap="none" strike="noStrike">
              <a:solidFill>
                <a:schemeClr val="dk1"/>
              </a:solidFill>
              <a:latin typeface="Arial"/>
              <a:ea typeface="Arial"/>
              <a:cs typeface="Arial"/>
              <a:sym typeface="Arial"/>
            </a:endParaRPr>
          </a:p>
          <a:p>
            <a:pPr indent="-184150" lvl="1" marL="742950" marR="0" rtl="0" algn="l">
              <a:spcBef>
                <a:spcPts val="32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184150" lvl="1" marL="742950" marR="0" rtl="0" algn="l">
              <a:spcBef>
                <a:spcPts val="32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285750" lvl="1" marL="742950" marR="0" rtl="0" algn="l">
              <a:spcBef>
                <a:spcPts val="560"/>
              </a:spcBef>
              <a:spcAft>
                <a:spcPts val="0"/>
              </a:spcAft>
              <a:buNone/>
            </a:pPr>
            <a:r>
              <a:t/>
            </a:r>
            <a:endParaRPr b="0" i="0" sz="2800" u="none" cap="none" strike="noStrike">
              <a:solidFill>
                <a:schemeClr val="dk1"/>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descr="P130-3" id="105" name="Google Shape;105;p3"/>
          <p:cNvPicPr preferRelativeResize="0"/>
          <p:nvPr/>
        </p:nvPicPr>
        <p:blipFill rotWithShape="1">
          <a:blip r:embed="rId3">
            <a:alphaModFix/>
          </a:blip>
          <a:srcRect b="0" l="0" r="0" t="0"/>
          <a:stretch/>
        </p:blipFill>
        <p:spPr>
          <a:xfrm>
            <a:off x="3169096" y="5122440"/>
            <a:ext cx="1258888" cy="1258888"/>
          </a:xfrm>
          <a:prstGeom prst="rect">
            <a:avLst/>
          </a:prstGeom>
          <a:noFill/>
          <a:ln>
            <a:noFill/>
          </a:ln>
        </p:spPr>
      </p:pic>
      <p:grpSp>
        <p:nvGrpSpPr>
          <p:cNvPr id="106" name="Google Shape;106;p3"/>
          <p:cNvGrpSpPr/>
          <p:nvPr/>
        </p:nvGrpSpPr>
        <p:grpSpPr>
          <a:xfrm>
            <a:off x="5580112" y="5122441"/>
            <a:ext cx="1258887" cy="1258887"/>
            <a:chOff x="3024" y="3287"/>
            <a:chExt cx="793" cy="793"/>
          </a:xfrm>
        </p:grpSpPr>
        <p:sp>
          <p:nvSpPr>
            <p:cNvPr id="107" name="Google Shape;107;p3"/>
            <p:cNvSpPr/>
            <p:nvPr/>
          </p:nvSpPr>
          <p:spPr>
            <a:xfrm>
              <a:off x="3024" y="3287"/>
              <a:ext cx="793" cy="79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3"/>
            <p:cNvSpPr/>
            <p:nvPr/>
          </p:nvSpPr>
          <p:spPr>
            <a:xfrm>
              <a:off x="3024" y="3329"/>
              <a:ext cx="709" cy="709"/>
            </a:xfrm>
            <a:custGeom>
              <a:rect b="b" l="l" r="r" t="t"/>
              <a:pathLst>
                <a:path extrusionOk="0" h="1418" w="1418">
                  <a:moveTo>
                    <a:pt x="0" y="1299"/>
                  </a:moveTo>
                  <a:lnTo>
                    <a:pt x="0" y="1306"/>
                  </a:lnTo>
                  <a:lnTo>
                    <a:pt x="0" y="1312"/>
                  </a:lnTo>
                  <a:lnTo>
                    <a:pt x="0" y="1317"/>
                  </a:lnTo>
                  <a:lnTo>
                    <a:pt x="2" y="1324"/>
                  </a:lnTo>
                  <a:lnTo>
                    <a:pt x="4" y="1330"/>
                  </a:lnTo>
                  <a:lnTo>
                    <a:pt x="5" y="1335"/>
                  </a:lnTo>
                  <a:lnTo>
                    <a:pt x="7" y="1340"/>
                  </a:lnTo>
                  <a:lnTo>
                    <a:pt x="8" y="1346"/>
                  </a:lnTo>
                  <a:lnTo>
                    <a:pt x="12" y="1351"/>
                  </a:lnTo>
                  <a:lnTo>
                    <a:pt x="13" y="1356"/>
                  </a:lnTo>
                  <a:lnTo>
                    <a:pt x="17" y="1361"/>
                  </a:lnTo>
                  <a:lnTo>
                    <a:pt x="20" y="1366"/>
                  </a:lnTo>
                  <a:lnTo>
                    <a:pt x="23" y="1371"/>
                  </a:lnTo>
                  <a:lnTo>
                    <a:pt x="26" y="1376"/>
                  </a:lnTo>
                  <a:lnTo>
                    <a:pt x="30" y="1380"/>
                  </a:lnTo>
                  <a:lnTo>
                    <a:pt x="34" y="1384"/>
                  </a:lnTo>
                  <a:lnTo>
                    <a:pt x="38" y="1387"/>
                  </a:lnTo>
                  <a:lnTo>
                    <a:pt x="42" y="1392"/>
                  </a:lnTo>
                  <a:lnTo>
                    <a:pt x="47" y="1395"/>
                  </a:lnTo>
                  <a:lnTo>
                    <a:pt x="52" y="1398"/>
                  </a:lnTo>
                  <a:lnTo>
                    <a:pt x="57" y="1401"/>
                  </a:lnTo>
                  <a:lnTo>
                    <a:pt x="62" y="1403"/>
                  </a:lnTo>
                  <a:lnTo>
                    <a:pt x="67" y="1406"/>
                  </a:lnTo>
                  <a:lnTo>
                    <a:pt x="72" y="1408"/>
                  </a:lnTo>
                  <a:lnTo>
                    <a:pt x="77" y="1411"/>
                  </a:lnTo>
                  <a:lnTo>
                    <a:pt x="83" y="1413"/>
                  </a:lnTo>
                  <a:lnTo>
                    <a:pt x="88" y="1414"/>
                  </a:lnTo>
                  <a:lnTo>
                    <a:pt x="94" y="1416"/>
                  </a:lnTo>
                  <a:lnTo>
                    <a:pt x="99" y="1416"/>
                  </a:lnTo>
                  <a:lnTo>
                    <a:pt x="106" y="1418"/>
                  </a:lnTo>
                  <a:lnTo>
                    <a:pt x="112" y="1418"/>
                  </a:lnTo>
                  <a:lnTo>
                    <a:pt x="117" y="1418"/>
                  </a:lnTo>
                  <a:lnTo>
                    <a:pt x="1299" y="1418"/>
                  </a:lnTo>
                  <a:lnTo>
                    <a:pt x="1306" y="1418"/>
                  </a:lnTo>
                  <a:lnTo>
                    <a:pt x="1311" y="1418"/>
                  </a:lnTo>
                  <a:lnTo>
                    <a:pt x="1317" y="1416"/>
                  </a:lnTo>
                  <a:lnTo>
                    <a:pt x="1324" y="1416"/>
                  </a:lnTo>
                  <a:lnTo>
                    <a:pt x="1328" y="1414"/>
                  </a:lnTo>
                  <a:lnTo>
                    <a:pt x="1335" y="1413"/>
                  </a:lnTo>
                  <a:lnTo>
                    <a:pt x="1340" y="1411"/>
                  </a:lnTo>
                  <a:lnTo>
                    <a:pt x="1345" y="1408"/>
                  </a:lnTo>
                  <a:lnTo>
                    <a:pt x="1351" y="1406"/>
                  </a:lnTo>
                  <a:lnTo>
                    <a:pt x="1356" y="1403"/>
                  </a:lnTo>
                  <a:lnTo>
                    <a:pt x="1361" y="1401"/>
                  </a:lnTo>
                  <a:lnTo>
                    <a:pt x="1366" y="1398"/>
                  </a:lnTo>
                  <a:lnTo>
                    <a:pt x="1371" y="1395"/>
                  </a:lnTo>
                  <a:lnTo>
                    <a:pt x="1374" y="1392"/>
                  </a:lnTo>
                  <a:lnTo>
                    <a:pt x="1379" y="1387"/>
                  </a:lnTo>
                  <a:lnTo>
                    <a:pt x="1384" y="1384"/>
                  </a:lnTo>
                  <a:lnTo>
                    <a:pt x="1387" y="1380"/>
                  </a:lnTo>
                  <a:lnTo>
                    <a:pt x="1390" y="1376"/>
                  </a:lnTo>
                  <a:lnTo>
                    <a:pt x="1393" y="1371"/>
                  </a:lnTo>
                  <a:lnTo>
                    <a:pt x="1397" y="1366"/>
                  </a:lnTo>
                  <a:lnTo>
                    <a:pt x="1400" y="1361"/>
                  </a:lnTo>
                  <a:lnTo>
                    <a:pt x="1403" y="1356"/>
                  </a:lnTo>
                  <a:lnTo>
                    <a:pt x="1405" y="1351"/>
                  </a:lnTo>
                  <a:lnTo>
                    <a:pt x="1408" y="1346"/>
                  </a:lnTo>
                  <a:lnTo>
                    <a:pt x="1410" y="1340"/>
                  </a:lnTo>
                  <a:lnTo>
                    <a:pt x="1411" y="1335"/>
                  </a:lnTo>
                  <a:lnTo>
                    <a:pt x="1413" y="1330"/>
                  </a:lnTo>
                  <a:lnTo>
                    <a:pt x="1414" y="1324"/>
                  </a:lnTo>
                  <a:lnTo>
                    <a:pt x="1416" y="1317"/>
                  </a:lnTo>
                  <a:lnTo>
                    <a:pt x="1416" y="1312"/>
                  </a:lnTo>
                  <a:lnTo>
                    <a:pt x="1418" y="1306"/>
                  </a:lnTo>
                  <a:lnTo>
                    <a:pt x="1418" y="1299"/>
                  </a:lnTo>
                  <a:lnTo>
                    <a:pt x="1418" y="119"/>
                  </a:lnTo>
                  <a:lnTo>
                    <a:pt x="1418" y="112"/>
                  </a:lnTo>
                  <a:lnTo>
                    <a:pt x="1416" y="106"/>
                  </a:lnTo>
                  <a:lnTo>
                    <a:pt x="1416" y="101"/>
                  </a:lnTo>
                  <a:lnTo>
                    <a:pt x="1414" y="94"/>
                  </a:lnTo>
                  <a:lnTo>
                    <a:pt x="1413" y="90"/>
                  </a:lnTo>
                  <a:lnTo>
                    <a:pt x="1411" y="83"/>
                  </a:lnTo>
                  <a:lnTo>
                    <a:pt x="1410" y="78"/>
                  </a:lnTo>
                  <a:lnTo>
                    <a:pt x="1408" y="73"/>
                  </a:lnTo>
                  <a:lnTo>
                    <a:pt x="1405" y="67"/>
                  </a:lnTo>
                  <a:lnTo>
                    <a:pt x="1403" y="62"/>
                  </a:lnTo>
                  <a:lnTo>
                    <a:pt x="1400" y="57"/>
                  </a:lnTo>
                  <a:lnTo>
                    <a:pt x="1397" y="52"/>
                  </a:lnTo>
                  <a:lnTo>
                    <a:pt x="1393" y="47"/>
                  </a:lnTo>
                  <a:lnTo>
                    <a:pt x="1390" y="44"/>
                  </a:lnTo>
                  <a:lnTo>
                    <a:pt x="1387" y="39"/>
                  </a:lnTo>
                  <a:lnTo>
                    <a:pt x="1384" y="34"/>
                  </a:lnTo>
                  <a:lnTo>
                    <a:pt x="1379" y="31"/>
                  </a:lnTo>
                  <a:lnTo>
                    <a:pt x="1374" y="28"/>
                  </a:lnTo>
                  <a:lnTo>
                    <a:pt x="1371" y="23"/>
                  </a:lnTo>
                  <a:lnTo>
                    <a:pt x="1366" y="20"/>
                  </a:lnTo>
                  <a:lnTo>
                    <a:pt x="1361" y="18"/>
                  </a:lnTo>
                  <a:lnTo>
                    <a:pt x="1356" y="15"/>
                  </a:lnTo>
                  <a:lnTo>
                    <a:pt x="1351" y="12"/>
                  </a:lnTo>
                  <a:lnTo>
                    <a:pt x="1345" y="10"/>
                  </a:lnTo>
                  <a:lnTo>
                    <a:pt x="1340" y="7"/>
                  </a:lnTo>
                  <a:lnTo>
                    <a:pt x="1335" y="5"/>
                  </a:lnTo>
                  <a:lnTo>
                    <a:pt x="1328" y="4"/>
                  </a:lnTo>
                  <a:lnTo>
                    <a:pt x="1324" y="4"/>
                  </a:lnTo>
                  <a:lnTo>
                    <a:pt x="1317" y="2"/>
                  </a:lnTo>
                  <a:lnTo>
                    <a:pt x="1311" y="0"/>
                  </a:lnTo>
                  <a:lnTo>
                    <a:pt x="1306" y="0"/>
                  </a:lnTo>
                  <a:lnTo>
                    <a:pt x="1299" y="0"/>
                  </a:lnTo>
                  <a:lnTo>
                    <a:pt x="117" y="0"/>
                  </a:lnTo>
                  <a:lnTo>
                    <a:pt x="112" y="0"/>
                  </a:lnTo>
                  <a:lnTo>
                    <a:pt x="106" y="0"/>
                  </a:lnTo>
                  <a:lnTo>
                    <a:pt x="99" y="2"/>
                  </a:lnTo>
                  <a:lnTo>
                    <a:pt x="94" y="4"/>
                  </a:lnTo>
                  <a:lnTo>
                    <a:pt x="88" y="4"/>
                  </a:lnTo>
                  <a:lnTo>
                    <a:pt x="83" y="5"/>
                  </a:lnTo>
                  <a:lnTo>
                    <a:pt x="77" y="7"/>
                  </a:lnTo>
                  <a:lnTo>
                    <a:pt x="72" y="10"/>
                  </a:lnTo>
                  <a:lnTo>
                    <a:pt x="67" y="12"/>
                  </a:lnTo>
                  <a:lnTo>
                    <a:pt x="62" y="15"/>
                  </a:lnTo>
                  <a:lnTo>
                    <a:pt x="57" y="18"/>
                  </a:lnTo>
                  <a:lnTo>
                    <a:pt x="52" y="20"/>
                  </a:lnTo>
                  <a:lnTo>
                    <a:pt x="47" y="23"/>
                  </a:lnTo>
                  <a:lnTo>
                    <a:pt x="42" y="28"/>
                  </a:lnTo>
                  <a:lnTo>
                    <a:pt x="38" y="31"/>
                  </a:lnTo>
                  <a:lnTo>
                    <a:pt x="34" y="34"/>
                  </a:lnTo>
                  <a:lnTo>
                    <a:pt x="30" y="39"/>
                  </a:lnTo>
                  <a:lnTo>
                    <a:pt x="26" y="44"/>
                  </a:lnTo>
                  <a:lnTo>
                    <a:pt x="23" y="47"/>
                  </a:lnTo>
                  <a:lnTo>
                    <a:pt x="20" y="52"/>
                  </a:lnTo>
                  <a:lnTo>
                    <a:pt x="17" y="57"/>
                  </a:lnTo>
                  <a:lnTo>
                    <a:pt x="13" y="62"/>
                  </a:lnTo>
                  <a:lnTo>
                    <a:pt x="12" y="67"/>
                  </a:lnTo>
                  <a:lnTo>
                    <a:pt x="8" y="73"/>
                  </a:lnTo>
                  <a:lnTo>
                    <a:pt x="7" y="78"/>
                  </a:lnTo>
                  <a:lnTo>
                    <a:pt x="5" y="83"/>
                  </a:lnTo>
                  <a:lnTo>
                    <a:pt x="4" y="90"/>
                  </a:lnTo>
                  <a:lnTo>
                    <a:pt x="2" y="94"/>
                  </a:lnTo>
                  <a:lnTo>
                    <a:pt x="0" y="101"/>
                  </a:lnTo>
                  <a:lnTo>
                    <a:pt x="0" y="106"/>
                  </a:lnTo>
                  <a:lnTo>
                    <a:pt x="0" y="112"/>
                  </a:lnTo>
                  <a:lnTo>
                    <a:pt x="0" y="119"/>
                  </a:lnTo>
                  <a:lnTo>
                    <a:pt x="0" y="1299"/>
                  </a:lnTo>
                </a:path>
              </a:pathLst>
            </a:custGeom>
            <a:noFill/>
            <a:ln cap="flat" cmpd="sng" w="38100">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3"/>
            <p:cNvSpPr/>
            <p:nvPr/>
          </p:nvSpPr>
          <p:spPr>
            <a:xfrm>
              <a:off x="3065" y="3979"/>
              <a:ext cx="23" cy="47"/>
            </a:xfrm>
            <a:custGeom>
              <a:rect b="b" l="l" r="r" t="t"/>
              <a:pathLst>
                <a:path extrusionOk="0" h="94" w="45">
                  <a:moveTo>
                    <a:pt x="3" y="0"/>
                  </a:moveTo>
                  <a:lnTo>
                    <a:pt x="0" y="0"/>
                  </a:lnTo>
                  <a:lnTo>
                    <a:pt x="0" y="18"/>
                  </a:lnTo>
                  <a:lnTo>
                    <a:pt x="3" y="31"/>
                  </a:lnTo>
                  <a:lnTo>
                    <a:pt x="6" y="41"/>
                  </a:lnTo>
                  <a:lnTo>
                    <a:pt x="8" y="49"/>
                  </a:lnTo>
                  <a:lnTo>
                    <a:pt x="11" y="54"/>
                  </a:lnTo>
                  <a:lnTo>
                    <a:pt x="13" y="59"/>
                  </a:lnTo>
                  <a:lnTo>
                    <a:pt x="29" y="83"/>
                  </a:lnTo>
                  <a:lnTo>
                    <a:pt x="34" y="86"/>
                  </a:lnTo>
                  <a:lnTo>
                    <a:pt x="42" y="94"/>
                  </a:lnTo>
                  <a:lnTo>
                    <a:pt x="45" y="91"/>
                  </a:lnTo>
                  <a:lnTo>
                    <a:pt x="37" y="83"/>
                  </a:lnTo>
                  <a:lnTo>
                    <a:pt x="32" y="80"/>
                  </a:lnTo>
                  <a:lnTo>
                    <a:pt x="16" y="54"/>
                  </a:lnTo>
                  <a:lnTo>
                    <a:pt x="14" y="49"/>
                  </a:lnTo>
                  <a:lnTo>
                    <a:pt x="11" y="46"/>
                  </a:lnTo>
                  <a:lnTo>
                    <a:pt x="9" y="41"/>
                  </a:lnTo>
                  <a:lnTo>
                    <a:pt x="6" y="31"/>
                  </a:lnTo>
                  <a:lnTo>
                    <a:pt x="3" y="18"/>
                  </a:lnTo>
                  <a:lnTo>
                    <a:pt x="3"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3"/>
            <p:cNvSpPr/>
            <p:nvPr/>
          </p:nvSpPr>
          <p:spPr>
            <a:xfrm>
              <a:off x="3086" y="4024"/>
              <a:ext cx="14" cy="9"/>
            </a:xfrm>
            <a:custGeom>
              <a:rect b="b" l="l" r="r" t="t"/>
              <a:pathLst>
                <a:path extrusionOk="0" h="18" w="27">
                  <a:moveTo>
                    <a:pt x="0" y="3"/>
                  </a:moveTo>
                  <a:lnTo>
                    <a:pt x="13" y="13"/>
                  </a:lnTo>
                  <a:lnTo>
                    <a:pt x="18" y="15"/>
                  </a:lnTo>
                  <a:lnTo>
                    <a:pt x="23" y="18"/>
                  </a:lnTo>
                  <a:lnTo>
                    <a:pt x="27" y="15"/>
                  </a:lnTo>
                  <a:lnTo>
                    <a:pt x="23" y="11"/>
                  </a:lnTo>
                  <a:lnTo>
                    <a:pt x="18" y="10"/>
                  </a:lnTo>
                  <a:lnTo>
                    <a:pt x="3"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3"/>
            <p:cNvSpPr/>
            <p:nvPr/>
          </p:nvSpPr>
          <p:spPr>
            <a:xfrm>
              <a:off x="3098" y="4031"/>
              <a:ext cx="12" cy="6"/>
            </a:xfrm>
            <a:custGeom>
              <a:rect b="b" l="l" r="r" t="t"/>
              <a:pathLst>
                <a:path extrusionOk="0" h="11" w="24">
                  <a:moveTo>
                    <a:pt x="0" y="3"/>
                  </a:moveTo>
                  <a:lnTo>
                    <a:pt x="4" y="5"/>
                  </a:lnTo>
                  <a:lnTo>
                    <a:pt x="11" y="8"/>
                  </a:lnTo>
                  <a:lnTo>
                    <a:pt x="19" y="9"/>
                  </a:lnTo>
                  <a:lnTo>
                    <a:pt x="24" y="11"/>
                  </a:lnTo>
                  <a:lnTo>
                    <a:pt x="24" y="8"/>
                  </a:lnTo>
                  <a:lnTo>
                    <a:pt x="19" y="6"/>
                  </a:lnTo>
                  <a:lnTo>
                    <a:pt x="14" y="5"/>
                  </a:lnTo>
                  <a:lnTo>
                    <a:pt x="9" y="1"/>
                  </a:lnTo>
                  <a:lnTo>
                    <a:pt x="4" y="0"/>
                  </a:lnTo>
                  <a:lnTo>
                    <a:pt x="0"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3"/>
            <p:cNvSpPr/>
            <p:nvPr/>
          </p:nvSpPr>
          <p:spPr>
            <a:xfrm>
              <a:off x="3110" y="3334"/>
              <a:ext cx="666" cy="705"/>
            </a:xfrm>
            <a:custGeom>
              <a:rect b="b" l="l" r="r" t="t"/>
              <a:pathLst>
                <a:path extrusionOk="0" h="1409" w="1331">
                  <a:moveTo>
                    <a:pt x="0" y="1406"/>
                  </a:moveTo>
                  <a:lnTo>
                    <a:pt x="6" y="1408"/>
                  </a:lnTo>
                  <a:lnTo>
                    <a:pt x="11" y="1408"/>
                  </a:lnTo>
                  <a:lnTo>
                    <a:pt x="18" y="1409"/>
                  </a:lnTo>
                  <a:lnTo>
                    <a:pt x="1223" y="1409"/>
                  </a:lnTo>
                  <a:lnTo>
                    <a:pt x="1229" y="1408"/>
                  </a:lnTo>
                  <a:lnTo>
                    <a:pt x="1236" y="1408"/>
                  </a:lnTo>
                  <a:lnTo>
                    <a:pt x="1240" y="1406"/>
                  </a:lnTo>
                  <a:lnTo>
                    <a:pt x="1247" y="1404"/>
                  </a:lnTo>
                  <a:lnTo>
                    <a:pt x="1253" y="1403"/>
                  </a:lnTo>
                  <a:lnTo>
                    <a:pt x="1258" y="1400"/>
                  </a:lnTo>
                  <a:lnTo>
                    <a:pt x="1265" y="1398"/>
                  </a:lnTo>
                  <a:lnTo>
                    <a:pt x="1270" y="1395"/>
                  </a:lnTo>
                  <a:lnTo>
                    <a:pt x="1275" y="1393"/>
                  </a:lnTo>
                  <a:lnTo>
                    <a:pt x="1284" y="1387"/>
                  </a:lnTo>
                  <a:lnTo>
                    <a:pt x="1292" y="1378"/>
                  </a:lnTo>
                  <a:lnTo>
                    <a:pt x="1297" y="1375"/>
                  </a:lnTo>
                  <a:lnTo>
                    <a:pt x="1300" y="1372"/>
                  </a:lnTo>
                  <a:lnTo>
                    <a:pt x="1317" y="1349"/>
                  </a:lnTo>
                  <a:lnTo>
                    <a:pt x="1318" y="1344"/>
                  </a:lnTo>
                  <a:lnTo>
                    <a:pt x="1322" y="1338"/>
                  </a:lnTo>
                  <a:lnTo>
                    <a:pt x="1323" y="1330"/>
                  </a:lnTo>
                  <a:lnTo>
                    <a:pt x="1326" y="1320"/>
                  </a:lnTo>
                  <a:lnTo>
                    <a:pt x="1330" y="1307"/>
                  </a:lnTo>
                  <a:lnTo>
                    <a:pt x="1330" y="1302"/>
                  </a:lnTo>
                  <a:lnTo>
                    <a:pt x="1331" y="1296"/>
                  </a:lnTo>
                  <a:lnTo>
                    <a:pt x="1331" y="102"/>
                  </a:lnTo>
                  <a:lnTo>
                    <a:pt x="1330" y="96"/>
                  </a:lnTo>
                  <a:lnTo>
                    <a:pt x="1330" y="91"/>
                  </a:lnTo>
                  <a:lnTo>
                    <a:pt x="1328" y="84"/>
                  </a:lnTo>
                  <a:lnTo>
                    <a:pt x="1326" y="80"/>
                  </a:lnTo>
                  <a:lnTo>
                    <a:pt x="1325" y="73"/>
                  </a:lnTo>
                  <a:lnTo>
                    <a:pt x="1322" y="63"/>
                  </a:lnTo>
                  <a:lnTo>
                    <a:pt x="1318" y="57"/>
                  </a:lnTo>
                  <a:lnTo>
                    <a:pt x="1317" y="50"/>
                  </a:lnTo>
                  <a:lnTo>
                    <a:pt x="1307" y="36"/>
                  </a:lnTo>
                  <a:lnTo>
                    <a:pt x="1304" y="32"/>
                  </a:lnTo>
                  <a:lnTo>
                    <a:pt x="1297" y="23"/>
                  </a:lnTo>
                  <a:lnTo>
                    <a:pt x="1288" y="16"/>
                  </a:lnTo>
                  <a:lnTo>
                    <a:pt x="1284" y="11"/>
                  </a:lnTo>
                  <a:lnTo>
                    <a:pt x="1281" y="8"/>
                  </a:lnTo>
                  <a:lnTo>
                    <a:pt x="1276" y="7"/>
                  </a:lnTo>
                  <a:lnTo>
                    <a:pt x="1265" y="0"/>
                  </a:lnTo>
                  <a:lnTo>
                    <a:pt x="1262" y="3"/>
                  </a:lnTo>
                  <a:lnTo>
                    <a:pt x="1271" y="10"/>
                  </a:lnTo>
                  <a:lnTo>
                    <a:pt x="1276" y="11"/>
                  </a:lnTo>
                  <a:lnTo>
                    <a:pt x="1281" y="15"/>
                  </a:lnTo>
                  <a:lnTo>
                    <a:pt x="1284" y="20"/>
                  </a:lnTo>
                  <a:lnTo>
                    <a:pt x="1294" y="26"/>
                  </a:lnTo>
                  <a:lnTo>
                    <a:pt x="1300" y="36"/>
                  </a:lnTo>
                  <a:lnTo>
                    <a:pt x="1304" y="39"/>
                  </a:lnTo>
                  <a:lnTo>
                    <a:pt x="1313" y="55"/>
                  </a:lnTo>
                  <a:lnTo>
                    <a:pt x="1315" y="57"/>
                  </a:lnTo>
                  <a:lnTo>
                    <a:pt x="1318" y="63"/>
                  </a:lnTo>
                  <a:lnTo>
                    <a:pt x="1322" y="73"/>
                  </a:lnTo>
                  <a:lnTo>
                    <a:pt x="1323" y="80"/>
                  </a:lnTo>
                  <a:lnTo>
                    <a:pt x="1325" y="84"/>
                  </a:lnTo>
                  <a:lnTo>
                    <a:pt x="1326" y="91"/>
                  </a:lnTo>
                  <a:lnTo>
                    <a:pt x="1326" y="96"/>
                  </a:lnTo>
                  <a:lnTo>
                    <a:pt x="1328" y="102"/>
                  </a:lnTo>
                  <a:lnTo>
                    <a:pt x="1328" y="1296"/>
                  </a:lnTo>
                  <a:lnTo>
                    <a:pt x="1326" y="1302"/>
                  </a:lnTo>
                  <a:lnTo>
                    <a:pt x="1326" y="1307"/>
                  </a:lnTo>
                  <a:lnTo>
                    <a:pt x="1323" y="1320"/>
                  </a:lnTo>
                  <a:lnTo>
                    <a:pt x="1320" y="1330"/>
                  </a:lnTo>
                  <a:lnTo>
                    <a:pt x="1318" y="1335"/>
                  </a:lnTo>
                  <a:lnTo>
                    <a:pt x="1315" y="1340"/>
                  </a:lnTo>
                  <a:lnTo>
                    <a:pt x="1313" y="1344"/>
                  </a:lnTo>
                  <a:lnTo>
                    <a:pt x="1297" y="1369"/>
                  </a:lnTo>
                  <a:lnTo>
                    <a:pt x="1294" y="1372"/>
                  </a:lnTo>
                  <a:lnTo>
                    <a:pt x="1289" y="1375"/>
                  </a:lnTo>
                  <a:lnTo>
                    <a:pt x="1281" y="1383"/>
                  </a:lnTo>
                  <a:lnTo>
                    <a:pt x="1270" y="1390"/>
                  </a:lnTo>
                  <a:lnTo>
                    <a:pt x="1265" y="1391"/>
                  </a:lnTo>
                  <a:lnTo>
                    <a:pt x="1262" y="1395"/>
                  </a:lnTo>
                  <a:lnTo>
                    <a:pt x="1255" y="1396"/>
                  </a:lnTo>
                  <a:lnTo>
                    <a:pt x="1249" y="1400"/>
                  </a:lnTo>
                  <a:lnTo>
                    <a:pt x="1247" y="1401"/>
                  </a:lnTo>
                  <a:lnTo>
                    <a:pt x="1240" y="1403"/>
                  </a:lnTo>
                  <a:lnTo>
                    <a:pt x="1236" y="1404"/>
                  </a:lnTo>
                  <a:lnTo>
                    <a:pt x="1229" y="1404"/>
                  </a:lnTo>
                  <a:lnTo>
                    <a:pt x="1223" y="1406"/>
                  </a:lnTo>
                  <a:lnTo>
                    <a:pt x="18" y="1406"/>
                  </a:lnTo>
                  <a:lnTo>
                    <a:pt x="11" y="1404"/>
                  </a:lnTo>
                  <a:lnTo>
                    <a:pt x="6" y="1404"/>
                  </a:lnTo>
                  <a:lnTo>
                    <a:pt x="0" y="1403"/>
                  </a:lnTo>
                  <a:lnTo>
                    <a:pt x="0" y="1406"/>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3"/>
            <p:cNvSpPr/>
            <p:nvPr/>
          </p:nvSpPr>
          <p:spPr>
            <a:xfrm>
              <a:off x="3730" y="3330"/>
              <a:ext cx="12" cy="6"/>
            </a:xfrm>
            <a:custGeom>
              <a:rect b="b" l="l" r="r" t="t"/>
              <a:pathLst>
                <a:path extrusionOk="0" h="11" w="25">
                  <a:moveTo>
                    <a:pt x="25" y="8"/>
                  </a:moveTo>
                  <a:lnTo>
                    <a:pt x="18" y="6"/>
                  </a:lnTo>
                  <a:lnTo>
                    <a:pt x="15" y="3"/>
                  </a:lnTo>
                  <a:lnTo>
                    <a:pt x="7" y="2"/>
                  </a:lnTo>
                  <a:lnTo>
                    <a:pt x="0" y="0"/>
                  </a:lnTo>
                  <a:lnTo>
                    <a:pt x="0" y="2"/>
                  </a:lnTo>
                  <a:lnTo>
                    <a:pt x="0" y="3"/>
                  </a:lnTo>
                  <a:lnTo>
                    <a:pt x="7" y="5"/>
                  </a:lnTo>
                  <a:lnTo>
                    <a:pt x="10" y="6"/>
                  </a:lnTo>
                  <a:lnTo>
                    <a:pt x="15" y="10"/>
                  </a:lnTo>
                  <a:lnTo>
                    <a:pt x="22" y="11"/>
                  </a:lnTo>
                  <a:lnTo>
                    <a:pt x="25" y="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3"/>
            <p:cNvSpPr/>
            <p:nvPr/>
          </p:nvSpPr>
          <p:spPr>
            <a:xfrm>
              <a:off x="3721" y="3328"/>
              <a:ext cx="10" cy="4"/>
            </a:xfrm>
            <a:custGeom>
              <a:rect b="b" l="l" r="r" t="t"/>
              <a:pathLst>
                <a:path extrusionOk="0" h="8" w="19">
                  <a:moveTo>
                    <a:pt x="17" y="3"/>
                  </a:moveTo>
                  <a:lnTo>
                    <a:pt x="11" y="1"/>
                  </a:lnTo>
                  <a:lnTo>
                    <a:pt x="8" y="1"/>
                  </a:lnTo>
                  <a:lnTo>
                    <a:pt x="0" y="0"/>
                  </a:lnTo>
                  <a:lnTo>
                    <a:pt x="0" y="1"/>
                  </a:lnTo>
                  <a:lnTo>
                    <a:pt x="0" y="3"/>
                  </a:lnTo>
                  <a:lnTo>
                    <a:pt x="19" y="8"/>
                  </a:lnTo>
                  <a:lnTo>
                    <a:pt x="17" y="8"/>
                  </a:lnTo>
                  <a:lnTo>
                    <a:pt x="17" y="5"/>
                  </a:lnTo>
                  <a:lnTo>
                    <a:pt x="17" y="3"/>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3"/>
            <p:cNvSpPr/>
            <p:nvPr/>
          </p:nvSpPr>
          <p:spPr>
            <a:xfrm>
              <a:off x="3119" y="3328"/>
              <a:ext cx="602" cy="3"/>
            </a:xfrm>
            <a:custGeom>
              <a:rect b="b" l="l" r="r" t="t"/>
              <a:pathLst>
                <a:path extrusionOk="0" h="7" w="1205">
                  <a:moveTo>
                    <a:pt x="1205" y="2"/>
                  </a:moveTo>
                  <a:lnTo>
                    <a:pt x="1198" y="0"/>
                  </a:lnTo>
                  <a:lnTo>
                    <a:pt x="0" y="0"/>
                  </a:lnTo>
                  <a:lnTo>
                    <a:pt x="0" y="3"/>
                  </a:lnTo>
                  <a:lnTo>
                    <a:pt x="0" y="7"/>
                  </a:lnTo>
                  <a:lnTo>
                    <a:pt x="1205" y="7"/>
                  </a:lnTo>
                  <a:lnTo>
                    <a:pt x="1205" y="3"/>
                  </a:lnTo>
                  <a:lnTo>
                    <a:pt x="1205" y="2"/>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3"/>
            <p:cNvSpPr/>
            <p:nvPr/>
          </p:nvSpPr>
          <p:spPr>
            <a:xfrm>
              <a:off x="3113" y="3328"/>
              <a:ext cx="9" cy="4"/>
            </a:xfrm>
            <a:custGeom>
              <a:rect b="b" l="l" r="r" t="t"/>
              <a:pathLst>
                <a:path extrusionOk="0" h="8" w="18">
                  <a:moveTo>
                    <a:pt x="12" y="0"/>
                  </a:moveTo>
                  <a:lnTo>
                    <a:pt x="18" y="0"/>
                  </a:lnTo>
                  <a:lnTo>
                    <a:pt x="5" y="3"/>
                  </a:lnTo>
                  <a:lnTo>
                    <a:pt x="0" y="5"/>
                  </a:lnTo>
                  <a:lnTo>
                    <a:pt x="0" y="7"/>
                  </a:lnTo>
                  <a:lnTo>
                    <a:pt x="0" y="8"/>
                  </a:lnTo>
                  <a:lnTo>
                    <a:pt x="5" y="7"/>
                  </a:lnTo>
                  <a:lnTo>
                    <a:pt x="12" y="5"/>
                  </a:lnTo>
                  <a:lnTo>
                    <a:pt x="12" y="3"/>
                  </a:lnTo>
                  <a:lnTo>
                    <a:pt x="12"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3"/>
            <p:cNvSpPr/>
            <p:nvPr/>
          </p:nvSpPr>
          <p:spPr>
            <a:xfrm>
              <a:off x="3110" y="3329"/>
              <a:ext cx="3" cy="3"/>
            </a:xfrm>
            <a:custGeom>
              <a:rect b="b" l="l" r="r" t="t"/>
              <a:pathLst>
                <a:path extrusionOk="0" h="7" w="6">
                  <a:moveTo>
                    <a:pt x="6" y="4"/>
                  </a:moveTo>
                  <a:lnTo>
                    <a:pt x="6" y="0"/>
                  </a:lnTo>
                  <a:lnTo>
                    <a:pt x="0" y="0"/>
                  </a:lnTo>
                  <a:lnTo>
                    <a:pt x="0" y="4"/>
                  </a:lnTo>
                  <a:lnTo>
                    <a:pt x="0" y="7"/>
                  </a:lnTo>
                  <a:lnTo>
                    <a:pt x="2" y="7"/>
                  </a:lnTo>
                  <a:lnTo>
                    <a:pt x="6" y="5"/>
                  </a:lnTo>
                  <a:lnTo>
                    <a:pt x="6"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3"/>
            <p:cNvSpPr/>
            <p:nvPr/>
          </p:nvSpPr>
          <p:spPr>
            <a:xfrm>
              <a:off x="3110" y="3329"/>
              <a:ext cx="2" cy="3"/>
            </a:xfrm>
            <a:custGeom>
              <a:rect b="b" l="l" r="r" t="t"/>
              <a:pathLst>
                <a:path extrusionOk="0" h="5" w="5">
                  <a:moveTo>
                    <a:pt x="0" y="0"/>
                  </a:moveTo>
                  <a:lnTo>
                    <a:pt x="5" y="0"/>
                  </a:lnTo>
                  <a:lnTo>
                    <a:pt x="0" y="5"/>
                  </a:lnTo>
                  <a:lnTo>
                    <a:pt x="0" y="4"/>
                  </a:lnTo>
                  <a:lnTo>
                    <a:pt x="0"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3"/>
            <p:cNvSpPr/>
            <p:nvPr/>
          </p:nvSpPr>
          <p:spPr>
            <a:xfrm>
              <a:off x="3099" y="3329"/>
              <a:ext cx="13" cy="7"/>
            </a:xfrm>
            <a:custGeom>
              <a:rect b="b" l="l" r="r" t="t"/>
              <a:pathLst>
                <a:path extrusionOk="0" h="13" w="28">
                  <a:moveTo>
                    <a:pt x="28" y="0"/>
                  </a:moveTo>
                  <a:lnTo>
                    <a:pt x="18" y="4"/>
                  </a:lnTo>
                  <a:lnTo>
                    <a:pt x="10" y="5"/>
                  </a:lnTo>
                  <a:lnTo>
                    <a:pt x="5" y="8"/>
                  </a:lnTo>
                  <a:lnTo>
                    <a:pt x="0" y="10"/>
                  </a:lnTo>
                  <a:lnTo>
                    <a:pt x="5" y="13"/>
                  </a:lnTo>
                  <a:lnTo>
                    <a:pt x="10" y="12"/>
                  </a:lnTo>
                  <a:lnTo>
                    <a:pt x="13" y="8"/>
                  </a:lnTo>
                  <a:lnTo>
                    <a:pt x="18" y="7"/>
                  </a:lnTo>
                  <a:lnTo>
                    <a:pt x="23" y="5"/>
                  </a:lnTo>
                  <a:lnTo>
                    <a:pt x="2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3"/>
            <p:cNvSpPr/>
            <p:nvPr/>
          </p:nvSpPr>
          <p:spPr>
            <a:xfrm>
              <a:off x="3077" y="3334"/>
              <a:ext cx="24" cy="19"/>
            </a:xfrm>
            <a:custGeom>
              <a:rect b="b" l="l" r="r" t="t"/>
              <a:pathLst>
                <a:path extrusionOk="0" h="39" w="49">
                  <a:moveTo>
                    <a:pt x="44" y="0"/>
                  </a:moveTo>
                  <a:lnTo>
                    <a:pt x="34" y="7"/>
                  </a:lnTo>
                  <a:lnTo>
                    <a:pt x="30" y="8"/>
                  </a:lnTo>
                  <a:lnTo>
                    <a:pt x="25" y="11"/>
                  </a:lnTo>
                  <a:lnTo>
                    <a:pt x="20" y="16"/>
                  </a:lnTo>
                  <a:lnTo>
                    <a:pt x="15" y="20"/>
                  </a:lnTo>
                  <a:lnTo>
                    <a:pt x="7" y="28"/>
                  </a:lnTo>
                  <a:lnTo>
                    <a:pt x="4" y="32"/>
                  </a:lnTo>
                  <a:lnTo>
                    <a:pt x="0" y="36"/>
                  </a:lnTo>
                  <a:lnTo>
                    <a:pt x="4" y="39"/>
                  </a:lnTo>
                  <a:lnTo>
                    <a:pt x="7" y="36"/>
                  </a:lnTo>
                  <a:lnTo>
                    <a:pt x="10" y="31"/>
                  </a:lnTo>
                  <a:lnTo>
                    <a:pt x="18" y="23"/>
                  </a:lnTo>
                  <a:lnTo>
                    <a:pt x="23" y="20"/>
                  </a:lnTo>
                  <a:lnTo>
                    <a:pt x="28" y="15"/>
                  </a:lnTo>
                  <a:lnTo>
                    <a:pt x="34" y="11"/>
                  </a:lnTo>
                  <a:lnTo>
                    <a:pt x="39" y="10"/>
                  </a:lnTo>
                  <a:lnTo>
                    <a:pt x="49" y="3"/>
                  </a:lnTo>
                  <a:lnTo>
                    <a:pt x="4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3"/>
            <p:cNvSpPr/>
            <p:nvPr/>
          </p:nvSpPr>
          <p:spPr>
            <a:xfrm>
              <a:off x="3069" y="3352"/>
              <a:ext cx="9" cy="14"/>
            </a:xfrm>
            <a:custGeom>
              <a:rect b="b" l="l" r="r" t="t"/>
              <a:pathLst>
                <a:path extrusionOk="0" h="27" w="18">
                  <a:moveTo>
                    <a:pt x="14" y="0"/>
                  </a:moveTo>
                  <a:lnTo>
                    <a:pt x="5" y="13"/>
                  </a:lnTo>
                  <a:lnTo>
                    <a:pt x="3" y="21"/>
                  </a:lnTo>
                  <a:lnTo>
                    <a:pt x="0" y="27"/>
                  </a:lnTo>
                  <a:lnTo>
                    <a:pt x="3" y="27"/>
                  </a:lnTo>
                  <a:lnTo>
                    <a:pt x="6" y="21"/>
                  </a:lnTo>
                  <a:lnTo>
                    <a:pt x="8" y="18"/>
                  </a:lnTo>
                  <a:lnTo>
                    <a:pt x="18" y="3"/>
                  </a:lnTo>
                  <a:lnTo>
                    <a:pt x="1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3"/>
            <p:cNvSpPr/>
            <p:nvPr/>
          </p:nvSpPr>
          <p:spPr>
            <a:xfrm>
              <a:off x="3065" y="3366"/>
              <a:ext cx="6" cy="13"/>
            </a:xfrm>
            <a:custGeom>
              <a:rect b="b" l="l" r="r" t="t"/>
              <a:pathLst>
                <a:path extrusionOk="0" h="28" w="11">
                  <a:moveTo>
                    <a:pt x="8" y="0"/>
                  </a:moveTo>
                  <a:lnTo>
                    <a:pt x="5" y="10"/>
                  </a:lnTo>
                  <a:lnTo>
                    <a:pt x="3" y="17"/>
                  </a:lnTo>
                  <a:lnTo>
                    <a:pt x="1" y="21"/>
                  </a:lnTo>
                  <a:lnTo>
                    <a:pt x="0" y="28"/>
                  </a:lnTo>
                  <a:lnTo>
                    <a:pt x="3" y="28"/>
                  </a:lnTo>
                  <a:lnTo>
                    <a:pt x="5" y="21"/>
                  </a:lnTo>
                  <a:lnTo>
                    <a:pt x="6" y="17"/>
                  </a:lnTo>
                  <a:lnTo>
                    <a:pt x="8" y="10"/>
                  </a:lnTo>
                  <a:lnTo>
                    <a:pt x="11" y="0"/>
                  </a:lnTo>
                  <a:lnTo>
                    <a:pt x="8"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3"/>
            <p:cNvSpPr/>
            <p:nvPr/>
          </p:nvSpPr>
          <p:spPr>
            <a:xfrm rot="-2838442">
              <a:off x="3255" y="3564"/>
              <a:ext cx="266" cy="247"/>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Arial"/>
                <a:ea typeface="Arial"/>
                <a:cs typeface="Arial"/>
                <a:sym typeface="Arial"/>
              </a:endParaRPr>
            </a:p>
          </p:txBody>
        </p:sp>
        <p:sp>
          <p:nvSpPr>
            <p:cNvPr id="124" name="Google Shape;124;p3"/>
            <p:cNvSpPr/>
            <p:nvPr/>
          </p:nvSpPr>
          <p:spPr>
            <a:xfrm>
              <a:off x="3120" y="3408"/>
              <a:ext cx="528" cy="528"/>
            </a:xfrm>
            <a:prstGeom prst="ellipse">
              <a:avLst/>
            </a:prstGeom>
            <a:noFill/>
            <a:ln cap="flat" cmpd="sng" w="76200">
              <a:solidFill>
                <a:srgbClr val="008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sz="2400" u="non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graphicFrame>
        <p:nvGraphicFramePr>
          <p:cNvPr id="496" name="Google Shape;496;p30"/>
          <p:cNvGraphicFramePr/>
          <p:nvPr/>
        </p:nvGraphicFramePr>
        <p:xfrm>
          <a:off x="990600" y="4118570"/>
          <a:ext cx="8001000" cy="2190750"/>
        </p:xfrm>
        <a:graphic>
          <a:graphicData uri="http://schemas.openxmlformats.org/presentationml/2006/ole">
            <mc:AlternateContent>
              <mc:Choice Requires="v">
                <p:oleObj r:id="rId4" imgH="2190750" imgW="8001000" progId="MS_ClipArt_Gallery.2" spid="_x0000_s1">
                  <p:embed/>
                </p:oleObj>
              </mc:Choice>
              <mc:Fallback>
                <p:oleObj r:id="rId5" imgH="2190750" imgW="8001000" progId="MS_ClipArt_Gallery.2">
                  <p:embed/>
                  <p:pic>
                    <p:nvPicPr>
                      <p:cNvPr id="496" name="Google Shape;496;p30"/>
                      <p:cNvPicPr preferRelativeResize="0"/>
                      <p:nvPr/>
                    </p:nvPicPr>
                    <p:blipFill rotWithShape="1">
                      <a:blip r:embed="rId6">
                        <a:alphaModFix/>
                      </a:blip>
                      <a:srcRect b="0" l="0" r="0" t="0"/>
                      <a:stretch/>
                    </p:blipFill>
                    <p:spPr>
                      <a:xfrm>
                        <a:off x="990600" y="4118570"/>
                        <a:ext cx="8001000" cy="2190750"/>
                      </a:xfrm>
                      <a:prstGeom prst="rect">
                        <a:avLst/>
                      </a:prstGeom>
                      <a:noFill/>
                      <a:ln>
                        <a:noFill/>
                      </a:ln>
                    </p:spPr>
                  </p:pic>
                </p:oleObj>
              </mc:Fallback>
            </mc:AlternateContent>
          </a:graphicData>
        </a:graphic>
      </p:graphicFrame>
      <p:sp>
        <p:nvSpPr>
          <p:cNvPr id="497" name="Google Shape;497;p30"/>
          <p:cNvSpPr/>
          <p:nvPr/>
        </p:nvSpPr>
        <p:spPr>
          <a:xfrm>
            <a:off x="685800" y="7620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rgbClr val="996633"/>
                </a:solidFill>
                <a:latin typeface="Arial"/>
                <a:ea typeface="Arial"/>
                <a:cs typeface="Arial"/>
                <a:sym typeface="Arial"/>
              </a:rPr>
              <a:t>Exercice 6</a:t>
            </a:r>
            <a:br>
              <a:rPr lang="fr-CA" sz="2800">
                <a:solidFill>
                  <a:srgbClr val="996633"/>
                </a:solidFill>
                <a:latin typeface="Arial"/>
                <a:ea typeface="Arial"/>
                <a:cs typeface="Arial"/>
                <a:sym typeface="Arial"/>
              </a:rPr>
            </a:br>
            <a:r>
              <a:rPr lang="fr-CA" sz="2800">
                <a:solidFill>
                  <a:srgbClr val="996633"/>
                </a:solidFill>
                <a:latin typeface="Arial"/>
                <a:ea typeface="Arial"/>
                <a:cs typeface="Arial"/>
                <a:sym typeface="Arial"/>
              </a:rPr>
              <a:t>Which placard should be affix ?</a:t>
            </a:r>
            <a:r>
              <a:rPr lang="fr-CA" sz="2800">
                <a:solidFill>
                  <a:schemeClr val="dk2"/>
                </a:solidFill>
                <a:latin typeface="Arial"/>
                <a:ea typeface="Arial"/>
                <a:cs typeface="Arial"/>
                <a:sym typeface="Arial"/>
              </a:rPr>
              <a:t> </a:t>
            </a:r>
            <a:endParaRPr/>
          </a:p>
        </p:txBody>
      </p:sp>
      <p:sp>
        <p:nvSpPr>
          <p:cNvPr id="498" name="Google Shape;498;p30"/>
          <p:cNvSpPr/>
          <p:nvPr/>
        </p:nvSpPr>
        <p:spPr>
          <a:xfrm>
            <a:off x="990600" y="19812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chemeClr val="dk2"/>
                </a:solidFill>
                <a:latin typeface="Arial"/>
                <a:ea typeface="Arial"/>
                <a:cs typeface="Arial"/>
                <a:sym typeface="Arial"/>
              </a:rPr>
              <a:t> 80 kg, Class 4.1 Substance, UN1344;</a:t>
            </a:r>
            <a:br>
              <a:rPr lang="fr-CA" sz="2800">
                <a:solidFill>
                  <a:schemeClr val="dk2"/>
                </a:solidFill>
                <a:latin typeface="Arial"/>
                <a:ea typeface="Arial"/>
                <a:cs typeface="Arial"/>
                <a:sym typeface="Arial"/>
              </a:rPr>
            </a:br>
            <a:r>
              <a:rPr lang="fr-CA" sz="2800">
                <a:solidFill>
                  <a:schemeClr val="dk2"/>
                </a:solidFill>
                <a:latin typeface="Arial"/>
                <a:ea typeface="Arial"/>
                <a:cs typeface="Arial"/>
                <a:sym typeface="Arial"/>
              </a:rPr>
              <a:t>ERAP number written on Shipping Documents.</a:t>
            </a:r>
            <a:endParaRPr/>
          </a:p>
        </p:txBody>
      </p:sp>
      <p:sp>
        <p:nvSpPr>
          <p:cNvPr id="499" name="Google Shape;499;p30"/>
          <p:cNvSpPr/>
          <p:nvPr/>
        </p:nvSpPr>
        <p:spPr>
          <a:xfrm>
            <a:off x="4014788" y="2871788"/>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00" name="Google Shape;500;p30"/>
          <p:cNvSpPr/>
          <p:nvPr/>
        </p:nvSpPr>
        <p:spPr>
          <a:xfrm>
            <a:off x="4019550" y="2871788"/>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01" name="Google Shape;501;p30"/>
          <p:cNvSpPr/>
          <p:nvPr/>
        </p:nvSpPr>
        <p:spPr>
          <a:xfrm>
            <a:off x="5943600" y="5229200"/>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02" name="Google Shape;502;p30"/>
          <p:cNvSpPr/>
          <p:nvPr/>
        </p:nvSpPr>
        <p:spPr>
          <a:xfrm>
            <a:off x="4081463" y="2938463"/>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nvGrpSpPr>
          <p:cNvPr id="503" name="Google Shape;503;p30"/>
          <p:cNvGrpSpPr/>
          <p:nvPr/>
        </p:nvGrpSpPr>
        <p:grpSpPr>
          <a:xfrm>
            <a:off x="3048000" y="4581127"/>
            <a:ext cx="966788" cy="899517"/>
            <a:chOff x="1920" y="3114"/>
            <a:chExt cx="672" cy="672"/>
          </a:xfrm>
        </p:grpSpPr>
        <p:pic>
          <p:nvPicPr>
            <p:cNvPr descr="Plaque pour classe 4.1, Solides inflammables" id="504" name="Google Shape;504;p30"/>
            <p:cNvPicPr preferRelativeResize="0"/>
            <p:nvPr/>
          </p:nvPicPr>
          <p:blipFill rotWithShape="1">
            <a:blip r:embed="rId7">
              <a:alphaModFix/>
            </a:blip>
            <a:srcRect b="0" l="0" r="0" t="0"/>
            <a:stretch/>
          </p:blipFill>
          <p:spPr>
            <a:xfrm>
              <a:off x="1920" y="3114"/>
              <a:ext cx="672" cy="672"/>
            </a:xfrm>
            <a:prstGeom prst="rect">
              <a:avLst/>
            </a:prstGeom>
            <a:noFill/>
            <a:ln>
              <a:noFill/>
            </a:ln>
          </p:spPr>
        </p:pic>
        <p:sp>
          <p:nvSpPr>
            <p:cNvPr id="505" name="Google Shape;505;p30"/>
            <p:cNvSpPr/>
            <p:nvPr/>
          </p:nvSpPr>
          <p:spPr>
            <a:xfrm>
              <a:off x="2064" y="3456"/>
              <a:ext cx="384" cy="9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CA" sz="1200">
                  <a:solidFill>
                    <a:schemeClr val="dk1"/>
                  </a:solidFill>
                  <a:latin typeface="Arial"/>
                  <a:ea typeface="Arial"/>
                  <a:cs typeface="Arial"/>
                  <a:sym typeface="Arial"/>
                </a:rPr>
                <a:t>1344</a:t>
              </a:r>
              <a:endParaRPr b="1" sz="14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500"/>
                                        <p:tgtEl>
                                          <p:spTgt spid="503"/>
                                        </p:tgtEl>
                                        <p:attrNameLst>
                                          <p:attrName>ppt_w</p:attrName>
                                        </p:attrNameLst>
                                      </p:cBhvr>
                                      <p:tavLst>
                                        <p:tav fmla="" tm="0">
                                          <p:val>
                                            <p:strVal val="0"/>
                                          </p:val>
                                        </p:tav>
                                        <p:tav fmla="" tm="100000">
                                          <p:val>
                                            <p:strVal val="#ppt_w"/>
                                          </p:val>
                                        </p:tav>
                                      </p:tavLst>
                                    </p:anim>
                                    <p:anim calcmode="lin" valueType="num">
                                      <p:cBhvr additive="base">
                                        <p:cTn dur="500"/>
                                        <p:tgtEl>
                                          <p:spTgt spid="5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graphicFrame>
        <p:nvGraphicFramePr>
          <p:cNvPr id="511" name="Google Shape;511;p31"/>
          <p:cNvGraphicFramePr/>
          <p:nvPr/>
        </p:nvGraphicFramePr>
        <p:xfrm>
          <a:off x="990600" y="4149080"/>
          <a:ext cx="8001000" cy="2190750"/>
        </p:xfrm>
        <a:graphic>
          <a:graphicData uri="http://schemas.openxmlformats.org/presentationml/2006/ole">
            <mc:AlternateContent>
              <mc:Choice Requires="v">
                <p:oleObj r:id="rId4" imgH="2190750" imgW="8001000" progId="MS_ClipArt_Gallery.2" spid="_x0000_s1">
                  <p:embed/>
                </p:oleObj>
              </mc:Choice>
              <mc:Fallback>
                <p:oleObj r:id="rId5" imgH="2190750" imgW="8001000" progId="MS_ClipArt_Gallery.2">
                  <p:embed/>
                  <p:pic>
                    <p:nvPicPr>
                      <p:cNvPr id="511" name="Google Shape;511;p31"/>
                      <p:cNvPicPr preferRelativeResize="0"/>
                      <p:nvPr/>
                    </p:nvPicPr>
                    <p:blipFill rotWithShape="1">
                      <a:blip r:embed="rId6">
                        <a:alphaModFix/>
                      </a:blip>
                      <a:srcRect b="0" l="0" r="0" t="0"/>
                      <a:stretch/>
                    </p:blipFill>
                    <p:spPr>
                      <a:xfrm>
                        <a:off x="990600" y="4149080"/>
                        <a:ext cx="8001000" cy="2190750"/>
                      </a:xfrm>
                      <a:prstGeom prst="rect">
                        <a:avLst/>
                      </a:prstGeom>
                      <a:noFill/>
                      <a:ln>
                        <a:noFill/>
                      </a:ln>
                    </p:spPr>
                  </p:pic>
                </p:oleObj>
              </mc:Fallback>
            </mc:AlternateContent>
          </a:graphicData>
        </a:graphic>
      </p:graphicFrame>
      <p:sp>
        <p:nvSpPr>
          <p:cNvPr id="512" name="Google Shape;512;p31"/>
          <p:cNvSpPr/>
          <p:nvPr/>
        </p:nvSpPr>
        <p:spPr>
          <a:xfrm>
            <a:off x="685800" y="7620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rgbClr val="996633"/>
                </a:solidFill>
                <a:latin typeface="Arial"/>
                <a:ea typeface="Arial"/>
                <a:cs typeface="Arial"/>
                <a:sym typeface="Arial"/>
              </a:rPr>
              <a:t>Exercice 7</a:t>
            </a:r>
            <a:br>
              <a:rPr lang="fr-CA" sz="2800">
                <a:solidFill>
                  <a:srgbClr val="996633"/>
                </a:solidFill>
                <a:latin typeface="Arial"/>
                <a:ea typeface="Arial"/>
                <a:cs typeface="Arial"/>
                <a:sym typeface="Arial"/>
              </a:rPr>
            </a:br>
            <a:r>
              <a:rPr lang="fr-CA" sz="2800">
                <a:solidFill>
                  <a:srgbClr val="996633"/>
                </a:solidFill>
                <a:latin typeface="Arial"/>
                <a:ea typeface="Arial"/>
                <a:cs typeface="Arial"/>
                <a:sym typeface="Arial"/>
              </a:rPr>
              <a:t>Which placard should be affix ?</a:t>
            </a:r>
            <a:r>
              <a:rPr lang="fr-CA" sz="2800">
                <a:solidFill>
                  <a:schemeClr val="dk2"/>
                </a:solidFill>
                <a:latin typeface="Arial"/>
                <a:ea typeface="Arial"/>
                <a:cs typeface="Arial"/>
                <a:sym typeface="Arial"/>
              </a:rPr>
              <a:t> </a:t>
            </a:r>
            <a:endParaRPr/>
          </a:p>
        </p:txBody>
      </p:sp>
      <p:sp>
        <p:nvSpPr>
          <p:cNvPr id="513" name="Google Shape;513;p31"/>
          <p:cNvSpPr/>
          <p:nvPr/>
        </p:nvSpPr>
        <p:spPr>
          <a:xfrm>
            <a:off x="990600" y="23622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2800">
                <a:solidFill>
                  <a:schemeClr val="dk2"/>
                </a:solidFill>
                <a:latin typeface="Arial"/>
                <a:ea typeface="Arial"/>
                <a:cs typeface="Arial"/>
                <a:sym typeface="Arial"/>
              </a:rPr>
              <a:t>4005 kg, Class 5.1 Substance, UN1452; </a:t>
            </a:r>
            <a:endParaRPr/>
          </a:p>
          <a:p>
            <a:pPr indent="0" lvl="0" marL="0" marR="0" rtl="0" algn="ctr">
              <a:spcBef>
                <a:spcPts val="0"/>
              </a:spcBef>
              <a:spcAft>
                <a:spcPts val="0"/>
              </a:spcAft>
              <a:buNone/>
            </a:pPr>
            <a:r>
              <a:rPr lang="fr-CA" sz="2800">
                <a:solidFill>
                  <a:schemeClr val="dk2"/>
                </a:solidFill>
                <a:latin typeface="Arial"/>
                <a:ea typeface="Arial"/>
                <a:cs typeface="Arial"/>
                <a:sym typeface="Arial"/>
              </a:rPr>
              <a:t>No ERAP </a:t>
            </a:r>
            <a:endParaRPr/>
          </a:p>
        </p:txBody>
      </p:sp>
      <p:sp>
        <p:nvSpPr>
          <p:cNvPr id="514" name="Google Shape;514;p31"/>
          <p:cNvSpPr/>
          <p:nvPr/>
        </p:nvSpPr>
        <p:spPr>
          <a:xfrm>
            <a:off x="4014788" y="2871788"/>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15" name="Google Shape;515;p31"/>
          <p:cNvSpPr/>
          <p:nvPr/>
        </p:nvSpPr>
        <p:spPr>
          <a:xfrm>
            <a:off x="4019550" y="2871788"/>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16" name="Google Shape;516;p31"/>
          <p:cNvSpPr/>
          <p:nvPr/>
        </p:nvSpPr>
        <p:spPr>
          <a:xfrm>
            <a:off x="5943600" y="53866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17" name="Google Shape;517;p31"/>
          <p:cNvSpPr/>
          <p:nvPr/>
        </p:nvSpPr>
        <p:spPr>
          <a:xfrm>
            <a:off x="4081463" y="2938463"/>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18" name="Google Shape;518;p31"/>
          <p:cNvSpPr/>
          <p:nvPr/>
        </p:nvSpPr>
        <p:spPr>
          <a:xfrm>
            <a:off x="4019550" y="2876550"/>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grpSp>
        <p:nvGrpSpPr>
          <p:cNvPr id="519" name="Google Shape;519;p31"/>
          <p:cNvGrpSpPr/>
          <p:nvPr/>
        </p:nvGrpSpPr>
        <p:grpSpPr>
          <a:xfrm>
            <a:off x="3276600" y="4658072"/>
            <a:ext cx="804863" cy="800100"/>
            <a:chOff x="2064" y="3168"/>
            <a:chExt cx="672" cy="672"/>
          </a:xfrm>
        </p:grpSpPr>
        <p:pic>
          <p:nvPicPr>
            <p:cNvPr descr="Plaque pour classe 5.1, Matières comburantes" id="520" name="Google Shape;520;p31"/>
            <p:cNvPicPr preferRelativeResize="0"/>
            <p:nvPr/>
          </p:nvPicPr>
          <p:blipFill rotWithShape="1">
            <a:blip r:embed="rId7">
              <a:alphaModFix/>
            </a:blip>
            <a:srcRect b="0" l="0" r="0" t="0"/>
            <a:stretch/>
          </p:blipFill>
          <p:spPr>
            <a:xfrm>
              <a:off x="2064" y="3168"/>
              <a:ext cx="672" cy="672"/>
            </a:xfrm>
            <a:prstGeom prst="rect">
              <a:avLst/>
            </a:prstGeom>
            <a:noFill/>
            <a:ln>
              <a:noFill/>
            </a:ln>
          </p:spPr>
        </p:pic>
        <p:sp>
          <p:nvSpPr>
            <p:cNvPr id="521" name="Google Shape;521;p31"/>
            <p:cNvSpPr/>
            <p:nvPr/>
          </p:nvSpPr>
          <p:spPr>
            <a:xfrm>
              <a:off x="2226" y="3504"/>
              <a:ext cx="366" cy="96"/>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CA" sz="1200">
                  <a:solidFill>
                    <a:schemeClr val="dk1"/>
                  </a:solidFill>
                  <a:latin typeface="Arial"/>
                  <a:ea typeface="Arial"/>
                  <a:cs typeface="Arial"/>
                  <a:sym typeface="Arial"/>
                </a:rPr>
                <a:t>1452</a:t>
              </a:r>
              <a:endParaRPr/>
            </a:p>
          </p:txBody>
        </p:sp>
      </p:grpSp>
      <p:sp>
        <p:nvSpPr>
          <p:cNvPr id="522" name="Google Shape;522;p31"/>
          <p:cNvSpPr/>
          <p:nvPr/>
        </p:nvSpPr>
        <p:spPr>
          <a:xfrm>
            <a:off x="5943600" y="51580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23" name="Google Shape;523;p31"/>
          <p:cNvSpPr/>
          <p:nvPr/>
        </p:nvSpPr>
        <p:spPr>
          <a:xfrm>
            <a:off x="5943600" y="49294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24" name="Google Shape;524;p31"/>
          <p:cNvSpPr/>
          <p:nvPr/>
        </p:nvSpPr>
        <p:spPr>
          <a:xfrm>
            <a:off x="5943600" y="47008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25" name="Google Shape;525;p31"/>
          <p:cNvSpPr/>
          <p:nvPr/>
        </p:nvSpPr>
        <p:spPr>
          <a:xfrm>
            <a:off x="5486400" y="53866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26" name="Google Shape;526;p31"/>
          <p:cNvSpPr/>
          <p:nvPr/>
        </p:nvSpPr>
        <p:spPr>
          <a:xfrm>
            <a:off x="5486400" y="51580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27" name="Google Shape;527;p31"/>
          <p:cNvSpPr/>
          <p:nvPr/>
        </p:nvSpPr>
        <p:spPr>
          <a:xfrm>
            <a:off x="5486400" y="49294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28" name="Google Shape;528;p31"/>
          <p:cNvSpPr/>
          <p:nvPr/>
        </p:nvSpPr>
        <p:spPr>
          <a:xfrm>
            <a:off x="5486400" y="47008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29" name="Google Shape;529;p31"/>
          <p:cNvSpPr/>
          <p:nvPr/>
        </p:nvSpPr>
        <p:spPr>
          <a:xfrm>
            <a:off x="5029200" y="53866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30" name="Google Shape;530;p31"/>
          <p:cNvSpPr/>
          <p:nvPr/>
        </p:nvSpPr>
        <p:spPr>
          <a:xfrm>
            <a:off x="5029200" y="51580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31" name="Google Shape;531;p31"/>
          <p:cNvSpPr/>
          <p:nvPr/>
        </p:nvSpPr>
        <p:spPr>
          <a:xfrm>
            <a:off x="5029200" y="49294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32" name="Google Shape;532;p31"/>
          <p:cNvSpPr/>
          <p:nvPr/>
        </p:nvSpPr>
        <p:spPr>
          <a:xfrm>
            <a:off x="5029200" y="47008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33" name="Google Shape;533;p31"/>
          <p:cNvSpPr/>
          <p:nvPr/>
        </p:nvSpPr>
        <p:spPr>
          <a:xfrm>
            <a:off x="4572000" y="53866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34" name="Google Shape;534;p31"/>
          <p:cNvSpPr/>
          <p:nvPr/>
        </p:nvSpPr>
        <p:spPr>
          <a:xfrm>
            <a:off x="4572000" y="51580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35" name="Google Shape;535;p31"/>
          <p:cNvSpPr/>
          <p:nvPr/>
        </p:nvSpPr>
        <p:spPr>
          <a:xfrm>
            <a:off x="4572000" y="49294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536" name="Google Shape;536;p31"/>
          <p:cNvSpPr/>
          <p:nvPr/>
        </p:nvSpPr>
        <p:spPr>
          <a:xfrm>
            <a:off x="4572000" y="4700802"/>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500"/>
                                        <p:tgtEl>
                                          <p:spTgt spid="51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22"/>
                                        </p:tgtEl>
                                        <p:attrNameLst>
                                          <p:attrName>style.visibility</p:attrName>
                                        </p:attrNameLst>
                                      </p:cBhvr>
                                      <p:to>
                                        <p:strVal val="visible"/>
                                      </p:to>
                                    </p:set>
                                    <p:anim calcmode="lin" valueType="num">
                                      <p:cBhvr additive="base">
                                        <p:cTn dur="500"/>
                                        <p:tgtEl>
                                          <p:spTgt spid="52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23"/>
                                        </p:tgtEl>
                                        <p:attrNameLst>
                                          <p:attrName>style.visibility</p:attrName>
                                        </p:attrNameLst>
                                      </p:cBhvr>
                                      <p:to>
                                        <p:strVal val="visible"/>
                                      </p:to>
                                    </p:set>
                                    <p:anim calcmode="lin" valueType="num">
                                      <p:cBhvr additive="base">
                                        <p:cTn dur="500"/>
                                        <p:tgtEl>
                                          <p:spTgt spid="523"/>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524"/>
                                        </p:tgtEl>
                                        <p:attrNameLst>
                                          <p:attrName>style.visibility</p:attrName>
                                        </p:attrNameLst>
                                      </p:cBhvr>
                                      <p:to>
                                        <p:strVal val="visible"/>
                                      </p:to>
                                    </p:set>
                                    <p:anim calcmode="lin" valueType="num">
                                      <p:cBhvr additive="base">
                                        <p:cTn dur="500"/>
                                        <p:tgtEl>
                                          <p:spTgt spid="524"/>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525"/>
                                        </p:tgtEl>
                                        <p:attrNameLst>
                                          <p:attrName>style.visibility</p:attrName>
                                        </p:attrNameLst>
                                      </p:cBhvr>
                                      <p:to>
                                        <p:strVal val="visible"/>
                                      </p:to>
                                    </p:set>
                                    <p:anim calcmode="lin" valueType="num">
                                      <p:cBhvr additive="base">
                                        <p:cTn dur="500"/>
                                        <p:tgtEl>
                                          <p:spTgt spid="525"/>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500"/>
                                        <p:tgtEl>
                                          <p:spTgt spid="527"/>
                                        </p:tgtEl>
                                        <p:attrNameLst>
                                          <p:attrName>ppt_x</p:attrName>
                                        </p:attrNameLst>
                                      </p:cBhvr>
                                      <p:tavLst>
                                        <p:tav fmla="" tm="0">
                                          <p:val>
                                            <p:strVal val="#ppt_x-1"/>
                                          </p:val>
                                        </p:tav>
                                        <p:tav fmla="" tm="100000">
                                          <p:val>
                                            <p:strVal val="#ppt_x"/>
                                          </p:val>
                                        </p:tav>
                                      </p:tavLst>
                                    </p:anim>
                                  </p:childTnLst>
                                </p:cTn>
                              </p:par>
                            </p:childTnLst>
                          </p:cTn>
                        </p:par>
                        <p:par>
                          <p:cTn fill="hold">
                            <p:stCondLst>
                              <p:cond delay="3500"/>
                            </p:stCondLst>
                            <p:childTnLst>
                              <p:par>
                                <p:cTn fill="hold" nodeType="afterEffect" presetClass="entr" presetID="2" presetSubtype="8">
                                  <p:stCondLst>
                                    <p:cond delay="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500"/>
                                        <p:tgtEl>
                                          <p:spTgt spid="528"/>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529"/>
                                        </p:tgtEl>
                                        <p:attrNameLst>
                                          <p:attrName>style.visibility</p:attrName>
                                        </p:attrNameLst>
                                      </p:cBhvr>
                                      <p:to>
                                        <p:strVal val="visible"/>
                                      </p:to>
                                    </p:set>
                                    <p:anim calcmode="lin" valueType="num">
                                      <p:cBhvr additive="base">
                                        <p:cTn dur="500"/>
                                        <p:tgtEl>
                                          <p:spTgt spid="529"/>
                                        </p:tgtEl>
                                        <p:attrNameLst>
                                          <p:attrName>ppt_x</p:attrName>
                                        </p:attrNameLst>
                                      </p:cBhvr>
                                      <p:tavLst>
                                        <p:tav fmla="" tm="0">
                                          <p:val>
                                            <p:strVal val="#ppt_x-1"/>
                                          </p:val>
                                        </p:tav>
                                        <p:tav fmla="" tm="100000">
                                          <p:val>
                                            <p:strVal val="#ppt_x"/>
                                          </p:val>
                                        </p:tav>
                                      </p:tavLst>
                                    </p:anim>
                                  </p:childTnLst>
                                </p:cTn>
                              </p:par>
                            </p:childTnLst>
                          </p:cTn>
                        </p:par>
                        <p:par>
                          <p:cTn fill="hold">
                            <p:stCondLst>
                              <p:cond delay="4500"/>
                            </p:stCondLst>
                            <p:childTnLst>
                              <p:par>
                                <p:cTn fill="hold" nodeType="afterEffect" presetClass="entr" presetID="2" presetSubtype="8">
                                  <p:stCondLst>
                                    <p:cond delay="0"/>
                                  </p:stCondLst>
                                  <p:childTnLst>
                                    <p:set>
                                      <p:cBhvr>
                                        <p:cTn dur="1" fill="hold">
                                          <p:stCondLst>
                                            <p:cond delay="0"/>
                                          </p:stCondLst>
                                        </p:cTn>
                                        <p:tgtEl>
                                          <p:spTgt spid="530"/>
                                        </p:tgtEl>
                                        <p:attrNameLst>
                                          <p:attrName>style.visibility</p:attrName>
                                        </p:attrNameLst>
                                      </p:cBhvr>
                                      <p:to>
                                        <p:strVal val="visible"/>
                                      </p:to>
                                    </p:set>
                                    <p:anim calcmode="lin" valueType="num">
                                      <p:cBhvr additive="base">
                                        <p:cTn dur="500"/>
                                        <p:tgtEl>
                                          <p:spTgt spid="530"/>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8">
                                  <p:stCondLst>
                                    <p:cond delay="0"/>
                                  </p:stCondLst>
                                  <p:childTnLst>
                                    <p:set>
                                      <p:cBhvr>
                                        <p:cTn dur="1" fill="hold">
                                          <p:stCondLst>
                                            <p:cond delay="0"/>
                                          </p:stCondLst>
                                        </p:cTn>
                                        <p:tgtEl>
                                          <p:spTgt spid="531"/>
                                        </p:tgtEl>
                                        <p:attrNameLst>
                                          <p:attrName>style.visibility</p:attrName>
                                        </p:attrNameLst>
                                      </p:cBhvr>
                                      <p:to>
                                        <p:strVal val="visible"/>
                                      </p:to>
                                    </p:set>
                                    <p:anim calcmode="lin" valueType="num">
                                      <p:cBhvr additive="base">
                                        <p:cTn dur="500"/>
                                        <p:tgtEl>
                                          <p:spTgt spid="531"/>
                                        </p:tgtEl>
                                        <p:attrNameLst>
                                          <p:attrName>ppt_x</p:attrName>
                                        </p:attrNameLst>
                                      </p:cBhvr>
                                      <p:tavLst>
                                        <p:tav fmla="" tm="0">
                                          <p:val>
                                            <p:strVal val="#ppt_x-1"/>
                                          </p:val>
                                        </p:tav>
                                        <p:tav fmla="" tm="100000">
                                          <p:val>
                                            <p:strVal val="#ppt_x"/>
                                          </p:val>
                                        </p:tav>
                                      </p:tavLst>
                                    </p:anim>
                                  </p:childTnLst>
                                </p:cTn>
                              </p:par>
                            </p:childTnLst>
                          </p:cTn>
                        </p:par>
                        <p:par>
                          <p:cTn fill="hold">
                            <p:stCondLst>
                              <p:cond delay="5500"/>
                            </p:stCondLst>
                            <p:childTnLst>
                              <p:par>
                                <p:cTn fill="hold" nodeType="afterEffect" presetClass="entr" presetID="2" presetSubtype="8">
                                  <p:stCondLst>
                                    <p:cond delay="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500"/>
                                        <p:tgtEl>
                                          <p:spTgt spid="532"/>
                                        </p:tgtEl>
                                        <p:attrNameLst>
                                          <p:attrName>ppt_x</p:attrName>
                                        </p:attrNameLst>
                                      </p:cBhvr>
                                      <p:tavLst>
                                        <p:tav fmla="" tm="0">
                                          <p:val>
                                            <p:strVal val="#ppt_x-1"/>
                                          </p:val>
                                        </p:tav>
                                        <p:tav fmla="" tm="100000">
                                          <p:val>
                                            <p:strVal val="#ppt_x"/>
                                          </p:val>
                                        </p:tav>
                                      </p:tavLst>
                                    </p:anim>
                                  </p:childTnLst>
                                </p:cTn>
                              </p:par>
                            </p:childTnLst>
                          </p:cTn>
                        </p:par>
                        <p:par>
                          <p:cTn fill="hold">
                            <p:stCondLst>
                              <p:cond delay="6000"/>
                            </p:stCondLst>
                            <p:childTnLst>
                              <p:par>
                                <p:cTn fill="hold" nodeType="afterEffect" presetClass="entr" presetID="2" presetSubtype="8">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500"/>
                                        <p:tgtEl>
                                          <p:spTgt spid="533"/>
                                        </p:tgtEl>
                                        <p:attrNameLst>
                                          <p:attrName>ppt_x</p:attrName>
                                        </p:attrNameLst>
                                      </p:cBhvr>
                                      <p:tavLst>
                                        <p:tav fmla="" tm="0">
                                          <p:val>
                                            <p:strVal val="#ppt_x-1"/>
                                          </p:val>
                                        </p:tav>
                                        <p:tav fmla="" tm="100000">
                                          <p:val>
                                            <p:strVal val="#ppt_x"/>
                                          </p:val>
                                        </p:tav>
                                      </p:tavLst>
                                    </p:anim>
                                  </p:childTnLst>
                                </p:cTn>
                              </p:par>
                            </p:childTnLst>
                          </p:cTn>
                        </p:par>
                        <p:par>
                          <p:cTn fill="hold">
                            <p:stCondLst>
                              <p:cond delay="6500"/>
                            </p:stCondLst>
                            <p:childTnLst>
                              <p:par>
                                <p:cTn fill="hold" nodeType="afterEffect" presetClass="entr" presetID="2" presetSubtype="8">
                                  <p:stCondLst>
                                    <p:cond delay="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500"/>
                                        <p:tgtEl>
                                          <p:spTgt spid="534"/>
                                        </p:tgtEl>
                                        <p:attrNameLst>
                                          <p:attrName>ppt_x</p:attrName>
                                        </p:attrNameLst>
                                      </p:cBhvr>
                                      <p:tavLst>
                                        <p:tav fmla="" tm="0">
                                          <p:val>
                                            <p:strVal val="#ppt_x-1"/>
                                          </p:val>
                                        </p:tav>
                                        <p:tav fmla="" tm="100000">
                                          <p:val>
                                            <p:strVal val="#ppt_x"/>
                                          </p:val>
                                        </p:tav>
                                      </p:tavLst>
                                    </p:anim>
                                  </p:childTnLst>
                                </p:cTn>
                              </p:par>
                            </p:childTnLst>
                          </p:cTn>
                        </p:par>
                        <p:par>
                          <p:cTn fill="hold">
                            <p:stCondLst>
                              <p:cond delay="7000"/>
                            </p:stCondLst>
                            <p:childTnLst>
                              <p:par>
                                <p:cTn fill="hold" nodeType="afterEffect" presetClass="entr" presetID="2" presetSubtype="8">
                                  <p:stCondLst>
                                    <p:cond delay="0"/>
                                  </p:stCondLst>
                                  <p:childTnLst>
                                    <p:set>
                                      <p:cBhvr>
                                        <p:cTn dur="1" fill="hold">
                                          <p:stCondLst>
                                            <p:cond delay="0"/>
                                          </p:stCondLst>
                                        </p:cTn>
                                        <p:tgtEl>
                                          <p:spTgt spid="535"/>
                                        </p:tgtEl>
                                        <p:attrNameLst>
                                          <p:attrName>style.visibility</p:attrName>
                                        </p:attrNameLst>
                                      </p:cBhvr>
                                      <p:to>
                                        <p:strVal val="visible"/>
                                      </p:to>
                                    </p:set>
                                    <p:anim calcmode="lin" valueType="num">
                                      <p:cBhvr additive="base">
                                        <p:cTn dur="500"/>
                                        <p:tgtEl>
                                          <p:spTgt spid="535"/>
                                        </p:tgtEl>
                                        <p:attrNameLst>
                                          <p:attrName>ppt_x</p:attrName>
                                        </p:attrNameLst>
                                      </p:cBhvr>
                                      <p:tavLst>
                                        <p:tav fmla="" tm="0">
                                          <p:val>
                                            <p:strVal val="#ppt_x-1"/>
                                          </p:val>
                                        </p:tav>
                                        <p:tav fmla="" tm="100000">
                                          <p:val>
                                            <p:strVal val="#ppt_x"/>
                                          </p:val>
                                        </p:tav>
                                      </p:tavLst>
                                    </p:anim>
                                  </p:childTnLst>
                                </p:cTn>
                              </p:par>
                            </p:childTnLst>
                          </p:cTn>
                        </p:par>
                        <p:par>
                          <p:cTn fill="hold">
                            <p:stCondLst>
                              <p:cond delay="7500"/>
                            </p:stCondLst>
                            <p:childTnLst>
                              <p:par>
                                <p:cTn fill="hold" nodeType="afterEffect" presetClass="entr" presetID="2" presetSubtype="8">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500"/>
                                        <p:tgtEl>
                                          <p:spTgt spid="53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9"/>
                                        </p:tgtEl>
                                        <p:attrNameLst>
                                          <p:attrName>style.visibility</p:attrName>
                                        </p:attrNameLst>
                                      </p:cBhvr>
                                      <p:to>
                                        <p:strVal val="visible"/>
                                      </p:to>
                                    </p:set>
                                    <p:anim calcmode="lin" valueType="num">
                                      <p:cBhvr additive="base">
                                        <p:cTn dur="500"/>
                                        <p:tgtEl>
                                          <p:spTgt spid="519"/>
                                        </p:tgtEl>
                                        <p:attrNameLst>
                                          <p:attrName>ppt_w</p:attrName>
                                        </p:attrNameLst>
                                      </p:cBhvr>
                                      <p:tavLst>
                                        <p:tav fmla="" tm="0">
                                          <p:val>
                                            <p:strVal val="0"/>
                                          </p:val>
                                        </p:tav>
                                        <p:tav fmla="" tm="100000">
                                          <p:val>
                                            <p:strVal val="#ppt_w"/>
                                          </p:val>
                                        </p:tav>
                                      </p:tavLst>
                                    </p:anim>
                                    <p:anim calcmode="lin" valueType="num">
                                      <p:cBhvr additive="base">
                                        <p:cTn dur="500"/>
                                        <p:tgtEl>
                                          <p:spTgt spid="5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2"/>
          <p:cNvSpPr/>
          <p:nvPr/>
        </p:nvSpPr>
        <p:spPr>
          <a:xfrm>
            <a:off x="457200" y="16764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lang="fr-CA" sz="2800">
                <a:solidFill>
                  <a:schemeClr val="dk1"/>
                </a:solidFill>
                <a:latin typeface="Arial"/>
                <a:ea typeface="Arial"/>
                <a:cs typeface="Arial"/>
                <a:sym typeface="Arial"/>
              </a:rPr>
              <a:t>Any person who handles, transports DG’s or offer DG’s for transport must be adequatly trained and possess training certificate. </a:t>
            </a:r>
            <a:endParaRPr/>
          </a:p>
          <a:p>
            <a:pPr indent="-342900" lvl="0" marL="342900" marR="0" rtl="0" algn="l">
              <a:spcBef>
                <a:spcPts val="560"/>
              </a:spcBef>
              <a:spcAft>
                <a:spcPts val="0"/>
              </a:spcAft>
              <a:buClr>
                <a:schemeClr val="dk1"/>
              </a:buClr>
              <a:buSzPts val="2800"/>
              <a:buFont typeface="Arial"/>
              <a:buChar char="•"/>
            </a:pPr>
            <a:r>
              <a:rPr lang="fr-CA" sz="2800">
                <a:solidFill>
                  <a:schemeClr val="dk1"/>
                </a:solidFill>
                <a:latin typeface="Arial"/>
                <a:ea typeface="Arial"/>
                <a:cs typeface="Arial"/>
                <a:sym typeface="Arial"/>
              </a:rPr>
              <a:t>The employers (consignors, consigees, carriers, etc) are responsable for issuing a training certificate to an emplyee who handles or transport DG’s or offer them for transport. </a:t>
            </a:r>
            <a:endParaRPr/>
          </a:p>
          <a:p>
            <a:pPr indent="-342900" lvl="0" marL="342900" marR="0" rtl="0" algn="l">
              <a:lnSpc>
                <a:spcPct val="90000"/>
              </a:lnSpc>
              <a:spcBef>
                <a:spcPts val="560"/>
              </a:spcBef>
              <a:spcAft>
                <a:spcPts val="0"/>
              </a:spcAft>
              <a:buClr>
                <a:schemeClr val="dk1"/>
              </a:buClr>
              <a:buSzPts val="2800"/>
              <a:buFont typeface="Arial"/>
              <a:buChar char="•"/>
            </a:pPr>
            <a:r>
              <a:rPr lang="fr-CA" sz="2800">
                <a:solidFill>
                  <a:schemeClr val="dk1"/>
                </a:solidFill>
                <a:latin typeface="Arial"/>
                <a:ea typeface="Arial"/>
                <a:cs typeface="Arial"/>
                <a:sym typeface="Arial"/>
              </a:rPr>
              <a:t>The certificate expires 36 months after the issuance date.</a:t>
            </a:r>
            <a:endParaRPr/>
          </a:p>
          <a:p>
            <a:pPr indent="-139700" lvl="0" marL="342900" marR="0" rtl="0" algn="l">
              <a:lnSpc>
                <a:spcPct val="90000"/>
              </a:lnSpc>
              <a:spcBef>
                <a:spcPts val="64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sp>
        <p:nvSpPr>
          <p:cNvPr id="543" name="Google Shape;543;p32"/>
          <p:cNvSpPr/>
          <p:nvPr/>
        </p:nvSpPr>
        <p:spPr>
          <a:xfrm>
            <a:off x="914400" y="4495800"/>
            <a:ext cx="7772400" cy="3048000"/>
          </a:xfrm>
          <a:prstGeom prst="rect">
            <a:avLst/>
          </a:prstGeom>
          <a:noFill/>
          <a:ln>
            <a:noFill/>
          </a:ln>
        </p:spPr>
        <p:txBody>
          <a:bodyPr anchorCtr="0" anchor="t" bIns="45700" lIns="91425" spcFirstLastPara="1" rIns="91425" wrap="square" tIns="45700">
            <a:noAutofit/>
          </a:bodyPr>
          <a:lstStyle/>
          <a:p>
            <a:pPr indent="-190500" lvl="0" marL="342900" marR="0" rtl="0" algn="l">
              <a:lnSpc>
                <a:spcPct val="90000"/>
              </a:lnSpc>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descr="MCj03454060000[1]" id="544" name="Google Shape;544;p32"/>
          <p:cNvPicPr preferRelativeResize="0"/>
          <p:nvPr/>
        </p:nvPicPr>
        <p:blipFill rotWithShape="1">
          <a:blip r:embed="rId3">
            <a:alphaModFix/>
          </a:blip>
          <a:srcRect b="0" l="0" r="0" t="0"/>
          <a:stretch/>
        </p:blipFill>
        <p:spPr>
          <a:xfrm>
            <a:off x="7162800" y="4800600"/>
            <a:ext cx="1792288" cy="1790700"/>
          </a:xfrm>
          <a:prstGeom prst="rect">
            <a:avLst/>
          </a:prstGeom>
          <a:noFill/>
          <a:ln>
            <a:noFill/>
          </a:ln>
        </p:spPr>
      </p:pic>
      <p:sp>
        <p:nvSpPr>
          <p:cNvPr id="545" name="Google Shape;545;p32"/>
          <p:cNvSpPr txBox="1"/>
          <p:nvPr/>
        </p:nvSpPr>
        <p:spPr>
          <a:xfrm>
            <a:off x="3630613" y="811213"/>
            <a:ext cx="1874837" cy="9445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3200">
                <a:solidFill>
                  <a:schemeClr val="dk1"/>
                </a:solidFill>
                <a:latin typeface="Arial"/>
                <a:ea typeface="Arial"/>
                <a:cs typeface="Arial"/>
                <a:sym typeface="Arial"/>
              </a:rPr>
              <a:t>Training  </a:t>
            </a:r>
            <a:endParaRPr/>
          </a:p>
          <a:p>
            <a:pPr indent="0" lvl="0" marL="0" marR="0" rtl="0" algn="ctr">
              <a:spcBef>
                <a:spcPts val="0"/>
              </a:spcBef>
              <a:spcAft>
                <a:spcPts val="0"/>
              </a:spcAft>
              <a:buNone/>
            </a:pPr>
            <a:r>
              <a:rPr lang="fr-CA" sz="2400">
                <a:solidFill>
                  <a:srgbClr val="CC3300"/>
                </a:solidFill>
                <a:latin typeface="Arial"/>
                <a:ea typeface="Arial"/>
                <a:cs typeface="Arial"/>
                <a:sym typeface="Arial"/>
              </a:rPr>
              <a:t>p.27-28</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20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3">
                                            <p:txEl>
                                              <p:pRg end="0" st="0"/>
                                            </p:txEl>
                                          </p:spTgt>
                                        </p:tgtEl>
                                        <p:attrNameLst>
                                          <p:attrName>style.visibility</p:attrName>
                                        </p:attrNameLst>
                                      </p:cBhvr>
                                      <p:to>
                                        <p:strVal val="visible"/>
                                      </p:to>
                                    </p:set>
                                    <p:anim calcmode="lin" valueType="num">
                                      <p:cBhvr additive="base">
                                        <p:cTn dur="500"/>
                                        <p:tgtEl>
                                          <p:spTgt spid="54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3"/>
          <p:cNvSpPr txBox="1"/>
          <p:nvPr/>
        </p:nvSpPr>
        <p:spPr>
          <a:xfrm>
            <a:off x="293688" y="2441575"/>
            <a:ext cx="2879725" cy="11874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chemeClr val="dk1"/>
                </a:solidFill>
                <a:latin typeface="Arial"/>
                <a:ea typeface="Arial"/>
                <a:cs typeface="Arial"/>
                <a:sym typeface="Arial"/>
              </a:rPr>
              <a:t>P. 29</a:t>
            </a:r>
            <a:endParaRPr/>
          </a:p>
          <a:p>
            <a:pPr indent="0" lvl="0" marL="0" marR="0" rtl="0" algn="ctr">
              <a:spcBef>
                <a:spcPts val="0"/>
              </a:spcBef>
              <a:spcAft>
                <a:spcPts val="0"/>
              </a:spcAft>
              <a:buNone/>
            </a:pPr>
            <a:r>
              <a:rPr lang="fr-CA" sz="2400">
                <a:solidFill>
                  <a:schemeClr val="dk1"/>
                </a:solidFill>
                <a:latin typeface="Arial"/>
                <a:ea typeface="Arial"/>
                <a:cs typeface="Arial"/>
                <a:sym typeface="Arial"/>
              </a:rPr>
              <a:t>Example of training </a:t>
            </a:r>
            <a:endParaRPr/>
          </a:p>
          <a:p>
            <a:pPr indent="0" lvl="0" marL="0" marR="0" rtl="0" algn="ctr">
              <a:spcBef>
                <a:spcPts val="0"/>
              </a:spcBef>
              <a:spcAft>
                <a:spcPts val="0"/>
              </a:spcAft>
              <a:buNone/>
            </a:pPr>
            <a:r>
              <a:rPr lang="fr-CA" sz="2400">
                <a:solidFill>
                  <a:schemeClr val="dk1"/>
                </a:solidFill>
                <a:latin typeface="Arial"/>
                <a:ea typeface="Arial"/>
                <a:cs typeface="Arial"/>
                <a:sym typeface="Arial"/>
              </a:rPr>
              <a:t>certificate</a:t>
            </a:r>
            <a:endParaRPr sz="2400">
              <a:solidFill>
                <a:srgbClr val="CC3300"/>
              </a:solidFill>
              <a:latin typeface="Arial"/>
              <a:ea typeface="Arial"/>
              <a:cs typeface="Arial"/>
              <a:sym typeface="Arial"/>
            </a:endParaRPr>
          </a:p>
        </p:txBody>
      </p:sp>
      <p:pic>
        <p:nvPicPr>
          <p:cNvPr id="552" name="Google Shape;552;p33"/>
          <p:cNvPicPr preferRelativeResize="0"/>
          <p:nvPr/>
        </p:nvPicPr>
        <p:blipFill rotWithShape="1">
          <a:blip r:embed="rId3">
            <a:alphaModFix/>
          </a:blip>
          <a:srcRect b="0" l="0" r="0" t="0"/>
          <a:stretch/>
        </p:blipFill>
        <p:spPr>
          <a:xfrm>
            <a:off x="3419872" y="207868"/>
            <a:ext cx="4648200" cy="61071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4"/>
          <p:cNvSpPr/>
          <p:nvPr/>
        </p:nvSpPr>
        <p:spPr>
          <a:xfrm>
            <a:off x="2051720" y="332656"/>
            <a:ext cx="6330280" cy="855663"/>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800">
                <a:solidFill>
                  <a:schemeClr val="dk1"/>
                </a:solidFill>
                <a:latin typeface="Arial"/>
                <a:ea typeface="Arial"/>
                <a:cs typeface="Arial"/>
                <a:sym typeface="Arial"/>
              </a:rPr>
              <a:t>Accidental Release </a:t>
            </a:r>
            <a:endParaRPr/>
          </a:p>
          <a:p>
            <a:pPr indent="0" lvl="0" marL="0" marR="0" rtl="0" algn="ctr">
              <a:spcBef>
                <a:spcPts val="360"/>
              </a:spcBef>
              <a:spcAft>
                <a:spcPts val="0"/>
              </a:spcAft>
              <a:buNone/>
            </a:pPr>
            <a:r>
              <a:rPr lang="fr-CA" sz="1800">
                <a:solidFill>
                  <a:schemeClr val="dk1"/>
                </a:solidFill>
                <a:latin typeface="Arial"/>
                <a:ea typeface="Arial"/>
                <a:cs typeface="Arial"/>
                <a:sym typeface="Arial"/>
              </a:rPr>
              <a:t>P.30</a:t>
            </a:r>
            <a:endParaRPr sz="2400">
              <a:solidFill>
                <a:schemeClr val="dk1"/>
              </a:solidFill>
              <a:latin typeface="Arial"/>
              <a:ea typeface="Arial"/>
              <a:cs typeface="Arial"/>
              <a:sym typeface="Arial"/>
            </a:endParaRPr>
          </a:p>
        </p:txBody>
      </p:sp>
      <p:sp>
        <p:nvSpPr>
          <p:cNvPr id="559" name="Google Shape;559;p34"/>
          <p:cNvSpPr/>
          <p:nvPr/>
        </p:nvSpPr>
        <p:spPr>
          <a:xfrm>
            <a:off x="457200" y="1323256"/>
            <a:ext cx="7543800"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dk1"/>
                </a:solidFill>
                <a:latin typeface="Arial"/>
                <a:ea typeface="Arial"/>
                <a:cs typeface="Arial"/>
                <a:sym typeface="Arial"/>
              </a:rPr>
              <a:t>In the event of an accidental release of a quantity of dangerous substances or an emission of radiation that is greater than the quantity or emission level set out in the following table, the person who has possession of the dangerous goods</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fr-CA" sz="2000">
                <a:solidFill>
                  <a:schemeClr val="dk1"/>
                </a:solidFill>
                <a:latin typeface="Arial"/>
                <a:ea typeface="Arial"/>
                <a:cs typeface="Arial"/>
                <a:sym typeface="Arial"/>
              </a:rPr>
              <a:t>must immediately notify:</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fr-CA" sz="2000">
                <a:solidFill>
                  <a:schemeClr val="dk1"/>
                </a:solidFill>
                <a:latin typeface="Arial"/>
                <a:ea typeface="Arial"/>
                <a:cs typeface="Arial"/>
                <a:sym typeface="Arial"/>
              </a:rPr>
              <a:t>• the local police;</a:t>
            </a:r>
            <a:endParaRPr/>
          </a:p>
          <a:p>
            <a:pPr indent="0" lvl="0" marL="0" marR="0" rtl="0" algn="l">
              <a:spcBef>
                <a:spcPts val="0"/>
              </a:spcBef>
              <a:spcAft>
                <a:spcPts val="0"/>
              </a:spcAft>
              <a:buNone/>
            </a:pPr>
            <a:r>
              <a:rPr lang="fr-CA" sz="2000">
                <a:solidFill>
                  <a:schemeClr val="dk1"/>
                </a:solidFill>
                <a:latin typeface="Arial"/>
                <a:ea typeface="Arial"/>
                <a:cs typeface="Arial"/>
                <a:sym typeface="Arial"/>
              </a:rPr>
              <a:t>• his or her employer;</a:t>
            </a:r>
            <a:endParaRPr/>
          </a:p>
          <a:p>
            <a:pPr indent="0" lvl="0" marL="0" marR="0" rtl="0" algn="l">
              <a:spcBef>
                <a:spcPts val="0"/>
              </a:spcBef>
              <a:spcAft>
                <a:spcPts val="0"/>
              </a:spcAft>
              <a:buNone/>
            </a:pPr>
            <a:r>
              <a:rPr lang="fr-CA" sz="2000">
                <a:solidFill>
                  <a:schemeClr val="dk1"/>
                </a:solidFill>
                <a:latin typeface="Arial"/>
                <a:ea typeface="Arial"/>
                <a:cs typeface="Arial"/>
                <a:sym typeface="Arial"/>
              </a:rPr>
              <a:t>• the consignor of the dangerous substances;</a:t>
            </a:r>
            <a:endParaRPr/>
          </a:p>
          <a:p>
            <a:pPr indent="0" lvl="0" marL="0" marR="0" rtl="0" algn="l">
              <a:spcBef>
                <a:spcPts val="0"/>
              </a:spcBef>
              <a:spcAft>
                <a:spcPts val="0"/>
              </a:spcAft>
              <a:buNone/>
            </a:pPr>
            <a:r>
              <a:rPr lang="fr-CA" sz="2000">
                <a:solidFill>
                  <a:schemeClr val="dk1"/>
                </a:solidFill>
                <a:latin typeface="Arial"/>
                <a:ea typeface="Arial"/>
                <a:cs typeface="Arial"/>
                <a:sym typeface="Arial"/>
              </a:rPr>
              <a:t>• the owner, lessee or charterer of the vehicle;</a:t>
            </a:r>
            <a:endParaRPr/>
          </a:p>
          <a:p>
            <a:pPr indent="0" lvl="0" marL="0" marR="0" rtl="0" algn="l">
              <a:spcBef>
                <a:spcPts val="0"/>
              </a:spcBef>
              <a:spcAft>
                <a:spcPts val="0"/>
              </a:spcAft>
              <a:buNone/>
            </a:pPr>
            <a:r>
              <a:rPr lang="fr-CA" sz="2000">
                <a:solidFill>
                  <a:schemeClr val="dk1"/>
                </a:solidFill>
                <a:latin typeface="Arial"/>
                <a:ea typeface="Arial"/>
                <a:cs typeface="Arial"/>
                <a:sym typeface="Arial"/>
              </a:rPr>
              <a:t>• for infectious substances, CANUTEC at *666 on cell phone or (613) 996-6666;</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fr-CA" sz="2000">
                <a:solidFill>
                  <a:schemeClr val="dk1"/>
                </a:solidFill>
                <a:latin typeface="Arial"/>
                <a:ea typeface="Arial"/>
                <a:cs typeface="Arial"/>
                <a:sym typeface="Arial"/>
              </a:rPr>
              <a:t>• for an accidental release from a cylinder that has suffered a catastrophic failure,</a:t>
            </a:r>
            <a:endParaRPr sz="20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5"/>
          <p:cNvSpPr txBox="1"/>
          <p:nvPr>
            <p:ph type="title"/>
          </p:nvPr>
        </p:nvSpPr>
        <p:spPr>
          <a:xfrm>
            <a:off x="2123728" y="404664"/>
            <a:ext cx="6563072" cy="989856"/>
          </a:xfrm>
          <a:prstGeom prst="rect">
            <a:avLst/>
          </a:prstGeom>
          <a:solidFill>
            <a:srgbClr val="00FF00"/>
          </a:solid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fr-CA" sz="2000"/>
              <a:t>The treshold above which an immediate report is</a:t>
            </a:r>
            <a:br>
              <a:rPr lang="fr-CA" sz="2000"/>
            </a:br>
            <a:r>
              <a:rPr lang="fr-CA" sz="2000"/>
              <a:t>required in the accidental release of DG`S.</a:t>
            </a:r>
            <a:br>
              <a:rPr lang="fr-CA" sz="2000"/>
            </a:br>
            <a:r>
              <a:rPr lang="fr-CA" sz="2000"/>
              <a:t>The threshold varies depending of the class and quantities of DG`S</a:t>
            </a:r>
            <a:endParaRPr/>
          </a:p>
        </p:txBody>
      </p:sp>
      <p:graphicFrame>
        <p:nvGraphicFramePr>
          <p:cNvPr id="565" name="Google Shape;565;p35"/>
          <p:cNvGraphicFramePr/>
          <p:nvPr/>
        </p:nvGraphicFramePr>
        <p:xfrm>
          <a:off x="457200" y="1623864"/>
          <a:ext cx="3000000" cy="3000000"/>
        </p:xfrm>
        <a:graphic>
          <a:graphicData uri="http://schemas.openxmlformats.org/drawingml/2006/table">
            <a:tbl>
              <a:tblPr>
                <a:noFill/>
                <a:tableStyleId>{3E7CD8AE-121F-451F-93AA-CBB801EFB445}</a:tableStyleId>
              </a:tblPr>
              <a:tblGrid>
                <a:gridCol w="1538300"/>
                <a:gridCol w="6615100"/>
              </a:tblGrid>
              <a:tr h="1468450">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1</a:t>
                      </a:r>
                      <a:r>
                        <a:rPr b="1" i="0" lang="fr-CA" sz="2400" u="none" cap="none" strike="noStrike">
                          <a:solidFill>
                            <a:schemeClr val="dk1"/>
                          </a:solidFill>
                          <a:latin typeface="Arial"/>
                          <a:ea typeface="Arial"/>
                          <a:cs typeface="Arial"/>
                          <a:sym typeface="Arial"/>
                        </a:rPr>
                        <a:t>*</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Any quantity:</a:t>
                      </a:r>
                      <a:endParaRPr/>
                    </a:p>
                    <a:p>
                      <a:pPr indent="0" lvl="0" marL="0" marR="0" rtl="0" algn="l">
                        <a:lnSpc>
                          <a:spcPct val="100000"/>
                        </a:lnSpc>
                        <a:spcBef>
                          <a:spcPts val="24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a)That could pose a danger to public safety or is over 50Kg;</a:t>
                      </a:r>
                      <a:endParaRPr/>
                    </a:p>
                    <a:p>
                      <a:pPr indent="0" lvl="0" marL="0" marR="0" rtl="0" algn="l">
                        <a:lnSpc>
                          <a:spcPct val="100000"/>
                        </a:lnSpc>
                        <a:spcBef>
                          <a:spcPts val="24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b) Where the number of objects exceeds 1,000 for the following explosives: UN0029,UN0030, UN0121,UN0315 or UN0360;</a:t>
                      </a:r>
                      <a:endParaRPr/>
                    </a:p>
                    <a:p>
                      <a:pPr indent="0" lvl="0" marL="0" marR="0" rtl="0" algn="l">
                        <a:lnSpc>
                          <a:spcPct val="100000"/>
                        </a:lnSpc>
                        <a:spcBef>
                          <a:spcPts val="24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c) Where the net quantity explosives of Classes 1.2, 1.2,1.3 or 1.5 is over 10 Kg.</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9125">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2</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Any quantity that could pose a danger to public safety or any sustainer release of 10 minutes or more</a:t>
                      </a:r>
                      <a:r>
                        <a:rPr b="0" i="0" lang="fr-CA" sz="1200" u="none" cap="none" strike="noStrik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7550">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3</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200 L.</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19125">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4</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25 Kg</a:t>
                      </a:r>
                      <a:r>
                        <a:rPr b="0" i="0" lang="fr-CA" sz="1200" u="none" cap="none" strike="noStrike">
                          <a:solidFill>
                            <a:schemeClr val="dk1"/>
                          </a:solidFill>
                          <a:latin typeface="Arial"/>
                          <a:ea typeface="Arial"/>
                          <a:cs typeface="Arial"/>
                          <a:sym typeface="Arial"/>
                        </a:rPr>
                        <a:t>.</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11225">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5.1</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50 Kg. Of 50 L.</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graphicFrame>
        <p:nvGraphicFramePr>
          <p:cNvPr id="570" name="Google Shape;570;p36"/>
          <p:cNvGraphicFramePr/>
          <p:nvPr/>
        </p:nvGraphicFramePr>
        <p:xfrm>
          <a:off x="457200" y="1484784"/>
          <a:ext cx="3000000" cy="3000000"/>
        </p:xfrm>
        <a:graphic>
          <a:graphicData uri="http://schemas.openxmlformats.org/drawingml/2006/table">
            <a:tbl>
              <a:tblPr>
                <a:noFill/>
                <a:tableStyleId>{3E7CD8AE-121F-451F-93AA-CBB801EFB445}</a:tableStyleId>
              </a:tblPr>
              <a:tblGrid>
                <a:gridCol w="1254125"/>
                <a:gridCol w="6975475"/>
              </a:tblGrid>
              <a:tr h="786350">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5.2</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1 Kg or 1 L.</a:t>
                      </a:r>
                      <a:endParaRPr/>
                    </a:p>
                    <a:p>
                      <a:pPr indent="0" lvl="0" marL="0" marR="0" rtl="0" algn="l">
                        <a:lnSpc>
                          <a:spcPct val="100000"/>
                        </a:lnSpc>
                        <a:spcBef>
                          <a:spcPts val="560"/>
                        </a:spcBef>
                        <a:spcAft>
                          <a:spcPts val="0"/>
                        </a:spcAft>
                        <a:buClr>
                          <a:schemeClr val="dk1"/>
                        </a:buClr>
                        <a:buSzPts val="2800"/>
                        <a:buFont typeface="Calibri"/>
                        <a:buNone/>
                      </a:pPr>
                      <a:r>
                        <a:t/>
                      </a:r>
                      <a:endParaRPr b="1" i="0" sz="2800" u="none" cap="none" strike="noStrike">
                        <a:solidFill>
                          <a:schemeClr val="dk1"/>
                        </a:solidFill>
                        <a:latin typeface="Arial"/>
                        <a:ea typeface="Arial"/>
                        <a:cs typeface="Arial"/>
                        <a:sym typeface="Arial"/>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6350">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6.1</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5 kg or 5 L</a:t>
                      </a:r>
                      <a:r>
                        <a:rPr b="0" i="0" lang="fr-CA" sz="1200" u="none" cap="none" strike="noStrike">
                          <a:solidFill>
                            <a:schemeClr val="dk1"/>
                          </a:solidFill>
                          <a:latin typeface="Arial"/>
                          <a:ea typeface="Arial"/>
                          <a:cs typeface="Arial"/>
                          <a:sym typeface="Arial"/>
                        </a:rPr>
                        <a:t>.</a:t>
                      </a:r>
                      <a:endParaRPr/>
                    </a:p>
                    <a:p>
                      <a:pPr indent="0" lvl="0" marL="0" marR="0" rtl="0" algn="l">
                        <a:lnSpc>
                          <a:spcPct val="100000"/>
                        </a:lnSpc>
                        <a:spcBef>
                          <a:spcPts val="560"/>
                        </a:spcBef>
                        <a:spcAft>
                          <a:spcPts val="0"/>
                        </a:spcAft>
                        <a:buClr>
                          <a:schemeClr val="dk1"/>
                        </a:buClr>
                        <a:buSzPts val="2800"/>
                        <a:buFont typeface="Calibri"/>
                        <a:buNone/>
                      </a:pPr>
                      <a:r>
                        <a:t/>
                      </a:r>
                      <a:endParaRPr b="0" i="0" sz="2800" u="none" cap="none" strike="noStrike">
                        <a:solidFill>
                          <a:schemeClr val="dk1"/>
                        </a:solidFill>
                        <a:latin typeface="Arial"/>
                        <a:ea typeface="Arial"/>
                        <a:cs typeface="Arial"/>
                        <a:sym typeface="Arial"/>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6350">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6.2</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Any quantity</a:t>
                      </a:r>
                      <a:endParaRPr/>
                    </a:p>
                    <a:p>
                      <a:pPr indent="0" lvl="0" marL="0" marR="0" rtl="0" algn="l">
                        <a:lnSpc>
                          <a:spcPct val="100000"/>
                        </a:lnSpc>
                        <a:spcBef>
                          <a:spcPts val="560"/>
                        </a:spcBef>
                        <a:spcAft>
                          <a:spcPts val="0"/>
                        </a:spcAft>
                        <a:buClr>
                          <a:schemeClr val="dk1"/>
                        </a:buClr>
                        <a:buSzPts val="2800"/>
                        <a:buFont typeface="Calibri"/>
                        <a:buNone/>
                      </a:pPr>
                      <a:r>
                        <a:t/>
                      </a:r>
                      <a:endParaRPr b="0" i="0" sz="2800" u="none" cap="none" strike="noStrike">
                        <a:solidFill>
                          <a:schemeClr val="dk1"/>
                        </a:solidFill>
                        <a:latin typeface="Arial"/>
                        <a:ea typeface="Arial"/>
                        <a:cs typeface="Arial"/>
                        <a:sym typeface="Arial"/>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40050">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7</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Any quantity that could pose a danger to public safety. A risk is present when the ionizing level is above that estsblished in section 20 of the Packaging and Transport of Nuclear Substances Regulations</a:t>
                      </a:r>
                      <a:endParaRPr b="1" i="0" sz="1200" u="none" cap="none" strike="noStrike">
                        <a:solidFill>
                          <a:schemeClr val="dk1"/>
                        </a:solidFill>
                        <a:latin typeface="Arial"/>
                        <a:ea typeface="Arial"/>
                        <a:cs typeface="Arial"/>
                        <a:sym typeface="Arial"/>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7150">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8</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5 Kg or 5 L.</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7150">
                <a:tc>
                  <a:txBody>
                    <a:bodyPr/>
                    <a:lstStyle/>
                    <a:p>
                      <a:pPr indent="0" lvl="0" marL="0" marR="0" rtl="0" algn="l">
                        <a:lnSpc>
                          <a:spcPct val="100000"/>
                        </a:lnSpc>
                        <a:spcBef>
                          <a:spcPts val="0"/>
                        </a:spcBef>
                        <a:spcAft>
                          <a:spcPts val="0"/>
                        </a:spcAft>
                        <a:buClr>
                          <a:schemeClr val="dk1"/>
                        </a:buClr>
                        <a:buSzPts val="2400"/>
                        <a:buFont typeface="Arial"/>
                        <a:buNone/>
                      </a:pPr>
                      <a:r>
                        <a:rPr b="0" i="0" lang="fr-CA" sz="2400" u="none" cap="none" strike="noStrike">
                          <a:solidFill>
                            <a:schemeClr val="dk1"/>
                          </a:solidFill>
                          <a:latin typeface="Arial"/>
                          <a:ea typeface="Arial"/>
                          <a:cs typeface="Arial"/>
                          <a:sym typeface="Arial"/>
                        </a:rPr>
                        <a:t>9</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1" i="0" lang="fr-CA" sz="1200" u="none" cap="none" strike="noStrike">
                          <a:solidFill>
                            <a:schemeClr val="dk1"/>
                          </a:solidFill>
                          <a:latin typeface="Arial"/>
                          <a:ea typeface="Arial"/>
                          <a:cs typeface="Arial"/>
                          <a:sym typeface="Arial"/>
                        </a:rPr>
                        <a:t>25 Kg or 25 L.</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52250">
                <a:tc>
                  <a:txBody>
                    <a:bodyPr/>
                    <a:lstStyle/>
                    <a:p>
                      <a:pPr indent="0" lvl="0" marL="0" marR="0" rtl="0" algn="l">
                        <a:lnSpc>
                          <a:spcPct val="100000"/>
                        </a:lnSpc>
                        <a:spcBef>
                          <a:spcPts val="0"/>
                        </a:spcBef>
                        <a:spcAft>
                          <a:spcPts val="0"/>
                        </a:spcAft>
                        <a:buClr>
                          <a:schemeClr val="lt1"/>
                        </a:buClr>
                        <a:buSzPts val="2800"/>
                        <a:buFont typeface="Arial"/>
                        <a:buNone/>
                      </a:pPr>
                      <a:r>
                        <a:rPr b="0" i="0" lang="fr-CA" sz="2800" u="none" cap="none" strike="noStrike">
                          <a:solidFill>
                            <a:schemeClr val="lt1"/>
                          </a:solidFill>
                          <a:latin typeface="Arial"/>
                          <a:ea typeface="Arial"/>
                          <a:cs typeface="Arial"/>
                          <a:sym typeface="Arial"/>
                        </a:rPr>
                        <a:t>*</a:t>
                      </a:r>
                      <a:endParaRPr/>
                    </a:p>
                  </a:txBody>
                  <a:tcPr marT="45700" marB="45700"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7D00"/>
                    </a:solidFill>
                  </a:tcPr>
                </a:tc>
                <a:tc>
                  <a:txBody>
                    <a:bodyPr/>
                    <a:lstStyle/>
                    <a:p>
                      <a:pPr indent="0" lvl="0" marL="0" marR="0" rtl="0" algn="l">
                        <a:lnSpc>
                          <a:spcPct val="100000"/>
                        </a:lnSpc>
                        <a:spcBef>
                          <a:spcPts val="0"/>
                        </a:spcBef>
                        <a:spcAft>
                          <a:spcPts val="0"/>
                        </a:spcAft>
                        <a:buClr>
                          <a:schemeClr val="lt1"/>
                        </a:buClr>
                        <a:buSzPts val="1200"/>
                        <a:buFont typeface="Arial"/>
                        <a:buNone/>
                      </a:pPr>
                      <a:r>
                        <a:rPr b="1" i="1" lang="fr-CA" sz="1200" u="none" cap="none" strike="noStrike">
                          <a:solidFill>
                            <a:schemeClr val="lt1"/>
                          </a:solidFill>
                          <a:latin typeface="Arial"/>
                          <a:ea typeface="Arial"/>
                          <a:cs typeface="Arial"/>
                          <a:sym typeface="Arial"/>
                        </a:rPr>
                        <a:t>* Under the Regulation under the Act respecting explosives, the driver must also immediately notify thenearest Sûreté du Québec station and the owner of the vehicle</a:t>
                      </a:r>
                      <a:r>
                        <a:rPr b="0" i="1" lang="fr-CA" sz="1200" u="none" cap="none" strike="noStrike">
                          <a:solidFill>
                            <a:schemeClr val="lt1"/>
                          </a:solidFill>
                          <a:latin typeface="Arial"/>
                          <a:ea typeface="Arial"/>
                          <a:cs typeface="Arial"/>
                          <a:sym typeface="Arial"/>
                        </a:rPr>
                        <a:t>.</a:t>
                      </a:r>
                      <a:endParaRPr/>
                    </a:p>
                  </a:txBody>
                  <a:tcPr marT="45700" marB="457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7D00"/>
                    </a:solidFill>
                  </a:tcPr>
                </a:tc>
              </a:tr>
            </a:tbl>
          </a:graphicData>
        </a:graphic>
      </p:graphicFrame>
      <p:sp>
        <p:nvSpPr>
          <p:cNvPr id="571" name="Google Shape;571;p36"/>
          <p:cNvSpPr txBox="1"/>
          <p:nvPr/>
        </p:nvSpPr>
        <p:spPr>
          <a:xfrm>
            <a:off x="2123728" y="404664"/>
            <a:ext cx="6563072" cy="989856"/>
          </a:xfrm>
          <a:prstGeom prst="rect">
            <a:avLst/>
          </a:prstGeom>
          <a:solidFill>
            <a:srgbClr val="00FF00"/>
          </a:solidFill>
          <a:ln>
            <a:noFill/>
          </a:ln>
        </p:spPr>
        <p:txBody>
          <a:bodyPr anchorCtr="0" anchor="t" bIns="45700" lIns="91425" spcFirstLastPara="1" rIns="91425" wrap="square" tIns="45700">
            <a:normAutofit fontScale="90000"/>
          </a:bodyPr>
          <a:lstStyle/>
          <a:p>
            <a:pPr indent="0" lvl="0" marL="0" marR="0" rtl="0" algn="ctr">
              <a:spcBef>
                <a:spcPts val="0"/>
              </a:spcBef>
              <a:spcAft>
                <a:spcPts val="0"/>
              </a:spcAft>
              <a:buClr>
                <a:schemeClr val="dk1"/>
              </a:buClr>
              <a:buSzPct val="100000"/>
              <a:buFont typeface="Calibri"/>
              <a:buNone/>
            </a:pPr>
            <a:r>
              <a:rPr lang="fr-CA" sz="2000">
                <a:solidFill>
                  <a:schemeClr val="dk1"/>
                </a:solidFill>
                <a:latin typeface="Calibri"/>
                <a:ea typeface="Calibri"/>
                <a:cs typeface="Calibri"/>
                <a:sym typeface="Calibri"/>
              </a:rPr>
              <a:t>The treshold above which an immediate report is</a:t>
            </a:r>
            <a:br>
              <a:rPr lang="fr-CA" sz="2000">
                <a:solidFill>
                  <a:schemeClr val="dk1"/>
                </a:solidFill>
                <a:latin typeface="Calibri"/>
                <a:ea typeface="Calibri"/>
                <a:cs typeface="Calibri"/>
                <a:sym typeface="Calibri"/>
              </a:rPr>
            </a:br>
            <a:r>
              <a:rPr lang="fr-CA" sz="2000">
                <a:solidFill>
                  <a:schemeClr val="dk1"/>
                </a:solidFill>
                <a:latin typeface="Calibri"/>
                <a:ea typeface="Calibri"/>
                <a:cs typeface="Calibri"/>
                <a:sym typeface="Calibri"/>
              </a:rPr>
              <a:t>required in the accidental release of DG`S.</a:t>
            </a:r>
            <a:br>
              <a:rPr lang="fr-CA" sz="2000">
                <a:solidFill>
                  <a:schemeClr val="dk1"/>
                </a:solidFill>
                <a:latin typeface="Calibri"/>
                <a:ea typeface="Calibri"/>
                <a:cs typeface="Calibri"/>
                <a:sym typeface="Calibri"/>
              </a:rPr>
            </a:br>
            <a:r>
              <a:rPr lang="fr-CA" sz="2000">
                <a:solidFill>
                  <a:schemeClr val="dk1"/>
                </a:solidFill>
                <a:latin typeface="Calibri"/>
                <a:ea typeface="Calibri"/>
                <a:cs typeface="Calibri"/>
                <a:sym typeface="Calibri"/>
              </a:rPr>
              <a:t>The threshold varies depending of the class and quantities of DG`S</a:t>
            </a:r>
            <a:endParaRPr sz="20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7"/>
          <p:cNvSpPr txBox="1"/>
          <p:nvPr/>
        </p:nvSpPr>
        <p:spPr>
          <a:xfrm>
            <a:off x="2858294" y="404664"/>
            <a:ext cx="52578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2400">
                <a:solidFill>
                  <a:srgbClr val="00B050"/>
                </a:solidFill>
                <a:latin typeface="Arial"/>
                <a:ea typeface="Arial"/>
                <a:cs typeface="Arial"/>
                <a:sym typeface="Arial"/>
              </a:rPr>
              <a:t>Tunnels</a:t>
            </a:r>
            <a:r>
              <a:rPr b="1" lang="fr-CA" sz="2400">
                <a:solidFill>
                  <a:srgbClr val="CC3300"/>
                </a:solidFill>
                <a:latin typeface="Arial"/>
                <a:ea typeface="Arial"/>
                <a:cs typeface="Arial"/>
                <a:sym typeface="Arial"/>
              </a:rPr>
              <a:t>                                </a:t>
            </a:r>
            <a:r>
              <a:rPr lang="fr-CA" sz="2400">
                <a:solidFill>
                  <a:srgbClr val="CC3300"/>
                </a:solidFill>
                <a:latin typeface="Arial"/>
                <a:ea typeface="Arial"/>
                <a:cs typeface="Arial"/>
                <a:sym typeface="Arial"/>
              </a:rPr>
              <a:t>p.31</a:t>
            </a:r>
            <a:endParaRPr/>
          </a:p>
        </p:txBody>
      </p:sp>
      <p:pic>
        <p:nvPicPr>
          <p:cNvPr id="578" name="Google Shape;578;p37"/>
          <p:cNvPicPr preferRelativeResize="0"/>
          <p:nvPr/>
        </p:nvPicPr>
        <p:blipFill rotWithShape="1">
          <a:blip r:embed="rId3">
            <a:alphaModFix/>
          </a:blip>
          <a:srcRect b="0" l="0" r="0" t="0"/>
          <a:stretch/>
        </p:blipFill>
        <p:spPr>
          <a:xfrm>
            <a:off x="8308974" y="4566320"/>
            <a:ext cx="593725" cy="685800"/>
          </a:xfrm>
          <a:prstGeom prst="rect">
            <a:avLst/>
          </a:prstGeom>
          <a:noFill/>
          <a:ln>
            <a:noFill/>
          </a:ln>
        </p:spPr>
      </p:pic>
      <p:pic>
        <p:nvPicPr>
          <p:cNvPr id="579" name="Google Shape;579;p37"/>
          <p:cNvPicPr preferRelativeResize="0"/>
          <p:nvPr/>
        </p:nvPicPr>
        <p:blipFill rotWithShape="1">
          <a:blip r:embed="rId4">
            <a:alphaModFix/>
          </a:blip>
          <a:srcRect b="0" l="0" r="0" t="0"/>
          <a:stretch/>
        </p:blipFill>
        <p:spPr>
          <a:xfrm>
            <a:off x="3660774" y="5175920"/>
            <a:ext cx="1905000" cy="1052513"/>
          </a:xfrm>
          <a:prstGeom prst="rect">
            <a:avLst/>
          </a:prstGeom>
          <a:noFill/>
          <a:ln>
            <a:noFill/>
          </a:ln>
        </p:spPr>
      </p:pic>
      <p:pic>
        <p:nvPicPr>
          <p:cNvPr id="580" name="Google Shape;580;p37"/>
          <p:cNvPicPr preferRelativeResize="0"/>
          <p:nvPr/>
        </p:nvPicPr>
        <p:blipFill rotWithShape="1">
          <a:blip r:embed="rId5">
            <a:alphaModFix/>
          </a:blip>
          <a:srcRect b="0" l="0" r="0" t="0"/>
          <a:stretch/>
        </p:blipFill>
        <p:spPr>
          <a:xfrm>
            <a:off x="5489574" y="2432720"/>
            <a:ext cx="3690938" cy="1076325"/>
          </a:xfrm>
          <a:prstGeom prst="rect">
            <a:avLst/>
          </a:prstGeom>
          <a:noFill/>
          <a:ln>
            <a:noFill/>
          </a:ln>
        </p:spPr>
      </p:pic>
      <p:sp>
        <p:nvSpPr>
          <p:cNvPr id="581" name="Google Shape;581;p37"/>
          <p:cNvSpPr txBox="1"/>
          <p:nvPr/>
        </p:nvSpPr>
        <p:spPr>
          <a:xfrm>
            <a:off x="688974" y="908720"/>
            <a:ext cx="8077200" cy="400050"/>
          </a:xfrm>
          <a:prstGeom prst="rect">
            <a:avLst/>
          </a:prstGeom>
          <a:solidFill>
            <a:srgbClr val="BCE29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dk1"/>
                </a:solidFill>
                <a:latin typeface="Arial"/>
                <a:ea typeface="Arial"/>
                <a:cs typeface="Arial"/>
                <a:sym typeface="Arial"/>
              </a:rPr>
              <a:t>Requirements applying to the use of tunnels</a:t>
            </a:r>
            <a:endParaRPr sz="2000">
              <a:solidFill>
                <a:schemeClr val="dk1"/>
              </a:solidFill>
              <a:latin typeface="Arial"/>
              <a:ea typeface="Arial"/>
              <a:cs typeface="Arial"/>
              <a:sym typeface="Arial"/>
            </a:endParaRPr>
          </a:p>
        </p:txBody>
      </p:sp>
      <p:sp>
        <p:nvSpPr>
          <p:cNvPr id="582" name="Google Shape;582;p37"/>
          <p:cNvSpPr/>
          <p:nvPr/>
        </p:nvSpPr>
        <p:spPr>
          <a:xfrm>
            <a:off x="688974" y="1365920"/>
            <a:ext cx="5638800" cy="1200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200">
                <a:solidFill>
                  <a:schemeClr val="dk1"/>
                </a:solidFill>
                <a:latin typeface="Arial"/>
                <a:ea typeface="Arial"/>
                <a:cs typeface="Arial"/>
                <a:sym typeface="Arial"/>
              </a:rPr>
              <a:t>Drivers of a road vehicle or combination of road vehicles are strictly</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prohibited from travelling in the tunnel section of pont-tunnel Louis-</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Hippolyte-Lafontaine, tunnels Ville-Marie and Viger in Montréal,</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pont-tunnel Joseph-Samson in Québec, and in  Melocheville in Beauharnois</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fr-CA" sz="1200">
                <a:solidFill>
                  <a:schemeClr val="dk1"/>
                </a:solidFill>
                <a:latin typeface="Arial"/>
                <a:ea typeface="Arial"/>
                <a:cs typeface="Arial"/>
                <a:sym typeface="Arial"/>
              </a:rPr>
              <a:t>when:</a:t>
            </a:r>
            <a:endParaRPr/>
          </a:p>
        </p:txBody>
      </p:sp>
      <p:sp>
        <p:nvSpPr>
          <p:cNvPr id="583" name="Google Shape;583;p37"/>
          <p:cNvSpPr/>
          <p:nvPr/>
        </p:nvSpPr>
        <p:spPr>
          <a:xfrm>
            <a:off x="688974" y="2585120"/>
            <a:ext cx="4572000" cy="8302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200">
                <a:solidFill>
                  <a:schemeClr val="dk1"/>
                </a:solidFill>
                <a:latin typeface="Arial"/>
                <a:ea typeface="Arial"/>
                <a:cs typeface="Arial"/>
                <a:sym typeface="Arial"/>
              </a:rPr>
              <a:t>• the quantity of dangerous substances they</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  are transporting requires that placards be</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  displayed, unless the vehicle is carrying only</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  Class 9 dangerous substances;</a:t>
            </a:r>
            <a:endParaRPr/>
          </a:p>
        </p:txBody>
      </p:sp>
      <p:sp>
        <p:nvSpPr>
          <p:cNvPr id="584" name="Google Shape;584;p37"/>
          <p:cNvSpPr/>
          <p:nvPr/>
        </p:nvSpPr>
        <p:spPr>
          <a:xfrm>
            <a:off x="688974" y="3728120"/>
            <a:ext cx="43434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200">
                <a:solidFill>
                  <a:schemeClr val="dk1"/>
                </a:solidFill>
                <a:latin typeface="Arial"/>
                <a:ea typeface="Arial"/>
                <a:cs typeface="Arial"/>
                <a:sym typeface="Arial"/>
              </a:rPr>
              <a:t>• transporting Class 3 flammable liquid and</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  the total capacity of the set of containers</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  exceeds 30 L;</a:t>
            </a:r>
            <a:endParaRPr/>
          </a:p>
        </p:txBody>
      </p:sp>
      <p:sp>
        <p:nvSpPr>
          <p:cNvPr id="585" name="Google Shape;585;p37"/>
          <p:cNvSpPr/>
          <p:nvPr/>
        </p:nvSpPr>
        <p:spPr>
          <a:xfrm>
            <a:off x="688974" y="4566320"/>
            <a:ext cx="51816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200">
                <a:solidFill>
                  <a:schemeClr val="dk1"/>
                </a:solidFill>
                <a:latin typeface="Arial"/>
                <a:ea typeface="Arial"/>
                <a:cs typeface="Arial"/>
                <a:sym typeface="Arial"/>
              </a:rPr>
              <a:t>• transporting Class 2.1, 2.2 (5.1),</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  2.3 (2.1) and 2.3 (5.1) gases in more than two cylinders where the water</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  capacity of a cylinder exceeds 46 L;</a:t>
            </a:r>
            <a:endParaRPr sz="2000">
              <a:solidFill>
                <a:schemeClr val="dk1"/>
              </a:solidFill>
              <a:latin typeface="Arial"/>
              <a:ea typeface="Arial"/>
              <a:cs typeface="Arial"/>
              <a:sym typeface="Arial"/>
            </a:endParaRPr>
          </a:p>
        </p:txBody>
      </p:sp>
      <p:sp>
        <p:nvSpPr>
          <p:cNvPr id="586" name="Google Shape;586;p37"/>
          <p:cNvSpPr/>
          <p:nvPr/>
        </p:nvSpPr>
        <p:spPr>
          <a:xfrm>
            <a:off x="688974" y="5404520"/>
            <a:ext cx="45720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200">
                <a:solidFill>
                  <a:schemeClr val="dk1"/>
                </a:solidFill>
                <a:latin typeface="Arial"/>
                <a:ea typeface="Arial"/>
                <a:cs typeface="Arial"/>
                <a:sym typeface="Arial"/>
              </a:rPr>
              <a:t>• the vehicle is equipped with an</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  equipment that generates naked flame</a:t>
            </a:r>
            <a:endParaRPr/>
          </a:p>
          <a:p>
            <a:pPr indent="0" lvl="0" marL="0" marR="0" rtl="0" algn="l">
              <a:spcBef>
                <a:spcPts val="0"/>
              </a:spcBef>
              <a:spcAft>
                <a:spcPts val="0"/>
              </a:spcAft>
              <a:buNone/>
            </a:pPr>
            <a:r>
              <a:rPr lang="fr-CA" sz="1200">
                <a:solidFill>
                  <a:schemeClr val="dk1"/>
                </a:solidFill>
                <a:latin typeface="Arial"/>
                <a:ea typeface="Arial"/>
                <a:cs typeface="Arial"/>
                <a:sym typeface="Arial"/>
              </a:rPr>
              <a:t>  or contains incandescent solid fuel.</a:t>
            </a:r>
            <a:endParaRPr/>
          </a:p>
        </p:txBody>
      </p:sp>
      <p:sp>
        <p:nvSpPr>
          <p:cNvPr id="587" name="Google Shape;587;p37"/>
          <p:cNvSpPr txBox="1"/>
          <p:nvPr/>
        </p:nvSpPr>
        <p:spPr>
          <a:xfrm>
            <a:off x="8537574" y="4718720"/>
            <a:ext cx="458788"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dk1"/>
                </a:solidFill>
                <a:latin typeface="Arial"/>
                <a:ea typeface="Arial"/>
                <a:cs typeface="Arial"/>
                <a:sym typeface="Arial"/>
              </a:rPr>
              <a:t>46 L</a:t>
            </a:r>
            <a:endParaRPr sz="1100">
              <a:solidFill>
                <a:schemeClr val="dk1"/>
              </a:solidFill>
              <a:latin typeface="Arial"/>
              <a:ea typeface="Arial"/>
              <a:cs typeface="Arial"/>
              <a:sym typeface="Arial"/>
            </a:endParaRPr>
          </a:p>
        </p:txBody>
      </p:sp>
      <p:sp>
        <p:nvSpPr>
          <p:cNvPr id="588" name="Google Shape;588;p37"/>
          <p:cNvSpPr txBox="1"/>
          <p:nvPr/>
        </p:nvSpPr>
        <p:spPr>
          <a:xfrm>
            <a:off x="8308974" y="4947320"/>
            <a:ext cx="458788"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dk1"/>
                </a:solidFill>
                <a:latin typeface="Arial"/>
                <a:ea typeface="Arial"/>
                <a:cs typeface="Arial"/>
                <a:sym typeface="Arial"/>
              </a:rPr>
              <a:t>46 L</a:t>
            </a:r>
            <a:endParaRPr sz="1100">
              <a:solidFill>
                <a:schemeClr val="dk1"/>
              </a:solidFill>
              <a:latin typeface="Arial"/>
              <a:ea typeface="Arial"/>
              <a:cs typeface="Arial"/>
              <a:sym typeface="Arial"/>
            </a:endParaRPr>
          </a:p>
        </p:txBody>
      </p:sp>
      <p:sp>
        <p:nvSpPr>
          <p:cNvPr id="589" name="Google Shape;589;p37"/>
          <p:cNvSpPr/>
          <p:nvPr/>
        </p:nvSpPr>
        <p:spPr>
          <a:xfrm>
            <a:off x="3889374" y="5099720"/>
            <a:ext cx="1066800" cy="990600"/>
          </a:xfrm>
          <a:prstGeom prst="noSmoking">
            <a:avLst>
              <a:gd fmla="val 5546" name="adj"/>
            </a:avLst>
          </a:prstGeom>
          <a:solidFill>
            <a:srgbClr val="FF0000">
              <a:alpha val="84705"/>
            </a:srgbClr>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590" name="Google Shape;590;p37"/>
          <p:cNvPicPr preferRelativeResize="0"/>
          <p:nvPr/>
        </p:nvPicPr>
        <p:blipFill rotWithShape="1">
          <a:blip r:embed="rId6">
            <a:alphaModFix/>
          </a:blip>
          <a:srcRect b="0" l="0" r="0" t="0"/>
          <a:stretch/>
        </p:blipFill>
        <p:spPr>
          <a:xfrm>
            <a:off x="7546974" y="4490120"/>
            <a:ext cx="254000" cy="685800"/>
          </a:xfrm>
          <a:prstGeom prst="rect">
            <a:avLst/>
          </a:prstGeom>
          <a:noFill/>
          <a:ln>
            <a:noFill/>
          </a:ln>
        </p:spPr>
      </p:pic>
      <p:pic>
        <p:nvPicPr>
          <p:cNvPr id="591" name="Google Shape;591;p37"/>
          <p:cNvPicPr preferRelativeResize="0"/>
          <p:nvPr/>
        </p:nvPicPr>
        <p:blipFill rotWithShape="1">
          <a:blip r:embed="rId6">
            <a:alphaModFix/>
          </a:blip>
          <a:srcRect b="0" l="0" r="0" t="0"/>
          <a:stretch/>
        </p:blipFill>
        <p:spPr>
          <a:xfrm>
            <a:off x="6632574" y="4490120"/>
            <a:ext cx="254000" cy="762000"/>
          </a:xfrm>
          <a:prstGeom prst="rect">
            <a:avLst/>
          </a:prstGeom>
          <a:noFill/>
          <a:ln>
            <a:noFill/>
          </a:ln>
        </p:spPr>
      </p:pic>
      <p:pic>
        <p:nvPicPr>
          <p:cNvPr id="592" name="Google Shape;592;p37"/>
          <p:cNvPicPr preferRelativeResize="0"/>
          <p:nvPr/>
        </p:nvPicPr>
        <p:blipFill rotWithShape="1">
          <a:blip r:embed="rId7">
            <a:alphaModFix/>
          </a:blip>
          <a:srcRect b="0" l="0" r="0" t="0"/>
          <a:stretch/>
        </p:blipFill>
        <p:spPr>
          <a:xfrm>
            <a:off x="6159499" y="4490120"/>
            <a:ext cx="455613" cy="762000"/>
          </a:xfrm>
          <a:prstGeom prst="rect">
            <a:avLst/>
          </a:prstGeom>
          <a:noFill/>
          <a:ln>
            <a:noFill/>
          </a:ln>
        </p:spPr>
      </p:pic>
      <p:sp>
        <p:nvSpPr>
          <p:cNvPr id="593" name="Google Shape;593;p37"/>
          <p:cNvSpPr txBox="1"/>
          <p:nvPr/>
        </p:nvSpPr>
        <p:spPr>
          <a:xfrm>
            <a:off x="7699374" y="4642520"/>
            <a:ext cx="458788"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dk1"/>
                </a:solidFill>
                <a:latin typeface="Arial"/>
                <a:ea typeface="Arial"/>
                <a:cs typeface="Arial"/>
                <a:sym typeface="Arial"/>
              </a:rPr>
              <a:t>53 L</a:t>
            </a:r>
            <a:endParaRPr sz="1100">
              <a:solidFill>
                <a:schemeClr val="dk1"/>
              </a:solidFill>
              <a:latin typeface="Arial"/>
              <a:ea typeface="Arial"/>
              <a:cs typeface="Arial"/>
              <a:sym typeface="Arial"/>
            </a:endParaRPr>
          </a:p>
        </p:txBody>
      </p:sp>
      <p:sp>
        <p:nvSpPr>
          <p:cNvPr id="594" name="Google Shape;594;p37"/>
          <p:cNvSpPr txBox="1"/>
          <p:nvPr/>
        </p:nvSpPr>
        <p:spPr>
          <a:xfrm>
            <a:off x="6708774" y="4642520"/>
            <a:ext cx="458788"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dk1"/>
                </a:solidFill>
                <a:latin typeface="Arial"/>
                <a:ea typeface="Arial"/>
                <a:cs typeface="Arial"/>
                <a:sym typeface="Arial"/>
              </a:rPr>
              <a:t>25 L</a:t>
            </a:r>
            <a:endParaRPr sz="1100">
              <a:solidFill>
                <a:schemeClr val="dk1"/>
              </a:solidFill>
              <a:latin typeface="Arial"/>
              <a:ea typeface="Arial"/>
              <a:cs typeface="Arial"/>
              <a:sym typeface="Arial"/>
            </a:endParaRPr>
          </a:p>
        </p:txBody>
      </p:sp>
      <p:sp>
        <p:nvSpPr>
          <p:cNvPr id="595" name="Google Shape;595;p37"/>
          <p:cNvSpPr txBox="1"/>
          <p:nvPr/>
        </p:nvSpPr>
        <p:spPr>
          <a:xfrm>
            <a:off x="6327774" y="5175920"/>
            <a:ext cx="458788"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dk1"/>
                </a:solidFill>
                <a:latin typeface="Arial"/>
                <a:ea typeface="Arial"/>
                <a:cs typeface="Arial"/>
                <a:sym typeface="Arial"/>
              </a:rPr>
              <a:t>25 L</a:t>
            </a:r>
            <a:endParaRPr sz="1100">
              <a:solidFill>
                <a:schemeClr val="dk1"/>
              </a:solidFill>
              <a:latin typeface="Arial"/>
              <a:ea typeface="Arial"/>
              <a:cs typeface="Arial"/>
              <a:sym typeface="Arial"/>
            </a:endParaRPr>
          </a:p>
        </p:txBody>
      </p:sp>
      <p:sp>
        <p:nvSpPr>
          <p:cNvPr id="596" name="Google Shape;596;p37"/>
          <p:cNvSpPr txBox="1"/>
          <p:nvPr/>
        </p:nvSpPr>
        <p:spPr>
          <a:xfrm>
            <a:off x="6099174" y="4794920"/>
            <a:ext cx="458788"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dk1"/>
                </a:solidFill>
                <a:latin typeface="Arial"/>
                <a:ea typeface="Arial"/>
                <a:cs typeface="Arial"/>
                <a:sym typeface="Arial"/>
              </a:rPr>
              <a:t>25 L</a:t>
            </a:r>
            <a:endParaRPr sz="1100">
              <a:solidFill>
                <a:schemeClr val="dk1"/>
              </a:solidFill>
              <a:latin typeface="Arial"/>
              <a:ea typeface="Arial"/>
              <a:cs typeface="Arial"/>
              <a:sym typeface="Arial"/>
            </a:endParaRPr>
          </a:p>
        </p:txBody>
      </p:sp>
      <p:sp>
        <p:nvSpPr>
          <p:cNvPr id="597" name="Google Shape;597;p37"/>
          <p:cNvSpPr/>
          <p:nvPr/>
        </p:nvSpPr>
        <p:spPr>
          <a:xfrm>
            <a:off x="6022974" y="4261520"/>
            <a:ext cx="1143000" cy="1219200"/>
          </a:xfrm>
          <a:prstGeom prst="noSmoking">
            <a:avLst>
              <a:gd fmla="val 3929" name="adj"/>
            </a:avLst>
          </a:prstGeom>
          <a:solidFill>
            <a:srgbClr val="FF0000"/>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37"/>
          <p:cNvSpPr/>
          <p:nvPr/>
        </p:nvSpPr>
        <p:spPr>
          <a:xfrm>
            <a:off x="7318374" y="4337720"/>
            <a:ext cx="838200" cy="990600"/>
          </a:xfrm>
          <a:prstGeom prst="noSmoking">
            <a:avLst>
              <a:gd fmla="val 6628" name="adj"/>
            </a:avLst>
          </a:prstGeom>
          <a:solidFill>
            <a:srgbClr val="FF0000"/>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9" name="Google Shape;599;p37"/>
          <p:cNvSpPr/>
          <p:nvPr/>
        </p:nvSpPr>
        <p:spPr>
          <a:xfrm>
            <a:off x="5946774" y="2508920"/>
            <a:ext cx="1066800" cy="990600"/>
          </a:xfrm>
          <a:prstGeom prst="noSmoking">
            <a:avLst>
              <a:gd fmla="val 4924" name="adj"/>
            </a:avLst>
          </a:prstGeom>
          <a:solidFill>
            <a:srgbClr val="FF0000"/>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600" name="Google Shape;600;p37"/>
          <p:cNvPicPr preferRelativeResize="0"/>
          <p:nvPr/>
        </p:nvPicPr>
        <p:blipFill rotWithShape="1">
          <a:blip r:embed="rId8">
            <a:alphaModFix/>
          </a:blip>
          <a:srcRect b="0" l="0" r="0" t="0"/>
          <a:stretch/>
        </p:blipFill>
        <p:spPr>
          <a:xfrm>
            <a:off x="4956174" y="3880520"/>
            <a:ext cx="563563" cy="609600"/>
          </a:xfrm>
          <a:prstGeom prst="rect">
            <a:avLst/>
          </a:prstGeom>
          <a:noFill/>
          <a:ln>
            <a:noFill/>
          </a:ln>
        </p:spPr>
      </p:pic>
      <p:pic>
        <p:nvPicPr>
          <p:cNvPr id="601" name="Google Shape;601;p37"/>
          <p:cNvPicPr preferRelativeResize="0"/>
          <p:nvPr/>
        </p:nvPicPr>
        <p:blipFill rotWithShape="1">
          <a:blip r:embed="rId8">
            <a:alphaModFix/>
          </a:blip>
          <a:srcRect b="0" l="0" r="0" t="0"/>
          <a:stretch/>
        </p:blipFill>
        <p:spPr>
          <a:xfrm>
            <a:off x="4346574" y="3728120"/>
            <a:ext cx="635000" cy="685800"/>
          </a:xfrm>
          <a:prstGeom prst="rect">
            <a:avLst/>
          </a:prstGeom>
          <a:noFill/>
          <a:ln>
            <a:noFill/>
          </a:ln>
        </p:spPr>
      </p:pic>
      <p:pic>
        <p:nvPicPr>
          <p:cNvPr id="602" name="Google Shape;602;p37"/>
          <p:cNvPicPr preferRelativeResize="0"/>
          <p:nvPr/>
        </p:nvPicPr>
        <p:blipFill rotWithShape="1">
          <a:blip r:embed="rId8">
            <a:alphaModFix/>
          </a:blip>
          <a:srcRect b="0" l="0" r="0" t="0"/>
          <a:stretch/>
        </p:blipFill>
        <p:spPr>
          <a:xfrm>
            <a:off x="8156574" y="3575720"/>
            <a:ext cx="762000" cy="685800"/>
          </a:xfrm>
          <a:prstGeom prst="rect">
            <a:avLst/>
          </a:prstGeom>
          <a:noFill/>
          <a:ln>
            <a:noFill/>
          </a:ln>
        </p:spPr>
      </p:pic>
      <p:sp>
        <p:nvSpPr>
          <p:cNvPr id="603" name="Google Shape;603;p37"/>
          <p:cNvSpPr txBox="1"/>
          <p:nvPr/>
        </p:nvSpPr>
        <p:spPr>
          <a:xfrm>
            <a:off x="8308974" y="3804320"/>
            <a:ext cx="457200"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lt1"/>
                </a:solidFill>
                <a:latin typeface="Arial"/>
                <a:ea typeface="Arial"/>
                <a:cs typeface="Arial"/>
                <a:sym typeface="Arial"/>
              </a:rPr>
              <a:t>30 L</a:t>
            </a:r>
            <a:endParaRPr sz="1100">
              <a:solidFill>
                <a:schemeClr val="lt1"/>
              </a:solidFill>
              <a:latin typeface="Arial"/>
              <a:ea typeface="Arial"/>
              <a:cs typeface="Arial"/>
              <a:sym typeface="Arial"/>
            </a:endParaRPr>
          </a:p>
        </p:txBody>
      </p:sp>
      <p:sp>
        <p:nvSpPr>
          <p:cNvPr id="604" name="Google Shape;604;p37"/>
          <p:cNvSpPr txBox="1"/>
          <p:nvPr/>
        </p:nvSpPr>
        <p:spPr>
          <a:xfrm>
            <a:off x="5489574" y="4032920"/>
            <a:ext cx="458788"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dk1"/>
                </a:solidFill>
                <a:latin typeface="Arial"/>
                <a:ea typeface="Arial"/>
                <a:cs typeface="Arial"/>
                <a:sym typeface="Arial"/>
              </a:rPr>
              <a:t>20 L</a:t>
            </a:r>
            <a:endParaRPr sz="1100">
              <a:solidFill>
                <a:schemeClr val="dk1"/>
              </a:solidFill>
              <a:latin typeface="Arial"/>
              <a:ea typeface="Arial"/>
              <a:cs typeface="Arial"/>
              <a:sym typeface="Arial"/>
            </a:endParaRPr>
          </a:p>
        </p:txBody>
      </p:sp>
      <p:sp>
        <p:nvSpPr>
          <p:cNvPr id="605" name="Google Shape;605;p37"/>
          <p:cNvSpPr txBox="1"/>
          <p:nvPr/>
        </p:nvSpPr>
        <p:spPr>
          <a:xfrm>
            <a:off x="3965574" y="3880520"/>
            <a:ext cx="458788" cy="261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dk1"/>
                </a:solidFill>
                <a:latin typeface="Arial"/>
                <a:ea typeface="Arial"/>
                <a:cs typeface="Arial"/>
                <a:sym typeface="Arial"/>
              </a:rPr>
              <a:t>20 L</a:t>
            </a:r>
            <a:endParaRPr sz="1100">
              <a:solidFill>
                <a:schemeClr val="dk1"/>
              </a:solidFill>
              <a:latin typeface="Arial"/>
              <a:ea typeface="Arial"/>
              <a:cs typeface="Arial"/>
              <a:sym typeface="Arial"/>
            </a:endParaRPr>
          </a:p>
        </p:txBody>
      </p:sp>
      <p:sp>
        <p:nvSpPr>
          <p:cNvPr id="606" name="Google Shape;606;p37"/>
          <p:cNvSpPr/>
          <p:nvPr/>
        </p:nvSpPr>
        <p:spPr>
          <a:xfrm>
            <a:off x="4270374" y="3575720"/>
            <a:ext cx="1295400" cy="1066800"/>
          </a:xfrm>
          <a:prstGeom prst="noSmoking">
            <a:avLst>
              <a:gd fmla="val 4768" name="adj"/>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37"/>
          <p:cNvSpPr/>
          <p:nvPr/>
        </p:nvSpPr>
        <p:spPr>
          <a:xfrm>
            <a:off x="7318374" y="1442120"/>
            <a:ext cx="1143000" cy="9906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37"/>
          <p:cNvSpPr/>
          <p:nvPr/>
        </p:nvSpPr>
        <p:spPr>
          <a:xfrm>
            <a:off x="7470774" y="1594520"/>
            <a:ext cx="838200" cy="685800"/>
          </a:xfrm>
          <a:prstGeom prst="diamond">
            <a:avLst/>
          </a:prstGeom>
          <a:solidFill>
            <a:schemeClr val="dk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37"/>
          <p:cNvSpPr/>
          <p:nvPr/>
        </p:nvSpPr>
        <p:spPr>
          <a:xfrm>
            <a:off x="7394574" y="1518320"/>
            <a:ext cx="990600" cy="838200"/>
          </a:xfrm>
          <a:prstGeom prst="noSmoking">
            <a:avLst>
              <a:gd fmla="val 7564" name="adj"/>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id="615" name="Google Shape;615;p38"/>
          <p:cNvPicPr preferRelativeResize="0"/>
          <p:nvPr/>
        </p:nvPicPr>
        <p:blipFill rotWithShape="1">
          <a:blip r:embed="rId3">
            <a:alphaModFix/>
          </a:blip>
          <a:srcRect b="12500" l="52744" r="24999" t="68885"/>
          <a:stretch/>
        </p:blipFill>
        <p:spPr>
          <a:xfrm>
            <a:off x="6629400" y="1828800"/>
            <a:ext cx="2066925" cy="1295400"/>
          </a:xfrm>
          <a:prstGeom prst="rect">
            <a:avLst/>
          </a:prstGeom>
          <a:noFill/>
          <a:ln>
            <a:noFill/>
          </a:ln>
        </p:spPr>
      </p:pic>
      <p:sp>
        <p:nvSpPr>
          <p:cNvPr id="616" name="Google Shape;616;p38"/>
          <p:cNvSpPr/>
          <p:nvPr/>
        </p:nvSpPr>
        <p:spPr>
          <a:xfrm>
            <a:off x="457200" y="1143000"/>
            <a:ext cx="8229600" cy="4525963"/>
          </a:xfrm>
          <a:prstGeom prst="rect">
            <a:avLst/>
          </a:prstGeom>
          <a:noFill/>
          <a:ln>
            <a:noFill/>
          </a:ln>
        </p:spPr>
        <p:txBody>
          <a:bodyPr anchorCtr="0" anchor="t" bIns="45700" lIns="91425" spcFirstLastPara="1" rIns="91425" wrap="square" tIns="45700">
            <a:noAutofit/>
          </a:bodyPr>
          <a:lstStyle/>
          <a:p>
            <a:pPr indent="-285750" lvl="1" marL="74295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617" name="Google Shape;617;p38"/>
          <p:cNvSpPr txBox="1"/>
          <p:nvPr/>
        </p:nvSpPr>
        <p:spPr>
          <a:xfrm>
            <a:off x="4114800" y="457200"/>
            <a:ext cx="12192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p.32</a:t>
            </a:r>
            <a:endParaRPr/>
          </a:p>
        </p:txBody>
      </p:sp>
      <p:sp>
        <p:nvSpPr>
          <p:cNvPr id="618" name="Google Shape;618;p38"/>
          <p:cNvSpPr/>
          <p:nvPr/>
        </p:nvSpPr>
        <p:spPr>
          <a:xfrm>
            <a:off x="228600" y="990600"/>
            <a:ext cx="114935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2000">
                <a:solidFill>
                  <a:srgbClr val="00B050"/>
                </a:solidFill>
                <a:latin typeface="Arial"/>
                <a:ea typeface="Arial"/>
                <a:cs typeface="Arial"/>
                <a:sym typeface="Arial"/>
              </a:rPr>
              <a:t>Tunnels</a:t>
            </a:r>
            <a:endParaRPr sz="2000">
              <a:solidFill>
                <a:schemeClr val="dk1"/>
              </a:solidFill>
              <a:latin typeface="Arial"/>
              <a:ea typeface="Arial"/>
              <a:cs typeface="Arial"/>
              <a:sym typeface="Arial"/>
            </a:endParaRPr>
          </a:p>
        </p:txBody>
      </p:sp>
      <p:sp>
        <p:nvSpPr>
          <p:cNvPr id="619" name="Google Shape;619;p38"/>
          <p:cNvSpPr/>
          <p:nvPr/>
        </p:nvSpPr>
        <p:spPr>
          <a:xfrm>
            <a:off x="228600" y="1371600"/>
            <a:ext cx="8153400" cy="400050"/>
          </a:xfrm>
          <a:prstGeom prst="rect">
            <a:avLst/>
          </a:prstGeom>
          <a:solidFill>
            <a:srgbClr val="BCE29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dk1"/>
                </a:solidFill>
                <a:latin typeface="Arial"/>
                <a:ea typeface="Arial"/>
                <a:cs typeface="Arial"/>
                <a:sym typeface="Arial"/>
              </a:rPr>
              <a:t>These prohibitions do not apply:</a:t>
            </a:r>
            <a:endParaRPr sz="2000">
              <a:solidFill>
                <a:schemeClr val="dk1"/>
              </a:solidFill>
              <a:latin typeface="Arial"/>
              <a:ea typeface="Arial"/>
              <a:cs typeface="Arial"/>
              <a:sym typeface="Arial"/>
            </a:endParaRPr>
          </a:p>
        </p:txBody>
      </p:sp>
      <p:sp>
        <p:nvSpPr>
          <p:cNvPr id="620" name="Google Shape;620;p38"/>
          <p:cNvSpPr/>
          <p:nvPr/>
        </p:nvSpPr>
        <p:spPr>
          <a:xfrm>
            <a:off x="152400" y="1828800"/>
            <a:ext cx="6096000" cy="35401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 when the fuel or liquid is used for a vehicle’s propulsion system, where it  </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is contained in a single or multiple tanks, which were designed for that</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purpose by the vehicle’s manufacturer and is in compliance with the</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a:t>
            </a:r>
            <a:r>
              <a:rPr i="1" lang="fr-CA" sz="1400">
                <a:solidFill>
                  <a:schemeClr val="dk1"/>
                </a:solidFill>
                <a:latin typeface="Arial"/>
                <a:ea typeface="Arial"/>
                <a:cs typeface="Arial"/>
                <a:sym typeface="Arial"/>
              </a:rPr>
              <a:t>Regulation respecting Safety Standard for Road vehicle.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fr-CA" sz="1400">
                <a:solidFill>
                  <a:schemeClr val="dk1"/>
                </a:solidFill>
                <a:latin typeface="Arial"/>
                <a:ea typeface="Arial"/>
                <a:cs typeface="Arial"/>
                <a:sym typeface="Arial"/>
              </a:rPr>
              <a:t>  </a:t>
            </a:r>
            <a:endParaRPr i="1" sz="1400">
              <a:solidFill>
                <a:schemeClr val="dk1"/>
              </a:solidFill>
              <a:latin typeface="Arial"/>
              <a:ea typeface="Arial"/>
              <a:cs typeface="Arial"/>
              <a:sym typeface="Arial"/>
            </a:endParaRPr>
          </a:p>
          <a:p>
            <a:pPr indent="0" lvl="0" marL="0" marR="0" rtl="0" algn="l">
              <a:spcBef>
                <a:spcPts val="0"/>
              </a:spcBef>
              <a:spcAft>
                <a:spcPts val="0"/>
              </a:spcAft>
              <a:buNone/>
            </a:pPr>
            <a:r>
              <a:rPr lang="fr-CA" sz="1400">
                <a:solidFill>
                  <a:schemeClr val="dk1"/>
                </a:solidFill>
                <a:latin typeface="Arial"/>
                <a:ea typeface="Arial"/>
                <a:cs typeface="Arial"/>
                <a:sym typeface="Arial"/>
              </a:rPr>
              <a:t>• when the flammable liquid is used for a vehicle’s air conditioning system</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or a loading space, where the liquid is contained in a single tank with a </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capacity of 450 Liters or less, installed for that purpose by the air</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conditioning system manufacturer;</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when the flammable liquid is intended for the operation of an equipement</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permanently attached (screwed or bolted) to the vehicle’s chassis where </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the tank capacity do not exceed 75 L;</a:t>
            </a:r>
            <a:endParaRPr sz="14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fr-CA" sz="1400">
                <a:solidFill>
                  <a:schemeClr val="dk1"/>
                </a:solidFill>
                <a:latin typeface="Arial"/>
                <a:ea typeface="Arial"/>
                <a:cs typeface="Arial"/>
                <a:sym typeface="Arial"/>
              </a:rPr>
              <a:t>• to emergency vehicles within the</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  meaning of section 4 of the </a:t>
            </a:r>
            <a:r>
              <a:rPr i="1" lang="fr-CA" sz="1400">
                <a:solidFill>
                  <a:schemeClr val="dk1"/>
                </a:solidFill>
                <a:latin typeface="Arial"/>
                <a:ea typeface="Arial"/>
                <a:cs typeface="Arial"/>
                <a:sym typeface="Arial"/>
              </a:rPr>
              <a:t>Highway Safety Code;</a:t>
            </a:r>
            <a:endParaRPr sz="1400">
              <a:solidFill>
                <a:schemeClr val="dk1"/>
              </a:solidFill>
              <a:latin typeface="Arial"/>
              <a:ea typeface="Arial"/>
              <a:cs typeface="Arial"/>
              <a:sym typeface="Arial"/>
            </a:endParaRPr>
          </a:p>
        </p:txBody>
      </p:sp>
      <p:pic>
        <p:nvPicPr>
          <p:cNvPr id="621" name="Google Shape;621;p38"/>
          <p:cNvPicPr preferRelativeResize="0"/>
          <p:nvPr/>
        </p:nvPicPr>
        <p:blipFill rotWithShape="1">
          <a:blip r:embed="rId4">
            <a:alphaModFix/>
          </a:blip>
          <a:srcRect b="0" l="0" r="0" t="0"/>
          <a:stretch/>
        </p:blipFill>
        <p:spPr>
          <a:xfrm>
            <a:off x="6248400" y="3356992"/>
            <a:ext cx="2689225" cy="1066800"/>
          </a:xfrm>
          <a:prstGeom prst="rect">
            <a:avLst/>
          </a:prstGeom>
          <a:noFill/>
          <a:ln>
            <a:noFill/>
          </a:ln>
        </p:spPr>
      </p:pic>
      <p:pic>
        <p:nvPicPr>
          <p:cNvPr id="622" name="Google Shape;622;p38"/>
          <p:cNvPicPr preferRelativeResize="0"/>
          <p:nvPr/>
        </p:nvPicPr>
        <p:blipFill rotWithShape="1">
          <a:blip r:embed="rId5">
            <a:alphaModFix/>
          </a:blip>
          <a:srcRect b="0" l="0" r="0" t="0"/>
          <a:stretch/>
        </p:blipFill>
        <p:spPr>
          <a:xfrm>
            <a:off x="4392488" y="4581128"/>
            <a:ext cx="4572000" cy="14398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20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39"/>
          <p:cNvSpPr txBox="1"/>
          <p:nvPr/>
        </p:nvSpPr>
        <p:spPr>
          <a:xfrm>
            <a:off x="4479925" y="260648"/>
            <a:ext cx="701675"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629" name="Google Shape;629;p39"/>
          <p:cNvSpPr txBox="1"/>
          <p:nvPr/>
        </p:nvSpPr>
        <p:spPr>
          <a:xfrm>
            <a:off x="3886200" y="449560"/>
            <a:ext cx="12192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p.33</a:t>
            </a:r>
            <a:endParaRPr/>
          </a:p>
        </p:txBody>
      </p:sp>
      <p:sp>
        <p:nvSpPr>
          <p:cNvPr id="630" name="Google Shape;630;p39"/>
          <p:cNvSpPr txBox="1"/>
          <p:nvPr/>
        </p:nvSpPr>
        <p:spPr>
          <a:xfrm>
            <a:off x="457200" y="982960"/>
            <a:ext cx="8153400" cy="400050"/>
          </a:xfrm>
          <a:prstGeom prst="rect">
            <a:avLst/>
          </a:prstGeom>
          <a:solidFill>
            <a:srgbClr val="BCE29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dk1"/>
                </a:solidFill>
                <a:latin typeface="Arial"/>
                <a:ea typeface="Arial"/>
                <a:cs typeface="Arial"/>
                <a:sym typeface="Arial"/>
              </a:rPr>
              <a:t>Level crossing</a:t>
            </a:r>
            <a:endParaRPr sz="2000">
              <a:solidFill>
                <a:schemeClr val="dk1"/>
              </a:solidFill>
              <a:latin typeface="Arial"/>
              <a:ea typeface="Arial"/>
              <a:cs typeface="Arial"/>
              <a:sym typeface="Arial"/>
            </a:endParaRPr>
          </a:p>
        </p:txBody>
      </p:sp>
      <p:sp>
        <p:nvSpPr>
          <p:cNvPr id="631" name="Google Shape;631;p39"/>
          <p:cNvSpPr/>
          <p:nvPr/>
        </p:nvSpPr>
        <p:spPr>
          <a:xfrm>
            <a:off x="2743200" y="1744960"/>
            <a:ext cx="6172200" cy="738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The driver of a road vehicle that contains dangerous substances</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requiring the displaying of placards must stop the vehicle at a level</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crossing. (Stop 5 Meters from the level corssing)</a:t>
            </a:r>
            <a:endParaRPr/>
          </a:p>
        </p:txBody>
      </p:sp>
      <p:sp>
        <p:nvSpPr>
          <p:cNvPr id="632" name="Google Shape;632;p39"/>
          <p:cNvSpPr/>
          <p:nvPr/>
        </p:nvSpPr>
        <p:spPr>
          <a:xfrm>
            <a:off x="2743200" y="2964160"/>
            <a:ext cx="5562600" cy="615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However, a driver is exempted from this obligation when a road sign</a:t>
            </a:r>
            <a:endParaRPr/>
          </a:p>
          <a:p>
            <a:pPr indent="0" lvl="0" marL="0" marR="0" rtl="0" algn="l">
              <a:spcBef>
                <a:spcPts val="0"/>
              </a:spcBef>
              <a:spcAft>
                <a:spcPts val="0"/>
              </a:spcAft>
              <a:buNone/>
            </a:pPr>
            <a:r>
              <a:rPr lang="fr-CA" sz="1400">
                <a:solidFill>
                  <a:schemeClr val="dk1"/>
                </a:solidFill>
                <a:latin typeface="Arial"/>
                <a:ea typeface="Arial"/>
                <a:cs typeface="Arial"/>
                <a:sym typeface="Arial"/>
              </a:rPr>
              <a:t>indicates the exemption</a:t>
            </a:r>
            <a:r>
              <a:rPr lang="fr-CA" sz="2000">
                <a:solidFill>
                  <a:schemeClr val="dk1"/>
                </a:solidFill>
                <a:latin typeface="Arial"/>
                <a:ea typeface="Arial"/>
                <a:cs typeface="Arial"/>
                <a:sym typeface="Arial"/>
              </a:rPr>
              <a:t>.</a:t>
            </a:r>
            <a:endParaRPr/>
          </a:p>
        </p:txBody>
      </p:sp>
      <p:sp>
        <p:nvSpPr>
          <p:cNvPr id="633" name="Google Shape;633;p39"/>
          <p:cNvSpPr/>
          <p:nvPr/>
        </p:nvSpPr>
        <p:spPr>
          <a:xfrm>
            <a:off x="1600200" y="4107160"/>
            <a:ext cx="6705600" cy="615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400">
                <a:solidFill>
                  <a:schemeClr val="dk1"/>
                </a:solidFill>
                <a:latin typeface="Arial"/>
                <a:ea typeface="Arial"/>
                <a:cs typeface="Arial"/>
                <a:sym typeface="Arial"/>
              </a:rPr>
              <a:t>In order to alert other road users that a road vehicle stops at level crossings, it would be preferable to install a panel at the back of the vehicle, such as</a:t>
            </a:r>
            <a:r>
              <a:rPr lang="fr-CA"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sp>
        <p:nvSpPr>
          <p:cNvPr id="634" name="Google Shape;634;p39"/>
          <p:cNvSpPr/>
          <p:nvPr/>
        </p:nvSpPr>
        <p:spPr>
          <a:xfrm>
            <a:off x="1905000" y="4978698"/>
            <a:ext cx="5638800" cy="369887"/>
          </a:xfrm>
          <a:prstGeom prst="rect">
            <a:avLst/>
          </a:prstGeom>
          <a:solidFill>
            <a:schemeClr val="accent5"/>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1800">
                <a:solidFill>
                  <a:schemeClr val="dk1"/>
                </a:solidFill>
                <a:latin typeface="Calibri"/>
                <a:ea typeface="Calibri"/>
                <a:cs typeface="Calibri"/>
                <a:sym typeface="Calibri"/>
              </a:rPr>
              <a:t>THIS VEHICLE STOPS AT LEVEL CROSSINGS</a:t>
            </a:r>
            <a:endParaRPr sz="1800">
              <a:solidFill>
                <a:schemeClr val="dk1"/>
              </a:solidFill>
              <a:latin typeface="Calibri"/>
              <a:ea typeface="Calibri"/>
              <a:cs typeface="Calibri"/>
              <a:sym typeface="Calibri"/>
            </a:endParaRPr>
          </a:p>
        </p:txBody>
      </p:sp>
      <p:pic>
        <p:nvPicPr>
          <p:cNvPr descr="http://www.mtqsignalisation.mtq.gouv.qc.ca/mid/mid-D-180-2.jpg" id="635" name="Google Shape;635;p39"/>
          <p:cNvPicPr preferRelativeResize="0"/>
          <p:nvPr/>
        </p:nvPicPr>
        <p:blipFill rotWithShape="1">
          <a:blip r:embed="rId3">
            <a:alphaModFix/>
          </a:blip>
          <a:srcRect b="0" l="0" r="0" t="0"/>
          <a:stretch/>
        </p:blipFill>
        <p:spPr>
          <a:xfrm>
            <a:off x="1143000" y="1592560"/>
            <a:ext cx="990600" cy="990600"/>
          </a:xfrm>
          <a:prstGeom prst="rect">
            <a:avLst/>
          </a:prstGeom>
          <a:noFill/>
          <a:ln>
            <a:noFill/>
          </a:ln>
        </p:spPr>
      </p:pic>
      <p:pic>
        <p:nvPicPr>
          <p:cNvPr descr="http://www.mtqsignalisation.mtq.gouv.qc.ca/mid/mid-P-180-1.jpg" id="636" name="Google Shape;636;p39"/>
          <p:cNvPicPr preferRelativeResize="0"/>
          <p:nvPr/>
        </p:nvPicPr>
        <p:blipFill rotWithShape="1">
          <a:blip r:embed="rId4">
            <a:alphaModFix/>
          </a:blip>
          <a:srcRect b="0" l="0" r="0" t="0"/>
          <a:stretch/>
        </p:blipFill>
        <p:spPr>
          <a:xfrm>
            <a:off x="1219200" y="2735560"/>
            <a:ext cx="838200" cy="1066800"/>
          </a:xfrm>
          <a:prstGeom prst="rect">
            <a:avLst/>
          </a:prstGeom>
          <a:noFill/>
          <a:ln>
            <a:noFill/>
          </a:ln>
        </p:spPr>
      </p:pic>
      <p:pic>
        <p:nvPicPr>
          <p:cNvPr descr="http://www.mtqsignalisation.mtq.gouv.qc.ca/mid/mid-P-170-1.jpg" id="637" name="Google Shape;637;p39"/>
          <p:cNvPicPr preferRelativeResize="0"/>
          <p:nvPr/>
        </p:nvPicPr>
        <p:blipFill rotWithShape="1">
          <a:blip r:embed="rId5">
            <a:alphaModFix/>
          </a:blip>
          <a:srcRect b="0" l="0" r="0" t="0"/>
          <a:stretch/>
        </p:blipFill>
        <p:spPr>
          <a:xfrm>
            <a:off x="228600" y="2735560"/>
            <a:ext cx="800100" cy="1066800"/>
          </a:xfrm>
          <a:prstGeom prst="rect">
            <a:avLst/>
          </a:prstGeom>
          <a:noFill/>
          <a:ln>
            <a:noFill/>
          </a:ln>
        </p:spPr>
      </p:pic>
      <p:pic>
        <p:nvPicPr>
          <p:cNvPr descr="http://www.mtqsignalisation.mtq.gouv.qc.ca/mid/mid-D-180-1.jpg" id="638" name="Google Shape;638;p39"/>
          <p:cNvPicPr preferRelativeResize="0"/>
          <p:nvPr/>
        </p:nvPicPr>
        <p:blipFill rotWithShape="1">
          <a:blip r:embed="rId6">
            <a:alphaModFix/>
          </a:blip>
          <a:srcRect b="0" l="0" r="0" t="0"/>
          <a:stretch/>
        </p:blipFill>
        <p:spPr>
          <a:xfrm>
            <a:off x="152400" y="1592560"/>
            <a:ext cx="990600" cy="990600"/>
          </a:xfrm>
          <a:prstGeom prst="rect">
            <a:avLst/>
          </a:prstGeom>
          <a:noFill/>
          <a:ln>
            <a:noFill/>
          </a:ln>
        </p:spPr>
      </p:pic>
      <p:pic>
        <p:nvPicPr>
          <p:cNvPr id="639" name="Google Shape;639;p39"/>
          <p:cNvPicPr preferRelativeResize="0"/>
          <p:nvPr/>
        </p:nvPicPr>
        <p:blipFill rotWithShape="1">
          <a:blip r:embed="rId7">
            <a:alphaModFix/>
          </a:blip>
          <a:srcRect b="0" l="0" r="0" t="0"/>
          <a:stretch/>
        </p:blipFill>
        <p:spPr>
          <a:xfrm>
            <a:off x="3611563" y="5478760"/>
            <a:ext cx="1844675" cy="908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p:nvPr/>
        </p:nvSpPr>
        <p:spPr>
          <a:xfrm>
            <a:off x="444721" y="1052736"/>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lang="fr-CA" sz="3200">
                <a:solidFill>
                  <a:schemeClr val="dk1"/>
                </a:solidFill>
                <a:latin typeface="Arial"/>
                <a:ea typeface="Arial"/>
                <a:cs typeface="Arial"/>
                <a:sym typeface="Arial"/>
              </a:rPr>
              <a:t>The TDG regulations apply: </a:t>
            </a:r>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To all users handling DG</a:t>
            </a:r>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To all persons involved in the transportation process:Consignors, consignees, carriers, driver, etc… .</a:t>
            </a:r>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Emergency  responders;</a:t>
            </a:r>
            <a:endParaRPr b="0" i="0" sz="2800" u="none" cap="none" strike="noStrike">
              <a:solidFill>
                <a:schemeClr val="dk1"/>
              </a:solidFill>
              <a:latin typeface="Arial"/>
              <a:ea typeface="Arial"/>
              <a:cs typeface="Arial"/>
              <a:sym typeface="Arial"/>
            </a:endParaRPr>
          </a:p>
          <a:p>
            <a:pPr indent="-228600" lvl="2" marL="114300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Firefighters;</a:t>
            </a:r>
            <a:endParaRPr b="0" i="0" sz="2800" u="none" cap="none" strike="noStrike">
              <a:solidFill>
                <a:schemeClr val="dk1"/>
              </a:solidFill>
              <a:latin typeface="Arial"/>
              <a:ea typeface="Arial"/>
              <a:cs typeface="Arial"/>
              <a:sym typeface="Arial"/>
            </a:endParaRPr>
          </a:p>
          <a:p>
            <a:pPr indent="-228600" lvl="2" marL="114300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Law officers;</a:t>
            </a:r>
            <a:endParaRPr/>
          </a:p>
          <a:p>
            <a:pPr indent="-228600" lvl="2" marL="114300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EMS </a:t>
            </a:r>
            <a:r>
              <a:rPr b="0" i="0" lang="fr-CA" sz="1400" u="none" cap="none" strike="noStrike">
                <a:solidFill>
                  <a:schemeClr val="dk1"/>
                </a:solidFill>
                <a:latin typeface="Arial"/>
                <a:ea typeface="Arial"/>
                <a:cs typeface="Arial"/>
                <a:sym typeface="Arial"/>
              </a:rPr>
              <a:t>(Emergency Medical Service)</a:t>
            </a:r>
            <a:endParaRPr/>
          </a:p>
          <a:p>
            <a:pPr indent="-228600" lvl="2" marL="114300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etc</a:t>
            </a:r>
            <a:endParaRPr b="0" i="0" sz="2800" u="none" cap="none" strike="noStrike">
              <a:solidFill>
                <a:schemeClr val="dk1"/>
              </a:solidFill>
              <a:latin typeface="Arial"/>
              <a:ea typeface="Arial"/>
              <a:cs typeface="Arial"/>
              <a:sym typeface="Arial"/>
            </a:endParaRPr>
          </a:p>
        </p:txBody>
      </p:sp>
      <p:pic>
        <p:nvPicPr>
          <p:cNvPr id="131" name="Google Shape;131;p4"/>
          <p:cNvPicPr preferRelativeResize="0"/>
          <p:nvPr/>
        </p:nvPicPr>
        <p:blipFill rotWithShape="1">
          <a:blip r:embed="rId3">
            <a:alphaModFix/>
          </a:blip>
          <a:srcRect b="0" l="0" r="0" t="0"/>
          <a:stretch/>
        </p:blipFill>
        <p:spPr>
          <a:xfrm>
            <a:off x="5004048" y="3933056"/>
            <a:ext cx="3940175" cy="24272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2000"/>
                                        <p:tgtEl>
                                          <p:spTgt spid="13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2000"/>
                                        <p:tgtEl>
                                          <p:spTgt spid="13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2000"/>
                                        <p:tgtEl>
                                          <p:spTgt spid="13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Effect filter="fade" transition="in">
                                      <p:cBhvr>
                                        <p:cTn dur="2000"/>
                                        <p:tgtEl>
                                          <p:spTgt spid="13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animEffect filter="fade" transition="in">
                                      <p:cBhvr>
                                        <p:cTn dur="2000"/>
                                        <p:tgtEl>
                                          <p:spTgt spid="13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0">
                                            <p:txEl>
                                              <p:pRg end="5" st="5"/>
                                            </p:txEl>
                                          </p:spTgt>
                                        </p:tgtEl>
                                        <p:attrNameLst>
                                          <p:attrName>style.visibility</p:attrName>
                                        </p:attrNameLst>
                                      </p:cBhvr>
                                      <p:to>
                                        <p:strVal val="visible"/>
                                      </p:to>
                                    </p:set>
                                    <p:animEffect filter="fade" transition="in">
                                      <p:cBhvr>
                                        <p:cTn dur="2000"/>
                                        <p:tgtEl>
                                          <p:spTgt spid="13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0">
                                            <p:txEl>
                                              <p:pRg end="6" st="6"/>
                                            </p:txEl>
                                          </p:spTgt>
                                        </p:tgtEl>
                                        <p:attrNameLst>
                                          <p:attrName>style.visibility</p:attrName>
                                        </p:attrNameLst>
                                      </p:cBhvr>
                                      <p:to>
                                        <p:strVal val="visible"/>
                                      </p:to>
                                    </p:set>
                                    <p:animEffect filter="fade" transition="in">
                                      <p:cBhvr>
                                        <p:cTn dur="2000"/>
                                        <p:tgtEl>
                                          <p:spTgt spid="13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0">
                                            <p:txEl>
                                              <p:pRg end="7" st="7"/>
                                            </p:txEl>
                                          </p:spTgt>
                                        </p:tgtEl>
                                        <p:attrNameLst>
                                          <p:attrName>style.visibility</p:attrName>
                                        </p:attrNameLst>
                                      </p:cBhvr>
                                      <p:to>
                                        <p:strVal val="visible"/>
                                      </p:to>
                                    </p:set>
                                    <p:animEffect filter="fade" transition="in">
                                      <p:cBhvr>
                                        <p:cTn dur="2000"/>
                                        <p:tgtEl>
                                          <p:spTgt spid="13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id="645" name="Google Shape;645;p40"/>
          <p:cNvPicPr preferRelativeResize="0"/>
          <p:nvPr/>
        </p:nvPicPr>
        <p:blipFill rotWithShape="1">
          <a:blip r:embed="rId3">
            <a:alphaModFix/>
          </a:blip>
          <a:srcRect b="16667" l="22656" r="64063" t="60416"/>
          <a:stretch/>
        </p:blipFill>
        <p:spPr>
          <a:xfrm>
            <a:off x="4724400" y="3962400"/>
            <a:ext cx="882650" cy="1143000"/>
          </a:xfrm>
          <a:prstGeom prst="rect">
            <a:avLst/>
          </a:prstGeom>
          <a:noFill/>
          <a:ln>
            <a:noFill/>
          </a:ln>
        </p:spPr>
      </p:pic>
      <p:sp>
        <p:nvSpPr>
          <p:cNvPr id="646" name="Google Shape;646;p40"/>
          <p:cNvSpPr txBox="1"/>
          <p:nvPr/>
        </p:nvSpPr>
        <p:spPr>
          <a:xfrm>
            <a:off x="3886200" y="1066800"/>
            <a:ext cx="1295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p.34</a:t>
            </a:r>
            <a:endParaRPr/>
          </a:p>
        </p:txBody>
      </p:sp>
      <p:pic>
        <p:nvPicPr>
          <p:cNvPr id="647" name="Google Shape;647;p40"/>
          <p:cNvPicPr preferRelativeResize="0"/>
          <p:nvPr/>
        </p:nvPicPr>
        <p:blipFill rotWithShape="1">
          <a:blip r:embed="rId4">
            <a:alphaModFix/>
          </a:blip>
          <a:srcRect b="0" l="0" r="0" t="0"/>
          <a:stretch/>
        </p:blipFill>
        <p:spPr>
          <a:xfrm>
            <a:off x="6400800" y="4267200"/>
            <a:ext cx="1219200" cy="828675"/>
          </a:xfrm>
          <a:prstGeom prst="rect">
            <a:avLst/>
          </a:prstGeom>
          <a:noFill/>
          <a:ln>
            <a:noFill/>
          </a:ln>
        </p:spPr>
      </p:pic>
      <p:sp>
        <p:nvSpPr>
          <p:cNvPr id="648" name="Google Shape;648;p40"/>
          <p:cNvSpPr txBox="1"/>
          <p:nvPr/>
        </p:nvSpPr>
        <p:spPr>
          <a:xfrm>
            <a:off x="1524000" y="2286000"/>
            <a:ext cx="5392738"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2000">
                <a:solidFill>
                  <a:schemeClr val="dk1"/>
                </a:solidFill>
                <a:latin typeface="Arial"/>
                <a:ea typeface="Arial"/>
                <a:cs typeface="Arial"/>
                <a:sym typeface="Arial"/>
              </a:rPr>
              <a:t>All DG`s for personal use are exempt from </a:t>
            </a:r>
            <a:endParaRPr/>
          </a:p>
          <a:p>
            <a:pPr indent="0" lvl="0" marL="0" marR="0" rtl="0" algn="l">
              <a:spcBef>
                <a:spcPts val="0"/>
              </a:spcBef>
              <a:spcAft>
                <a:spcPts val="0"/>
              </a:spcAft>
              <a:buNone/>
            </a:pPr>
            <a:r>
              <a:rPr b="1" lang="fr-CA" sz="2000">
                <a:solidFill>
                  <a:schemeClr val="dk1"/>
                </a:solidFill>
                <a:latin typeface="Arial"/>
                <a:ea typeface="Arial"/>
                <a:cs typeface="Arial"/>
                <a:sym typeface="Arial"/>
              </a:rPr>
              <a:t>The </a:t>
            </a:r>
            <a:r>
              <a:rPr b="1" i="1" lang="fr-CA" sz="2000">
                <a:solidFill>
                  <a:schemeClr val="dk1"/>
                </a:solidFill>
                <a:latin typeface="Arial"/>
                <a:ea typeface="Arial"/>
                <a:cs typeface="Arial"/>
                <a:sym typeface="Arial"/>
              </a:rPr>
              <a:t>Transportation of DG`s Regulation</a:t>
            </a:r>
            <a:endParaRPr b="1" sz="2000">
              <a:solidFill>
                <a:schemeClr val="dk1"/>
              </a:solidFill>
              <a:latin typeface="Arial"/>
              <a:ea typeface="Arial"/>
              <a:cs typeface="Arial"/>
              <a:sym typeface="Arial"/>
            </a:endParaRPr>
          </a:p>
        </p:txBody>
      </p:sp>
      <p:sp>
        <p:nvSpPr>
          <p:cNvPr id="649" name="Google Shape;649;p40"/>
          <p:cNvSpPr txBox="1"/>
          <p:nvPr/>
        </p:nvSpPr>
        <p:spPr>
          <a:xfrm>
            <a:off x="990600" y="4114800"/>
            <a:ext cx="29210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dk1"/>
                </a:solidFill>
                <a:latin typeface="Arial"/>
                <a:ea typeface="Arial"/>
                <a:cs typeface="Arial"/>
                <a:sym typeface="Arial"/>
              </a:rPr>
              <a:t>Examples: Propane and</a:t>
            </a:r>
            <a:endParaRPr/>
          </a:p>
          <a:p>
            <a:pPr indent="0" lvl="0" marL="0" marR="0" rtl="0" algn="l">
              <a:spcBef>
                <a:spcPts val="0"/>
              </a:spcBef>
              <a:spcAft>
                <a:spcPts val="0"/>
              </a:spcAft>
              <a:buNone/>
            </a:pPr>
            <a:r>
              <a:rPr lang="fr-CA" sz="2000">
                <a:solidFill>
                  <a:schemeClr val="dk1"/>
                </a:solidFill>
                <a:latin typeface="Arial"/>
                <a:ea typeface="Arial"/>
                <a:cs typeface="Arial"/>
                <a:sym typeface="Arial"/>
              </a:rPr>
              <a:t>automobile battery.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1"/>
          <p:cNvSpPr/>
          <p:nvPr/>
        </p:nvSpPr>
        <p:spPr>
          <a:xfrm>
            <a:off x="251520" y="1219200"/>
            <a:ext cx="8640960" cy="99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Calibri"/>
              <a:buChar char="•"/>
            </a:pPr>
            <a:r>
              <a:rPr lang="fr-CA" sz="2800">
                <a:solidFill>
                  <a:schemeClr val="dk1"/>
                </a:solidFill>
                <a:latin typeface="Calibri"/>
                <a:ea typeface="Calibri"/>
                <a:cs typeface="Calibri"/>
                <a:sym typeface="Calibri"/>
              </a:rPr>
              <a:t>Exemption for a gross mass less than or equal to 500 Kg</a:t>
            </a:r>
            <a:endParaRPr/>
          </a:p>
          <a:p>
            <a:pPr indent="0" lvl="1" marL="457200" marR="0" rtl="0" algn="l">
              <a:spcBef>
                <a:spcPts val="320"/>
              </a:spcBef>
              <a:spcAft>
                <a:spcPts val="0"/>
              </a:spcAft>
              <a:buNone/>
            </a:pPr>
            <a:r>
              <a:t/>
            </a:r>
            <a:endParaRPr b="0" i="0" sz="1600" u="none" cap="none" strike="noStrike">
              <a:solidFill>
                <a:schemeClr val="dk1"/>
              </a:solidFill>
              <a:latin typeface="Calibri"/>
              <a:ea typeface="Calibri"/>
              <a:cs typeface="Calibri"/>
              <a:sym typeface="Calibri"/>
            </a:endParaRPr>
          </a:p>
          <a:p>
            <a:pPr indent="0" lvl="1" marL="457200" marR="0" rtl="0" algn="l">
              <a:spcBef>
                <a:spcPts val="320"/>
              </a:spcBef>
              <a:spcAft>
                <a:spcPts val="0"/>
              </a:spcAft>
              <a:buNone/>
            </a:pPr>
            <a:r>
              <a:rPr b="0" i="0" lang="fr-CA" sz="1600" u="none" cap="none" strike="noStrike">
                <a:solidFill>
                  <a:schemeClr val="dk1"/>
                </a:solidFill>
                <a:latin typeface="Calibri"/>
                <a:ea typeface="Calibri"/>
                <a:cs typeface="Calibri"/>
                <a:sym typeface="Calibri"/>
              </a:rPr>
              <a:t>The standardized means of containment (except for Class 2 gases and drums) and the complete shipping document are not required to transport dangerous substances whose gross mass is less than or equal to 500 kg, provided that: </a:t>
            </a:r>
            <a:endParaRPr b="0" i="0" sz="1600" u="none" cap="none" strike="noStrike">
              <a:solidFill>
                <a:schemeClr val="dk1"/>
              </a:solidFill>
              <a:latin typeface="Calibri"/>
              <a:ea typeface="Calibri"/>
              <a:cs typeface="Calibri"/>
              <a:sym typeface="Calibri"/>
            </a:endParaRPr>
          </a:p>
          <a:p>
            <a:pPr indent="0" lvl="1" marL="457200" marR="0" rtl="0" algn="l">
              <a:spcBef>
                <a:spcPts val="320"/>
              </a:spcBef>
              <a:spcAft>
                <a:spcPts val="0"/>
              </a:spcAft>
              <a:buNone/>
            </a:pPr>
            <a:r>
              <a:rPr b="0" i="0" lang="fr-CA" sz="1600" u="none" cap="none" strike="noStrike">
                <a:solidFill>
                  <a:schemeClr val="dk1"/>
                </a:solidFill>
                <a:latin typeface="Calibri"/>
                <a:ea typeface="Calibri"/>
                <a:cs typeface="Calibri"/>
                <a:sym typeface="Calibri"/>
              </a:rPr>
              <a:t>• the load is divided into one or more means of containment that are safe and appropriate (i.e. designed, constructed, closed, secured and maintained to prevent any accidental release), each with an individual gross mass of 30 kg or less (except for Class 2 gases and drums); </a:t>
            </a:r>
            <a:endParaRPr/>
          </a:p>
          <a:p>
            <a:pPr indent="0" lvl="1" marL="457200" marR="0" rtl="0" algn="l">
              <a:spcBef>
                <a:spcPts val="320"/>
              </a:spcBef>
              <a:spcAft>
                <a:spcPts val="0"/>
              </a:spcAft>
              <a:buNone/>
            </a:pPr>
            <a:r>
              <a:rPr b="0" i="0" lang="fr-CA" sz="1600" u="none" cap="none" strike="noStrike">
                <a:solidFill>
                  <a:schemeClr val="dk1"/>
                </a:solidFill>
                <a:latin typeface="Calibri"/>
                <a:ea typeface="Calibri"/>
                <a:cs typeface="Calibri"/>
                <a:sym typeface="Calibri"/>
              </a:rPr>
              <a:t>• if the substance is a gas, all safety marks are displayed on the means of containment; </a:t>
            </a:r>
            <a:endParaRPr b="0" i="0" sz="1600" u="none" cap="none" strike="noStrike">
              <a:solidFill>
                <a:schemeClr val="dk1"/>
              </a:solidFill>
              <a:latin typeface="Calibri"/>
              <a:ea typeface="Calibri"/>
              <a:cs typeface="Calibri"/>
              <a:sym typeface="Calibri"/>
            </a:endParaRPr>
          </a:p>
          <a:p>
            <a:pPr indent="0" lvl="1" marL="457200" marR="0" rtl="0" algn="l">
              <a:spcBef>
                <a:spcPts val="320"/>
              </a:spcBef>
              <a:spcAft>
                <a:spcPts val="0"/>
              </a:spcAft>
              <a:buNone/>
            </a:pPr>
            <a:r>
              <a:rPr b="0" i="0" lang="fr-CA" sz="1600" u="none" cap="none" strike="noStrike">
                <a:solidFill>
                  <a:schemeClr val="dk1"/>
                </a:solidFill>
                <a:latin typeface="Calibri"/>
                <a:ea typeface="Calibri"/>
                <a:cs typeface="Calibri"/>
                <a:sym typeface="Calibri"/>
              </a:rPr>
              <a:t>• for substances other than gases, all safety marks or the shipping name and certain marks required pursuant to the legislation and regulations mentioned in the TGDR are displayed on one side of the means of containment </a:t>
            </a:r>
            <a:endParaRPr b="0" i="0" sz="1600" u="none" cap="none" strike="noStrike">
              <a:solidFill>
                <a:schemeClr val="dk1"/>
              </a:solidFill>
              <a:latin typeface="Calibri"/>
              <a:ea typeface="Calibri"/>
              <a:cs typeface="Calibri"/>
              <a:sym typeface="Calibri"/>
            </a:endParaRPr>
          </a:p>
          <a:p>
            <a:pPr indent="0" lvl="1" marL="457200" marR="0" rtl="0" algn="l">
              <a:spcBef>
                <a:spcPts val="320"/>
              </a:spcBef>
              <a:spcAft>
                <a:spcPts val="0"/>
              </a:spcAft>
              <a:buNone/>
            </a:pPr>
            <a:r>
              <a:rPr b="0" i="0" lang="fr-CA" sz="1600" u="none" cap="none" strike="noStrike">
                <a:solidFill>
                  <a:schemeClr val="dk1"/>
                </a:solidFill>
                <a:latin typeface="Calibri"/>
                <a:ea typeface="Calibri"/>
                <a:cs typeface="Calibri"/>
                <a:sym typeface="Calibri"/>
              </a:rPr>
              <a:t>• a document (shipping document or any other document) is included with the dangerous substances and provides the following information: - primary class(es); - total number of means of containment; </a:t>
            </a:r>
            <a:endParaRPr b="0" i="0" sz="1600" u="none" cap="none" strike="noStrike">
              <a:solidFill>
                <a:schemeClr val="dk1"/>
              </a:solidFill>
              <a:latin typeface="Calibri"/>
              <a:ea typeface="Calibri"/>
              <a:cs typeface="Calibri"/>
              <a:sym typeface="Calibri"/>
            </a:endParaRPr>
          </a:p>
          <a:p>
            <a:pPr indent="0" lvl="1" marL="457200" marR="0" rtl="0" algn="l">
              <a:spcBef>
                <a:spcPts val="320"/>
              </a:spcBef>
              <a:spcAft>
                <a:spcPts val="0"/>
              </a:spcAft>
              <a:buNone/>
            </a:pPr>
            <a:r>
              <a:rPr b="0" i="0" lang="fr-CA" sz="1600" u="none" cap="none" strike="noStrike">
                <a:solidFill>
                  <a:schemeClr val="dk1"/>
                </a:solidFill>
                <a:latin typeface="Calibri"/>
                <a:ea typeface="Calibri"/>
                <a:cs typeface="Calibri"/>
                <a:sym typeface="Calibri"/>
              </a:rPr>
              <a:t>• a training certificate is required</a:t>
            </a:r>
            <a:r>
              <a:rPr b="0" i="0" lang="fr-CA" sz="1400" u="none" cap="none" strike="noStrike">
                <a:solidFill>
                  <a:schemeClr val="dk1"/>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None/>
            </a:pPr>
            <a:r>
              <a:t/>
            </a:r>
            <a:endParaRPr b="0" i="0" sz="2800" u="none" cap="none" strike="noStrike">
              <a:solidFill>
                <a:schemeClr val="dk1"/>
              </a:solidFill>
              <a:latin typeface="Calibri"/>
              <a:ea typeface="Calibri"/>
              <a:cs typeface="Calibri"/>
              <a:sym typeface="Calibri"/>
            </a:endParaRPr>
          </a:p>
        </p:txBody>
      </p:sp>
      <p:sp>
        <p:nvSpPr>
          <p:cNvPr id="656" name="Google Shape;656;p41"/>
          <p:cNvSpPr txBox="1"/>
          <p:nvPr/>
        </p:nvSpPr>
        <p:spPr>
          <a:xfrm>
            <a:off x="3886200" y="762000"/>
            <a:ext cx="1295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p.35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2000"/>
                                        <p:tgtEl>
                                          <p:spTgt spid="6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id="662" name="Google Shape;662;p42"/>
          <p:cNvPicPr preferRelativeResize="0"/>
          <p:nvPr/>
        </p:nvPicPr>
        <p:blipFill rotWithShape="1">
          <a:blip r:embed="rId3">
            <a:alphaModFix/>
          </a:blip>
          <a:srcRect b="0" l="0" r="0" t="0"/>
          <a:stretch/>
        </p:blipFill>
        <p:spPr>
          <a:xfrm>
            <a:off x="2491953" y="410170"/>
            <a:ext cx="5032375" cy="5899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pic>
        <p:nvPicPr>
          <p:cNvPr id="668" name="Google Shape;668;p43"/>
          <p:cNvPicPr preferRelativeResize="0"/>
          <p:nvPr/>
        </p:nvPicPr>
        <p:blipFill rotWithShape="1">
          <a:blip r:embed="rId3">
            <a:alphaModFix/>
          </a:blip>
          <a:srcRect b="0" l="0" r="0" t="0"/>
          <a:stretch/>
        </p:blipFill>
        <p:spPr>
          <a:xfrm>
            <a:off x="2209800" y="369912"/>
            <a:ext cx="5362575" cy="5867400"/>
          </a:xfrm>
          <a:prstGeom prst="rect">
            <a:avLst/>
          </a:prstGeom>
          <a:noFill/>
          <a:ln>
            <a:noFill/>
          </a:ln>
        </p:spPr>
      </p:pic>
      <p:sp>
        <p:nvSpPr>
          <p:cNvPr id="669" name="Google Shape;669;p43"/>
          <p:cNvSpPr txBox="1"/>
          <p:nvPr/>
        </p:nvSpPr>
        <p:spPr>
          <a:xfrm>
            <a:off x="381000" y="1752600"/>
            <a:ext cx="1295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p.48</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pic>
        <p:nvPicPr>
          <p:cNvPr id="675" name="Google Shape;675;p44"/>
          <p:cNvPicPr preferRelativeResize="0"/>
          <p:nvPr/>
        </p:nvPicPr>
        <p:blipFill rotWithShape="1">
          <a:blip r:embed="rId3">
            <a:alphaModFix/>
          </a:blip>
          <a:srcRect b="0" l="0" r="0" t="0"/>
          <a:stretch/>
        </p:blipFill>
        <p:spPr>
          <a:xfrm>
            <a:off x="2743200" y="332656"/>
            <a:ext cx="5029200" cy="5999162"/>
          </a:xfrm>
          <a:prstGeom prst="rect">
            <a:avLst/>
          </a:prstGeom>
          <a:noFill/>
          <a:ln>
            <a:noFill/>
          </a:ln>
        </p:spPr>
      </p:pic>
      <p:sp>
        <p:nvSpPr>
          <p:cNvPr id="676" name="Google Shape;676;p44"/>
          <p:cNvSpPr txBox="1"/>
          <p:nvPr/>
        </p:nvSpPr>
        <p:spPr>
          <a:xfrm>
            <a:off x="381000" y="1752600"/>
            <a:ext cx="1295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p.49</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id="682" name="Google Shape;682;p45"/>
          <p:cNvPicPr preferRelativeResize="0"/>
          <p:nvPr/>
        </p:nvPicPr>
        <p:blipFill rotWithShape="1">
          <a:blip r:embed="rId3">
            <a:alphaModFix/>
          </a:blip>
          <a:srcRect b="0" l="0" r="0" t="0"/>
          <a:stretch/>
        </p:blipFill>
        <p:spPr>
          <a:xfrm>
            <a:off x="2590800" y="914400"/>
            <a:ext cx="4800600" cy="5791200"/>
          </a:xfrm>
          <a:prstGeom prst="rect">
            <a:avLst/>
          </a:prstGeom>
          <a:noFill/>
          <a:ln>
            <a:noFill/>
          </a:ln>
        </p:spPr>
      </p:pic>
      <p:sp>
        <p:nvSpPr>
          <p:cNvPr id="683" name="Google Shape;683;p45"/>
          <p:cNvSpPr txBox="1"/>
          <p:nvPr/>
        </p:nvSpPr>
        <p:spPr>
          <a:xfrm>
            <a:off x="381000" y="1752600"/>
            <a:ext cx="12954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2400">
                <a:solidFill>
                  <a:srgbClr val="CC3300"/>
                </a:solidFill>
                <a:latin typeface="Arial"/>
                <a:ea typeface="Arial"/>
                <a:cs typeface="Arial"/>
                <a:sym typeface="Arial"/>
              </a:rPr>
              <a:t>p.53</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6"/>
          <p:cNvSpPr/>
          <p:nvPr/>
        </p:nvSpPr>
        <p:spPr>
          <a:xfrm>
            <a:off x="457200" y="1644650"/>
            <a:ext cx="8229600" cy="1981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lang="fr-CA" sz="2800">
                <a:solidFill>
                  <a:schemeClr val="dk1"/>
                </a:solidFill>
                <a:latin typeface="Arial"/>
                <a:ea typeface="Arial"/>
                <a:cs typeface="Arial"/>
                <a:sym typeface="Arial"/>
              </a:rPr>
              <a:t>Présentation montée par Patrice Nault, enseignant au S.A.E. du C.F.T.R. Saint-Jérôme.</a:t>
            </a:r>
            <a:endParaRPr/>
          </a:p>
          <a:p>
            <a:pPr indent="-342900" lvl="0" marL="342900" marR="0" rtl="0" algn="l">
              <a:spcBef>
                <a:spcPts val="560"/>
              </a:spcBef>
              <a:spcAft>
                <a:spcPts val="0"/>
              </a:spcAft>
              <a:buClr>
                <a:schemeClr val="dk1"/>
              </a:buClr>
              <a:buSzPts val="2800"/>
              <a:buFont typeface="Arial"/>
              <a:buChar char="•"/>
            </a:pPr>
            <a:r>
              <a:rPr lang="fr-CA" sz="2800">
                <a:solidFill>
                  <a:schemeClr val="dk1"/>
                </a:solidFill>
                <a:latin typeface="Arial"/>
                <a:ea typeface="Arial"/>
                <a:cs typeface="Arial"/>
                <a:sym typeface="Arial"/>
              </a:rPr>
              <a:t>All information in this presentation is based on the Transportation of Dangerous Substances Guide from Quebec MTQ.</a:t>
            </a:r>
            <a:endParaRPr/>
          </a:p>
          <a:p>
            <a:pPr indent="-342900" lvl="0" marL="342900" marR="0" rtl="0" algn="l">
              <a:spcBef>
                <a:spcPts val="560"/>
              </a:spcBef>
              <a:spcAft>
                <a:spcPts val="0"/>
              </a:spcAft>
              <a:buClr>
                <a:schemeClr val="dk1"/>
              </a:buClr>
              <a:buSzPts val="2800"/>
              <a:buFont typeface="Arial"/>
              <a:buChar char="•"/>
            </a:pPr>
            <a:r>
              <a:rPr lang="fr-CA" sz="2800" u="sng">
                <a:solidFill>
                  <a:schemeClr val="dk1"/>
                </a:solidFill>
                <a:latin typeface="Arial"/>
                <a:ea typeface="Arial"/>
                <a:cs typeface="Arial"/>
                <a:sym typeface="Arial"/>
                <a:hlinkClick r:id="rId3">
                  <a:extLst>
                    <a:ext uri="{A12FA001-AC4F-418D-AE19-62706E023703}">
                      <ahyp:hlinkClr val="tx"/>
                    </a:ext>
                  </a:extLst>
                </a:hlinkClick>
              </a:rPr>
              <a:t>www.mtq.gouv.qc.ca</a:t>
            </a:r>
            <a:endParaRPr sz="2800">
              <a:solidFill>
                <a:schemeClr val="dk1"/>
              </a:solidFill>
              <a:latin typeface="Arial"/>
              <a:ea typeface="Arial"/>
              <a:cs typeface="Arial"/>
              <a:sym typeface="Arial"/>
            </a:endParaRPr>
          </a:p>
          <a:p>
            <a:pPr indent="-342900" lvl="0" marL="342900" marR="0" rtl="0" algn="l">
              <a:spcBef>
                <a:spcPts val="560"/>
              </a:spcBef>
              <a:spcAft>
                <a:spcPts val="0"/>
              </a:spcAft>
              <a:buClr>
                <a:schemeClr val="dk1"/>
              </a:buClr>
              <a:buSzPts val="2800"/>
              <a:buFont typeface="Arial"/>
              <a:buChar char="•"/>
            </a:pPr>
            <a:r>
              <a:rPr lang="fr-CA" sz="2800">
                <a:solidFill>
                  <a:schemeClr val="dk1"/>
                </a:solidFill>
                <a:latin typeface="Arial"/>
                <a:ea typeface="Arial"/>
                <a:cs typeface="Arial"/>
                <a:sym typeface="Arial"/>
              </a:rPr>
              <a:t>Translation by Simon Cousineau and Michel Halley CFTR Teachers.</a:t>
            </a:r>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2000"/>
                                        <p:tgtEl>
                                          <p:spTgt spid="6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Arial"/>
              <a:buChar char="•"/>
            </a:pPr>
            <a:r>
              <a:rPr lang="fr-CA" sz="3200">
                <a:solidFill>
                  <a:schemeClr val="dk1"/>
                </a:solidFill>
                <a:latin typeface="Arial"/>
                <a:ea typeface="Arial"/>
                <a:cs typeface="Arial"/>
                <a:sym typeface="Arial"/>
              </a:rPr>
              <a:t>Classification:</a:t>
            </a:r>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The consignor is bound to determine the classification of a dangerous substance before allowing the carrier to take possession of the goods.</a:t>
            </a:r>
            <a:endParaRPr/>
          </a:p>
          <a:p>
            <a:pPr indent="-107950" lvl="1" marL="742950" marR="0" rtl="0" algn="l">
              <a:spcBef>
                <a:spcPts val="56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There are approximately 2200 dangerous substances divided into nine (9) classes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p:nvPr/>
        </p:nvSpPr>
        <p:spPr>
          <a:xfrm>
            <a:off x="1143000" y="1066800"/>
            <a:ext cx="7315200" cy="5334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200"/>
              <a:buFont typeface="Arial"/>
              <a:buChar char="•"/>
            </a:pPr>
            <a:r>
              <a:rPr lang="fr-CA" sz="2200">
                <a:solidFill>
                  <a:schemeClr val="dk1"/>
                </a:solidFill>
                <a:latin typeface="Arial"/>
                <a:ea typeface="Arial"/>
                <a:cs typeface="Arial"/>
                <a:sym typeface="Arial"/>
              </a:rPr>
              <a:t>Classe 1 = Explosives;			 </a:t>
            </a:r>
            <a:r>
              <a:rPr lang="fr-CA" sz="2200">
                <a:solidFill>
                  <a:srgbClr val="CC3300"/>
                </a:solidFill>
                <a:latin typeface="Arial"/>
                <a:ea typeface="Arial"/>
                <a:cs typeface="Arial"/>
                <a:sym typeface="Arial"/>
              </a:rPr>
              <a:t>p.6 to 10</a:t>
            </a:r>
            <a:endParaRPr sz="2200">
              <a:solidFill>
                <a:srgbClr val="CC3300"/>
              </a:solidFill>
              <a:latin typeface="Arial"/>
              <a:ea typeface="Arial"/>
              <a:cs typeface="Arial"/>
              <a:sym typeface="Arial"/>
            </a:endParaRPr>
          </a:p>
          <a:p>
            <a:pPr indent="-342900" lvl="0" marL="342900" marR="0" rtl="0" algn="l">
              <a:spcBef>
                <a:spcPts val="440"/>
              </a:spcBef>
              <a:spcAft>
                <a:spcPts val="0"/>
              </a:spcAft>
              <a:buClr>
                <a:schemeClr val="dk1"/>
              </a:buClr>
              <a:buSzPts val="2200"/>
              <a:buFont typeface="Arial"/>
              <a:buChar char="•"/>
            </a:pPr>
            <a:r>
              <a:rPr lang="fr-CA" sz="2200">
                <a:solidFill>
                  <a:schemeClr val="dk1"/>
                </a:solidFill>
                <a:latin typeface="Arial"/>
                <a:ea typeface="Arial"/>
                <a:cs typeface="Arial"/>
                <a:sym typeface="Arial"/>
              </a:rPr>
              <a:t>Classe 2 = Gases;</a:t>
            </a:r>
            <a:endParaRPr/>
          </a:p>
          <a:p>
            <a:pPr indent="-342900" lvl="0" marL="342900" marR="0" rtl="0" algn="l">
              <a:spcBef>
                <a:spcPts val="440"/>
              </a:spcBef>
              <a:spcAft>
                <a:spcPts val="0"/>
              </a:spcAft>
              <a:buClr>
                <a:schemeClr val="dk1"/>
              </a:buClr>
              <a:buSzPts val="2200"/>
              <a:buFont typeface="Arial"/>
              <a:buChar char="•"/>
            </a:pPr>
            <a:r>
              <a:rPr lang="fr-CA" sz="2200">
                <a:solidFill>
                  <a:schemeClr val="dk1"/>
                </a:solidFill>
                <a:latin typeface="Arial"/>
                <a:ea typeface="Arial"/>
                <a:cs typeface="Arial"/>
                <a:sym typeface="Arial"/>
              </a:rPr>
              <a:t>Classe 3 = Flammable liquids;</a:t>
            </a:r>
            <a:endParaRPr/>
          </a:p>
          <a:p>
            <a:pPr indent="-342900" lvl="0" marL="342900" marR="0" rtl="0" algn="l">
              <a:spcBef>
                <a:spcPts val="440"/>
              </a:spcBef>
              <a:spcAft>
                <a:spcPts val="0"/>
              </a:spcAft>
              <a:buClr>
                <a:schemeClr val="dk1"/>
              </a:buClr>
              <a:buSzPts val="2200"/>
              <a:buFont typeface="Arial"/>
              <a:buChar char="•"/>
            </a:pPr>
            <a:r>
              <a:rPr lang="fr-CA" sz="2200">
                <a:solidFill>
                  <a:schemeClr val="dk1"/>
                </a:solidFill>
                <a:latin typeface="Arial"/>
                <a:ea typeface="Arial"/>
                <a:cs typeface="Arial"/>
                <a:sym typeface="Arial"/>
              </a:rPr>
              <a:t>Classe 4 = Flammable solids, </a:t>
            </a:r>
            <a:br>
              <a:rPr lang="fr-CA" sz="2200">
                <a:solidFill>
                  <a:schemeClr val="dk1"/>
                </a:solidFill>
                <a:latin typeface="Arial"/>
                <a:ea typeface="Arial"/>
                <a:cs typeface="Arial"/>
                <a:sym typeface="Arial"/>
              </a:rPr>
            </a:br>
            <a:r>
              <a:rPr lang="fr-CA" sz="2200">
                <a:solidFill>
                  <a:schemeClr val="dk1"/>
                </a:solidFill>
                <a:latin typeface="Arial"/>
                <a:ea typeface="Arial"/>
                <a:cs typeface="Arial"/>
                <a:sym typeface="Arial"/>
              </a:rPr>
              <a:t>                  Spontaneously combustible materials</a:t>
            </a:r>
            <a:br>
              <a:rPr lang="fr-CA" sz="2200">
                <a:solidFill>
                  <a:schemeClr val="dk1"/>
                </a:solidFill>
                <a:latin typeface="Arial"/>
                <a:ea typeface="Arial"/>
                <a:cs typeface="Arial"/>
                <a:sym typeface="Arial"/>
              </a:rPr>
            </a:br>
            <a:r>
              <a:rPr lang="fr-CA" sz="2200">
                <a:solidFill>
                  <a:schemeClr val="dk1"/>
                </a:solidFill>
                <a:latin typeface="Arial"/>
                <a:ea typeface="Arial"/>
                <a:cs typeface="Arial"/>
                <a:sym typeface="Arial"/>
              </a:rPr>
              <a:t>                  And water-reactive substances; </a:t>
            </a:r>
            <a:endParaRPr/>
          </a:p>
          <a:p>
            <a:pPr indent="-342900" lvl="0" marL="342900" marR="0" rtl="0" algn="l">
              <a:spcBef>
                <a:spcPts val="440"/>
              </a:spcBef>
              <a:spcAft>
                <a:spcPts val="0"/>
              </a:spcAft>
              <a:buClr>
                <a:schemeClr val="dk1"/>
              </a:buClr>
              <a:buSzPts val="2200"/>
              <a:buFont typeface="Arial"/>
              <a:buChar char="•"/>
            </a:pPr>
            <a:r>
              <a:rPr lang="fr-CA" sz="2200">
                <a:solidFill>
                  <a:schemeClr val="dk1"/>
                </a:solidFill>
                <a:latin typeface="Arial"/>
                <a:ea typeface="Arial"/>
                <a:cs typeface="Arial"/>
                <a:sym typeface="Arial"/>
              </a:rPr>
              <a:t>Classe 5 = Oxidizers </a:t>
            </a:r>
            <a:br>
              <a:rPr lang="fr-CA" sz="2200">
                <a:solidFill>
                  <a:schemeClr val="dk1"/>
                </a:solidFill>
                <a:latin typeface="Arial"/>
                <a:ea typeface="Arial"/>
                <a:cs typeface="Arial"/>
                <a:sym typeface="Arial"/>
              </a:rPr>
            </a:br>
            <a:r>
              <a:rPr lang="fr-CA" sz="2200">
                <a:solidFill>
                  <a:schemeClr val="dk1"/>
                </a:solidFill>
                <a:latin typeface="Arial"/>
                <a:ea typeface="Arial"/>
                <a:cs typeface="Arial"/>
                <a:sym typeface="Arial"/>
              </a:rPr>
              <a:t>                  and organics peroxides</a:t>
            </a:r>
            <a:endParaRPr sz="2200">
              <a:solidFill>
                <a:schemeClr val="dk1"/>
              </a:solidFill>
              <a:latin typeface="Arial"/>
              <a:ea typeface="Arial"/>
              <a:cs typeface="Arial"/>
              <a:sym typeface="Arial"/>
            </a:endParaRPr>
          </a:p>
          <a:p>
            <a:pPr indent="-342900" lvl="0" marL="342900" marR="0" rtl="0" algn="l">
              <a:spcBef>
                <a:spcPts val="440"/>
              </a:spcBef>
              <a:spcAft>
                <a:spcPts val="0"/>
              </a:spcAft>
              <a:buClr>
                <a:schemeClr val="dk1"/>
              </a:buClr>
              <a:buSzPts val="2200"/>
              <a:buFont typeface="Arial"/>
              <a:buChar char="•"/>
            </a:pPr>
            <a:r>
              <a:rPr lang="fr-CA" sz="2200">
                <a:solidFill>
                  <a:schemeClr val="dk1"/>
                </a:solidFill>
                <a:latin typeface="Arial"/>
                <a:ea typeface="Arial"/>
                <a:cs typeface="Arial"/>
                <a:sym typeface="Arial"/>
              </a:rPr>
              <a:t>Classe 6 = Toxic materials </a:t>
            </a:r>
            <a:br>
              <a:rPr lang="fr-CA" sz="2200">
                <a:solidFill>
                  <a:schemeClr val="dk1"/>
                </a:solidFill>
                <a:latin typeface="Arial"/>
                <a:ea typeface="Arial"/>
                <a:cs typeface="Arial"/>
                <a:sym typeface="Arial"/>
              </a:rPr>
            </a:br>
            <a:r>
              <a:rPr lang="fr-CA" sz="2200">
                <a:solidFill>
                  <a:schemeClr val="dk1"/>
                </a:solidFill>
                <a:latin typeface="Arial"/>
                <a:ea typeface="Arial"/>
                <a:cs typeface="Arial"/>
                <a:sym typeface="Arial"/>
              </a:rPr>
              <a:t>                  and infectious substances;</a:t>
            </a:r>
            <a:endParaRPr/>
          </a:p>
          <a:p>
            <a:pPr indent="-342900" lvl="0" marL="342900" marR="0" rtl="0" algn="l">
              <a:spcBef>
                <a:spcPts val="440"/>
              </a:spcBef>
              <a:spcAft>
                <a:spcPts val="0"/>
              </a:spcAft>
              <a:buClr>
                <a:schemeClr val="dk1"/>
              </a:buClr>
              <a:buSzPts val="2200"/>
              <a:buFont typeface="Arial"/>
              <a:buChar char="•"/>
            </a:pPr>
            <a:r>
              <a:rPr lang="fr-CA" sz="2200">
                <a:solidFill>
                  <a:schemeClr val="dk1"/>
                </a:solidFill>
                <a:latin typeface="Arial"/>
                <a:ea typeface="Arial"/>
                <a:cs typeface="Arial"/>
                <a:sym typeface="Arial"/>
              </a:rPr>
              <a:t>Classe 7 = Radioactive materials;</a:t>
            </a:r>
            <a:endParaRPr/>
          </a:p>
          <a:p>
            <a:pPr indent="-342900" lvl="0" marL="342900" marR="0" rtl="0" algn="l">
              <a:spcBef>
                <a:spcPts val="440"/>
              </a:spcBef>
              <a:spcAft>
                <a:spcPts val="0"/>
              </a:spcAft>
              <a:buClr>
                <a:schemeClr val="dk1"/>
              </a:buClr>
              <a:buSzPts val="2200"/>
              <a:buFont typeface="Arial"/>
              <a:buChar char="•"/>
            </a:pPr>
            <a:r>
              <a:rPr lang="fr-CA" sz="2200">
                <a:solidFill>
                  <a:schemeClr val="dk1"/>
                </a:solidFill>
                <a:latin typeface="Arial"/>
                <a:ea typeface="Arial"/>
                <a:cs typeface="Arial"/>
                <a:sym typeface="Arial"/>
              </a:rPr>
              <a:t>Classe 8 = Corrosive materials;</a:t>
            </a:r>
            <a:endParaRPr/>
          </a:p>
          <a:p>
            <a:pPr indent="-342900" lvl="0" marL="342900" marR="0" rtl="0" algn="l">
              <a:spcBef>
                <a:spcPts val="440"/>
              </a:spcBef>
              <a:spcAft>
                <a:spcPts val="0"/>
              </a:spcAft>
              <a:buClr>
                <a:schemeClr val="dk1"/>
              </a:buClr>
              <a:buSzPts val="2200"/>
              <a:buFont typeface="Arial"/>
              <a:buChar char="•"/>
            </a:pPr>
            <a:r>
              <a:rPr lang="fr-CA" sz="2200">
                <a:solidFill>
                  <a:schemeClr val="dk1"/>
                </a:solidFill>
                <a:latin typeface="Arial"/>
                <a:ea typeface="Arial"/>
                <a:cs typeface="Arial"/>
                <a:sym typeface="Arial"/>
              </a:rPr>
              <a:t>Classe 9 = Miscellaneous products,</a:t>
            </a:r>
            <a:br>
              <a:rPr lang="fr-CA" sz="2200">
                <a:solidFill>
                  <a:schemeClr val="dk1"/>
                </a:solidFill>
                <a:latin typeface="Arial"/>
                <a:ea typeface="Arial"/>
                <a:cs typeface="Arial"/>
                <a:sym typeface="Arial"/>
              </a:rPr>
            </a:br>
            <a:r>
              <a:rPr lang="fr-CA" sz="2200">
                <a:solidFill>
                  <a:schemeClr val="dk1"/>
                </a:solidFill>
                <a:latin typeface="Arial"/>
                <a:ea typeface="Arial"/>
                <a:cs typeface="Arial"/>
                <a:sym typeface="Arial"/>
              </a:rPr>
              <a:t>                  Substances or organisms		</a:t>
            </a:r>
            <a:endParaRPr/>
          </a:p>
        </p:txBody>
      </p:sp>
      <p:pic>
        <p:nvPicPr>
          <p:cNvPr id="144" name="Google Shape;144;p6">
            <a:hlinkClick r:id="rId3"/>
          </p:cNvPr>
          <p:cNvPicPr preferRelativeResize="0"/>
          <p:nvPr/>
        </p:nvPicPr>
        <p:blipFill rotWithShape="1">
          <a:blip r:embed="rId4">
            <a:alphaModFix/>
          </a:blip>
          <a:srcRect b="13542" l="29688" r="39843" t="70832"/>
          <a:stretch/>
        </p:blipFill>
        <p:spPr>
          <a:xfrm>
            <a:off x="6172200" y="4343400"/>
            <a:ext cx="297180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2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7"/>
          <p:cNvSpPr/>
          <p:nvPr/>
        </p:nvSpPr>
        <p:spPr>
          <a:xfrm>
            <a:off x="457200" y="2179638"/>
            <a:ext cx="8229600" cy="4525962"/>
          </a:xfrm>
          <a:prstGeom prst="rect">
            <a:avLst/>
          </a:prstGeom>
          <a:noFill/>
          <a:ln>
            <a:noFill/>
          </a:ln>
        </p:spPr>
        <p:txBody>
          <a:bodyPr anchorCtr="0" anchor="t" bIns="45700" lIns="91425" spcFirstLastPara="1" rIns="91425" wrap="square" tIns="45700">
            <a:noAutofit/>
          </a:bodyPr>
          <a:lstStyle/>
          <a:p>
            <a:pPr indent="-285750" lvl="1" marL="742950" marR="0" rtl="0" algn="l">
              <a:spcBef>
                <a:spcPts val="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The consignor must filled out and give to the carrier (the driver) a shipping document.</a:t>
            </a:r>
            <a:endParaRPr/>
          </a:p>
          <a:p>
            <a:pPr indent="-133350" lvl="1" marL="742950" marR="0" rtl="0" algn="l">
              <a:spcBef>
                <a:spcPts val="4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At the time of transport carriers must have in their possession a handwritten or printed-paper  shipping document.</a:t>
            </a:r>
            <a:endParaRPr/>
          </a:p>
        </p:txBody>
      </p:sp>
      <p:sp>
        <p:nvSpPr>
          <p:cNvPr id="151" name="Google Shape;151;p7"/>
          <p:cNvSpPr txBox="1"/>
          <p:nvPr/>
        </p:nvSpPr>
        <p:spPr>
          <a:xfrm>
            <a:off x="2897188" y="944563"/>
            <a:ext cx="3860800" cy="9445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3200">
                <a:solidFill>
                  <a:schemeClr val="dk1"/>
                </a:solidFill>
                <a:latin typeface="Arial"/>
                <a:ea typeface="Arial"/>
                <a:cs typeface="Arial"/>
                <a:sym typeface="Arial"/>
              </a:rPr>
              <a:t>Shipping documents</a:t>
            </a:r>
            <a:endParaRPr/>
          </a:p>
          <a:p>
            <a:pPr indent="0" lvl="0" marL="0" marR="0" rtl="0" algn="ctr">
              <a:spcBef>
                <a:spcPts val="0"/>
              </a:spcBef>
              <a:spcAft>
                <a:spcPts val="0"/>
              </a:spcAft>
              <a:buNone/>
            </a:pPr>
            <a:r>
              <a:rPr lang="fr-CA" sz="2400">
                <a:solidFill>
                  <a:srgbClr val="CC3300"/>
                </a:solidFill>
                <a:latin typeface="Arial"/>
                <a:ea typeface="Arial"/>
                <a:cs typeface="Arial"/>
                <a:sym typeface="Arial"/>
              </a:rPr>
              <a:t>p.11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p:nvPr/>
        </p:nvSpPr>
        <p:spPr>
          <a:xfrm>
            <a:off x="457200" y="2103438"/>
            <a:ext cx="8229600" cy="262096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Char char="•"/>
            </a:pPr>
            <a:r>
              <a:rPr lang="fr-CA" sz="2800">
                <a:solidFill>
                  <a:schemeClr val="dk1"/>
                </a:solidFill>
                <a:latin typeface="Arial"/>
                <a:ea typeface="Arial"/>
                <a:cs typeface="Arial"/>
                <a:sym typeface="Arial"/>
              </a:rPr>
              <a:t>The shipping documents must contain the following information :</a:t>
            </a:r>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The name and address of the consignor’s establishment in Canada;</a:t>
            </a:r>
            <a:endParaRPr/>
          </a:p>
          <a:p>
            <a:pPr indent="-285750" lvl="1" marL="742950" marR="0" rtl="0" algn="l">
              <a:spcBef>
                <a:spcPts val="560"/>
              </a:spcBef>
              <a:spcAft>
                <a:spcPts val="0"/>
              </a:spcAft>
              <a:buClr>
                <a:schemeClr val="dk1"/>
              </a:buClr>
              <a:buSzPts val="2800"/>
              <a:buFont typeface="Arial"/>
              <a:buChar char="–"/>
            </a:pPr>
            <a:r>
              <a:rPr b="0" i="0" lang="fr-CA" sz="2800" u="none" cap="none" strike="noStrike">
                <a:solidFill>
                  <a:schemeClr val="dk1"/>
                </a:solidFill>
                <a:latin typeface="Arial"/>
                <a:ea typeface="Arial"/>
                <a:cs typeface="Arial"/>
                <a:sym typeface="Arial"/>
              </a:rPr>
              <a:t>The date on which the document was filled out or submitted;</a:t>
            </a:r>
            <a:endParaRPr/>
          </a:p>
        </p:txBody>
      </p:sp>
      <p:sp>
        <p:nvSpPr>
          <p:cNvPr id="158" name="Google Shape;158;p8"/>
          <p:cNvSpPr txBox="1"/>
          <p:nvPr/>
        </p:nvSpPr>
        <p:spPr>
          <a:xfrm>
            <a:off x="2897188" y="944563"/>
            <a:ext cx="3860800" cy="9445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CA" sz="3200">
                <a:solidFill>
                  <a:schemeClr val="dk1"/>
                </a:solidFill>
                <a:latin typeface="Arial"/>
                <a:ea typeface="Arial"/>
                <a:cs typeface="Arial"/>
                <a:sym typeface="Arial"/>
              </a:rPr>
              <a:t>Shipping documents</a:t>
            </a:r>
            <a:endParaRPr/>
          </a:p>
          <a:p>
            <a:pPr indent="0" lvl="0" marL="0" marR="0" rtl="0" algn="ctr">
              <a:spcBef>
                <a:spcPts val="0"/>
              </a:spcBef>
              <a:spcAft>
                <a:spcPts val="0"/>
              </a:spcAft>
              <a:buNone/>
            </a:pPr>
            <a:r>
              <a:rPr lang="fr-CA" sz="2400">
                <a:solidFill>
                  <a:srgbClr val="CC3300"/>
                </a:solidFill>
                <a:latin typeface="Arial"/>
                <a:ea typeface="Arial"/>
                <a:cs typeface="Arial"/>
                <a:sym typeface="Arial"/>
              </a:rPr>
              <a:t>p.11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2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p:nvPr/>
        </p:nvSpPr>
        <p:spPr>
          <a:xfrm>
            <a:off x="395536" y="870248"/>
            <a:ext cx="8496944" cy="452596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b="1" lang="fr-CA" sz="2400">
                <a:solidFill>
                  <a:schemeClr val="dk1"/>
                </a:solidFill>
                <a:latin typeface="Arial"/>
                <a:ea typeface="Arial"/>
                <a:cs typeface="Arial"/>
                <a:sym typeface="Arial"/>
              </a:rPr>
              <a:t>A description of each DG in the following order :</a:t>
            </a:r>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The shipping name;</a:t>
            </a:r>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The primary class;</a:t>
            </a:r>
            <a:endParaRPr/>
          </a:p>
          <a:p>
            <a:pPr indent="-285750" lvl="1" marL="742950" marR="0" rtl="0" algn="l">
              <a:spcBef>
                <a:spcPts val="480"/>
              </a:spcBef>
              <a:spcAft>
                <a:spcPts val="0"/>
              </a:spcAft>
              <a:buClr>
                <a:schemeClr val="dk1"/>
              </a:buClr>
              <a:buSzPts val="2400"/>
              <a:buFont typeface="Arial"/>
              <a:buChar char="–"/>
            </a:pPr>
            <a:r>
              <a:rPr b="0" i="1" lang="fr-CA" sz="2400" u="none" cap="none" strike="noStrike">
                <a:solidFill>
                  <a:schemeClr val="dk1"/>
                </a:solidFill>
                <a:latin typeface="Arial"/>
                <a:ea typeface="Arial"/>
                <a:cs typeface="Arial"/>
                <a:sym typeface="Arial"/>
              </a:rPr>
              <a:t>The compatibility group </a:t>
            </a:r>
            <a:r>
              <a:rPr i="1" lang="fr-CA" sz="2400">
                <a:solidFill>
                  <a:schemeClr val="dk1"/>
                </a:solidFill>
              </a:rPr>
              <a:t>letter</a:t>
            </a:r>
            <a:r>
              <a:rPr b="0" i="1" lang="fr-CA" sz="2400" u="none" cap="none" strike="noStrike">
                <a:solidFill>
                  <a:schemeClr val="dk1"/>
                </a:solidFill>
                <a:latin typeface="Arial"/>
                <a:ea typeface="Arial"/>
                <a:cs typeface="Arial"/>
                <a:sym typeface="Arial"/>
              </a:rPr>
              <a:t>, as the case may be;</a:t>
            </a:r>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The subsidiary class or classes, as the case may be (this indication must be recorded in parentheses)</a:t>
            </a:r>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The UN number (this number can appear in front of the shipping name)</a:t>
            </a:r>
            <a:r>
              <a:rPr b="1" i="0" lang="fr-CA" sz="2400" u="none" cap="none" strike="noStrike">
                <a:solidFill>
                  <a:schemeClr val="dk1"/>
                </a:solidFill>
                <a:latin typeface="Arial"/>
                <a:ea typeface="Arial"/>
                <a:cs typeface="Arial"/>
                <a:sym typeface="Arial"/>
              </a:rPr>
              <a:t> </a:t>
            </a:r>
            <a:r>
              <a:rPr b="1" i="0" lang="fr-CA" sz="1600" u="none" cap="none" strike="noStrike">
                <a:solidFill>
                  <a:schemeClr val="dk1"/>
                </a:solidFill>
                <a:latin typeface="Arial"/>
                <a:ea typeface="Arial"/>
                <a:cs typeface="Arial"/>
                <a:sym typeface="Arial"/>
              </a:rPr>
              <a:t>UN numbers</a:t>
            </a:r>
            <a:r>
              <a:rPr b="0" i="0" lang="fr-CA" sz="1600" u="none" cap="none" strike="noStrike">
                <a:solidFill>
                  <a:schemeClr val="dk1"/>
                </a:solidFill>
                <a:latin typeface="Arial"/>
                <a:ea typeface="Arial"/>
                <a:cs typeface="Arial"/>
                <a:sym typeface="Arial"/>
              </a:rPr>
              <a:t> or </a:t>
            </a:r>
            <a:r>
              <a:rPr b="1" i="0" lang="fr-CA" sz="1600" u="none" cap="none" strike="noStrike">
                <a:solidFill>
                  <a:schemeClr val="dk1"/>
                </a:solidFill>
                <a:latin typeface="Arial"/>
                <a:ea typeface="Arial"/>
                <a:cs typeface="Arial"/>
                <a:sym typeface="Arial"/>
              </a:rPr>
              <a:t>UN</a:t>
            </a:r>
            <a:r>
              <a:rPr b="0" i="0" lang="fr-CA" sz="1600" u="none" cap="none" strike="noStrike">
                <a:solidFill>
                  <a:schemeClr val="dk1"/>
                </a:solidFill>
                <a:latin typeface="Arial"/>
                <a:ea typeface="Arial"/>
                <a:cs typeface="Arial"/>
                <a:sym typeface="Arial"/>
              </a:rPr>
              <a:t> IDs are four-digit </a:t>
            </a:r>
            <a:r>
              <a:rPr b="1" i="0" lang="fr-CA" sz="1600" u="none" cap="none" strike="noStrike">
                <a:solidFill>
                  <a:schemeClr val="dk1"/>
                </a:solidFill>
                <a:latin typeface="Arial"/>
                <a:ea typeface="Arial"/>
                <a:cs typeface="Arial"/>
                <a:sym typeface="Arial"/>
              </a:rPr>
              <a:t>numbers</a:t>
            </a:r>
            <a:r>
              <a:rPr b="0" i="0" lang="fr-CA" sz="1600" u="none" cap="none" strike="noStrike">
                <a:solidFill>
                  <a:schemeClr val="dk1"/>
                </a:solidFill>
                <a:latin typeface="Arial"/>
                <a:ea typeface="Arial"/>
                <a:cs typeface="Arial"/>
                <a:sym typeface="Arial"/>
              </a:rPr>
              <a:t> that identify dangerous goods, hazardous substances and articles (such as explosives, flammable liquids, toxic substances, etc.) in the framework of international transport. They are assigned by the </a:t>
            </a:r>
            <a:r>
              <a:rPr b="1" i="0" lang="fr-CA" sz="1600" u="none" cap="none" strike="noStrike">
                <a:solidFill>
                  <a:schemeClr val="dk1"/>
                </a:solidFill>
                <a:latin typeface="Arial"/>
                <a:ea typeface="Arial"/>
                <a:cs typeface="Arial"/>
                <a:sym typeface="Arial"/>
              </a:rPr>
              <a:t>United Nations</a:t>
            </a:r>
            <a:r>
              <a:rPr b="0" i="0" lang="fr-CA" sz="1600" u="none" cap="none" strike="noStrike">
                <a:solidFill>
                  <a:schemeClr val="dk1"/>
                </a:solidFill>
                <a:latin typeface="Arial"/>
                <a:ea typeface="Arial"/>
                <a:cs typeface="Arial"/>
                <a:sym typeface="Arial"/>
              </a:rPr>
              <a:t> Committee of Experts on the Transport of Dangerous Goods</a:t>
            </a:r>
            <a:endParaRPr b="0" i="0" sz="1600" u="none" cap="none" strike="noStrike">
              <a:solidFill>
                <a:schemeClr val="dk1"/>
              </a:solidFill>
              <a:latin typeface="Arial"/>
              <a:ea typeface="Arial"/>
              <a:cs typeface="Arial"/>
              <a:sym typeface="Arial"/>
            </a:endParaRPr>
          </a:p>
          <a:p>
            <a:pPr indent="-285750" lvl="1" marL="742950" marR="0" rtl="0" algn="l">
              <a:spcBef>
                <a:spcPts val="480"/>
              </a:spcBef>
              <a:spcAft>
                <a:spcPts val="0"/>
              </a:spcAft>
              <a:buClr>
                <a:schemeClr val="dk1"/>
              </a:buClr>
              <a:buSzPts val="2400"/>
              <a:buFont typeface="Arial"/>
              <a:buChar char="–"/>
            </a:pPr>
            <a:r>
              <a:rPr b="0" i="0" lang="fr-CA" sz="2400" u="none" cap="none" strike="noStrike">
                <a:solidFill>
                  <a:schemeClr val="dk1"/>
                </a:solidFill>
                <a:latin typeface="Arial"/>
                <a:ea typeface="Arial"/>
                <a:cs typeface="Arial"/>
                <a:sym typeface="Arial"/>
              </a:rPr>
              <a:t>The packing group, as the case may be;</a:t>
            </a:r>
            <a:endParaRPr/>
          </a:p>
          <a:p>
            <a:pPr indent="-285750" lvl="1" marL="742950" marR="0" rtl="0" algn="l">
              <a:spcBef>
                <a:spcPts val="480"/>
              </a:spcBef>
              <a:spcAft>
                <a:spcPts val="0"/>
              </a:spcAft>
              <a:buClr>
                <a:schemeClr val="dk1"/>
              </a:buClr>
              <a:buSzPts val="2400"/>
              <a:buFont typeface="Arial"/>
              <a:buChar char="–"/>
            </a:pPr>
            <a:r>
              <a:rPr b="0" i="1" lang="fr-CA" sz="2400" u="none" cap="none" strike="noStrike">
                <a:solidFill>
                  <a:schemeClr val="dk1"/>
                </a:solidFill>
                <a:latin typeface="Arial"/>
                <a:ea typeface="Arial"/>
                <a:cs typeface="Arial"/>
                <a:sym typeface="Arial"/>
              </a:rPr>
              <a:t>The risk group number in case of infectious substances;</a:t>
            </a:r>
            <a:endParaRPr/>
          </a:p>
        </p:txBody>
      </p:sp>
      <p:sp>
        <p:nvSpPr>
          <p:cNvPr id="165" name="Google Shape;165;p9"/>
          <p:cNvSpPr txBox="1"/>
          <p:nvPr/>
        </p:nvSpPr>
        <p:spPr>
          <a:xfrm>
            <a:off x="3025080" y="260648"/>
            <a:ext cx="4679950"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3200">
                <a:solidFill>
                  <a:schemeClr val="dk1"/>
                </a:solidFill>
                <a:latin typeface="Arial"/>
                <a:ea typeface="Arial"/>
                <a:cs typeface="Arial"/>
                <a:sym typeface="Arial"/>
              </a:rPr>
              <a:t>Shipping documents  </a:t>
            </a:r>
            <a:r>
              <a:rPr lang="fr-CA" sz="2400">
                <a:solidFill>
                  <a:srgbClr val="CC3300"/>
                </a:solidFill>
                <a:latin typeface="Arial"/>
                <a:ea typeface="Arial"/>
                <a:cs typeface="Arial"/>
                <a:sym typeface="Arial"/>
              </a:rPr>
              <a:t>p.11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2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dèle de PowerPoint CFT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2021-11-08T19:54:18Z</dcterms:created>
  <dc:creator>Bédard, Simon</dc:creator>
</cp:coreProperties>
</file>