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484" r:id="rId3"/>
    <p:sldId id="332" r:id="rId4"/>
    <p:sldId id="452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5" r:id="rId16"/>
    <p:sldId id="346" r:id="rId17"/>
    <p:sldId id="458" r:id="rId18"/>
    <p:sldId id="347" r:id="rId19"/>
    <p:sldId id="348" r:id="rId20"/>
    <p:sldId id="349" r:id="rId21"/>
    <p:sldId id="455" r:id="rId22"/>
    <p:sldId id="486" r:id="rId23"/>
    <p:sldId id="487" r:id="rId24"/>
    <p:sldId id="485" r:id="rId2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E8AE3C-E1A0-4AFF-BFE5-164DF87B1BA0}" v="285" dt="2024-05-14T13:17:06.3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1651" autoAdjust="0"/>
  </p:normalViewPr>
  <p:slideViewPr>
    <p:cSldViewPr>
      <p:cViewPr varScale="1">
        <p:scale>
          <a:sx n="66" d="100"/>
          <a:sy n="66" d="100"/>
        </p:scale>
        <p:origin x="151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oie, Audrey-Anne" userId="3bab46c9-3223-4e32-b9ae-b154f5d503d7" providerId="ADAL" clId="{CD5C1B7D-8546-4755-908C-522886E27781}"/>
    <pc:docChg chg="modNotesMaster">
      <pc:chgData name="Savoie, Audrey-Anne" userId="3bab46c9-3223-4e32-b9ae-b154f5d503d7" providerId="ADAL" clId="{CD5C1B7D-8546-4755-908C-522886E27781}" dt="2023-04-06T18:15:51.201" v="0"/>
      <pc:docMkLst>
        <pc:docMk/>
      </pc:docMkLst>
    </pc:docChg>
  </pc:docChgLst>
  <pc:docChgLst>
    <pc:chgData name="Beaulieu, France" userId="775102f9-63db-4f93-bf4c-ffd10f7f1482" providerId="ADAL" clId="{61E8AE3C-E1A0-4AFF-BFE5-164DF87B1BA0}"/>
    <pc:docChg chg="undo custSel addSld modSld">
      <pc:chgData name="Beaulieu, France" userId="775102f9-63db-4f93-bf4c-ffd10f7f1482" providerId="ADAL" clId="{61E8AE3C-E1A0-4AFF-BFE5-164DF87B1BA0}" dt="2024-05-14T13:48:00.937" v="667" actId="27636"/>
      <pc:docMkLst>
        <pc:docMk/>
      </pc:docMkLst>
      <pc:sldChg chg="addSp delSp modSp mod setBg">
        <pc:chgData name="Beaulieu, France" userId="775102f9-63db-4f93-bf4c-ffd10f7f1482" providerId="ADAL" clId="{61E8AE3C-E1A0-4AFF-BFE5-164DF87B1BA0}" dt="2024-05-14T13:03:43.541" v="6" actId="478"/>
        <pc:sldMkLst>
          <pc:docMk/>
          <pc:sldMk cId="1337716555" sldId="256"/>
        </pc:sldMkLst>
        <pc:spChg chg="mod">
          <ac:chgData name="Beaulieu, France" userId="775102f9-63db-4f93-bf4c-ffd10f7f1482" providerId="ADAL" clId="{61E8AE3C-E1A0-4AFF-BFE5-164DF87B1BA0}" dt="2024-05-14T13:03:35.420" v="4" actId="26606"/>
          <ac:spMkLst>
            <pc:docMk/>
            <pc:sldMk cId="1337716555" sldId="256"/>
            <ac:spMk id="2" creationId="{00000000-0000-0000-0000-000000000000}"/>
          </ac:spMkLst>
        </pc:spChg>
        <pc:spChg chg="del mod">
          <ac:chgData name="Beaulieu, France" userId="775102f9-63db-4f93-bf4c-ffd10f7f1482" providerId="ADAL" clId="{61E8AE3C-E1A0-4AFF-BFE5-164DF87B1BA0}" dt="2024-05-14T13:03:41.316" v="5" actId="478"/>
          <ac:spMkLst>
            <pc:docMk/>
            <pc:sldMk cId="1337716555" sldId="256"/>
            <ac:spMk id="3" creationId="{00000000-0000-0000-0000-000000000000}"/>
          </ac:spMkLst>
        </pc:spChg>
        <pc:spChg chg="add del mod">
          <ac:chgData name="Beaulieu, France" userId="775102f9-63db-4f93-bf4c-ffd10f7f1482" providerId="ADAL" clId="{61E8AE3C-E1A0-4AFF-BFE5-164DF87B1BA0}" dt="2024-05-14T13:03:43.541" v="6" actId="478"/>
          <ac:spMkLst>
            <pc:docMk/>
            <pc:sldMk cId="1337716555" sldId="256"/>
            <ac:spMk id="5" creationId="{12AB3D17-437F-AFB9-CF7B-B205FE1175C1}"/>
          </ac:spMkLst>
        </pc:spChg>
        <pc:picChg chg="mod ord">
          <ac:chgData name="Beaulieu, France" userId="775102f9-63db-4f93-bf4c-ffd10f7f1482" providerId="ADAL" clId="{61E8AE3C-E1A0-4AFF-BFE5-164DF87B1BA0}" dt="2024-05-14T13:03:35.420" v="4" actId="26606"/>
          <ac:picMkLst>
            <pc:docMk/>
            <pc:sldMk cId="1337716555" sldId="256"/>
            <ac:picMk id="1027" creationId="{00000000-0000-0000-0000-000000000000}"/>
          </ac:picMkLst>
        </pc:picChg>
      </pc:sldChg>
      <pc:sldChg chg="modSp mod">
        <pc:chgData name="Beaulieu, France" userId="775102f9-63db-4f93-bf4c-ffd10f7f1482" providerId="ADAL" clId="{61E8AE3C-E1A0-4AFF-BFE5-164DF87B1BA0}" dt="2024-05-14T13:04:04.534" v="18" actId="255"/>
        <pc:sldMkLst>
          <pc:docMk/>
          <pc:sldMk cId="2644599634" sldId="332"/>
        </pc:sldMkLst>
        <pc:spChg chg="mod">
          <ac:chgData name="Beaulieu, France" userId="775102f9-63db-4f93-bf4c-ffd10f7f1482" providerId="ADAL" clId="{61E8AE3C-E1A0-4AFF-BFE5-164DF87B1BA0}" dt="2024-05-14T13:03:55.200" v="17" actId="20577"/>
          <ac:spMkLst>
            <pc:docMk/>
            <pc:sldMk cId="2644599634" sldId="332"/>
            <ac:spMk id="5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04:04.534" v="18" actId="255"/>
          <ac:spMkLst>
            <pc:docMk/>
            <pc:sldMk cId="2644599634" sldId="332"/>
            <ac:spMk id="6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04:32.063" v="19" actId="255"/>
        <pc:sldMkLst>
          <pc:docMk/>
          <pc:sldMk cId="2007403384" sldId="335"/>
        </pc:sldMkLst>
        <pc:spChg chg="mod">
          <ac:chgData name="Beaulieu, France" userId="775102f9-63db-4f93-bf4c-ffd10f7f1482" providerId="ADAL" clId="{61E8AE3C-E1A0-4AFF-BFE5-164DF87B1BA0}" dt="2024-05-14T13:03:31.999" v="1" actId="27636"/>
          <ac:spMkLst>
            <pc:docMk/>
            <pc:sldMk cId="2007403384" sldId="335"/>
            <ac:spMk id="2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04:32.063" v="19" actId="255"/>
          <ac:spMkLst>
            <pc:docMk/>
            <pc:sldMk cId="2007403384" sldId="335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04:58.498" v="39" actId="20577"/>
        <pc:sldMkLst>
          <pc:docMk/>
          <pc:sldMk cId="3288558673" sldId="336"/>
        </pc:sldMkLst>
        <pc:graphicFrameChg chg="modGraphic">
          <ac:chgData name="Beaulieu, France" userId="775102f9-63db-4f93-bf4c-ffd10f7f1482" providerId="ADAL" clId="{61E8AE3C-E1A0-4AFF-BFE5-164DF87B1BA0}" dt="2024-05-14T13:04:58.498" v="39" actId="20577"/>
          <ac:graphicFrameMkLst>
            <pc:docMk/>
            <pc:sldMk cId="3288558673" sldId="336"/>
            <ac:graphicFrameMk id="4" creationId="{00000000-0000-0000-0000-000000000000}"/>
          </ac:graphicFrameMkLst>
        </pc:graphicFrameChg>
      </pc:sldChg>
      <pc:sldChg chg="modSp mod">
        <pc:chgData name="Beaulieu, France" userId="775102f9-63db-4f93-bf4c-ffd10f7f1482" providerId="ADAL" clId="{61E8AE3C-E1A0-4AFF-BFE5-164DF87B1BA0}" dt="2024-05-14T13:05:49.847" v="55" actId="20577"/>
        <pc:sldMkLst>
          <pc:docMk/>
          <pc:sldMk cId="2576331163" sldId="337"/>
        </pc:sldMkLst>
        <pc:spChg chg="mod">
          <ac:chgData name="Beaulieu, France" userId="775102f9-63db-4f93-bf4c-ffd10f7f1482" providerId="ADAL" clId="{61E8AE3C-E1A0-4AFF-BFE5-164DF87B1BA0}" dt="2024-05-14T13:03:32.075" v="2" actId="27636"/>
          <ac:spMkLst>
            <pc:docMk/>
            <pc:sldMk cId="2576331163" sldId="337"/>
            <ac:spMk id="2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05:49.847" v="55" actId="20577"/>
          <ac:spMkLst>
            <pc:docMk/>
            <pc:sldMk cId="2576331163" sldId="337"/>
            <ac:spMk id="3" creationId="{00000000-0000-0000-0000-000000000000}"/>
          </ac:spMkLst>
        </pc:spChg>
      </pc:sldChg>
      <pc:sldChg chg="modSp">
        <pc:chgData name="Beaulieu, France" userId="775102f9-63db-4f93-bf4c-ffd10f7f1482" providerId="ADAL" clId="{61E8AE3C-E1A0-4AFF-BFE5-164DF87B1BA0}" dt="2024-05-14T13:07:41.355" v="62" actId="255"/>
        <pc:sldMkLst>
          <pc:docMk/>
          <pc:sldMk cId="552306423" sldId="338"/>
        </pc:sldMkLst>
        <pc:spChg chg="mod">
          <ac:chgData name="Beaulieu, France" userId="775102f9-63db-4f93-bf4c-ffd10f7f1482" providerId="ADAL" clId="{61E8AE3C-E1A0-4AFF-BFE5-164DF87B1BA0}" dt="2024-05-14T13:07:41.355" v="62" actId="255"/>
          <ac:spMkLst>
            <pc:docMk/>
            <pc:sldMk cId="552306423" sldId="338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08:28.313" v="84" actId="14100"/>
        <pc:sldMkLst>
          <pc:docMk/>
          <pc:sldMk cId="1547988924" sldId="339"/>
        </pc:sldMkLst>
        <pc:graphicFrameChg chg="mod modGraphic">
          <ac:chgData name="Beaulieu, France" userId="775102f9-63db-4f93-bf4c-ffd10f7f1482" providerId="ADAL" clId="{61E8AE3C-E1A0-4AFF-BFE5-164DF87B1BA0}" dt="2024-05-14T13:08:28.313" v="84" actId="14100"/>
          <ac:graphicFrameMkLst>
            <pc:docMk/>
            <pc:sldMk cId="1547988924" sldId="339"/>
            <ac:graphicFrameMk id="4" creationId="{00000000-0000-0000-0000-000000000000}"/>
          </ac:graphicFrameMkLst>
        </pc:graphicFrameChg>
      </pc:sldChg>
      <pc:sldChg chg="modSp mod">
        <pc:chgData name="Beaulieu, France" userId="775102f9-63db-4f93-bf4c-ffd10f7f1482" providerId="ADAL" clId="{61E8AE3C-E1A0-4AFF-BFE5-164DF87B1BA0}" dt="2024-05-14T13:09:26.331" v="104" actId="20577"/>
        <pc:sldMkLst>
          <pc:docMk/>
          <pc:sldMk cId="2211173523" sldId="340"/>
        </pc:sldMkLst>
        <pc:spChg chg="mod">
          <ac:chgData name="Beaulieu, France" userId="775102f9-63db-4f93-bf4c-ffd10f7f1482" providerId="ADAL" clId="{61E8AE3C-E1A0-4AFF-BFE5-164DF87B1BA0}" dt="2024-05-14T13:09:26.331" v="104" actId="20577"/>
          <ac:spMkLst>
            <pc:docMk/>
            <pc:sldMk cId="2211173523" sldId="340"/>
            <ac:spMk id="2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09:15.856" v="95" actId="14100"/>
          <ac:spMkLst>
            <pc:docMk/>
            <pc:sldMk cId="2211173523" sldId="340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09:55.765" v="113" actId="20577"/>
        <pc:sldMkLst>
          <pc:docMk/>
          <pc:sldMk cId="804434853" sldId="341"/>
        </pc:sldMkLst>
        <pc:spChg chg="mod">
          <ac:chgData name="Beaulieu, France" userId="775102f9-63db-4f93-bf4c-ffd10f7f1482" providerId="ADAL" clId="{61E8AE3C-E1A0-4AFF-BFE5-164DF87B1BA0}" dt="2024-05-14T13:09:55.765" v="113" actId="20577"/>
          <ac:spMkLst>
            <pc:docMk/>
            <pc:sldMk cId="804434853" sldId="341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10:30.833" v="122" actId="207"/>
        <pc:sldMkLst>
          <pc:docMk/>
          <pc:sldMk cId="933880537" sldId="342"/>
        </pc:sldMkLst>
        <pc:graphicFrameChg chg="modGraphic">
          <ac:chgData name="Beaulieu, France" userId="775102f9-63db-4f93-bf4c-ffd10f7f1482" providerId="ADAL" clId="{61E8AE3C-E1A0-4AFF-BFE5-164DF87B1BA0}" dt="2024-05-14T13:10:30.833" v="122" actId="207"/>
          <ac:graphicFrameMkLst>
            <pc:docMk/>
            <pc:sldMk cId="933880537" sldId="342"/>
            <ac:graphicFrameMk id="4" creationId="{00000000-0000-0000-0000-000000000000}"/>
          </ac:graphicFrameMkLst>
        </pc:graphicFrameChg>
      </pc:sldChg>
      <pc:sldChg chg="modSp">
        <pc:chgData name="Beaulieu, France" userId="775102f9-63db-4f93-bf4c-ffd10f7f1482" providerId="ADAL" clId="{61E8AE3C-E1A0-4AFF-BFE5-164DF87B1BA0}" dt="2024-05-14T13:11:07.407" v="133" actId="207"/>
        <pc:sldMkLst>
          <pc:docMk/>
          <pc:sldMk cId="3438350381" sldId="343"/>
        </pc:sldMkLst>
        <pc:spChg chg="mod">
          <ac:chgData name="Beaulieu, France" userId="775102f9-63db-4f93-bf4c-ffd10f7f1482" providerId="ADAL" clId="{61E8AE3C-E1A0-4AFF-BFE5-164DF87B1BA0}" dt="2024-05-14T13:11:07.407" v="133" actId="207"/>
          <ac:spMkLst>
            <pc:docMk/>
            <pc:sldMk cId="3438350381" sldId="343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11:45.520" v="179" actId="20577"/>
        <pc:sldMkLst>
          <pc:docMk/>
          <pc:sldMk cId="2371944519" sldId="345"/>
        </pc:sldMkLst>
        <pc:spChg chg="mod">
          <ac:chgData name="Beaulieu, France" userId="775102f9-63db-4f93-bf4c-ffd10f7f1482" providerId="ADAL" clId="{61E8AE3C-E1A0-4AFF-BFE5-164DF87B1BA0}" dt="2024-05-14T13:11:17.097" v="144" actId="14100"/>
          <ac:spMkLst>
            <pc:docMk/>
            <pc:sldMk cId="2371944519" sldId="345"/>
            <ac:spMk id="2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11:45.520" v="179" actId="20577"/>
          <ac:spMkLst>
            <pc:docMk/>
            <pc:sldMk cId="2371944519" sldId="345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12:28.814" v="208" actId="20577"/>
        <pc:sldMkLst>
          <pc:docMk/>
          <pc:sldMk cId="963576485" sldId="346"/>
        </pc:sldMkLst>
        <pc:graphicFrameChg chg="modGraphic">
          <ac:chgData name="Beaulieu, France" userId="775102f9-63db-4f93-bf4c-ffd10f7f1482" providerId="ADAL" clId="{61E8AE3C-E1A0-4AFF-BFE5-164DF87B1BA0}" dt="2024-05-14T13:12:28.814" v="208" actId="20577"/>
          <ac:graphicFrameMkLst>
            <pc:docMk/>
            <pc:sldMk cId="963576485" sldId="346"/>
            <ac:graphicFrameMk id="4" creationId="{00000000-0000-0000-0000-000000000000}"/>
          </ac:graphicFrameMkLst>
        </pc:graphicFrameChg>
      </pc:sldChg>
      <pc:sldChg chg="modSp mod">
        <pc:chgData name="Beaulieu, France" userId="775102f9-63db-4f93-bf4c-ffd10f7f1482" providerId="ADAL" clId="{61E8AE3C-E1A0-4AFF-BFE5-164DF87B1BA0}" dt="2024-05-14T13:13:03.167" v="211" actId="255"/>
        <pc:sldMkLst>
          <pc:docMk/>
          <pc:sldMk cId="2730037120" sldId="347"/>
        </pc:sldMkLst>
        <pc:spChg chg="mod">
          <ac:chgData name="Beaulieu, France" userId="775102f9-63db-4f93-bf4c-ffd10f7f1482" providerId="ADAL" clId="{61E8AE3C-E1A0-4AFF-BFE5-164DF87B1BA0}" dt="2024-05-14T13:13:03.167" v="211" actId="255"/>
          <ac:spMkLst>
            <pc:docMk/>
            <pc:sldMk cId="2730037120" sldId="347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13:25.624" v="222" actId="20577"/>
        <pc:sldMkLst>
          <pc:docMk/>
          <pc:sldMk cId="1995908950" sldId="348"/>
        </pc:sldMkLst>
        <pc:graphicFrameChg chg="modGraphic">
          <ac:chgData name="Beaulieu, France" userId="775102f9-63db-4f93-bf4c-ffd10f7f1482" providerId="ADAL" clId="{61E8AE3C-E1A0-4AFF-BFE5-164DF87B1BA0}" dt="2024-05-14T13:13:25.624" v="222" actId="20577"/>
          <ac:graphicFrameMkLst>
            <pc:docMk/>
            <pc:sldMk cId="1995908950" sldId="348"/>
            <ac:graphicFrameMk id="4" creationId="{00000000-0000-0000-0000-000000000000}"/>
          </ac:graphicFrameMkLst>
        </pc:graphicFrameChg>
      </pc:sldChg>
      <pc:sldChg chg="modSp mod">
        <pc:chgData name="Beaulieu, France" userId="775102f9-63db-4f93-bf4c-ffd10f7f1482" providerId="ADAL" clId="{61E8AE3C-E1A0-4AFF-BFE5-164DF87B1BA0}" dt="2024-05-14T13:13:50.074" v="241" actId="20577"/>
        <pc:sldMkLst>
          <pc:docMk/>
          <pc:sldMk cId="472201885" sldId="349"/>
        </pc:sldMkLst>
        <pc:graphicFrameChg chg="modGraphic">
          <ac:chgData name="Beaulieu, France" userId="775102f9-63db-4f93-bf4c-ffd10f7f1482" providerId="ADAL" clId="{61E8AE3C-E1A0-4AFF-BFE5-164DF87B1BA0}" dt="2024-05-14T13:13:50.074" v="241" actId="20577"/>
          <ac:graphicFrameMkLst>
            <pc:docMk/>
            <pc:sldMk cId="472201885" sldId="349"/>
            <ac:graphicFrameMk id="2" creationId="{00000000-0000-0000-0000-000000000000}"/>
          </ac:graphicFrameMkLst>
        </pc:graphicFrameChg>
      </pc:sldChg>
      <pc:sldChg chg="modSp mod modAnim">
        <pc:chgData name="Beaulieu, France" userId="775102f9-63db-4f93-bf4c-ffd10f7f1482" providerId="ADAL" clId="{61E8AE3C-E1A0-4AFF-BFE5-164DF87B1BA0}" dt="2024-05-14T13:15:13.906" v="244"/>
        <pc:sldMkLst>
          <pc:docMk/>
          <pc:sldMk cId="344962552" sldId="455"/>
        </pc:sldMkLst>
        <pc:spChg chg="mod">
          <ac:chgData name="Beaulieu, France" userId="775102f9-63db-4f93-bf4c-ffd10f7f1482" providerId="ADAL" clId="{61E8AE3C-E1A0-4AFF-BFE5-164DF87B1BA0}" dt="2024-05-14T13:03:31.806" v="0"/>
          <ac:spMkLst>
            <pc:docMk/>
            <pc:sldMk cId="344962552" sldId="455"/>
            <ac:spMk id="2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14:00.382" v="242" actId="255"/>
          <ac:spMkLst>
            <pc:docMk/>
            <pc:sldMk cId="344962552" sldId="455"/>
            <ac:spMk id="3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15:09.983" v="243" actId="1076"/>
          <ac:spMkLst>
            <pc:docMk/>
            <pc:sldMk cId="344962552" sldId="455"/>
            <ac:spMk id="4" creationId="{00000000-0000-0000-0000-000000000000}"/>
          </ac:spMkLst>
        </pc:spChg>
      </pc:sldChg>
      <pc:sldChg chg="modSp mod">
        <pc:chgData name="Beaulieu, France" userId="775102f9-63db-4f93-bf4c-ffd10f7f1482" providerId="ADAL" clId="{61E8AE3C-E1A0-4AFF-BFE5-164DF87B1BA0}" dt="2024-05-14T13:12:49.196" v="210" actId="14100"/>
        <pc:sldMkLst>
          <pc:docMk/>
          <pc:sldMk cId="3873391091" sldId="458"/>
        </pc:sldMkLst>
        <pc:spChg chg="mod">
          <ac:chgData name="Beaulieu, France" userId="775102f9-63db-4f93-bf4c-ffd10f7f1482" providerId="ADAL" clId="{61E8AE3C-E1A0-4AFF-BFE5-164DF87B1BA0}" dt="2024-05-14T13:03:31.806" v="0"/>
          <ac:spMkLst>
            <pc:docMk/>
            <pc:sldMk cId="3873391091" sldId="458"/>
            <ac:spMk id="2" creationId="{00000000-0000-0000-0000-000000000000}"/>
          </ac:spMkLst>
        </pc:spChg>
        <pc:spChg chg="mod">
          <ac:chgData name="Beaulieu, France" userId="775102f9-63db-4f93-bf4c-ffd10f7f1482" providerId="ADAL" clId="{61E8AE3C-E1A0-4AFF-BFE5-164DF87B1BA0}" dt="2024-05-14T13:12:49.196" v="210" actId="14100"/>
          <ac:spMkLst>
            <pc:docMk/>
            <pc:sldMk cId="3873391091" sldId="458"/>
            <ac:spMk id="3" creationId="{00000000-0000-0000-0000-000000000000}"/>
          </ac:spMkLst>
        </pc:spChg>
      </pc:sldChg>
      <pc:sldChg chg="modSp">
        <pc:chgData name="Beaulieu, France" userId="775102f9-63db-4f93-bf4c-ffd10f7f1482" providerId="ADAL" clId="{61E8AE3C-E1A0-4AFF-BFE5-164DF87B1BA0}" dt="2024-05-14T13:03:31.806" v="0"/>
        <pc:sldMkLst>
          <pc:docMk/>
          <pc:sldMk cId="1963539417" sldId="484"/>
        </pc:sldMkLst>
        <pc:spChg chg="mod">
          <ac:chgData name="Beaulieu, France" userId="775102f9-63db-4f93-bf4c-ffd10f7f1482" providerId="ADAL" clId="{61E8AE3C-E1A0-4AFF-BFE5-164DF87B1BA0}" dt="2024-05-14T13:03:31.806" v="0"/>
          <ac:spMkLst>
            <pc:docMk/>
            <pc:sldMk cId="1963539417" sldId="484"/>
            <ac:spMk id="2" creationId="{00000000-0000-0000-0000-000000000000}"/>
          </ac:spMkLst>
        </pc:spChg>
      </pc:sldChg>
      <pc:sldChg chg="modSp">
        <pc:chgData name="Beaulieu, France" userId="775102f9-63db-4f93-bf4c-ffd10f7f1482" providerId="ADAL" clId="{61E8AE3C-E1A0-4AFF-BFE5-164DF87B1BA0}" dt="2024-05-14T13:03:31.806" v="0"/>
        <pc:sldMkLst>
          <pc:docMk/>
          <pc:sldMk cId="4249744061" sldId="485"/>
        </pc:sldMkLst>
        <pc:spChg chg="mod">
          <ac:chgData name="Beaulieu, France" userId="775102f9-63db-4f93-bf4c-ffd10f7f1482" providerId="ADAL" clId="{61E8AE3C-E1A0-4AFF-BFE5-164DF87B1BA0}" dt="2024-05-14T13:03:31.806" v="0"/>
          <ac:spMkLst>
            <pc:docMk/>
            <pc:sldMk cId="4249744061" sldId="485"/>
            <ac:spMk id="2" creationId="{00000000-0000-0000-0000-000000000000}"/>
          </ac:spMkLst>
        </pc:spChg>
      </pc:sldChg>
      <pc:sldChg chg="modSp new">
        <pc:chgData name="Beaulieu, France" userId="775102f9-63db-4f93-bf4c-ffd10f7f1482" providerId="ADAL" clId="{61E8AE3C-E1A0-4AFF-BFE5-164DF87B1BA0}" dt="2024-05-14T13:17:06.363" v="440" actId="255"/>
        <pc:sldMkLst>
          <pc:docMk/>
          <pc:sldMk cId="1767663805" sldId="486"/>
        </pc:sldMkLst>
        <pc:spChg chg="mod">
          <ac:chgData name="Beaulieu, France" userId="775102f9-63db-4f93-bf4c-ffd10f7f1482" providerId="ADAL" clId="{61E8AE3C-E1A0-4AFF-BFE5-164DF87B1BA0}" dt="2024-05-14T13:16:13.090" v="254" actId="20577"/>
          <ac:spMkLst>
            <pc:docMk/>
            <pc:sldMk cId="1767663805" sldId="486"/>
            <ac:spMk id="2" creationId="{A19268CE-479F-F6E4-581F-70778ED58678}"/>
          </ac:spMkLst>
        </pc:spChg>
        <pc:spChg chg="mod">
          <ac:chgData name="Beaulieu, France" userId="775102f9-63db-4f93-bf4c-ffd10f7f1482" providerId="ADAL" clId="{61E8AE3C-E1A0-4AFF-BFE5-164DF87B1BA0}" dt="2024-05-14T13:17:06.363" v="440" actId="255"/>
          <ac:spMkLst>
            <pc:docMk/>
            <pc:sldMk cId="1767663805" sldId="486"/>
            <ac:spMk id="3" creationId="{F338E327-2A5D-C0BC-7ACB-C1637C169885}"/>
          </ac:spMkLst>
        </pc:spChg>
      </pc:sldChg>
      <pc:sldChg chg="modSp new mod">
        <pc:chgData name="Beaulieu, France" userId="775102f9-63db-4f93-bf4c-ffd10f7f1482" providerId="ADAL" clId="{61E8AE3C-E1A0-4AFF-BFE5-164DF87B1BA0}" dt="2024-05-14T13:48:00.937" v="667" actId="27636"/>
        <pc:sldMkLst>
          <pc:docMk/>
          <pc:sldMk cId="1162382975" sldId="487"/>
        </pc:sldMkLst>
        <pc:spChg chg="mod">
          <ac:chgData name="Beaulieu, France" userId="775102f9-63db-4f93-bf4c-ffd10f7f1482" providerId="ADAL" clId="{61E8AE3C-E1A0-4AFF-BFE5-164DF87B1BA0}" dt="2024-05-14T13:17:19.257" v="450" actId="20577"/>
          <ac:spMkLst>
            <pc:docMk/>
            <pc:sldMk cId="1162382975" sldId="487"/>
            <ac:spMk id="2" creationId="{2B9339ED-8E65-734F-9BA4-A45522C8C296}"/>
          </ac:spMkLst>
        </pc:spChg>
        <pc:spChg chg="mod">
          <ac:chgData name="Beaulieu, France" userId="775102f9-63db-4f93-bf4c-ffd10f7f1482" providerId="ADAL" clId="{61E8AE3C-E1A0-4AFF-BFE5-164DF87B1BA0}" dt="2024-05-14T13:48:00.937" v="667" actId="27636"/>
          <ac:spMkLst>
            <pc:docMk/>
            <pc:sldMk cId="1162382975" sldId="487"/>
            <ac:spMk id="3" creationId="{BA7146A2-39BD-039F-CE01-0D73F3FD0DA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E37DB-7C6A-4A63-838E-3EE9B4A124BD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95D35-6DD0-4B34-B3EA-4925B624F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0797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6943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212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672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4416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1622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24351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7387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014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6921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0850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996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41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927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853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453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6277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BCCFE-71DA-4C3F-B5C2-25EBA87D87A0}" type="datetimeFigureOut">
              <a:rPr lang="fr-CA" smtClean="0"/>
              <a:t>2024-05-14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390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1" r="3206" b="-1"/>
          <a:stretch/>
        </p:blipFill>
        <p:spPr bwMode="auto">
          <a:xfrm>
            <a:off x="20" y="-1"/>
            <a:ext cx="404620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35422" y="1678665"/>
            <a:ext cx="2915879" cy="2372168"/>
          </a:xfrm>
        </p:spPr>
        <p:txBody>
          <a:bodyPr>
            <a:normAutofit/>
          </a:bodyPr>
          <a:lstStyle/>
          <a:p>
            <a:r>
              <a:rPr lang="fr-CA"/>
              <a:t>SYSTÈME DIGESTIF</a:t>
            </a:r>
          </a:p>
        </p:txBody>
      </p:sp>
    </p:spTree>
    <p:extLst>
      <p:ext uri="{BB962C8B-B14F-4D97-AF65-F5344CB8AC3E}">
        <p14:creationId xmlns:p14="http://schemas.microsoft.com/office/powerpoint/2010/main" val="133771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0"/>
            <a:ext cx="5904656" cy="764704"/>
          </a:xfrm>
        </p:spPr>
        <p:txBody>
          <a:bodyPr/>
          <a:lstStyle/>
          <a:p>
            <a:r>
              <a:rPr lang="fr-CA" b="1" dirty="0"/>
              <a:t>ANOREXIE ET DYSPHAGIE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617025"/>
              </p:ext>
            </p:extLst>
          </p:nvPr>
        </p:nvGraphicFramePr>
        <p:xfrm>
          <a:off x="395536" y="620689"/>
          <a:ext cx="8424936" cy="612068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177">
                <a:tc gridSpan="2">
                  <a:txBody>
                    <a:bodyPr/>
                    <a:lstStyle/>
                    <a:p>
                      <a:pPr algn="ctr"/>
                      <a:r>
                        <a:rPr lang="fr-CA" sz="3200" dirty="0"/>
                        <a:t>SOINS ET TX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8878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Bilan</a:t>
                      </a:r>
                      <a:r>
                        <a:rPr lang="fr-CA" sz="2800" baseline="0" dirty="0"/>
                        <a:t> alimentaire</a:t>
                      </a:r>
                    </a:p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baseline="0" dirty="0"/>
                        <a:t>I/E</a:t>
                      </a:r>
                      <a:endParaRPr lang="fr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Proposer</a:t>
                      </a:r>
                      <a:r>
                        <a:rPr lang="fr-CA" sz="2800" baseline="0" dirty="0"/>
                        <a:t> petits repas + fréquent</a:t>
                      </a:r>
                      <a:endParaRPr lang="fr-C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4870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Suggérer</a:t>
                      </a:r>
                      <a:r>
                        <a:rPr lang="fr-CA" sz="2800" baseline="0" dirty="0"/>
                        <a:t> aliments préférer</a:t>
                      </a:r>
                    </a:p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baseline="0" dirty="0"/>
                        <a:t>Suggérer famille amener aliments préférer</a:t>
                      </a:r>
                      <a:endParaRPr lang="fr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Texture adaptée selon la dysphagie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8878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Ambiance  calme et</a:t>
                      </a:r>
                      <a:r>
                        <a:rPr lang="fr-CA" sz="2800" baseline="0" dirty="0"/>
                        <a:t> favorable</a:t>
                      </a:r>
                      <a:endParaRPr lang="fr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Peser la personne régulièrement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8878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Suppléments alimentaires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fr-CA" sz="2800" dirty="0"/>
                        <a:t>Augmenter valeur nutritive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98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748464" cy="1196752"/>
          </a:xfrm>
        </p:spPr>
        <p:txBody>
          <a:bodyPr/>
          <a:lstStyle/>
          <a:p>
            <a:r>
              <a:rPr lang="fr-CA" sz="3200" b="1" dirty="0"/>
              <a:t>ANOMALIE DS LA FRÉQUENCE D’ÉLIMINATION ET L’ASPECT DES SELLES P.56 du </a:t>
            </a:r>
            <a:r>
              <a:rPr lang="fr-CA" sz="3200" b="1" dirty="0" err="1"/>
              <a:t>Cémeq</a:t>
            </a:r>
            <a:endParaRPr lang="fr-CA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85392"/>
            <a:ext cx="8291264" cy="4970168"/>
          </a:xfrm>
          <a:noFill/>
        </p:spPr>
        <p:txBody>
          <a:bodyPr/>
          <a:lstStyle/>
          <a:p>
            <a:pPr algn="ctr"/>
            <a:endParaRPr lang="fr-CA" u="sng" dirty="0">
              <a:solidFill>
                <a:srgbClr val="FFFF00"/>
              </a:solidFill>
            </a:endParaRPr>
          </a:p>
          <a:p>
            <a:pPr algn="ctr"/>
            <a:r>
              <a:rPr lang="fr-CA" sz="3200" u="sng" dirty="0">
                <a:solidFill>
                  <a:srgbClr val="FF0000"/>
                </a:solidFill>
              </a:rPr>
              <a:t>Facteurs </a:t>
            </a:r>
            <a:r>
              <a:rPr lang="fr-CA" sz="3200" u="sng" dirty="0"/>
              <a:t>qui influencent la régularité;</a:t>
            </a:r>
          </a:p>
          <a:p>
            <a:pPr marL="68580" indent="0" algn="ctr">
              <a:buNone/>
            </a:pPr>
            <a:endParaRPr lang="fr-CA" sz="3200" u="sng" dirty="0"/>
          </a:p>
          <a:p>
            <a:r>
              <a:rPr lang="fr-CA" sz="3200" dirty="0"/>
              <a:t>La teneur en </a:t>
            </a:r>
            <a:r>
              <a:rPr lang="fr-CA" sz="3200" dirty="0">
                <a:solidFill>
                  <a:srgbClr val="FF0000"/>
                </a:solidFill>
              </a:rPr>
              <a:t>fibres</a:t>
            </a:r>
          </a:p>
          <a:p>
            <a:r>
              <a:rPr lang="fr-CA" sz="3200" dirty="0"/>
              <a:t>Quantité de </a:t>
            </a:r>
            <a:r>
              <a:rPr lang="fr-CA" sz="3200" dirty="0">
                <a:solidFill>
                  <a:srgbClr val="FF0000"/>
                </a:solidFill>
              </a:rPr>
              <a:t>liquide </a:t>
            </a:r>
            <a:r>
              <a:rPr lang="fr-CA" sz="3200" dirty="0"/>
              <a:t>absorbé</a:t>
            </a:r>
          </a:p>
          <a:p>
            <a:r>
              <a:rPr lang="fr-CA" sz="3200" dirty="0">
                <a:solidFill>
                  <a:srgbClr val="FF0000"/>
                </a:solidFill>
              </a:rPr>
              <a:t>Horaire</a:t>
            </a:r>
            <a:r>
              <a:rPr lang="fr-CA" sz="3200" dirty="0"/>
              <a:t> établi pour </a:t>
            </a:r>
            <a:r>
              <a:rPr lang="fr-CA" sz="3200" dirty="0">
                <a:solidFill>
                  <a:srgbClr val="FF0000"/>
                </a:solidFill>
              </a:rPr>
              <a:t>l’élimination</a:t>
            </a:r>
          </a:p>
          <a:p>
            <a:r>
              <a:rPr lang="fr-CA" sz="3200" dirty="0">
                <a:solidFill>
                  <a:srgbClr val="FF0000"/>
                </a:solidFill>
              </a:rPr>
              <a:t>Exercices</a:t>
            </a:r>
            <a:r>
              <a:rPr lang="fr-CA" sz="3200" dirty="0"/>
              <a:t> physiques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1117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3600400" cy="764704"/>
          </a:xfrm>
        </p:spPr>
        <p:txBody>
          <a:bodyPr/>
          <a:lstStyle/>
          <a:p>
            <a:r>
              <a:rPr lang="fr-CA" b="1" dirty="0"/>
              <a:t>CONSTIPATION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640960" cy="5904656"/>
          </a:xfrm>
        </p:spPr>
        <p:txBody>
          <a:bodyPr>
            <a:normAutofit/>
          </a:bodyPr>
          <a:lstStyle/>
          <a:p>
            <a:pPr algn="ctr"/>
            <a:r>
              <a:rPr lang="fr-CA" sz="3200" dirty="0">
                <a:solidFill>
                  <a:srgbClr val="FF0000"/>
                </a:solidFill>
              </a:rPr>
              <a:t>CAUSES</a:t>
            </a:r>
          </a:p>
          <a:p>
            <a:r>
              <a:rPr lang="fr-CA" sz="2400" dirty="0"/>
              <a:t>Sédentarité</a:t>
            </a:r>
          </a:p>
          <a:p>
            <a:r>
              <a:rPr lang="fr-CA" sz="2400" dirty="0"/>
              <a:t>Modification alimentation</a:t>
            </a:r>
          </a:p>
          <a:p>
            <a:r>
              <a:rPr lang="fr-CA" sz="2400" dirty="0">
                <a:sym typeface="Wingdings"/>
              </a:rPr>
              <a:t> fibres</a:t>
            </a:r>
          </a:p>
          <a:p>
            <a:r>
              <a:rPr lang="fr-CA" sz="2400" dirty="0">
                <a:sym typeface="Wingdings"/>
              </a:rPr>
              <a:t> hydratation</a:t>
            </a:r>
          </a:p>
          <a:p>
            <a:r>
              <a:rPr lang="fr-CA" sz="2400" dirty="0">
                <a:sym typeface="Wingdings"/>
              </a:rPr>
              <a:t>Prise de certains RX</a:t>
            </a:r>
          </a:p>
          <a:p>
            <a:r>
              <a:rPr lang="fr-CA" sz="2400" dirty="0">
                <a:sym typeface="Wingdings"/>
              </a:rPr>
              <a:t>Certaines pathologies (cancer, fissure, hémorroïdes)</a:t>
            </a:r>
          </a:p>
          <a:p>
            <a:r>
              <a:rPr lang="fr-CA" sz="2400" dirty="0">
                <a:sym typeface="Wingdings"/>
              </a:rPr>
              <a:t>Retarder le moment de défécation</a:t>
            </a:r>
          </a:p>
          <a:p>
            <a:r>
              <a:rPr lang="fr-CA" sz="2400" dirty="0">
                <a:sym typeface="Wingdings"/>
              </a:rPr>
              <a:t>Prise régulière de laxatifs</a:t>
            </a:r>
          </a:p>
          <a:p>
            <a:r>
              <a:rPr lang="fr-CA" sz="2400" dirty="0">
                <a:sym typeface="Wingdings"/>
              </a:rPr>
              <a:t>Immobilisation au lit</a:t>
            </a:r>
          </a:p>
          <a:p>
            <a:r>
              <a:rPr lang="fr-CA" sz="2400" dirty="0">
                <a:sym typeface="Wingdings"/>
              </a:rPr>
              <a:t> du péristaltisme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0443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3240360" cy="764704"/>
          </a:xfrm>
        </p:spPr>
        <p:txBody>
          <a:bodyPr/>
          <a:lstStyle/>
          <a:p>
            <a:r>
              <a:rPr lang="fr-CA" b="1" dirty="0"/>
              <a:t>SOINS ET TX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475378"/>
              </p:ext>
            </p:extLst>
          </p:nvPr>
        </p:nvGraphicFramePr>
        <p:xfrm>
          <a:off x="395288" y="765173"/>
          <a:ext cx="8748712" cy="590418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374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4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1114">
                <a:tc>
                  <a:txBody>
                    <a:bodyPr/>
                    <a:lstStyle/>
                    <a:p>
                      <a:r>
                        <a:rPr lang="fr-CA" sz="2800" dirty="0"/>
                        <a:t>Aliments riches en fibres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2800" dirty="0">
                          <a:solidFill>
                            <a:srgbClr val="FF0000"/>
                          </a:solidFill>
                        </a:rPr>
                        <a:t>Mobilisation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114">
                <a:tc>
                  <a:txBody>
                    <a:bodyPr/>
                    <a:lstStyle/>
                    <a:p>
                      <a:r>
                        <a:rPr lang="fr-CA" sz="2800" dirty="0">
                          <a:solidFill>
                            <a:srgbClr val="FF0000"/>
                          </a:solidFill>
                        </a:rPr>
                        <a:t>Hydratation 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2800" dirty="0"/>
                        <a:t>Intimité lors de l’élimination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730">
                <a:tc>
                  <a:txBody>
                    <a:bodyPr/>
                    <a:lstStyle/>
                    <a:p>
                      <a:r>
                        <a:rPr lang="fr-CA" sz="2800" dirty="0">
                          <a:solidFill>
                            <a:srgbClr val="FF0000"/>
                          </a:solidFill>
                        </a:rPr>
                        <a:t>Répondre</a:t>
                      </a:r>
                      <a:r>
                        <a:rPr lang="fr-CA" sz="2800" dirty="0"/>
                        <a:t> aussitôt à la demande de défécation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2800" dirty="0">
                          <a:solidFill>
                            <a:srgbClr val="FF0000"/>
                          </a:solidFill>
                        </a:rPr>
                        <a:t>Noter quantité et aspect des</a:t>
                      </a:r>
                      <a:r>
                        <a:rPr lang="fr-CA" sz="2800" baseline="0" dirty="0">
                          <a:solidFill>
                            <a:srgbClr val="FF0000"/>
                          </a:solidFill>
                        </a:rPr>
                        <a:t> selles </a:t>
                      </a:r>
                      <a:endParaRPr lang="fr-CA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1114">
                <a:tc>
                  <a:txBody>
                    <a:bodyPr/>
                    <a:lstStyle/>
                    <a:p>
                      <a:r>
                        <a:rPr lang="fr-CA" sz="2800" dirty="0"/>
                        <a:t>Établir un</a:t>
                      </a:r>
                      <a:r>
                        <a:rPr lang="fr-CA" sz="2800" dirty="0">
                          <a:solidFill>
                            <a:srgbClr val="FF0000"/>
                          </a:solidFill>
                        </a:rPr>
                        <a:t> horaire</a:t>
                      </a:r>
                      <a:r>
                        <a:rPr lang="fr-CA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A" sz="2800" baseline="0" dirty="0"/>
                        <a:t>d’élimination</a:t>
                      </a:r>
                      <a:endParaRPr lang="fr-CA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CA" sz="2800" dirty="0">
                          <a:solidFill>
                            <a:srgbClr val="FF0000"/>
                          </a:solidFill>
                        </a:rPr>
                        <a:t>*</a:t>
                      </a:r>
                      <a:r>
                        <a:rPr lang="fr-CA" sz="2800" dirty="0"/>
                        <a:t> Si constipation s’aggrave; formation de </a:t>
                      </a:r>
                      <a:r>
                        <a:rPr lang="fr-CA" sz="2800" b="1" u="sng" dirty="0"/>
                        <a:t>fécalome, </a:t>
                      </a:r>
                      <a:r>
                        <a:rPr lang="fr-CA" sz="2800" b="0" u="none" dirty="0"/>
                        <a:t>on doit parfois</a:t>
                      </a:r>
                      <a:r>
                        <a:rPr lang="fr-CA" sz="2800" b="0" u="none" baseline="0" dirty="0"/>
                        <a:t> appliquer un protocole</a:t>
                      </a:r>
                      <a:endParaRPr lang="fr-CA" sz="2800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114">
                <a:tc>
                  <a:txBody>
                    <a:bodyPr/>
                    <a:lstStyle/>
                    <a:p>
                      <a:r>
                        <a:rPr lang="fr-CA" sz="2800" dirty="0"/>
                        <a:t>Position</a:t>
                      </a:r>
                      <a:r>
                        <a:rPr lang="fr-CA" sz="2800" baseline="0" dirty="0"/>
                        <a:t> assise pour l’élimination</a:t>
                      </a:r>
                      <a:endParaRPr lang="fr-CA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880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2664296" cy="792088"/>
          </a:xfrm>
        </p:spPr>
        <p:txBody>
          <a:bodyPr/>
          <a:lstStyle/>
          <a:p>
            <a:r>
              <a:rPr lang="fr-CA" b="1" dirty="0"/>
              <a:t>DIARRHÉE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36712"/>
            <a:ext cx="8568952" cy="5904656"/>
          </a:xfrm>
        </p:spPr>
        <p:txBody>
          <a:bodyPr/>
          <a:lstStyle/>
          <a:p>
            <a:r>
              <a:rPr lang="fr-CA" sz="2400" dirty="0"/>
              <a:t>Augmentation dans la fréquence d’élimination ainsi que du changement d’aspect.</a:t>
            </a:r>
          </a:p>
          <a:p>
            <a:pPr algn="ctr"/>
            <a:r>
              <a:rPr lang="fr-CA" sz="3200" b="1" u="sng" dirty="0">
                <a:solidFill>
                  <a:srgbClr val="FF0000"/>
                </a:solidFill>
              </a:rPr>
              <a:t>Causes</a:t>
            </a:r>
          </a:p>
          <a:p>
            <a:pPr marL="68580" indent="0" algn="ctr">
              <a:buNone/>
            </a:pPr>
            <a:endParaRPr lang="fr-CA" sz="3200" b="1" u="sng" dirty="0">
              <a:solidFill>
                <a:srgbClr val="FFFF00"/>
              </a:solidFill>
            </a:endParaRPr>
          </a:p>
          <a:p>
            <a:r>
              <a:rPr lang="fr-CA" sz="3200" dirty="0"/>
              <a:t>Altération du tube digestif</a:t>
            </a:r>
          </a:p>
          <a:p>
            <a:r>
              <a:rPr lang="fr-CA" sz="3200" dirty="0"/>
              <a:t>Inflammation de l’intestin ou côlon</a:t>
            </a:r>
          </a:p>
          <a:p>
            <a:r>
              <a:rPr lang="fr-CA" sz="3200" dirty="0"/>
              <a:t>Malabsorption intestinale</a:t>
            </a:r>
          </a:p>
          <a:p>
            <a:r>
              <a:rPr lang="fr-CA" sz="3200" dirty="0"/>
              <a:t>Trouble du pancréas</a:t>
            </a:r>
          </a:p>
          <a:p>
            <a:r>
              <a:rPr lang="fr-CA" sz="3200" dirty="0"/>
              <a:t>Infections</a:t>
            </a:r>
          </a:p>
          <a:p>
            <a:r>
              <a:rPr lang="fr-CA" sz="3200" dirty="0"/>
              <a:t>Intox alimentaire</a:t>
            </a:r>
          </a:p>
          <a:p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343835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7992888" cy="1052736"/>
          </a:xfrm>
        </p:spPr>
        <p:txBody>
          <a:bodyPr>
            <a:normAutofit fontScale="90000"/>
          </a:bodyPr>
          <a:lstStyle/>
          <a:p>
            <a:r>
              <a:rPr lang="fr-CA" b="1" dirty="0"/>
              <a:t>MANIFESTATIONS CLINIQUES P.57 du </a:t>
            </a:r>
            <a:r>
              <a:rPr lang="fr-CA" b="1" dirty="0" err="1"/>
              <a:t>Cémeq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052736"/>
            <a:ext cx="8568952" cy="5688632"/>
          </a:xfrm>
        </p:spPr>
        <p:txBody>
          <a:bodyPr/>
          <a:lstStyle/>
          <a:p>
            <a:endParaRPr lang="fr-CA" dirty="0"/>
          </a:p>
          <a:p>
            <a:endParaRPr lang="fr-CA" dirty="0"/>
          </a:p>
          <a:p>
            <a:r>
              <a:rPr lang="fr-CA" sz="2800" dirty="0"/>
              <a:t>Ballonnements et crampes   (augmentation du péristaltisme)</a:t>
            </a:r>
          </a:p>
          <a:p>
            <a:r>
              <a:rPr lang="fr-CA" sz="2800" dirty="0"/>
              <a:t>Spasmes douloureux à l’anus   (augmentation du péristaltisme)</a:t>
            </a:r>
          </a:p>
          <a:p>
            <a:r>
              <a:rPr lang="fr-CA" sz="2800" dirty="0"/>
              <a:t>Selles nauséabondes</a:t>
            </a:r>
          </a:p>
          <a:p>
            <a:r>
              <a:rPr lang="fr-CA" sz="2800" dirty="0"/>
              <a:t>Selles +/- liquides et mal formée</a:t>
            </a:r>
          </a:p>
          <a:p>
            <a:r>
              <a:rPr lang="fr-CA" sz="2800" dirty="0"/>
              <a:t>Présence du mucus ++</a:t>
            </a:r>
          </a:p>
          <a:p>
            <a:r>
              <a:rPr lang="fr-CA" sz="2800" dirty="0"/>
              <a:t>Augmentation de la soif      (déshydratation)</a:t>
            </a:r>
          </a:p>
          <a:p>
            <a:r>
              <a:rPr lang="fr-CA" sz="2800" dirty="0"/>
              <a:t>Diminution du volume urinaire    (déshydratation)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7194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040560" cy="792088"/>
          </a:xfrm>
        </p:spPr>
        <p:txBody>
          <a:bodyPr/>
          <a:lstStyle/>
          <a:p>
            <a:r>
              <a:rPr lang="fr-CA" b="1" dirty="0"/>
              <a:t>SOINS ET TX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257339"/>
              </p:ext>
            </p:extLst>
          </p:nvPr>
        </p:nvGraphicFramePr>
        <p:xfrm>
          <a:off x="395288" y="836611"/>
          <a:ext cx="8748712" cy="6672453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374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4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6274">
                <a:tc>
                  <a:txBody>
                    <a:bodyPr/>
                    <a:lstStyle/>
                    <a:p>
                      <a:r>
                        <a:rPr lang="fr-CA" sz="2000" dirty="0">
                          <a:solidFill>
                            <a:srgbClr val="FF0000"/>
                          </a:solidFill>
                        </a:rPr>
                        <a:t>Cesser</a:t>
                      </a:r>
                      <a:r>
                        <a:rPr lang="fr-CA" sz="2000" baseline="0" dirty="0">
                          <a:solidFill>
                            <a:srgbClr val="FF0000"/>
                          </a:solidFill>
                        </a:rPr>
                        <a:t> alimentation per os</a:t>
                      </a:r>
                      <a:endParaRPr lang="fr-CA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2400" dirty="0"/>
                        <a:t>Administrer RX prescrit (anti diarrhéiques P.190 du </a:t>
                      </a:r>
                      <a:r>
                        <a:rPr lang="fr-CA" sz="2400" dirty="0" err="1"/>
                        <a:t>Cémeq</a:t>
                      </a:r>
                      <a:endParaRPr lang="fr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274">
                <a:tc>
                  <a:txBody>
                    <a:bodyPr/>
                    <a:lstStyle/>
                    <a:p>
                      <a:r>
                        <a:rPr lang="fr-CA" sz="2000" dirty="0"/>
                        <a:t>Hydratation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2400" dirty="0"/>
                        <a:t>Reprendre graduellement l’alimentation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1349">
                <a:tc>
                  <a:txBody>
                    <a:bodyPr/>
                    <a:lstStyle/>
                    <a:p>
                      <a:r>
                        <a:rPr lang="fr-CA" sz="2000" dirty="0"/>
                        <a:t>Vérifier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000" dirty="0">
                          <a:solidFill>
                            <a:srgbClr val="FF0000"/>
                          </a:solidFill>
                        </a:rPr>
                        <a:t>SV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000" dirty="0"/>
                        <a:t>Poids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2400" dirty="0">
                          <a:solidFill>
                            <a:srgbClr val="FF0000"/>
                          </a:solidFill>
                        </a:rPr>
                        <a:t>Noter</a:t>
                      </a:r>
                      <a:r>
                        <a:rPr lang="fr-CA" sz="2400" dirty="0"/>
                        <a:t>  précision;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400" dirty="0"/>
                        <a:t>Caractéristiques selles (</a:t>
                      </a:r>
                      <a:r>
                        <a:rPr lang="fr-CA" sz="2400" dirty="0" err="1">
                          <a:solidFill>
                            <a:srgbClr val="FF0000"/>
                          </a:solidFill>
                        </a:rPr>
                        <a:t>fréqence</a:t>
                      </a:r>
                      <a:r>
                        <a:rPr lang="fr-CA" sz="2400" dirty="0">
                          <a:solidFill>
                            <a:srgbClr val="FF0000"/>
                          </a:solidFill>
                        </a:rPr>
                        <a:t>, couleur, odeur ,</a:t>
                      </a:r>
                      <a:r>
                        <a:rPr lang="fr-CA" sz="2400" baseline="0" dirty="0">
                          <a:solidFill>
                            <a:srgbClr val="FF0000"/>
                          </a:solidFill>
                        </a:rPr>
                        <a:t> aspect, quantité</a:t>
                      </a:r>
                      <a:r>
                        <a:rPr lang="fr-CA" sz="2400" baseline="0" dirty="0"/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400" baseline="0" dirty="0"/>
                        <a:t>Aspect peau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400" baseline="0" dirty="0"/>
                        <a:t>Retour du péristaltisme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400" baseline="0" dirty="0"/>
                        <a:t>Signes de dlr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400" baseline="0" dirty="0"/>
                        <a:t>Sang dans selles</a:t>
                      </a:r>
                      <a:endParaRPr lang="fr-CA" sz="2400" dirty="0"/>
                    </a:p>
                    <a:p>
                      <a:endParaRPr lang="fr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219">
                <a:tc>
                  <a:txBody>
                    <a:bodyPr/>
                    <a:lstStyle/>
                    <a:p>
                      <a:r>
                        <a:rPr lang="fr-CA" sz="2000" dirty="0"/>
                        <a:t>Dim stress et anxiété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6274">
                <a:tc>
                  <a:txBody>
                    <a:bodyPr/>
                    <a:lstStyle/>
                    <a:p>
                      <a:r>
                        <a:rPr lang="fr-CA" sz="2000" dirty="0">
                          <a:solidFill>
                            <a:schemeClr val="tx1"/>
                          </a:solidFill>
                        </a:rPr>
                        <a:t>Maintenir intégrité peau péri-anal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576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CONNAÎTRE SES SELLES!!!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220738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NOIRE GOUDRON  = sang vieilli</a:t>
            </a:r>
          </a:p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VERT FONCÉ = prise de fer </a:t>
            </a:r>
            <a:r>
              <a:rPr lang="fr-CA" sz="2400" dirty="0" err="1">
                <a:ea typeface="Times New Roman"/>
              </a:rPr>
              <a:t>p.o</a:t>
            </a:r>
            <a:endParaRPr lang="fr-CA" sz="2400" dirty="0"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ROUGE CLAIR = hémorroïdes, betteraves</a:t>
            </a:r>
          </a:p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GLAISE/BLANC = absence de bile (c’est la </a:t>
            </a:r>
            <a:r>
              <a:rPr lang="fr-CA" sz="2400" dirty="0" err="1">
                <a:ea typeface="Times New Roman"/>
              </a:rPr>
              <a:t>stercobiline</a:t>
            </a:r>
            <a:r>
              <a:rPr lang="fr-CA" sz="2400" dirty="0">
                <a:ea typeface="Times New Roman"/>
              </a:rPr>
              <a:t> qui donne la couleur aux selles)</a:t>
            </a:r>
          </a:p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BEIGE PÂLE = gras</a:t>
            </a:r>
          </a:p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BLANC CRAIE = baryum</a:t>
            </a:r>
          </a:p>
          <a:p>
            <a:pPr algn="ctr">
              <a:spcAft>
                <a:spcPts val="0"/>
              </a:spcAft>
            </a:pPr>
            <a:r>
              <a:rPr lang="fr-CA" sz="2400" dirty="0">
                <a:ea typeface="Times New Roman"/>
              </a:rPr>
              <a:t>MUCUS = inflammation</a:t>
            </a:r>
          </a:p>
        </p:txBody>
      </p:sp>
    </p:spTree>
    <p:extLst>
      <p:ext uri="{BB962C8B-B14F-4D97-AF65-F5344CB8AC3E}">
        <p14:creationId xmlns:p14="http://schemas.microsoft.com/office/powerpoint/2010/main" val="3873391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91264" cy="1309832"/>
          </a:xfrm>
        </p:spPr>
        <p:txBody>
          <a:bodyPr/>
          <a:lstStyle/>
          <a:p>
            <a:r>
              <a:rPr lang="fr-CA" b="1" dirty="0"/>
              <a:t>PRINCIPAUX BESOINS PERTURBÉS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640960" cy="5517232"/>
          </a:xfrm>
        </p:spPr>
        <p:txBody>
          <a:bodyPr/>
          <a:lstStyle/>
          <a:p>
            <a:endParaRPr lang="fr-CA" dirty="0"/>
          </a:p>
          <a:p>
            <a:endParaRPr lang="fr-CA" dirty="0"/>
          </a:p>
          <a:p>
            <a:r>
              <a:rPr lang="fr-CA" sz="3200" dirty="0"/>
              <a:t>Parmi les 14 besoins de Virginia, certains seront plus perturbés que d’autres selon la pathologie.  </a:t>
            </a:r>
          </a:p>
          <a:p>
            <a:pPr marL="68580" indent="0">
              <a:buNone/>
            </a:pPr>
            <a:r>
              <a:rPr lang="fr-CA" sz="3200" dirty="0"/>
              <a:t>LES VOICIS…….</a:t>
            </a:r>
          </a:p>
        </p:txBody>
      </p:sp>
    </p:spTree>
    <p:extLst>
      <p:ext uri="{BB962C8B-B14F-4D97-AF65-F5344CB8AC3E}">
        <p14:creationId xmlns:p14="http://schemas.microsoft.com/office/powerpoint/2010/main" val="2730037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084208"/>
              </p:ext>
            </p:extLst>
          </p:nvPr>
        </p:nvGraphicFramePr>
        <p:xfrm>
          <a:off x="107504" y="116633"/>
          <a:ext cx="8928992" cy="690757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118"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BESOINS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PRINCIPAUX PROBLÈMES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446">
                <a:tc>
                  <a:txBody>
                    <a:bodyPr/>
                    <a:lstStyle/>
                    <a:p>
                      <a:r>
                        <a:rPr lang="fr-CA" sz="2400" b="1" dirty="0"/>
                        <a:t>Boire et manger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Alimentation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Diètes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Digestion, déglutition, absorption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Déshydratation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Glycémie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Anorexie,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446">
                <a:tc>
                  <a:txBody>
                    <a:bodyPr/>
                    <a:lstStyle/>
                    <a:p>
                      <a:r>
                        <a:rPr lang="fr-CA" sz="2400" b="1" dirty="0"/>
                        <a:t>Éliminer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Élimination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immobilité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446">
                <a:tc>
                  <a:txBody>
                    <a:bodyPr/>
                    <a:lstStyle/>
                    <a:p>
                      <a:r>
                        <a:rPr lang="fr-CA" sz="2400" b="1" dirty="0"/>
                        <a:t>Dormir et se reposer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Dlr et prurit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Difficulté digestion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6762">
                <a:tc>
                  <a:txBody>
                    <a:bodyPr/>
                    <a:lstStyle/>
                    <a:p>
                      <a:r>
                        <a:rPr lang="fr-CA" sz="2400" b="1" dirty="0"/>
                        <a:t>Se mouvoir</a:t>
                      </a:r>
                      <a:r>
                        <a:rPr lang="fr-CA" sz="2400" b="1" baseline="0" dirty="0"/>
                        <a:t> et maintenir une bonne posture</a:t>
                      </a:r>
                      <a:endParaRPr lang="fr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Dlr à la mobilisation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Faiblesse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Fatigue extrême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6446">
                <a:tc>
                  <a:txBody>
                    <a:bodyPr/>
                    <a:lstStyle/>
                    <a:p>
                      <a:r>
                        <a:rPr lang="fr-CA" sz="2400" b="1" dirty="0"/>
                        <a:t>Maintenir la T</a:t>
                      </a:r>
                      <a:r>
                        <a:rPr lang="fr-CA" sz="2400" b="1" baseline="0" dirty="0"/>
                        <a:t> dans la limite N</a:t>
                      </a:r>
                      <a:endParaRPr lang="fr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dirty="0"/>
                        <a:t>Inflammation et infection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90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COURS #9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4824"/>
            <a:ext cx="3456384" cy="4674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3539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952684"/>
              </p:ext>
            </p:extLst>
          </p:nvPr>
        </p:nvGraphicFramePr>
        <p:xfrm>
          <a:off x="179512" y="188641"/>
          <a:ext cx="8856984" cy="675498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292"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BESOINS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PRINCIPAUX PROBLÈMES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6064">
                <a:tc>
                  <a:txBody>
                    <a:bodyPr/>
                    <a:lstStyle/>
                    <a:p>
                      <a:r>
                        <a:rPr lang="fr-CA" sz="2800" b="1" dirty="0"/>
                        <a:t>Être propre,</a:t>
                      </a:r>
                      <a:r>
                        <a:rPr lang="fr-CA" sz="2800" b="1" baseline="0" dirty="0"/>
                        <a:t> soigné et protéger ses téguments</a:t>
                      </a:r>
                      <a:endParaRPr lang="fr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Altérations peau, muqueuses, prurit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Altération corps, stomie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Diarrhée, incontinence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6064">
                <a:tc>
                  <a:txBody>
                    <a:bodyPr/>
                    <a:lstStyle/>
                    <a:p>
                      <a:r>
                        <a:rPr lang="fr-CA" sz="2800" b="1" dirty="0"/>
                        <a:t>Évités les dangers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Inflammation, infection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Peur dx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Dlr aiguë et chroniques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7244">
                <a:tc>
                  <a:txBody>
                    <a:bodyPr/>
                    <a:lstStyle/>
                    <a:p>
                      <a:r>
                        <a:rPr lang="fr-CA" sz="2800" b="1" dirty="0"/>
                        <a:t>Communiquer avec ses semblables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Image corporelle..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Peur, anxiété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6064">
                <a:tc>
                  <a:txBody>
                    <a:bodyPr/>
                    <a:lstStyle/>
                    <a:p>
                      <a:r>
                        <a:rPr lang="fr-CA" sz="2800" b="1" dirty="0"/>
                        <a:t>APPRENDRE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RX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CA" sz="2800" dirty="0"/>
                        <a:t>Symptômes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fr-C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201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ASPECT DIÉTÉTIQUE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r-CA" sz="2800" dirty="0" err="1"/>
              <a:t>Hypolipidique</a:t>
            </a:r>
            <a:endParaRPr lang="fr-CA" sz="2800" dirty="0"/>
          </a:p>
          <a:p>
            <a:pPr algn="r"/>
            <a:r>
              <a:rPr lang="fr-CA" sz="2800" dirty="0" err="1"/>
              <a:t>Hyperrésiduelle</a:t>
            </a:r>
            <a:endParaRPr lang="fr-CA" sz="2800" dirty="0"/>
          </a:p>
          <a:p>
            <a:pPr algn="r"/>
            <a:r>
              <a:rPr lang="fr-CA" sz="2800" dirty="0" err="1"/>
              <a:t>Hyporésiduelle</a:t>
            </a:r>
            <a:r>
              <a:rPr lang="fr-CA" sz="2800" dirty="0"/>
              <a:t> </a:t>
            </a:r>
          </a:p>
          <a:p>
            <a:pPr algn="r"/>
            <a:r>
              <a:rPr lang="fr-CA" sz="2800" dirty="0" err="1"/>
              <a:t>Hypoprotéinée</a:t>
            </a:r>
            <a:r>
              <a:rPr lang="fr-CA" sz="2800" dirty="0"/>
              <a:t> </a:t>
            </a:r>
          </a:p>
          <a:p>
            <a:pPr algn="r"/>
            <a:r>
              <a:rPr lang="fr-CA" sz="2800" dirty="0" err="1"/>
              <a:t>Hyperprotéinée</a:t>
            </a:r>
            <a:r>
              <a:rPr lang="fr-CA" sz="2800" dirty="0"/>
              <a:t> </a:t>
            </a:r>
          </a:p>
          <a:p>
            <a:pPr algn="r"/>
            <a:r>
              <a:rPr lang="fr-CA" sz="2800" dirty="0"/>
              <a:t>Sans irritant gastrique </a:t>
            </a:r>
          </a:p>
          <a:p>
            <a:pPr algn="r"/>
            <a:r>
              <a:rPr lang="fr-CA" sz="2800" dirty="0"/>
              <a:t>Sans </a:t>
            </a:r>
            <a:r>
              <a:rPr lang="fr-CA" sz="2800" dirty="0" err="1"/>
              <a:t>xantine</a:t>
            </a:r>
            <a:r>
              <a:rPr lang="fr-CA" sz="2800" dirty="0"/>
              <a:t> </a:t>
            </a:r>
          </a:p>
        </p:txBody>
      </p:sp>
      <p:sp>
        <p:nvSpPr>
          <p:cNvPr id="4" name="Ellipse 3"/>
          <p:cNvSpPr/>
          <p:nvPr/>
        </p:nvSpPr>
        <p:spPr>
          <a:xfrm>
            <a:off x="467544" y="2636912"/>
            <a:ext cx="3074640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4000" b="1" dirty="0">
                <a:solidFill>
                  <a:schemeClr val="bg1"/>
                </a:solidFill>
              </a:rPr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34496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268CE-479F-F6E4-581F-70778ED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Documents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38E327-2A5D-C0BC-7ACB-C1637C169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3200" dirty="0"/>
              <a:t>Vous retrouverez dans le Moodle des documents à imprimer. Ces documents pourront vous aider en milieu de formation et pour vous préparer pour votre évaluation de fins de sanction</a:t>
            </a:r>
            <a:r>
              <a:rPr lang="fr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663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339ED-8E65-734F-9BA4-A45522C8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Activités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7146A2-39BD-039F-CE01-0D73F3FD0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sz="3200" dirty="0"/>
              <a:t>Compléter Les histoires de cas # 1 à 3 dans votre guide de l’apprentissage à la page </a:t>
            </a:r>
            <a:r>
              <a:rPr lang="fr-CA" sz="3200"/>
              <a:t>23 à 26 </a:t>
            </a:r>
            <a:endParaRPr lang="fr-CA" sz="3200" dirty="0"/>
          </a:p>
          <a:p>
            <a:r>
              <a:rPr lang="fr-CA" sz="3200" dirty="0"/>
              <a:t>Qui suis-je? Sur le Moodle</a:t>
            </a:r>
          </a:p>
          <a:p>
            <a:r>
              <a:rPr lang="fr-CA" sz="3200" dirty="0"/>
              <a:t>Si vous reste du temps compléter l’exercice #10 dans votre guide de l’apprentissage.</a:t>
            </a:r>
          </a:p>
        </p:txBody>
      </p:sp>
    </p:spTree>
    <p:extLst>
      <p:ext uri="{BB962C8B-B14F-4D97-AF65-F5344CB8AC3E}">
        <p14:creationId xmlns:p14="http://schemas.microsoft.com/office/powerpoint/2010/main" val="1162382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RÉCUPÉRATION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2776"/>
            <a:ext cx="5112568" cy="4868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974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395536" y="188640"/>
            <a:ext cx="8748464" cy="1340768"/>
          </a:xfrm>
        </p:spPr>
        <p:txBody>
          <a:bodyPr/>
          <a:lstStyle/>
          <a:p>
            <a:pPr algn="ctr"/>
            <a:r>
              <a:rPr lang="fr-CA" b="1" dirty="0"/>
              <a:t>MANIFESTATIONS CLINIQUES ET SOINS INFIRMIERS p.52 du </a:t>
            </a:r>
            <a:r>
              <a:rPr lang="fr-CA" b="1" dirty="0" err="1"/>
              <a:t>Cémeq</a:t>
            </a:r>
            <a:endParaRPr lang="fr-CA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02468" y="1259705"/>
            <a:ext cx="8748464" cy="5589240"/>
          </a:xfrm>
        </p:spPr>
        <p:txBody>
          <a:bodyPr/>
          <a:lstStyle/>
          <a:p>
            <a:endParaRPr lang="fr-CA" dirty="0"/>
          </a:p>
          <a:p>
            <a:pPr algn="ctr"/>
            <a:endParaRPr lang="fr-CA" dirty="0"/>
          </a:p>
          <a:p>
            <a:pPr algn="ctr"/>
            <a:r>
              <a:rPr lang="fr-CA" sz="3600" dirty="0"/>
              <a:t>DOULEUR</a:t>
            </a:r>
          </a:p>
          <a:p>
            <a:pPr algn="ctr"/>
            <a:r>
              <a:rPr lang="fr-CA" sz="3600" dirty="0"/>
              <a:t>N,V, HÉMATÉMÈSE, MÉLÉNA</a:t>
            </a:r>
          </a:p>
          <a:p>
            <a:pPr algn="ctr"/>
            <a:r>
              <a:rPr lang="fr-CA" sz="3600" dirty="0"/>
              <a:t>ANOREXIE, DYSPHAGIE</a:t>
            </a:r>
          </a:p>
          <a:p>
            <a:pPr algn="ctr"/>
            <a:r>
              <a:rPr lang="fr-CA" sz="3600" dirty="0"/>
              <a:t>ANOMALIES FRÉQUENCES ÉLIMINATION</a:t>
            </a:r>
          </a:p>
          <a:p>
            <a:pPr algn="ctr"/>
            <a:r>
              <a:rPr lang="fr-CA" sz="3600" dirty="0"/>
              <a:t>ANOMALIES ASPECT DES SELLES</a:t>
            </a:r>
          </a:p>
        </p:txBody>
      </p:sp>
    </p:spTree>
    <p:extLst>
      <p:ext uri="{BB962C8B-B14F-4D97-AF65-F5344CB8AC3E}">
        <p14:creationId xmlns:p14="http://schemas.microsoft.com/office/powerpoint/2010/main" val="264459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Résultats de recherche d'images pour « 9 region abdominale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978914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36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936104"/>
          </a:xfrm>
        </p:spPr>
        <p:txBody>
          <a:bodyPr/>
          <a:lstStyle/>
          <a:p>
            <a:pPr algn="ctr"/>
            <a:r>
              <a:rPr lang="fr-CA" b="1" dirty="0"/>
              <a:t>DOULEUR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128572"/>
              </p:ext>
            </p:extLst>
          </p:nvPr>
        </p:nvGraphicFramePr>
        <p:xfrm>
          <a:off x="467544" y="980728"/>
          <a:ext cx="8496945" cy="576063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832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609">
                <a:tc>
                  <a:txBody>
                    <a:bodyPr/>
                    <a:lstStyle/>
                    <a:p>
                      <a:r>
                        <a:rPr lang="fr-CA" dirty="0"/>
                        <a:t>Région douloureuse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Irradiation 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Organe altéré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406">
                <a:tc>
                  <a:txBody>
                    <a:bodyPr/>
                    <a:lstStyle/>
                    <a:p>
                      <a:r>
                        <a:rPr lang="fr-CA" dirty="0"/>
                        <a:t>Thoracique / </a:t>
                      </a:r>
                      <a:r>
                        <a:rPr lang="fr-CA" dirty="0" err="1"/>
                        <a:t>rétrosternale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Œsophage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2406">
                <a:tc>
                  <a:txBody>
                    <a:bodyPr/>
                    <a:lstStyle/>
                    <a:p>
                      <a:r>
                        <a:rPr lang="fr-CA" dirty="0"/>
                        <a:t>Épigastrique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Estomac</a:t>
                      </a:r>
                    </a:p>
                    <a:p>
                      <a:r>
                        <a:rPr lang="fr-CA" dirty="0"/>
                        <a:t>Duodénum</a:t>
                      </a:r>
                    </a:p>
                    <a:p>
                      <a:r>
                        <a:rPr lang="fr-CA" dirty="0"/>
                        <a:t>pancréas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406">
                <a:tc>
                  <a:txBody>
                    <a:bodyPr/>
                    <a:lstStyle/>
                    <a:p>
                      <a:r>
                        <a:rPr lang="fr-CA" dirty="0"/>
                        <a:t>Hypocondre</a:t>
                      </a:r>
                      <a:r>
                        <a:rPr lang="fr-CA" baseline="0" dirty="0"/>
                        <a:t> </a:t>
                      </a:r>
                      <a:r>
                        <a:rPr lang="fr-CA" dirty="0"/>
                        <a:t>droit / épigastrique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Foie</a:t>
                      </a:r>
                    </a:p>
                    <a:p>
                      <a:r>
                        <a:rPr lang="fr-CA" dirty="0"/>
                        <a:t>Vésicule biliaire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2406">
                <a:tc>
                  <a:txBody>
                    <a:bodyPr/>
                    <a:lstStyle/>
                    <a:p>
                      <a:r>
                        <a:rPr lang="fr-CA" dirty="0"/>
                        <a:t>Ombilicale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Inguinale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Côlon</a:t>
                      </a:r>
                    </a:p>
                    <a:p>
                      <a:r>
                        <a:rPr lang="fr-CA" dirty="0"/>
                        <a:t>Appendice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2406">
                <a:tc>
                  <a:txBody>
                    <a:bodyPr/>
                    <a:lstStyle/>
                    <a:p>
                      <a:r>
                        <a:rPr lang="fr-CA" dirty="0"/>
                        <a:t>hypogastrique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inguinale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Côlon</a:t>
                      </a:r>
                    </a:p>
                    <a:p>
                      <a:r>
                        <a:rPr lang="fr-CA" dirty="0"/>
                        <a:t>rectum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13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640960" cy="1103040"/>
          </a:xfrm>
        </p:spPr>
        <p:txBody>
          <a:bodyPr>
            <a:normAutofit fontScale="90000"/>
          </a:bodyPr>
          <a:lstStyle/>
          <a:p>
            <a:pPr algn="ctr"/>
            <a:r>
              <a:rPr lang="fr-CA" sz="3600" b="1" dirty="0"/>
              <a:t>SOINS ET TRAITEMENTS</a:t>
            </a:r>
            <a:br>
              <a:rPr lang="fr-CA" sz="3600" b="1" dirty="0"/>
            </a:br>
            <a:r>
              <a:rPr lang="fr-CA" sz="3600" b="1" dirty="0"/>
              <a:t>DOULEUR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676456" cy="5517232"/>
          </a:xfrm>
        </p:spPr>
        <p:txBody>
          <a:bodyPr>
            <a:normAutofit/>
          </a:bodyPr>
          <a:lstStyle/>
          <a:p>
            <a:r>
              <a:rPr lang="fr-CA" sz="2800" dirty="0"/>
              <a:t>PQRST-U </a:t>
            </a:r>
          </a:p>
          <a:p>
            <a:pPr marL="68580" indent="0">
              <a:buNone/>
            </a:pPr>
            <a:endParaRPr lang="fr-CA" sz="2800" dirty="0"/>
          </a:p>
          <a:p>
            <a:r>
              <a:rPr lang="fr-CA" sz="2800" dirty="0"/>
              <a:t>Positionner adéquatement</a:t>
            </a:r>
          </a:p>
          <a:p>
            <a:pPr marL="68580" indent="0">
              <a:buNone/>
            </a:pPr>
            <a:endParaRPr lang="fr-CA" sz="2800" dirty="0"/>
          </a:p>
          <a:p>
            <a:r>
              <a:rPr lang="fr-CA" sz="2800" dirty="0"/>
              <a:t>Administrer la RX selon ordonnance</a:t>
            </a:r>
          </a:p>
          <a:p>
            <a:pPr lvl="1"/>
            <a:r>
              <a:rPr lang="fr-CA" sz="2800" dirty="0"/>
              <a:t>Narcotiques</a:t>
            </a:r>
          </a:p>
          <a:p>
            <a:pPr lvl="1"/>
            <a:r>
              <a:rPr lang="fr-CA" sz="2800" dirty="0"/>
              <a:t>Analgésiques non-narcotique</a:t>
            </a:r>
          </a:p>
          <a:p>
            <a:pPr lvl="1"/>
            <a:r>
              <a:rPr lang="fr-CA" sz="2800" dirty="0"/>
              <a:t>AINS</a:t>
            </a:r>
          </a:p>
        </p:txBody>
      </p:sp>
    </p:spTree>
    <p:extLst>
      <p:ext uri="{BB962C8B-B14F-4D97-AF65-F5344CB8AC3E}">
        <p14:creationId xmlns:p14="http://schemas.microsoft.com/office/powerpoint/2010/main" val="200740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568952" cy="1224136"/>
          </a:xfrm>
        </p:spPr>
        <p:txBody>
          <a:bodyPr/>
          <a:lstStyle/>
          <a:p>
            <a:pPr algn="ctr"/>
            <a:r>
              <a:rPr lang="fr-CA" b="1" dirty="0"/>
              <a:t>NAUSÉES, VOMISSEMENTS, HÉMATÉMÈSE ET MÉLÉNA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282576"/>
              </p:ext>
            </p:extLst>
          </p:nvPr>
        </p:nvGraphicFramePr>
        <p:xfrm>
          <a:off x="467544" y="1556790"/>
          <a:ext cx="8676456" cy="518457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338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8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0654">
                <a:tc>
                  <a:txBody>
                    <a:bodyPr/>
                    <a:lstStyle/>
                    <a:p>
                      <a:r>
                        <a:rPr lang="fr-CA" dirty="0"/>
                        <a:t>NAUSÉES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Sensation d’avoir envie de vomir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125">
                <a:tc>
                  <a:txBody>
                    <a:bodyPr/>
                    <a:lstStyle/>
                    <a:p>
                      <a:r>
                        <a:rPr lang="fr-CA" dirty="0"/>
                        <a:t>VOMISSEMENTS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Alimentaires</a:t>
                      </a:r>
                    </a:p>
                    <a:p>
                      <a:r>
                        <a:rPr lang="fr-CA" dirty="0"/>
                        <a:t>Filet de sang</a:t>
                      </a:r>
                    </a:p>
                    <a:p>
                      <a:r>
                        <a:rPr lang="fr-CA" dirty="0"/>
                        <a:t>Bile</a:t>
                      </a:r>
                    </a:p>
                    <a:p>
                      <a:r>
                        <a:rPr lang="fr-CA" dirty="0"/>
                        <a:t>Matières fécaloïdes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fr-CA" dirty="0"/>
                        <a:t>HÉMATÉMÈSE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Vomissement</a:t>
                      </a:r>
                      <a:r>
                        <a:rPr lang="fr-CA" baseline="0" dirty="0"/>
                        <a:t>  de sang (rouge claire  hémorragie haute)</a:t>
                      </a:r>
                    </a:p>
                    <a:p>
                      <a:r>
                        <a:rPr lang="fr-CA" baseline="0" dirty="0"/>
                        <a:t>                      (marc de café; vomissement sang digéré)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654">
                <a:tc>
                  <a:txBody>
                    <a:bodyPr/>
                    <a:lstStyle/>
                    <a:p>
                      <a:r>
                        <a:rPr lang="fr-CA" dirty="0"/>
                        <a:t>MÉLÉNA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Sang dans les selles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558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7724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fr-CA" b="1" dirty="0"/>
              <a:t>SOINS ET TRAITEMENT</a:t>
            </a:r>
            <a:br>
              <a:rPr lang="fr-CA" b="1" dirty="0"/>
            </a:br>
            <a:r>
              <a:rPr lang="fr-CA" sz="2800" b="1" dirty="0"/>
              <a:t>NAUSÉES,VOMISSEMENTS,HÉMATÉMÈSE, MÉLÉNA</a:t>
            </a:r>
            <a:endParaRPr lang="fr-CA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568952" cy="5661248"/>
          </a:xfrm>
        </p:spPr>
        <p:txBody>
          <a:bodyPr>
            <a:normAutofit fontScale="92500" lnSpcReduction="10000"/>
          </a:bodyPr>
          <a:lstStyle/>
          <a:p>
            <a:endParaRPr lang="fr-CA" dirty="0"/>
          </a:p>
          <a:p>
            <a:r>
              <a:rPr lang="fr-CA" sz="2800" dirty="0"/>
              <a:t>Noter la </a:t>
            </a:r>
            <a:r>
              <a:rPr lang="fr-CA" sz="2800" dirty="0">
                <a:solidFill>
                  <a:srgbClr val="FF0000"/>
                </a:solidFill>
              </a:rPr>
              <a:t>fréquence </a:t>
            </a:r>
            <a:r>
              <a:rPr lang="fr-CA" sz="2800" dirty="0"/>
              <a:t>et moment des V</a:t>
            </a:r>
          </a:p>
          <a:p>
            <a:r>
              <a:rPr lang="fr-CA" sz="2800" dirty="0"/>
              <a:t>Noter les </a:t>
            </a:r>
            <a:r>
              <a:rPr lang="fr-CA" sz="2800" dirty="0">
                <a:solidFill>
                  <a:srgbClr val="FF0000"/>
                </a:solidFill>
              </a:rPr>
              <a:t>caractéristiques</a:t>
            </a:r>
            <a:r>
              <a:rPr lang="fr-CA" sz="2800" dirty="0"/>
              <a:t> des V (alimentaire.-sang-…)</a:t>
            </a:r>
          </a:p>
          <a:p>
            <a:r>
              <a:rPr lang="fr-CA" sz="2800" dirty="0"/>
              <a:t>Vérifier </a:t>
            </a:r>
          </a:p>
          <a:p>
            <a:pPr lvl="1"/>
            <a:r>
              <a:rPr lang="fr-CA" sz="2800" dirty="0">
                <a:solidFill>
                  <a:srgbClr val="FFFF00"/>
                </a:solidFill>
              </a:rPr>
              <a:t> </a:t>
            </a:r>
            <a:r>
              <a:rPr lang="fr-CA" sz="2800" dirty="0">
                <a:solidFill>
                  <a:srgbClr val="FF0000"/>
                </a:solidFill>
              </a:rPr>
              <a:t>SV </a:t>
            </a:r>
          </a:p>
          <a:p>
            <a:pPr lvl="1"/>
            <a:r>
              <a:rPr lang="fr-CA" sz="2800" dirty="0"/>
              <a:t>poids</a:t>
            </a:r>
          </a:p>
          <a:p>
            <a:pPr lvl="1"/>
            <a:r>
              <a:rPr lang="fr-CA" sz="2800" dirty="0"/>
              <a:t>état  peau et muqueuse</a:t>
            </a:r>
          </a:p>
          <a:p>
            <a:r>
              <a:rPr lang="fr-CA" sz="2800" dirty="0">
                <a:solidFill>
                  <a:srgbClr val="FF0000"/>
                </a:solidFill>
              </a:rPr>
              <a:t>I/E</a:t>
            </a:r>
            <a:r>
              <a:rPr lang="fr-CA" sz="2800" dirty="0">
                <a:solidFill>
                  <a:srgbClr val="FFFF00"/>
                </a:solidFill>
              </a:rPr>
              <a:t>                                                           - </a:t>
            </a:r>
            <a:r>
              <a:rPr lang="fr-CA" sz="2800" dirty="0" err="1">
                <a:solidFill>
                  <a:srgbClr val="FF0000"/>
                </a:solidFill>
              </a:rPr>
              <a:t>Adm</a:t>
            </a:r>
            <a:r>
              <a:rPr lang="fr-CA" sz="2800" dirty="0">
                <a:solidFill>
                  <a:srgbClr val="FF0000"/>
                </a:solidFill>
              </a:rPr>
              <a:t> RX </a:t>
            </a:r>
            <a:r>
              <a:rPr lang="fr-CA" sz="2800" dirty="0"/>
              <a:t>prescrit </a:t>
            </a:r>
          </a:p>
          <a:p>
            <a:r>
              <a:rPr lang="fr-CA" sz="2800" dirty="0"/>
              <a:t>Maintenir débit IV                                    Antiémétiques</a:t>
            </a:r>
            <a:endParaRPr lang="fr-CA" sz="2800" dirty="0">
              <a:solidFill>
                <a:srgbClr val="FFFF00"/>
              </a:solidFill>
            </a:endParaRPr>
          </a:p>
          <a:p>
            <a:r>
              <a:rPr lang="fr-CA" sz="2800" dirty="0"/>
              <a:t>Hygiène buccale</a:t>
            </a:r>
          </a:p>
        </p:txBody>
      </p:sp>
    </p:spTree>
    <p:extLst>
      <p:ext uri="{BB962C8B-B14F-4D97-AF65-F5344CB8AC3E}">
        <p14:creationId xmlns:p14="http://schemas.microsoft.com/office/powerpoint/2010/main" val="257633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904656" cy="720080"/>
          </a:xfrm>
        </p:spPr>
        <p:txBody>
          <a:bodyPr/>
          <a:lstStyle/>
          <a:p>
            <a:r>
              <a:rPr lang="fr-CA" b="1" dirty="0"/>
              <a:t>ANOREXIE ET DYSPHAGIE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748464" cy="5904656"/>
          </a:xfrm>
        </p:spPr>
        <p:txBody>
          <a:bodyPr/>
          <a:lstStyle/>
          <a:p>
            <a:pPr algn="ctr"/>
            <a:r>
              <a:rPr lang="fr-CA" u="sng" dirty="0"/>
              <a:t>SYMPTÔMES GÉNÉRAUX</a:t>
            </a:r>
          </a:p>
          <a:p>
            <a:pPr marL="68580" indent="0" algn="ctr">
              <a:buNone/>
            </a:pPr>
            <a:endParaRPr lang="fr-CA" u="sng" dirty="0"/>
          </a:p>
          <a:p>
            <a:pPr marL="68580" indent="0">
              <a:buNone/>
            </a:pPr>
            <a:r>
              <a:rPr lang="fr-CA" sz="1800" dirty="0"/>
              <a:t>* </a:t>
            </a:r>
            <a:r>
              <a:rPr lang="fr-CA" sz="2600" dirty="0"/>
              <a:t>Ces symptômes ne peuvent à eux seuls déterminer la pathologie.  Pour confirmer le diagnostic, il faut; évaluer la </a:t>
            </a:r>
            <a:r>
              <a:rPr lang="fr-CA" sz="2600" b="1" dirty="0"/>
              <a:t>DURÉE</a:t>
            </a:r>
            <a:r>
              <a:rPr lang="fr-CA" sz="2600" dirty="0"/>
              <a:t>, puis les </a:t>
            </a:r>
            <a:r>
              <a:rPr lang="fr-CA" sz="2600" b="1" dirty="0"/>
              <a:t>facteurs</a:t>
            </a:r>
            <a:r>
              <a:rPr lang="fr-CA" sz="2600" dirty="0"/>
              <a:t> et les relier à d’autres signes</a:t>
            </a:r>
            <a:r>
              <a:rPr lang="fr-CA" sz="1800" dirty="0"/>
              <a:t>.</a:t>
            </a:r>
          </a:p>
          <a:p>
            <a:pPr marL="68580" indent="0" algn="ctr">
              <a:buNone/>
            </a:pPr>
            <a:endParaRPr lang="fr-CA" u="sng" dirty="0"/>
          </a:p>
          <a:p>
            <a:r>
              <a:rPr lang="fr-CA" sz="3200" dirty="0">
                <a:solidFill>
                  <a:srgbClr val="FF0000"/>
                </a:solidFill>
              </a:rPr>
              <a:t>ANOREXIE</a:t>
            </a:r>
            <a:r>
              <a:rPr lang="fr-CA" sz="3200" dirty="0"/>
              <a:t>:             perte d’appétit</a:t>
            </a:r>
          </a:p>
          <a:p>
            <a:r>
              <a:rPr lang="fr-CA" sz="3200" dirty="0">
                <a:solidFill>
                  <a:srgbClr val="FF0000"/>
                </a:solidFill>
              </a:rPr>
              <a:t>DYSPHAGIE</a:t>
            </a:r>
            <a:r>
              <a:rPr lang="fr-CA" sz="3200" dirty="0"/>
              <a:t>:          difficulté à avaler</a:t>
            </a:r>
          </a:p>
          <a:p>
            <a:endParaRPr lang="fr-CA" sz="3200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5230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18089</TotalTime>
  <Words>796</Words>
  <Application>Microsoft Office PowerPoint</Application>
  <PresentationFormat>Affichage à l'écran (4:3)</PresentationFormat>
  <Paragraphs>218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Trebuchet MS</vt:lpstr>
      <vt:lpstr>Wingdings 3</vt:lpstr>
      <vt:lpstr>Facette</vt:lpstr>
      <vt:lpstr>SYSTÈME DIGESTIF</vt:lpstr>
      <vt:lpstr>COURS #9</vt:lpstr>
      <vt:lpstr>MANIFESTATIONS CLINIQUES ET SOINS INFIRMIERS p.52 du Cémeq</vt:lpstr>
      <vt:lpstr>Présentation PowerPoint</vt:lpstr>
      <vt:lpstr>DOULEUR</vt:lpstr>
      <vt:lpstr>SOINS ET TRAITEMENTS DOULEUR</vt:lpstr>
      <vt:lpstr>NAUSÉES, VOMISSEMENTS, HÉMATÉMÈSE ET MÉLÉNA</vt:lpstr>
      <vt:lpstr>SOINS ET TRAITEMENT NAUSÉES,VOMISSEMENTS,HÉMATÉMÈSE, MÉLÉNA</vt:lpstr>
      <vt:lpstr>ANOREXIE ET DYSPHAGIE</vt:lpstr>
      <vt:lpstr>ANOREXIE ET DYSPHAGIE</vt:lpstr>
      <vt:lpstr>ANOMALIE DS LA FRÉQUENCE D’ÉLIMINATION ET L’ASPECT DES SELLES P.56 du Cémeq</vt:lpstr>
      <vt:lpstr>CONSTIPATION</vt:lpstr>
      <vt:lpstr>SOINS ET TX</vt:lpstr>
      <vt:lpstr>DIARRHÉE</vt:lpstr>
      <vt:lpstr>MANIFESTATIONS CLINIQUES P.57 du Cémeq</vt:lpstr>
      <vt:lpstr>SOINS ET TX </vt:lpstr>
      <vt:lpstr>CONNAÎTRE SES SELLES!!!</vt:lpstr>
      <vt:lpstr>PRINCIPAUX BESOINS PERTURBÉS </vt:lpstr>
      <vt:lpstr>Présentation PowerPoint</vt:lpstr>
      <vt:lpstr>Présentation PowerPoint</vt:lpstr>
      <vt:lpstr>ASPECT DIÉTÉTIQUE</vt:lpstr>
      <vt:lpstr>Documents</vt:lpstr>
      <vt:lpstr>Activités</vt:lpstr>
      <vt:lpstr>RÉCUPÉRATION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 DIGESTIF</dc:title>
  <dc:creator>Mireille</dc:creator>
  <cp:lastModifiedBy>Beaulieu, France</cp:lastModifiedBy>
  <cp:revision>215</cp:revision>
  <dcterms:created xsi:type="dcterms:W3CDTF">2013-02-19T00:45:12Z</dcterms:created>
  <dcterms:modified xsi:type="dcterms:W3CDTF">2024-05-14T13:48:11Z</dcterms:modified>
</cp:coreProperties>
</file>