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embeddedFontLst>
    <p:embeddedFont>
      <p:font typeface="Roboto"/>
      <p:regular r:id="rId44"/>
      <p:bold r:id="rId45"/>
      <p:italic r:id="rId46"/>
      <p:boldItalic r:id="rId47"/>
    </p:embeddedFont>
    <p:embeddedFont>
      <p:font typeface="Exo 2"/>
      <p:regular r:id="rId48"/>
      <p:bold r:id="rId49"/>
      <p:italic r:id="rId50"/>
      <p:boldItalic r:id="rId51"/>
    </p:embeddedFont>
    <p:embeddedFont>
      <p:font typeface="Oswald"/>
      <p:regular r:id="rId52"/>
      <p:bold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Roboto-regular.fntdata"/><Relationship Id="rId43" Type="http://schemas.openxmlformats.org/officeDocument/2006/relationships/slide" Target="slides/slide38.xml"/><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Exo2-regular.fntdata"/><Relationship Id="rId47" Type="http://schemas.openxmlformats.org/officeDocument/2006/relationships/font" Target="fonts/Roboto-boldItalic.fntdata"/><Relationship Id="rId49" Type="http://schemas.openxmlformats.org/officeDocument/2006/relationships/font" Target="fonts/Exo2-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Exo2-boldItalic.fntdata"/><Relationship Id="rId50" Type="http://schemas.openxmlformats.org/officeDocument/2006/relationships/font" Target="fonts/Exo2-italic.fntdata"/><Relationship Id="rId53" Type="http://schemas.openxmlformats.org/officeDocument/2006/relationships/font" Target="fonts/Oswald-bold.fntdata"/><Relationship Id="rId52" Type="http://schemas.openxmlformats.org/officeDocument/2006/relationships/font" Target="fonts/Oswald-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chst.ca/oshanswers/hsprograms/hazard_risk.html"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chst.ca/oshanswers/hsprograms/hazard_risk.htm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7ef42eba1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ef42eba1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Utiliser les cales de roues lorsqu’il n’y a pas de dispositif de retenu.</a:t>
            </a:r>
            <a:endParaRPr sz="3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7ef42eba1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7ef42eba1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Attendre le feu vert</a:t>
            </a:r>
            <a:endParaRPr sz="3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7ef42eba1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7ef42eba1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En absence d’un feu vert, le conducteur devrait s’assurer que la plaque de nivelage est retirée et que la porte du quai est fermée avant de décoller du quai.</a:t>
            </a:r>
            <a:endParaRPr sz="3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7ef42eba1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7ef42eba1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fr" sz="3000">
                <a:solidFill>
                  <a:schemeClr val="dk1"/>
                </a:solidFill>
              </a:rPr>
              <a:t>Le dételage d’une semi-remorque courte comporte certains dangers. quelles sont les dispositions à prendre les éviter ?</a:t>
            </a:r>
            <a:endParaRPr sz="3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7ef42eba1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ef42eba1c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Mettre une </a:t>
            </a:r>
            <a:r>
              <a:rPr lang="fr" sz="3000"/>
              <a:t>chandelle</a:t>
            </a:r>
            <a:r>
              <a:rPr lang="fr" sz="3000"/>
              <a:t> conçu à cet effet ou pattes de sécurité pour les “pop trailer” et même pour 53” au besoin, immédiatement après le dételage.</a:t>
            </a:r>
            <a:endParaRPr sz="3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744e45faa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744e45faa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744e45faa1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44e45faa1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8795bebd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8795bebd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7f16d9e0b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7f16d9e0b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7f079e4f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7f079e4f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Décrire le rôle de sacs gonflables et des barres d’étayages.</a:t>
            </a:r>
            <a:endParaRPr sz="3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880f782d5a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880f782d5a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7f079e4f7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7f079e4f7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200"/>
              <a:t>Des </a:t>
            </a:r>
            <a:r>
              <a:rPr lang="fr" sz="1200"/>
              <a:t>vieilles</a:t>
            </a:r>
            <a:r>
              <a:rPr lang="fr" sz="1200"/>
              <a:t> planches peuvent servir pour donner un angle aux dernières palettes du chargement afin que la marchandise glisse vers l’avant plutôt que l’arrière pendant le transport.</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7f079e4f7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7f079e4f7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De </a:t>
            </a:r>
            <a:r>
              <a:rPr lang="fr" sz="3000"/>
              <a:t>vieilles</a:t>
            </a:r>
            <a:r>
              <a:rPr lang="fr" sz="3000"/>
              <a:t> palettes peuvent servir pour immobiliser la marchandise.</a:t>
            </a:r>
            <a:endParaRPr sz="3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7f079e4f7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7f079e4f7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Expliquer les différentes configurations de chargement selon le volume et le poids de la marchandise.</a:t>
            </a:r>
            <a:endParaRPr/>
          </a:p>
          <a:p>
            <a:pPr indent="0" lvl="0" marL="0" rtl="0" algn="l">
              <a:spcBef>
                <a:spcPts val="0"/>
              </a:spcBef>
              <a:spcAft>
                <a:spcPts val="0"/>
              </a:spcAft>
              <a:buNone/>
            </a:pPr>
            <a:r>
              <a:rPr lang="fr"/>
              <a:t>N.B. les détails de la répartition de la charge seront vus dans la leçon 7.4</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7f079e4f7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7f079e4f7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Présenter l’utilisation des semi-remorque logistique</a:t>
            </a:r>
            <a:endParaRPr sz="3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744e45faa1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744e45faa1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3000">
                <a:solidFill>
                  <a:schemeClr val="dk1"/>
                </a:solidFill>
              </a:rPr>
              <a:t>Les palettes les plus hautes devraient être chargées à l’avant.</a:t>
            </a:r>
            <a:endParaRPr sz="3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744e45faa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744e45faa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S’il n’est pas possible de toutes mettre les plus hautes à l’avant, il est alors préférable de les charger sur le côté droit.</a:t>
            </a:r>
            <a:endParaRPr sz="3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8795bebd0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8795bebd0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L’énergie cinétique est proportionnelle à la masse de l’objet et au carré de la vitesse de celui-ci. Ainsi, si la vitesse est doublée, la valeur </a:t>
            </a:r>
            <a:r>
              <a:rPr lang="fr" sz="3000"/>
              <a:t>énergétique</a:t>
            </a:r>
            <a:r>
              <a:rPr lang="fr" sz="3000"/>
              <a:t> (joules) est quadruplée.</a:t>
            </a:r>
            <a:endParaRPr sz="3000"/>
          </a:p>
          <a:p>
            <a:pPr indent="0" lvl="0" marL="0" rtl="0" algn="l">
              <a:spcBef>
                <a:spcPts val="0"/>
              </a:spcBef>
              <a:spcAft>
                <a:spcPts val="0"/>
              </a:spcAft>
              <a:buNone/>
            </a:pPr>
            <a:r>
              <a:rPr lang="fr" sz="3000"/>
              <a:t>Lorsque la masse est doublé, la valeur énergétique (joules) est doublée.</a:t>
            </a:r>
            <a:endParaRPr sz="3000"/>
          </a:p>
          <a:p>
            <a:pPr indent="0" lvl="0" marL="0" rtl="0" algn="l">
              <a:spcBef>
                <a:spcPts val="0"/>
              </a:spcBef>
              <a:spcAft>
                <a:spcPts val="0"/>
              </a:spcAft>
              <a:buNone/>
            </a:pPr>
            <a:r>
              <a:rPr lang="fr" sz="3000"/>
              <a:t>Faire référence à la leçon 2.4.1</a:t>
            </a:r>
            <a:endParaRPr sz="3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8795bebd03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8795bebd03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fr" sz="3000">
                <a:solidFill>
                  <a:schemeClr val="dk1"/>
                </a:solidFill>
              </a:rPr>
              <a:t>ce n’est pas le type de véhicule, mais plutôt le type de marchandise qui délimite les règles. Par exemple, des bobines d’acier de 10 000 kg doivent être arrimées que ce soit dans un fourgon ou sur un plateau.</a:t>
            </a:r>
            <a:endParaRPr sz="3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8795bebd03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8795bebd03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fr" sz="3000">
                <a:solidFill>
                  <a:schemeClr val="dk1"/>
                </a:solidFill>
              </a:rPr>
              <a:t>L’énergie accumulée dans la palette de conserve est divisée dans l'ensemble des boîtes qui sont disposées sur la palettes. Donc, on peut dire que la palette est constituée de petites boules d’énergie, qui par conséquent, sont beaucoup moins dangereuses que</a:t>
            </a:r>
            <a:r>
              <a:rPr b="1" lang="fr" sz="3000">
                <a:solidFill>
                  <a:schemeClr val="dk1"/>
                </a:solidFill>
              </a:rPr>
              <a:t> </a:t>
            </a:r>
            <a:r>
              <a:rPr b="1" lang="fr" sz="3000" u="sng">
                <a:solidFill>
                  <a:schemeClr val="dk1"/>
                </a:solidFill>
              </a:rPr>
              <a:t>la</a:t>
            </a:r>
            <a:r>
              <a:rPr lang="fr" sz="3000">
                <a:solidFill>
                  <a:schemeClr val="dk1"/>
                </a:solidFill>
              </a:rPr>
              <a:t> boule d’énergie qui est accumulée dans le bloc de béton.</a:t>
            </a:r>
            <a:endParaRPr sz="3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3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fr" sz="3000">
                <a:solidFill>
                  <a:schemeClr val="dk1"/>
                </a:solidFill>
              </a:rPr>
              <a:t>La réglementation indique que les parois du véhicule doivent être capable de retenir la cargaison. Dans l’exemple, les parois sont capables de retenir des caisses qui se déplacent, mais certainement pas un bloc de béton qui se déplace.</a:t>
            </a:r>
            <a:endParaRPr sz="3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8795bebd03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8795bebd03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fr" sz="3000">
                <a:solidFill>
                  <a:schemeClr val="dk1"/>
                </a:solidFill>
              </a:rPr>
              <a:t>On peut affirmer que la même valeur énergétique est divisée par le nombre de boîtes qui composent le chargement.</a:t>
            </a:r>
            <a:endParaRPr sz="3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6f191edd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6f191edd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V</a:t>
            </a:r>
            <a:r>
              <a:rPr lang="fr" sz="3000"/>
              <a:t>oir </a:t>
            </a:r>
            <a:r>
              <a:rPr lang="fr" sz="3000" u="sng">
                <a:solidFill>
                  <a:schemeClr val="hlink"/>
                </a:solidFill>
                <a:hlinkClick r:id="rId2"/>
              </a:rPr>
              <a:t>https://www.cchst.ca/oshanswers/hsprograms/hazard_risk.html</a:t>
            </a:r>
            <a:r>
              <a:rPr lang="fr" sz="3000"/>
              <a:t> pour les définitions de danger et risque.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Faire travailler les élèves en équipes, puis leur demander leurs réponses</a:t>
            </a:r>
            <a:endParaRPr sz="30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8795bebd03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8795bebd03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La marchandise déposée sur le plancher d’un véhicule tend à demeurer en place. C’est l’oeuvre de la friction qui existe entre le plancher et la marchandise. Par contre, certains facteurs peuvent agir sur cette marchandise pour la faire bouger, par exemple, un plancher glacé, le poids de la marchandise, ou un freinage brusque.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Par conséquent, plus la marchandise est lourde, plus elle sera difficile à déplacer. Par contre, une fois en mouvement, elle sera plus difficile à arrêter (énergie accumulée).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Le principe fondamentale de l’arrimage consiste à augmenter la friction de la marchandise contre le plancher du véhicule, mais sans en augmenter le poids (si le poids n’est pas augmenté l’énergie ne l’est pas). </a:t>
            </a:r>
            <a:endParaRPr sz="3000"/>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8795bebd03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8795bebd03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La tension exercée par les appareils d’arrimage engendrent une force de pression sur la marchandise qui est transmise au sol et augmente la friction. Pour obtenir cette valeur optimale il faut;</a:t>
            </a:r>
            <a:endParaRPr sz="3000"/>
          </a:p>
          <a:p>
            <a:pPr indent="0" lvl="0" marL="0" rtl="0" algn="l">
              <a:spcBef>
                <a:spcPts val="0"/>
              </a:spcBef>
              <a:spcAft>
                <a:spcPts val="0"/>
              </a:spcAft>
              <a:buNone/>
            </a:pPr>
            <a:r>
              <a:t/>
            </a:r>
            <a:endParaRPr sz="3000"/>
          </a:p>
          <a:p>
            <a:pPr indent="-419100" lvl="0" marL="457200" rtl="0" algn="l">
              <a:spcBef>
                <a:spcPts val="0"/>
              </a:spcBef>
              <a:spcAft>
                <a:spcPts val="0"/>
              </a:spcAft>
              <a:buSzPts val="3000"/>
              <a:buChar char="-"/>
            </a:pPr>
            <a:r>
              <a:rPr lang="fr" sz="3000"/>
              <a:t>que la marchandise soit assez rigide et ne puisse se déformer lors de la tension de l’appareil d’arrimage;</a:t>
            </a:r>
            <a:endParaRPr sz="3000"/>
          </a:p>
          <a:p>
            <a:pPr indent="0" lvl="0" marL="457200" rtl="0" algn="l">
              <a:spcBef>
                <a:spcPts val="0"/>
              </a:spcBef>
              <a:spcAft>
                <a:spcPts val="0"/>
              </a:spcAft>
              <a:buNone/>
            </a:pPr>
            <a:r>
              <a:t/>
            </a:r>
            <a:endParaRPr sz="3000"/>
          </a:p>
          <a:p>
            <a:pPr indent="-419100" lvl="0" marL="457200" rtl="0" algn="l">
              <a:spcBef>
                <a:spcPts val="0"/>
              </a:spcBef>
              <a:spcAft>
                <a:spcPts val="0"/>
              </a:spcAft>
              <a:buSzPts val="3000"/>
              <a:buChar char="-"/>
            </a:pPr>
            <a:r>
              <a:rPr lang="fr" sz="3000"/>
              <a:t>que l’angle d’arrimage soit entre 83 et 90°;</a:t>
            </a:r>
            <a:endParaRPr sz="3000"/>
          </a:p>
          <a:p>
            <a:pPr indent="0" lvl="0" marL="457200" rtl="0" algn="l">
              <a:spcBef>
                <a:spcPts val="0"/>
              </a:spcBef>
              <a:spcAft>
                <a:spcPts val="0"/>
              </a:spcAft>
              <a:buNone/>
            </a:pPr>
            <a:r>
              <a:t/>
            </a:r>
            <a:endParaRPr sz="3000"/>
          </a:p>
          <a:p>
            <a:pPr indent="-419100" lvl="0" marL="457200" rtl="0" algn="l">
              <a:spcBef>
                <a:spcPts val="0"/>
              </a:spcBef>
              <a:spcAft>
                <a:spcPts val="0"/>
              </a:spcAft>
              <a:buSzPts val="3000"/>
              <a:buChar char="-"/>
            </a:pPr>
            <a:r>
              <a:rPr lang="fr" sz="3000"/>
              <a:t>que l’appareil d’arrimage puisse se tendre correctement lors de sa mise en tension.</a:t>
            </a:r>
            <a:endParaRPr sz="3000"/>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8795bebd03_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8795bebd03_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8795bebd03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8795bebd03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200"/>
              <a:t>Si on obtient que 50% de la valeur de la force exercée vers le bas quand un appareil </a:t>
            </a:r>
            <a:r>
              <a:rPr lang="fr" sz="1200"/>
              <a:t>est</a:t>
            </a:r>
            <a:r>
              <a:rPr lang="fr" sz="1200"/>
              <a:t> installé avec un angle de 30 degrés, il faut ajouter un appareil supplémentaire pour atteindre 100% de la force exercée vers le bas.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8795bebd03_2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8795bebd03_2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En cas de doute, il faut mettre des appareils d’arrimage supplémentaires.</a:t>
            </a:r>
            <a:endParaRPr sz="3000"/>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8795bebd03_2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8795bebd03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 sz="3000">
                <a:solidFill>
                  <a:schemeClr val="dk1"/>
                </a:solidFill>
              </a:rPr>
              <a:t>Avant de procéder au chargement, il est important de nettoyer le plancher des particules qui pourraient le rendre glissant. Il faut le déneiger et déglacer. Utiliser du sel s’il le faut.</a:t>
            </a:r>
            <a:endParaRPr sz="3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8795bebd03_2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8795bebd03_2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3000">
                <a:solidFill>
                  <a:schemeClr val="dk1"/>
                </a:solidFill>
              </a:rPr>
              <a:t>Les cales d’espacement jouent deux rôles. Premièrement, elles servent à faciliter la manipulation de la marchandise par le chariot élévateur. Mais aussi, elles servent à concentrer la masse de la marchandise sur un plus petit espace. Il en résulte un coefficient de friction plus élevé, ce qui rend le déplacement de la marchandise plus difficile.</a:t>
            </a:r>
            <a:endParaRPr sz="3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8795bebd03_2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8795bebd03_2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 sz="3000">
                <a:solidFill>
                  <a:schemeClr val="dk1"/>
                </a:solidFill>
              </a:rPr>
              <a:t>Le tapis à haut coefficient de friction est largement utilisé dans le transport de rouleaux de papier. C’est un tapis de caoutchouc spécialement conçu pour augmenter le coefficient de friction entre la marchandise et le plancher du véhicule.</a:t>
            </a:r>
            <a:endParaRPr sz="3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ab27d54a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ab27d54a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01420450d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01420450d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Voir </a:t>
            </a:r>
            <a:r>
              <a:rPr lang="fr" sz="3000" u="sng">
                <a:solidFill>
                  <a:schemeClr val="hlink"/>
                </a:solidFill>
                <a:hlinkClick r:id="rId2"/>
              </a:rPr>
              <a:t>https://www.cchst.ca/oshanswers/hsprograms/hazard_risk.html</a:t>
            </a:r>
            <a:r>
              <a:rPr lang="fr" sz="3000"/>
              <a:t> pour les définitions de danger et risque.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Faire travailler les élèves en équipes, puis leur demander leurs réponses</a:t>
            </a:r>
            <a:endParaRPr sz="30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7ef42eba1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7ef42eba1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Compléter le jeu avec le groupe </a:t>
            </a:r>
            <a:endParaRPr sz="3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7ef42eba1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7ef42eba1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7ef42eba1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7ef42eba1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Éviter de se retrouver dans la semi-remorque en même temps que le chariot élévateur.</a:t>
            </a:r>
            <a:endParaRPr sz="3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7ef42eba1c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7ef42eba1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fr" sz="3000">
                <a:solidFill>
                  <a:schemeClr val="dk1"/>
                </a:solidFill>
              </a:rPr>
              <a:t>Beaucoup trop d’accidents arrivent lorsque le véhicule quitte le quai de chargement sans qu’il n’y ait eu une bonne communication entre les intervenants. Il faut prendre toutes les dispositions avant de passer à l’action. Quelles sont ces dispositions?</a:t>
            </a:r>
            <a:endParaRPr sz="3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7ef42eba1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ef42eba1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Certains quais de chargement sont munis de dispositif de retenu.</a:t>
            </a:r>
            <a:endParaRPr sz="3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7" name="Google Shape;17;p2"/>
          <p:cNvPicPr preferRelativeResize="0"/>
          <p:nvPr/>
        </p:nvPicPr>
        <p:blipFill>
          <a:blip r:embed="rId4">
            <a:alphaModFix/>
          </a:blip>
          <a:stretch>
            <a:fillRect/>
          </a:stretch>
        </p:blipFill>
        <p:spPr>
          <a:xfrm>
            <a:off x="7788875" y="76211"/>
            <a:ext cx="1266624" cy="5428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1" name="Google Shape;21;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2" name="Google Shape;22;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 name="Google Shape;28;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0" name="Google Shape;30;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1" name="Google Shape;31;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8" name="Google Shape;38;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9" name="Google Shape;39;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 name="Google Shape;4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6" name="Google Shape;46;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7" name="Google Shape;47;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8" name="Google Shape;48;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9" name="Google Shape;49;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8" name="Google Shape;5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9" name="Google Shape;59;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0" name="Google Shape;60;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6" name="Google Shape;66;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7" name="Google Shape;67;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71" name="Shape 71"/>
        <p:cNvGrpSpPr/>
        <p:nvPr/>
      </p:nvGrpSpPr>
      <p:grpSpPr>
        <a:xfrm>
          <a:off x="0" y="0"/>
          <a:ext cx="0" cy="0"/>
          <a:chOff x="0" y="0"/>
          <a:chExt cx="0" cy="0"/>
        </a:xfrm>
      </p:grpSpPr>
      <p:sp>
        <p:nvSpPr>
          <p:cNvPr id="72" name="Google Shape;72;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15.jpg"/><Relationship Id="rId13" Type="http://schemas.openxmlformats.org/officeDocument/2006/relationships/image" Target="../media/image19.png"/><Relationship Id="rId12"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image" Target="../media/image10.png"/><Relationship Id="rId9" Type="http://schemas.openxmlformats.org/officeDocument/2006/relationships/image" Target="../media/image13.jpg"/><Relationship Id="rId14" Type="http://schemas.openxmlformats.org/officeDocument/2006/relationships/image" Target="../media/image29.pn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4.png"/><Relationship Id="rId8"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0.png"/><Relationship Id="rId4" Type="http://schemas.openxmlformats.org/officeDocument/2006/relationships/hyperlink" Target="https://www.youtube.com/watch?v=HLMRAc16cxQ"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6.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35.png"/><Relationship Id="rId6" Type="http://schemas.openxmlformats.org/officeDocument/2006/relationships/image" Target="../media/image47.png"/><Relationship Id="rId7"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youtube.com/watch?v=e3pRuw6kh3s" TargetMode="External"/><Relationship Id="rId4" Type="http://schemas.openxmlformats.org/officeDocument/2006/relationships/image" Target="../media/image62.png"/><Relationship Id="rId5" Type="http://schemas.openxmlformats.org/officeDocument/2006/relationships/hyperlink" Target="https://www.youtube.com/watch?v=e3pRuw6kh3s" TargetMode="External"/><Relationship Id="rId6"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2.jp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youtu.be/5SpQoW_LEf8" TargetMode="External"/><Relationship Id="rId4" Type="http://schemas.openxmlformats.org/officeDocument/2006/relationships/hyperlink" Target="https://youtu.be/BTHo18tzevk" TargetMode="External"/><Relationship Id="rId5" Type="http://schemas.openxmlformats.org/officeDocument/2006/relationships/hyperlink" Target="https://youtu.be/gfR0u1Sf9g4" TargetMode="External"/><Relationship Id="rId6" Type="http://schemas.openxmlformats.org/officeDocument/2006/relationships/hyperlink" Target="https://youtu.be/ZwfNEC-e7IQ" TargetMode="External"/><Relationship Id="rId7" Type="http://schemas.openxmlformats.org/officeDocument/2006/relationships/hyperlink" Target="https://youtu.be/AGG2yhrdFeE" TargetMode="External"/><Relationship Id="rId8" Type="http://schemas.openxmlformats.org/officeDocument/2006/relationships/hyperlink" Target="https://youtu.be/vdfcH8divv8"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1.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2.gif"/><Relationship Id="rId4" Type="http://schemas.openxmlformats.org/officeDocument/2006/relationships/image" Target="../media/image58.png"/><Relationship Id="rId5" Type="http://schemas.openxmlformats.org/officeDocument/2006/relationships/image" Target="../media/image54.png"/><Relationship Id="rId6"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5.jpg"/><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hyperlink" Target="https://youtu.be/Rfah-gopHjw"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0"/>
          <p:cNvSpPr txBox="1"/>
          <p:nvPr>
            <p:ph type="title"/>
          </p:nvPr>
        </p:nvSpPr>
        <p:spPr>
          <a:xfrm>
            <a:off x="5038500" y="856911"/>
            <a:ext cx="4105500" cy="192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Leçon 7.2</a:t>
            </a:r>
            <a:endParaRPr/>
          </a:p>
          <a:p>
            <a:pPr indent="0" lvl="0" marL="0" rtl="0" algn="l">
              <a:spcBef>
                <a:spcPts val="0"/>
              </a:spcBef>
              <a:spcAft>
                <a:spcPts val="0"/>
              </a:spcAft>
              <a:buClr>
                <a:schemeClr val="dk1"/>
              </a:buClr>
              <a:buSzPts val="1100"/>
              <a:buFont typeface="Arial"/>
              <a:buNone/>
            </a:pPr>
            <a:r>
              <a:rPr lang="fr" sz="2400"/>
              <a:t>Chargement et déchargement</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9"/>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7" name="Google Shape;147;p19"/>
          <p:cNvPicPr preferRelativeResize="0"/>
          <p:nvPr/>
        </p:nvPicPr>
        <p:blipFill>
          <a:blip r:embed="rId3">
            <a:alphaModFix/>
          </a:blip>
          <a:stretch>
            <a:fillRect/>
          </a:stretch>
        </p:blipFill>
        <p:spPr>
          <a:xfrm>
            <a:off x="0" y="0"/>
            <a:ext cx="9144002" cy="520881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0"/>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4" name="Google Shape;154;p20"/>
          <p:cNvPicPr preferRelativeResize="0"/>
          <p:nvPr/>
        </p:nvPicPr>
        <p:blipFill>
          <a:blip r:embed="rId3">
            <a:alphaModFix/>
          </a:blip>
          <a:stretch>
            <a:fillRect/>
          </a:stretch>
        </p:blipFill>
        <p:spPr>
          <a:xfrm>
            <a:off x="412575" y="697175"/>
            <a:ext cx="3933272" cy="2240548"/>
          </a:xfrm>
          <a:prstGeom prst="rect">
            <a:avLst/>
          </a:prstGeom>
          <a:noFill/>
          <a:ln>
            <a:noFill/>
          </a:ln>
        </p:spPr>
      </p:pic>
      <p:pic>
        <p:nvPicPr>
          <p:cNvPr id="155" name="Google Shape;155;p20"/>
          <p:cNvPicPr preferRelativeResize="0"/>
          <p:nvPr/>
        </p:nvPicPr>
        <p:blipFill>
          <a:blip r:embed="rId4">
            <a:alphaModFix/>
          </a:blip>
          <a:stretch>
            <a:fillRect/>
          </a:stretch>
        </p:blipFill>
        <p:spPr>
          <a:xfrm>
            <a:off x="4688125" y="697163"/>
            <a:ext cx="3933272" cy="22405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1"/>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2" name="Google Shape;162;p21"/>
          <p:cNvPicPr preferRelativeResize="0"/>
          <p:nvPr/>
        </p:nvPicPr>
        <p:blipFill rotWithShape="1">
          <a:blip r:embed="rId3">
            <a:alphaModFix/>
          </a:blip>
          <a:srcRect b="0" l="7859" r="0" t="0"/>
          <a:stretch/>
        </p:blipFill>
        <p:spPr>
          <a:xfrm>
            <a:off x="0" y="0"/>
            <a:ext cx="9870672" cy="5199323"/>
          </a:xfrm>
          <a:prstGeom prst="rect">
            <a:avLst/>
          </a:prstGeom>
          <a:noFill/>
          <a:ln>
            <a:noFill/>
          </a:ln>
        </p:spPr>
      </p:pic>
      <p:sp>
        <p:nvSpPr>
          <p:cNvPr id="163" name="Google Shape;163;p21"/>
          <p:cNvSpPr/>
          <p:nvPr/>
        </p:nvSpPr>
        <p:spPr>
          <a:xfrm rot="768350">
            <a:off x="6959569" y="890701"/>
            <a:ext cx="335988" cy="40692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a:t>
            </a:r>
          </a:p>
        </p:txBody>
      </p:sp>
      <p:sp>
        <p:nvSpPr>
          <p:cNvPr id="164" name="Google Shape;164;p21"/>
          <p:cNvSpPr/>
          <p:nvPr/>
        </p:nvSpPr>
        <p:spPr>
          <a:xfrm rot="-2050012">
            <a:off x="7240863" y="545885"/>
            <a:ext cx="296676" cy="57270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FF00"/>
                </a:solidFill>
                <a:latin typeface="Arial"/>
              </a:rPr>
              <a:t>?</a:t>
            </a:r>
          </a:p>
        </p:txBody>
      </p:sp>
      <p:sp>
        <p:nvSpPr>
          <p:cNvPr id="165" name="Google Shape;165;p21"/>
          <p:cNvSpPr/>
          <p:nvPr/>
        </p:nvSpPr>
        <p:spPr>
          <a:xfrm rot="-1460474">
            <a:off x="7314171" y="1461735"/>
            <a:ext cx="301134" cy="343707"/>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00"/>
                </a:solidFill>
                <a:latin typeface="Arial"/>
              </a:rPr>
              <a:t>?</a:t>
            </a:r>
          </a:p>
        </p:txBody>
      </p:sp>
      <p:sp>
        <p:nvSpPr>
          <p:cNvPr id="166" name="Google Shape;166;p21"/>
          <p:cNvSpPr/>
          <p:nvPr/>
        </p:nvSpPr>
        <p:spPr>
          <a:xfrm rot="1315269">
            <a:off x="7561050" y="936100"/>
            <a:ext cx="471850" cy="5727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a:t>
            </a:r>
          </a:p>
        </p:txBody>
      </p:sp>
      <p:sp>
        <p:nvSpPr>
          <p:cNvPr id="167" name="Google Shape;167;p21"/>
          <p:cNvSpPr/>
          <p:nvPr/>
        </p:nvSpPr>
        <p:spPr>
          <a:xfrm>
            <a:off x="7775300" y="641600"/>
            <a:ext cx="347451" cy="5726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a:t>
            </a:r>
          </a:p>
        </p:txBody>
      </p:sp>
      <p:sp>
        <p:nvSpPr>
          <p:cNvPr id="168" name="Google Shape;168;p21"/>
          <p:cNvSpPr/>
          <p:nvPr/>
        </p:nvSpPr>
        <p:spPr>
          <a:xfrm rot="1324401">
            <a:off x="7089859" y="1093456"/>
            <a:ext cx="471856" cy="352868"/>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FF00"/>
                </a:solidFill>
                <a:latin typeface="Arial"/>
              </a:rPr>
              <a:t>?</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2"/>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5" name="Google Shape;175;p22"/>
          <p:cNvPicPr preferRelativeResize="0"/>
          <p:nvPr/>
        </p:nvPicPr>
        <p:blipFill>
          <a:blip r:embed="rId3">
            <a:alphaModFix/>
          </a:blip>
          <a:stretch>
            <a:fillRect/>
          </a:stretch>
        </p:blipFill>
        <p:spPr>
          <a:xfrm>
            <a:off x="0" y="0"/>
            <a:ext cx="9144002" cy="520881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3"/>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2" name="Google Shape;182;p23"/>
          <p:cNvPicPr preferRelativeResize="0"/>
          <p:nvPr/>
        </p:nvPicPr>
        <p:blipFill>
          <a:blip r:embed="rId3">
            <a:alphaModFix/>
          </a:blip>
          <a:stretch>
            <a:fillRect/>
          </a:stretch>
        </p:blipFill>
        <p:spPr>
          <a:xfrm>
            <a:off x="0" y="0"/>
            <a:ext cx="9144002" cy="520881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9" name="Google Shape;189;p24"/>
          <p:cNvPicPr preferRelativeResize="0"/>
          <p:nvPr/>
        </p:nvPicPr>
        <p:blipFill>
          <a:blip r:embed="rId3">
            <a:alphaModFix/>
          </a:blip>
          <a:stretch>
            <a:fillRect/>
          </a:stretch>
        </p:blipFill>
        <p:spPr>
          <a:xfrm>
            <a:off x="0" y="-3"/>
            <a:ext cx="9144002" cy="4438107"/>
          </a:xfrm>
          <a:prstGeom prst="rect">
            <a:avLst/>
          </a:prstGeom>
          <a:noFill/>
          <a:ln>
            <a:noFill/>
          </a:ln>
        </p:spPr>
      </p:pic>
      <p:sp>
        <p:nvSpPr>
          <p:cNvPr id="190" name="Google Shape;190;p24"/>
          <p:cNvSpPr txBox="1"/>
          <p:nvPr/>
        </p:nvSpPr>
        <p:spPr>
          <a:xfrm>
            <a:off x="45025" y="182450"/>
            <a:ext cx="4684500" cy="42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2400">
                <a:solidFill>
                  <a:schemeClr val="dk1"/>
                </a:solidFill>
              </a:rPr>
              <a:t>QUELS SONT LES RISQUES ?</a:t>
            </a:r>
            <a:endParaRPr b="1"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5"/>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7" name="Google Shape;197;p25"/>
          <p:cNvPicPr preferRelativeResize="0"/>
          <p:nvPr/>
        </p:nvPicPr>
        <p:blipFill>
          <a:blip r:embed="rId3">
            <a:alphaModFix/>
          </a:blip>
          <a:stretch>
            <a:fillRect/>
          </a:stretch>
        </p:blipFill>
        <p:spPr>
          <a:xfrm>
            <a:off x="0" y="1"/>
            <a:ext cx="9143999" cy="4448848"/>
          </a:xfrm>
          <a:prstGeom prst="rect">
            <a:avLst/>
          </a:prstGeom>
          <a:noFill/>
          <a:ln>
            <a:noFill/>
          </a:ln>
        </p:spPr>
      </p:pic>
      <p:sp>
        <p:nvSpPr>
          <p:cNvPr id="198" name="Google Shape;198;p25"/>
          <p:cNvSpPr txBox="1"/>
          <p:nvPr/>
        </p:nvSpPr>
        <p:spPr>
          <a:xfrm>
            <a:off x="45025" y="182450"/>
            <a:ext cx="4684500" cy="42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2400">
                <a:solidFill>
                  <a:schemeClr val="dk1"/>
                </a:solidFill>
              </a:rPr>
              <a:t>QUELS SONT LES RISQUES ?</a:t>
            </a:r>
            <a:endParaRPr b="1" sz="2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6"/>
          <p:cNvSpPr txBox="1"/>
          <p:nvPr>
            <p:ph idx="1" type="body"/>
          </p:nvPr>
        </p:nvSpPr>
        <p:spPr>
          <a:xfrm>
            <a:off x="0" y="1884150"/>
            <a:ext cx="9144000" cy="137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La cargaison doit être fermement confinée ou immobilisée par une structure du véhicule de capacité adéquate pour retenir la marchandise et des dispositifs de blocage, de renforts, de matériaux ou sacs de fardage, de barres d’étayage doivent eux aussi être de capacités adéquates.</a:t>
            </a:r>
            <a:endParaRPr/>
          </a:p>
          <a:p>
            <a:pPr indent="0" lvl="0" marL="0" rtl="0" algn="ctr">
              <a:spcBef>
                <a:spcPts val="1600"/>
              </a:spcBef>
              <a:spcAft>
                <a:spcPts val="1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7"/>
          <p:cNvPicPr preferRelativeResize="0"/>
          <p:nvPr/>
        </p:nvPicPr>
        <p:blipFill>
          <a:blip r:embed="rId3">
            <a:alphaModFix/>
          </a:blip>
          <a:stretch>
            <a:fillRect/>
          </a:stretch>
        </p:blipFill>
        <p:spPr>
          <a:xfrm>
            <a:off x="6255650" y="2419418"/>
            <a:ext cx="2888351" cy="1924014"/>
          </a:xfrm>
          <a:prstGeom prst="rect">
            <a:avLst/>
          </a:prstGeom>
          <a:noFill/>
          <a:ln>
            <a:noFill/>
          </a:ln>
        </p:spPr>
      </p:pic>
      <p:pic>
        <p:nvPicPr>
          <p:cNvPr id="209" name="Google Shape;209;p27"/>
          <p:cNvPicPr preferRelativeResize="0"/>
          <p:nvPr/>
        </p:nvPicPr>
        <p:blipFill>
          <a:blip r:embed="rId4">
            <a:alphaModFix/>
          </a:blip>
          <a:stretch>
            <a:fillRect/>
          </a:stretch>
        </p:blipFill>
        <p:spPr>
          <a:xfrm>
            <a:off x="3078707" y="1592870"/>
            <a:ext cx="3284317" cy="2750550"/>
          </a:xfrm>
          <a:prstGeom prst="rect">
            <a:avLst/>
          </a:prstGeom>
          <a:noFill/>
          <a:ln>
            <a:noFill/>
          </a:ln>
        </p:spPr>
      </p:pic>
      <p:pic>
        <p:nvPicPr>
          <p:cNvPr id="210" name="Google Shape;210;p27"/>
          <p:cNvPicPr preferRelativeResize="0"/>
          <p:nvPr/>
        </p:nvPicPr>
        <p:blipFill>
          <a:blip r:embed="rId5">
            <a:alphaModFix/>
          </a:blip>
          <a:stretch>
            <a:fillRect/>
          </a:stretch>
        </p:blipFill>
        <p:spPr>
          <a:xfrm>
            <a:off x="1623826" y="1817225"/>
            <a:ext cx="2391726" cy="1793795"/>
          </a:xfrm>
          <a:prstGeom prst="rect">
            <a:avLst/>
          </a:prstGeom>
          <a:noFill/>
          <a:ln>
            <a:noFill/>
          </a:ln>
        </p:spPr>
      </p:pic>
      <p:pic>
        <p:nvPicPr>
          <p:cNvPr id="211" name="Google Shape;211;p27"/>
          <p:cNvPicPr preferRelativeResize="0"/>
          <p:nvPr/>
        </p:nvPicPr>
        <p:blipFill>
          <a:blip r:embed="rId6">
            <a:alphaModFix/>
          </a:blip>
          <a:stretch>
            <a:fillRect/>
          </a:stretch>
        </p:blipFill>
        <p:spPr>
          <a:xfrm>
            <a:off x="4394413" y="0"/>
            <a:ext cx="2619375" cy="1743075"/>
          </a:xfrm>
          <a:prstGeom prst="rect">
            <a:avLst/>
          </a:prstGeom>
          <a:noFill/>
          <a:ln>
            <a:noFill/>
          </a:ln>
        </p:spPr>
      </p:pic>
      <p:pic>
        <p:nvPicPr>
          <p:cNvPr id="212" name="Google Shape;212;p27"/>
          <p:cNvPicPr preferRelativeResize="0"/>
          <p:nvPr/>
        </p:nvPicPr>
        <p:blipFill>
          <a:blip r:embed="rId7">
            <a:alphaModFix/>
          </a:blip>
          <a:stretch>
            <a:fillRect/>
          </a:stretch>
        </p:blipFill>
        <p:spPr>
          <a:xfrm>
            <a:off x="0" y="10975"/>
            <a:ext cx="3490324" cy="1806250"/>
          </a:xfrm>
          <a:prstGeom prst="rect">
            <a:avLst/>
          </a:prstGeom>
          <a:noFill/>
          <a:ln>
            <a:noFill/>
          </a:ln>
        </p:spPr>
      </p:pic>
      <p:pic>
        <p:nvPicPr>
          <p:cNvPr id="213" name="Google Shape;213;p27"/>
          <p:cNvPicPr preferRelativeResize="0"/>
          <p:nvPr/>
        </p:nvPicPr>
        <p:blipFill>
          <a:blip r:embed="rId8">
            <a:alphaModFix/>
          </a:blip>
          <a:stretch>
            <a:fillRect/>
          </a:stretch>
        </p:blipFill>
        <p:spPr>
          <a:xfrm>
            <a:off x="0" y="2095452"/>
            <a:ext cx="3029025" cy="2020733"/>
          </a:xfrm>
          <a:prstGeom prst="rect">
            <a:avLst/>
          </a:prstGeom>
          <a:noFill/>
          <a:ln>
            <a:noFill/>
          </a:ln>
        </p:spPr>
      </p:pic>
      <p:pic>
        <p:nvPicPr>
          <p:cNvPr id="214" name="Google Shape;214;p27"/>
          <p:cNvPicPr preferRelativeResize="0"/>
          <p:nvPr/>
        </p:nvPicPr>
        <p:blipFill>
          <a:blip r:embed="rId9">
            <a:alphaModFix/>
          </a:blip>
          <a:stretch>
            <a:fillRect/>
          </a:stretch>
        </p:blipFill>
        <p:spPr>
          <a:xfrm>
            <a:off x="6824325" y="-4"/>
            <a:ext cx="2319682" cy="1743075"/>
          </a:xfrm>
          <a:prstGeom prst="rect">
            <a:avLst/>
          </a:prstGeom>
          <a:noFill/>
          <a:ln>
            <a:noFill/>
          </a:ln>
        </p:spPr>
      </p:pic>
      <p:pic>
        <p:nvPicPr>
          <p:cNvPr id="215" name="Google Shape;215;p27"/>
          <p:cNvPicPr preferRelativeResize="0"/>
          <p:nvPr/>
        </p:nvPicPr>
        <p:blipFill>
          <a:blip r:embed="rId10">
            <a:alphaModFix/>
          </a:blip>
          <a:stretch>
            <a:fillRect/>
          </a:stretch>
        </p:blipFill>
        <p:spPr>
          <a:xfrm>
            <a:off x="2397377" y="0"/>
            <a:ext cx="2391725" cy="1592876"/>
          </a:xfrm>
          <a:prstGeom prst="rect">
            <a:avLst/>
          </a:prstGeom>
          <a:noFill/>
          <a:ln>
            <a:noFill/>
          </a:ln>
        </p:spPr>
      </p:pic>
      <p:pic>
        <p:nvPicPr>
          <p:cNvPr id="216" name="Google Shape;216;p27"/>
          <p:cNvPicPr preferRelativeResize="0"/>
          <p:nvPr/>
        </p:nvPicPr>
        <p:blipFill>
          <a:blip r:embed="rId11">
            <a:alphaModFix/>
          </a:blip>
          <a:stretch>
            <a:fillRect/>
          </a:stretch>
        </p:blipFill>
        <p:spPr>
          <a:xfrm rot="-1160855">
            <a:off x="7402748" y="3467320"/>
            <a:ext cx="1679552" cy="1075453"/>
          </a:xfrm>
          <a:prstGeom prst="rect">
            <a:avLst/>
          </a:prstGeom>
          <a:noFill/>
          <a:ln>
            <a:noFill/>
          </a:ln>
        </p:spPr>
      </p:pic>
      <p:pic>
        <p:nvPicPr>
          <p:cNvPr id="217" name="Google Shape;217;p27"/>
          <p:cNvPicPr preferRelativeResize="0"/>
          <p:nvPr/>
        </p:nvPicPr>
        <p:blipFill>
          <a:blip r:embed="rId12">
            <a:alphaModFix/>
          </a:blip>
          <a:stretch>
            <a:fillRect/>
          </a:stretch>
        </p:blipFill>
        <p:spPr>
          <a:xfrm>
            <a:off x="1414196" y="751029"/>
            <a:ext cx="4623124" cy="3435775"/>
          </a:xfrm>
          <a:prstGeom prst="rect">
            <a:avLst/>
          </a:prstGeom>
          <a:noFill/>
          <a:ln>
            <a:noFill/>
          </a:ln>
        </p:spPr>
      </p:pic>
      <p:sp>
        <p:nvSpPr>
          <p:cNvPr id="218" name="Google Shape;218;p27"/>
          <p:cNvSpPr/>
          <p:nvPr/>
        </p:nvSpPr>
        <p:spPr>
          <a:xfrm>
            <a:off x="-450" y="1592875"/>
            <a:ext cx="9144000" cy="10641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 name="Google Shape;219;p27"/>
          <p:cNvPicPr preferRelativeResize="0"/>
          <p:nvPr/>
        </p:nvPicPr>
        <p:blipFill>
          <a:blip r:embed="rId13">
            <a:alphaModFix/>
          </a:blip>
          <a:stretch>
            <a:fillRect/>
          </a:stretch>
        </p:blipFill>
        <p:spPr>
          <a:xfrm>
            <a:off x="-450" y="1711675"/>
            <a:ext cx="9143999" cy="945300"/>
          </a:xfrm>
          <a:prstGeom prst="rect">
            <a:avLst/>
          </a:prstGeom>
          <a:noFill/>
          <a:ln>
            <a:noFill/>
          </a:ln>
        </p:spPr>
      </p:pic>
      <p:pic>
        <p:nvPicPr>
          <p:cNvPr id="220" name="Google Shape;220;p27"/>
          <p:cNvPicPr preferRelativeResize="0"/>
          <p:nvPr/>
        </p:nvPicPr>
        <p:blipFill>
          <a:blip r:embed="rId14">
            <a:alphaModFix/>
          </a:blip>
          <a:stretch>
            <a:fillRect/>
          </a:stretch>
        </p:blipFill>
        <p:spPr>
          <a:xfrm>
            <a:off x="-450" y="4026804"/>
            <a:ext cx="9144007" cy="69259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8"/>
          <p:cNvSpPr txBox="1"/>
          <p:nvPr>
            <p:ph idx="1" type="body"/>
          </p:nvPr>
        </p:nvSpPr>
        <p:spPr>
          <a:xfrm>
            <a:off x="0" y="1054013"/>
            <a:ext cx="4617900" cy="232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226" name="Google Shape;226;p28"/>
          <p:cNvPicPr preferRelativeResize="0"/>
          <p:nvPr/>
        </p:nvPicPr>
        <p:blipFill rotWithShape="1">
          <a:blip r:embed="rId3">
            <a:alphaModFix/>
          </a:blip>
          <a:srcRect b="0" l="27466" r="14353" t="0"/>
          <a:stretch/>
        </p:blipFill>
        <p:spPr>
          <a:xfrm>
            <a:off x="2309000" y="13"/>
            <a:ext cx="4525997" cy="4431524"/>
          </a:xfrm>
          <a:prstGeom prst="rect">
            <a:avLst/>
          </a:prstGeom>
          <a:noFill/>
          <a:ln>
            <a:noFill/>
          </a:ln>
        </p:spPr>
      </p:pic>
      <p:sp>
        <p:nvSpPr>
          <p:cNvPr id="227" name="Google Shape;227;p28"/>
          <p:cNvSpPr txBox="1"/>
          <p:nvPr/>
        </p:nvSpPr>
        <p:spPr>
          <a:xfrm>
            <a:off x="2845800" y="3579250"/>
            <a:ext cx="3452400" cy="47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100" u="sng">
                <a:solidFill>
                  <a:schemeClr val="hlink"/>
                </a:solidFill>
                <a:hlinkClick r:id="rId4"/>
              </a:rPr>
              <a:t>https://www.youtube.com/watch?v=HLMRAc16cxQ</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1"/>
          <p:cNvSpPr txBox="1"/>
          <p:nvPr>
            <p:ph type="title"/>
          </p:nvPr>
        </p:nvSpPr>
        <p:spPr>
          <a:xfrm>
            <a:off x="182200" y="1551075"/>
            <a:ext cx="393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Objectifs de la leçon:</a:t>
            </a:r>
            <a:endParaRPr/>
          </a:p>
        </p:txBody>
      </p:sp>
      <p:sp>
        <p:nvSpPr>
          <p:cNvPr id="83" name="Google Shape;83;p11"/>
          <p:cNvSpPr txBox="1"/>
          <p:nvPr>
            <p:ph idx="1" type="body"/>
          </p:nvPr>
        </p:nvSpPr>
        <p:spPr>
          <a:xfrm>
            <a:off x="276725" y="2272775"/>
            <a:ext cx="8520600" cy="1819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fr"/>
              <a:t>Reconnaître les dangers associés aux chargements et déchargements.</a:t>
            </a:r>
            <a:endParaRPr/>
          </a:p>
          <a:p>
            <a:pPr indent="-342900" lvl="0" marL="457200" rtl="0" algn="l">
              <a:spcBef>
                <a:spcPts val="0"/>
              </a:spcBef>
              <a:spcAft>
                <a:spcPts val="0"/>
              </a:spcAft>
              <a:buSzPts val="1800"/>
              <a:buChar char="●"/>
            </a:pPr>
            <a:r>
              <a:rPr lang="fr"/>
              <a:t>Identifier les lieux de chargements et déchargements en fonction du type de transport effectué.</a:t>
            </a:r>
            <a:endParaRPr/>
          </a:p>
          <a:p>
            <a:pPr indent="-342900" lvl="0" marL="457200" rtl="0" algn="l">
              <a:spcBef>
                <a:spcPts val="0"/>
              </a:spcBef>
              <a:spcAft>
                <a:spcPts val="0"/>
              </a:spcAft>
              <a:buSzPts val="1800"/>
              <a:buChar char="●"/>
            </a:pPr>
            <a:r>
              <a:rPr lang="fr"/>
              <a:t>Résoudre les interrogations reliés à la disposition de la marchandise.</a:t>
            </a:r>
            <a:endParaRPr/>
          </a:p>
          <a:p>
            <a:pPr indent="-342900" lvl="0" marL="457200" rtl="0" algn="l">
              <a:spcBef>
                <a:spcPts val="0"/>
              </a:spcBef>
              <a:spcAft>
                <a:spcPts val="0"/>
              </a:spcAft>
              <a:buSzPts val="1800"/>
              <a:buChar char="●"/>
            </a:pPr>
            <a:r>
              <a:rPr lang="fr"/>
              <a:t>Identifier les forces physiques qui agissent sur la conduite selon la disposition du chargement et qui influencent la méthode d’arrimage.</a:t>
            </a:r>
            <a:endParaRPr/>
          </a:p>
        </p:txBody>
      </p:sp>
      <p:pic>
        <p:nvPicPr>
          <p:cNvPr id="84" name="Google Shape;84;p11"/>
          <p:cNvPicPr preferRelativeResize="0"/>
          <p:nvPr/>
        </p:nvPicPr>
        <p:blipFill>
          <a:blip r:embed="rId3">
            <a:alphaModFix/>
          </a:blip>
          <a:stretch>
            <a:fillRect/>
          </a:stretch>
        </p:blipFill>
        <p:spPr>
          <a:xfrm>
            <a:off x="4822225" y="0"/>
            <a:ext cx="4321776" cy="2272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2800"/>
                                        <p:tgtEl>
                                          <p:spTgt spid="8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9"/>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34" name="Google Shape;234;p29"/>
          <p:cNvPicPr preferRelativeResize="0"/>
          <p:nvPr/>
        </p:nvPicPr>
        <p:blipFill>
          <a:blip r:embed="rId3">
            <a:alphaModFix/>
          </a:blip>
          <a:stretch>
            <a:fillRect/>
          </a:stretch>
        </p:blipFill>
        <p:spPr>
          <a:xfrm>
            <a:off x="0" y="0"/>
            <a:ext cx="9144002" cy="5208803"/>
          </a:xfrm>
          <a:prstGeom prst="rect">
            <a:avLst/>
          </a:prstGeom>
          <a:noFill/>
          <a:ln>
            <a:noFill/>
          </a:ln>
        </p:spPr>
      </p:pic>
      <p:sp>
        <p:nvSpPr>
          <p:cNvPr id="235" name="Google Shape;235;p29"/>
          <p:cNvSpPr/>
          <p:nvPr/>
        </p:nvSpPr>
        <p:spPr>
          <a:xfrm rot="-510889">
            <a:off x="5505005" y="3774106"/>
            <a:ext cx="2931816" cy="968574"/>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0"/>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42" name="Google Shape;242;p30"/>
          <p:cNvPicPr preferRelativeResize="0"/>
          <p:nvPr/>
        </p:nvPicPr>
        <p:blipFill rotWithShape="1">
          <a:blip r:embed="rId3">
            <a:alphaModFix/>
          </a:blip>
          <a:srcRect b="337" l="28494" r="21294" t="327"/>
          <a:stretch/>
        </p:blipFill>
        <p:spPr>
          <a:xfrm>
            <a:off x="-42125" y="0"/>
            <a:ext cx="4614127" cy="5199576"/>
          </a:xfrm>
          <a:prstGeom prst="rect">
            <a:avLst/>
          </a:prstGeom>
          <a:noFill/>
          <a:ln>
            <a:noFill/>
          </a:ln>
        </p:spPr>
      </p:pic>
      <p:pic>
        <p:nvPicPr>
          <p:cNvPr id="243" name="Google Shape;243;p30"/>
          <p:cNvPicPr preferRelativeResize="0"/>
          <p:nvPr/>
        </p:nvPicPr>
        <p:blipFill rotWithShape="1">
          <a:blip r:embed="rId4">
            <a:alphaModFix/>
          </a:blip>
          <a:srcRect b="0" l="24157" r="25250" t="0"/>
          <a:stretch/>
        </p:blipFill>
        <p:spPr>
          <a:xfrm>
            <a:off x="4572000" y="0"/>
            <a:ext cx="4568102" cy="5143500"/>
          </a:xfrm>
          <a:prstGeom prst="rect">
            <a:avLst/>
          </a:prstGeom>
          <a:noFill/>
          <a:ln>
            <a:noFill/>
          </a:ln>
        </p:spPr>
      </p:pic>
      <p:sp>
        <p:nvSpPr>
          <p:cNvPr id="244" name="Google Shape;244;p30"/>
          <p:cNvSpPr/>
          <p:nvPr/>
        </p:nvSpPr>
        <p:spPr>
          <a:xfrm>
            <a:off x="4490925" y="-16050"/>
            <a:ext cx="189300" cy="52317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1"/>
          <p:cNvSpPr txBox="1"/>
          <p:nvPr>
            <p:ph idx="1" type="body"/>
          </p:nvPr>
        </p:nvSpPr>
        <p:spPr>
          <a:xfrm>
            <a:off x="171375" y="471825"/>
            <a:ext cx="3421500" cy="454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La disposition d’un chargement</a:t>
            </a:r>
            <a:endParaRPr/>
          </a:p>
        </p:txBody>
      </p:sp>
      <p:pic>
        <p:nvPicPr>
          <p:cNvPr id="250" name="Google Shape;250;p31"/>
          <p:cNvPicPr preferRelativeResize="0"/>
          <p:nvPr/>
        </p:nvPicPr>
        <p:blipFill>
          <a:blip r:embed="rId3">
            <a:alphaModFix/>
          </a:blip>
          <a:stretch>
            <a:fillRect/>
          </a:stretch>
        </p:blipFill>
        <p:spPr>
          <a:xfrm>
            <a:off x="-35100" y="2850323"/>
            <a:ext cx="9144001" cy="1315354"/>
          </a:xfrm>
          <a:prstGeom prst="rect">
            <a:avLst/>
          </a:prstGeom>
          <a:noFill/>
          <a:ln>
            <a:noFill/>
          </a:ln>
        </p:spPr>
      </p:pic>
      <p:pic>
        <p:nvPicPr>
          <p:cNvPr id="251" name="Google Shape;251;p31"/>
          <p:cNvPicPr preferRelativeResize="0"/>
          <p:nvPr/>
        </p:nvPicPr>
        <p:blipFill>
          <a:blip r:embed="rId4">
            <a:alphaModFix/>
          </a:blip>
          <a:stretch>
            <a:fillRect/>
          </a:stretch>
        </p:blipFill>
        <p:spPr>
          <a:xfrm>
            <a:off x="0" y="2850323"/>
            <a:ext cx="9144001" cy="1315354"/>
          </a:xfrm>
          <a:prstGeom prst="rect">
            <a:avLst/>
          </a:prstGeom>
          <a:noFill/>
          <a:ln>
            <a:noFill/>
          </a:ln>
        </p:spPr>
      </p:pic>
      <p:pic>
        <p:nvPicPr>
          <p:cNvPr id="252" name="Google Shape;252;p31"/>
          <p:cNvPicPr preferRelativeResize="0"/>
          <p:nvPr/>
        </p:nvPicPr>
        <p:blipFill>
          <a:blip r:embed="rId5">
            <a:alphaModFix/>
          </a:blip>
          <a:stretch>
            <a:fillRect/>
          </a:stretch>
        </p:blipFill>
        <p:spPr>
          <a:xfrm>
            <a:off x="0" y="2849049"/>
            <a:ext cx="9144003" cy="1317902"/>
          </a:xfrm>
          <a:prstGeom prst="rect">
            <a:avLst/>
          </a:prstGeom>
          <a:noFill/>
          <a:ln>
            <a:noFill/>
          </a:ln>
        </p:spPr>
      </p:pic>
      <p:pic>
        <p:nvPicPr>
          <p:cNvPr id="253" name="Google Shape;253;p31"/>
          <p:cNvPicPr preferRelativeResize="0"/>
          <p:nvPr/>
        </p:nvPicPr>
        <p:blipFill>
          <a:blip r:embed="rId6">
            <a:alphaModFix/>
          </a:blip>
          <a:stretch>
            <a:fillRect/>
          </a:stretch>
        </p:blipFill>
        <p:spPr>
          <a:xfrm>
            <a:off x="0" y="2849079"/>
            <a:ext cx="9143997" cy="1317841"/>
          </a:xfrm>
          <a:prstGeom prst="rect">
            <a:avLst/>
          </a:prstGeom>
          <a:noFill/>
          <a:ln>
            <a:noFill/>
          </a:ln>
        </p:spPr>
      </p:pic>
      <p:pic>
        <p:nvPicPr>
          <p:cNvPr id="254" name="Google Shape;254;p31"/>
          <p:cNvPicPr preferRelativeResize="0"/>
          <p:nvPr/>
        </p:nvPicPr>
        <p:blipFill>
          <a:blip r:embed="rId7">
            <a:alphaModFix/>
          </a:blip>
          <a:stretch>
            <a:fillRect/>
          </a:stretch>
        </p:blipFill>
        <p:spPr>
          <a:xfrm>
            <a:off x="4285775" y="192100"/>
            <a:ext cx="4199587" cy="2379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51"/>
                                        </p:tgtEl>
                                      </p:cBhvr>
                                    </p:animEffect>
                                    <p:set>
                                      <p:cBhvr>
                                        <p:cTn dur="1" fill="hold">
                                          <p:stCondLst>
                                            <p:cond delay="1000"/>
                                          </p:stCondLst>
                                        </p:cTn>
                                        <p:tgtEl>
                                          <p:spTgt spid="251"/>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50"/>
                                        </p:tgtEl>
                                      </p:cBhvr>
                                    </p:animEffect>
                                    <p:set>
                                      <p:cBhvr>
                                        <p:cTn dur="1" fill="hold">
                                          <p:stCondLst>
                                            <p:cond delay="1000"/>
                                          </p:stCondLst>
                                        </p:cTn>
                                        <p:tgtEl>
                                          <p:spTgt spid="250"/>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52"/>
                                        </p:tgtEl>
                                      </p:cBhvr>
                                    </p:animEffect>
                                    <p:set>
                                      <p:cBhvr>
                                        <p:cTn dur="1" fill="hold">
                                          <p:stCondLst>
                                            <p:cond delay="1000"/>
                                          </p:stCondLst>
                                        </p:cTn>
                                        <p:tgtEl>
                                          <p:spTgt spid="252"/>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2"/>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61" name="Google Shape;261;p32">
            <a:hlinkClick r:id="rId3"/>
          </p:cNvPr>
          <p:cNvPicPr preferRelativeResize="0"/>
          <p:nvPr/>
        </p:nvPicPr>
        <p:blipFill>
          <a:blip r:embed="rId4">
            <a:alphaModFix/>
          </a:blip>
          <a:stretch>
            <a:fillRect/>
          </a:stretch>
        </p:blipFill>
        <p:spPr>
          <a:xfrm>
            <a:off x="-28900" y="0"/>
            <a:ext cx="9172898" cy="5225280"/>
          </a:xfrm>
          <a:prstGeom prst="rect">
            <a:avLst/>
          </a:prstGeom>
          <a:noFill/>
          <a:ln>
            <a:noFill/>
          </a:ln>
        </p:spPr>
      </p:pic>
      <p:pic>
        <p:nvPicPr>
          <p:cNvPr id="262" name="Google Shape;262;p32">
            <a:hlinkClick r:id="rId5"/>
          </p:cNvPr>
          <p:cNvPicPr preferRelativeResize="0"/>
          <p:nvPr/>
        </p:nvPicPr>
        <p:blipFill>
          <a:blip r:embed="rId6">
            <a:alphaModFix/>
          </a:blip>
          <a:stretch>
            <a:fillRect/>
          </a:stretch>
        </p:blipFill>
        <p:spPr>
          <a:xfrm>
            <a:off x="7104725" y="4068165"/>
            <a:ext cx="1934026" cy="1025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3"/>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69" name="Google Shape;269;p33"/>
          <p:cNvPicPr preferRelativeResize="0"/>
          <p:nvPr/>
        </p:nvPicPr>
        <p:blipFill>
          <a:blip r:embed="rId3">
            <a:alphaModFix/>
          </a:blip>
          <a:stretch>
            <a:fillRect/>
          </a:stretch>
        </p:blipFill>
        <p:spPr>
          <a:xfrm>
            <a:off x="0" y="1"/>
            <a:ext cx="9143999" cy="44488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76" name="Google Shape;276;p34"/>
          <p:cNvPicPr preferRelativeResize="0"/>
          <p:nvPr/>
        </p:nvPicPr>
        <p:blipFill>
          <a:blip r:embed="rId3">
            <a:alphaModFix/>
          </a:blip>
          <a:stretch>
            <a:fillRect/>
          </a:stretch>
        </p:blipFill>
        <p:spPr>
          <a:xfrm>
            <a:off x="0" y="1"/>
            <a:ext cx="9143999" cy="44488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5"/>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L’arrimage et les lois de la physique</a:t>
            </a:r>
            <a:endParaRPr/>
          </a:p>
          <a:p>
            <a:pPr indent="0" lvl="0" marL="0" rtl="0" algn="l">
              <a:spcBef>
                <a:spcPts val="0"/>
              </a:spcBef>
              <a:spcAft>
                <a:spcPts val="0"/>
              </a:spcAft>
              <a:buNone/>
            </a:pPr>
            <a:r>
              <a:t/>
            </a:r>
            <a:endParaRPr/>
          </a:p>
        </p:txBody>
      </p:sp>
      <p:sp>
        <p:nvSpPr>
          <p:cNvPr id="282" name="Google Shape;282;p35"/>
          <p:cNvSpPr txBox="1"/>
          <p:nvPr>
            <p:ph idx="1" type="body"/>
          </p:nvPr>
        </p:nvSpPr>
        <p:spPr>
          <a:xfrm>
            <a:off x="0" y="672600"/>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l’énergie cinétique</a:t>
            </a:r>
            <a:endParaRPr/>
          </a:p>
        </p:txBody>
      </p:sp>
      <p:pic>
        <p:nvPicPr>
          <p:cNvPr id="283" name="Google Shape;283;p35"/>
          <p:cNvPicPr preferRelativeResize="0"/>
          <p:nvPr/>
        </p:nvPicPr>
        <p:blipFill>
          <a:blip r:embed="rId3">
            <a:alphaModFix/>
          </a:blip>
          <a:stretch>
            <a:fillRect/>
          </a:stretch>
        </p:blipFill>
        <p:spPr>
          <a:xfrm>
            <a:off x="3361400" y="1417100"/>
            <a:ext cx="1797800" cy="1797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6"/>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L’arrimage et les lois de la physique</a:t>
            </a:r>
            <a:endParaRPr/>
          </a:p>
          <a:p>
            <a:pPr indent="0" lvl="0" marL="0" rtl="0" algn="l">
              <a:spcBef>
                <a:spcPts val="0"/>
              </a:spcBef>
              <a:spcAft>
                <a:spcPts val="0"/>
              </a:spcAft>
              <a:buNone/>
            </a:pPr>
            <a:r>
              <a:t/>
            </a:r>
            <a:endParaRPr/>
          </a:p>
        </p:txBody>
      </p:sp>
      <p:sp>
        <p:nvSpPr>
          <p:cNvPr id="289" name="Google Shape;289;p36"/>
          <p:cNvSpPr txBox="1"/>
          <p:nvPr>
            <p:ph idx="1" type="body"/>
          </p:nvPr>
        </p:nvSpPr>
        <p:spPr>
          <a:xfrm>
            <a:off x="0" y="672600"/>
            <a:ext cx="2084400" cy="48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l’énergie cinétique</a:t>
            </a:r>
            <a:endParaRPr/>
          </a:p>
        </p:txBody>
      </p:sp>
      <p:pic>
        <p:nvPicPr>
          <p:cNvPr id="290" name="Google Shape;290;p36"/>
          <p:cNvPicPr preferRelativeResize="0"/>
          <p:nvPr/>
        </p:nvPicPr>
        <p:blipFill>
          <a:blip r:embed="rId3">
            <a:alphaModFix/>
          </a:blip>
          <a:stretch>
            <a:fillRect/>
          </a:stretch>
        </p:blipFill>
        <p:spPr>
          <a:xfrm>
            <a:off x="668988" y="2645375"/>
            <a:ext cx="7737726" cy="1752875"/>
          </a:xfrm>
          <a:prstGeom prst="rect">
            <a:avLst/>
          </a:prstGeom>
          <a:noFill/>
          <a:ln>
            <a:noFill/>
          </a:ln>
        </p:spPr>
      </p:pic>
      <p:pic>
        <p:nvPicPr>
          <p:cNvPr id="291" name="Google Shape;291;p36"/>
          <p:cNvPicPr preferRelativeResize="0"/>
          <p:nvPr/>
        </p:nvPicPr>
        <p:blipFill>
          <a:blip r:embed="rId4">
            <a:alphaModFix/>
          </a:blip>
          <a:stretch>
            <a:fillRect/>
          </a:stretch>
        </p:blipFill>
        <p:spPr>
          <a:xfrm>
            <a:off x="0" y="1034700"/>
            <a:ext cx="9075726" cy="1647075"/>
          </a:xfrm>
          <a:prstGeom prst="rect">
            <a:avLst/>
          </a:prstGeom>
          <a:noFill/>
          <a:ln>
            <a:noFill/>
          </a:ln>
        </p:spPr>
      </p:pic>
      <p:sp>
        <p:nvSpPr>
          <p:cNvPr id="292" name="Google Shape;292;p36"/>
          <p:cNvSpPr txBox="1"/>
          <p:nvPr/>
        </p:nvSpPr>
        <p:spPr>
          <a:xfrm>
            <a:off x="2127250" y="2681775"/>
            <a:ext cx="6485700" cy="504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fr" sz="1600">
                <a:solidFill>
                  <a:schemeClr val="dk1"/>
                </a:solidFill>
              </a:rPr>
              <a:t>Même vitesse, même masse = même énergie (même danger)</a:t>
            </a:r>
            <a:endParaRPr b="1" sz="1600">
              <a:solidFill>
                <a:schemeClr val="dk1"/>
              </a:solidFill>
            </a:endParaRPr>
          </a:p>
          <a:p>
            <a:pPr indent="0" lvl="0" marL="0" rtl="0" algn="ctr">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37"/>
          <p:cNvPicPr preferRelativeResize="0"/>
          <p:nvPr/>
        </p:nvPicPr>
        <p:blipFill>
          <a:blip r:embed="rId3">
            <a:alphaModFix/>
          </a:blip>
          <a:stretch>
            <a:fillRect/>
          </a:stretch>
        </p:blipFill>
        <p:spPr>
          <a:xfrm>
            <a:off x="4827475" y="960775"/>
            <a:ext cx="4316525" cy="2083324"/>
          </a:xfrm>
          <a:prstGeom prst="rect">
            <a:avLst/>
          </a:prstGeom>
          <a:noFill/>
          <a:ln>
            <a:noFill/>
          </a:ln>
        </p:spPr>
      </p:pic>
      <p:sp>
        <p:nvSpPr>
          <p:cNvPr id="298" name="Google Shape;298;p37"/>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L’arrimage et les lois de la physique</a:t>
            </a:r>
            <a:endParaRPr/>
          </a:p>
          <a:p>
            <a:pPr indent="0" lvl="0" marL="0" rtl="0" algn="l">
              <a:spcBef>
                <a:spcPts val="0"/>
              </a:spcBef>
              <a:spcAft>
                <a:spcPts val="0"/>
              </a:spcAft>
              <a:buNone/>
            </a:pPr>
            <a:r>
              <a:t/>
            </a:r>
            <a:endParaRPr/>
          </a:p>
        </p:txBody>
      </p:sp>
      <p:sp>
        <p:nvSpPr>
          <p:cNvPr id="299" name="Google Shape;299;p37"/>
          <p:cNvSpPr txBox="1"/>
          <p:nvPr>
            <p:ph idx="1" type="body"/>
          </p:nvPr>
        </p:nvSpPr>
        <p:spPr>
          <a:xfrm>
            <a:off x="0" y="672600"/>
            <a:ext cx="2084400" cy="48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l’énergie cinétique</a:t>
            </a:r>
            <a:endParaRPr/>
          </a:p>
        </p:txBody>
      </p:sp>
      <p:pic>
        <p:nvPicPr>
          <p:cNvPr id="300" name="Google Shape;300;p37"/>
          <p:cNvPicPr preferRelativeResize="0"/>
          <p:nvPr/>
        </p:nvPicPr>
        <p:blipFill rotWithShape="1">
          <a:blip r:embed="rId4">
            <a:alphaModFix/>
          </a:blip>
          <a:srcRect b="0" l="0" r="30594" t="0"/>
          <a:stretch/>
        </p:blipFill>
        <p:spPr>
          <a:xfrm>
            <a:off x="0" y="1202125"/>
            <a:ext cx="5720826" cy="3978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8"/>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L’arrimage et les lois de la physique</a:t>
            </a:r>
            <a:endParaRPr/>
          </a:p>
          <a:p>
            <a:pPr indent="0" lvl="0" marL="0" rtl="0" algn="l">
              <a:spcBef>
                <a:spcPts val="0"/>
              </a:spcBef>
              <a:spcAft>
                <a:spcPts val="0"/>
              </a:spcAft>
              <a:buNone/>
            </a:pPr>
            <a:r>
              <a:t/>
            </a:r>
            <a:endParaRPr/>
          </a:p>
        </p:txBody>
      </p:sp>
      <p:sp>
        <p:nvSpPr>
          <p:cNvPr id="306" name="Google Shape;306;p38"/>
          <p:cNvSpPr txBox="1"/>
          <p:nvPr>
            <p:ph idx="1" type="body"/>
          </p:nvPr>
        </p:nvSpPr>
        <p:spPr>
          <a:xfrm>
            <a:off x="0" y="672600"/>
            <a:ext cx="2084400" cy="48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l’énergie cinétique</a:t>
            </a:r>
            <a:endParaRPr/>
          </a:p>
        </p:txBody>
      </p:sp>
      <p:pic>
        <p:nvPicPr>
          <p:cNvPr id="307" name="Google Shape;307;p38"/>
          <p:cNvPicPr preferRelativeResize="0"/>
          <p:nvPr/>
        </p:nvPicPr>
        <p:blipFill>
          <a:blip r:embed="rId3">
            <a:alphaModFix/>
          </a:blip>
          <a:stretch>
            <a:fillRect/>
          </a:stretch>
        </p:blipFill>
        <p:spPr>
          <a:xfrm>
            <a:off x="2001663" y="572700"/>
            <a:ext cx="6094283" cy="4265998"/>
          </a:xfrm>
          <a:prstGeom prst="rect">
            <a:avLst/>
          </a:prstGeom>
          <a:noFill/>
          <a:ln>
            <a:noFill/>
          </a:ln>
        </p:spPr>
      </p:pic>
      <p:pic>
        <p:nvPicPr>
          <p:cNvPr id="308" name="Google Shape;308;p38"/>
          <p:cNvPicPr preferRelativeResize="0"/>
          <p:nvPr/>
        </p:nvPicPr>
        <p:blipFill rotWithShape="1">
          <a:blip r:embed="rId4">
            <a:alphaModFix/>
          </a:blip>
          <a:srcRect b="0" l="3781" r="0" t="0"/>
          <a:stretch/>
        </p:blipFill>
        <p:spPr>
          <a:xfrm>
            <a:off x="1685200" y="1104525"/>
            <a:ext cx="5773600" cy="3295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08"/>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2"/>
          <p:cNvSpPr txBox="1"/>
          <p:nvPr>
            <p:ph type="title"/>
          </p:nvPr>
        </p:nvSpPr>
        <p:spPr>
          <a:xfrm>
            <a:off x="338250" y="0"/>
            <a:ext cx="846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risques et les dangers</a:t>
            </a:r>
            <a:endParaRPr/>
          </a:p>
          <a:p>
            <a:pPr indent="0" lvl="0" marL="0" rtl="0" algn="just">
              <a:lnSpc>
                <a:spcPct val="115000"/>
              </a:lnSpc>
              <a:spcBef>
                <a:spcPts val="0"/>
              </a:spcBef>
              <a:spcAft>
                <a:spcPts val="0"/>
              </a:spcAft>
              <a:buClr>
                <a:schemeClr val="dk1"/>
              </a:buClr>
              <a:buSzPts val="1100"/>
              <a:buFont typeface="Arial"/>
              <a:buNone/>
            </a:pPr>
            <a:r>
              <a:rPr lang="fr" sz="1100"/>
              <a:t>La plupart des accidents de travail des camionneurs se produisent lors du chargement ou du déchargement de leur véhicule. Selon le type de transport, les risques et les dangers associés y sont omniprésents.</a:t>
            </a:r>
            <a:endParaRPr sz="1400"/>
          </a:p>
          <a:p>
            <a:pPr indent="0" lvl="0" marL="0" rtl="0" algn="l">
              <a:spcBef>
                <a:spcPts val="0"/>
              </a:spcBef>
              <a:spcAft>
                <a:spcPts val="0"/>
              </a:spcAft>
              <a:buNone/>
            </a:pPr>
            <a:r>
              <a:t/>
            </a:r>
            <a:endParaRPr/>
          </a:p>
        </p:txBody>
      </p:sp>
      <p:sp>
        <p:nvSpPr>
          <p:cNvPr id="90" name="Google Shape;90;p12"/>
          <p:cNvSpPr txBox="1"/>
          <p:nvPr>
            <p:ph idx="1" type="body"/>
          </p:nvPr>
        </p:nvSpPr>
        <p:spPr>
          <a:xfrm>
            <a:off x="338250" y="1054050"/>
            <a:ext cx="8467500" cy="74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Voici des exemples rapportés par la CNESST:</a:t>
            </a:r>
            <a:endParaRPr sz="2200"/>
          </a:p>
          <a:p>
            <a:pPr indent="0" lvl="0" marL="0" rtl="0" algn="l">
              <a:spcBef>
                <a:spcPts val="1600"/>
              </a:spcBef>
              <a:spcAft>
                <a:spcPts val="0"/>
              </a:spcAft>
              <a:buClr>
                <a:schemeClr val="dk1"/>
              </a:buClr>
              <a:buSzPts val="1100"/>
              <a:buFont typeface="Arial"/>
              <a:buNone/>
            </a:pPr>
            <a:r>
              <a:rPr lang="fr" sz="1450">
                <a:solidFill>
                  <a:srgbClr val="1A73E8"/>
                </a:solidFill>
                <a:highlight>
                  <a:srgbClr val="FFFFFF"/>
                </a:highlight>
                <a:uFill>
                  <a:noFill/>
                </a:uFill>
                <a:latin typeface="Roboto"/>
                <a:ea typeface="Roboto"/>
                <a:cs typeface="Roboto"/>
                <a:sym typeface="Roboto"/>
                <a:hlinkClick r:id="rId3">
                  <a:extLst>
                    <a:ext uri="{A12FA001-AC4F-418D-AE19-62706E023703}">
                      <ahyp:hlinkClr val="tx"/>
                    </a:ext>
                  </a:extLst>
                </a:hlinkClick>
              </a:rPr>
              <a:t>https://youtu.be/5SpQoW_LEf8</a:t>
            </a:r>
            <a:endParaRPr sz="1450">
              <a:solidFill>
                <a:srgbClr val="1A73E8"/>
              </a:solidFill>
              <a:highlight>
                <a:srgbClr val="FFFFFF"/>
              </a:highlight>
              <a:latin typeface="Roboto"/>
              <a:ea typeface="Roboto"/>
              <a:cs typeface="Roboto"/>
              <a:sym typeface="Roboto"/>
            </a:endParaRPr>
          </a:p>
          <a:p>
            <a:pPr indent="0" lvl="0" marL="0" rtl="0" algn="l">
              <a:spcBef>
                <a:spcPts val="1600"/>
              </a:spcBef>
              <a:spcAft>
                <a:spcPts val="0"/>
              </a:spcAft>
              <a:buClr>
                <a:schemeClr val="dk1"/>
              </a:buClr>
              <a:buSzPts val="1100"/>
              <a:buFont typeface="Arial"/>
              <a:buNone/>
            </a:pPr>
            <a:r>
              <a:rPr lang="fr" sz="1450">
                <a:solidFill>
                  <a:srgbClr val="1A73E8"/>
                </a:solidFill>
                <a:highlight>
                  <a:srgbClr val="FFFFFF"/>
                </a:highlight>
                <a:uFill>
                  <a:noFill/>
                </a:uFill>
                <a:latin typeface="Roboto"/>
                <a:ea typeface="Roboto"/>
                <a:cs typeface="Roboto"/>
                <a:sym typeface="Roboto"/>
                <a:hlinkClick r:id="rId4">
                  <a:extLst>
                    <a:ext uri="{A12FA001-AC4F-418D-AE19-62706E023703}">
                      <ahyp:hlinkClr val="tx"/>
                    </a:ext>
                  </a:extLst>
                </a:hlinkClick>
              </a:rPr>
              <a:t>https://youtu.be/BTHo18tzevk</a:t>
            </a:r>
            <a:endParaRPr sz="1450">
              <a:solidFill>
                <a:srgbClr val="1A73E8"/>
              </a:solidFill>
              <a:highlight>
                <a:srgbClr val="FFFFFF"/>
              </a:highlight>
              <a:latin typeface="Roboto"/>
              <a:ea typeface="Roboto"/>
              <a:cs typeface="Roboto"/>
              <a:sym typeface="Roboto"/>
            </a:endParaRPr>
          </a:p>
          <a:p>
            <a:pPr indent="0" lvl="0" marL="0" rtl="0" algn="l">
              <a:spcBef>
                <a:spcPts val="1600"/>
              </a:spcBef>
              <a:spcAft>
                <a:spcPts val="0"/>
              </a:spcAft>
              <a:buClr>
                <a:schemeClr val="dk1"/>
              </a:buClr>
              <a:buSzPts val="1100"/>
              <a:buFont typeface="Arial"/>
              <a:buNone/>
            </a:pPr>
            <a:r>
              <a:rPr lang="fr" sz="1450" u="sng">
                <a:solidFill>
                  <a:srgbClr val="1A73E8"/>
                </a:solidFill>
                <a:highlight>
                  <a:srgbClr val="FFFFFF"/>
                </a:highlight>
                <a:latin typeface="Roboto"/>
                <a:ea typeface="Roboto"/>
                <a:cs typeface="Roboto"/>
                <a:sym typeface="Roboto"/>
                <a:hlinkClick r:id="rId5">
                  <a:extLst>
                    <a:ext uri="{A12FA001-AC4F-418D-AE19-62706E023703}">
                      <ahyp:hlinkClr val="tx"/>
                    </a:ext>
                  </a:extLst>
                </a:hlinkClick>
              </a:rPr>
              <a:t>https://youtu.be/gfR0u1Sf9g4</a:t>
            </a:r>
            <a:endParaRPr sz="1450" u="sng">
              <a:solidFill>
                <a:srgbClr val="1A73E8"/>
              </a:solidFill>
              <a:highlight>
                <a:srgbClr val="FFFFFF"/>
              </a:highlight>
              <a:latin typeface="Roboto"/>
              <a:ea typeface="Roboto"/>
              <a:cs typeface="Roboto"/>
              <a:sym typeface="Roboto"/>
            </a:endParaRPr>
          </a:p>
          <a:p>
            <a:pPr indent="0" lvl="0" marL="0" rtl="0" algn="l">
              <a:spcBef>
                <a:spcPts val="1600"/>
              </a:spcBef>
              <a:spcAft>
                <a:spcPts val="0"/>
              </a:spcAft>
              <a:buClr>
                <a:schemeClr val="dk1"/>
              </a:buClr>
              <a:buSzPts val="1100"/>
              <a:buFont typeface="Arial"/>
              <a:buNone/>
            </a:pPr>
            <a:r>
              <a:rPr lang="fr" sz="1450">
                <a:solidFill>
                  <a:srgbClr val="1A73E8"/>
                </a:solidFill>
                <a:highlight>
                  <a:srgbClr val="FFFFFF"/>
                </a:highlight>
                <a:uFill>
                  <a:noFill/>
                </a:uFill>
                <a:latin typeface="Roboto"/>
                <a:ea typeface="Roboto"/>
                <a:cs typeface="Roboto"/>
                <a:sym typeface="Roboto"/>
                <a:hlinkClick r:id="rId6">
                  <a:extLst>
                    <a:ext uri="{A12FA001-AC4F-418D-AE19-62706E023703}">
                      <ahyp:hlinkClr val="tx"/>
                    </a:ext>
                  </a:extLst>
                </a:hlinkClick>
              </a:rPr>
              <a:t>https://youtu.be/ZwfNEC-e7IQ</a:t>
            </a:r>
            <a:endParaRPr sz="1450">
              <a:solidFill>
                <a:srgbClr val="1A73E8"/>
              </a:solidFill>
              <a:highlight>
                <a:srgbClr val="FFFFFF"/>
              </a:highlight>
              <a:latin typeface="Roboto"/>
              <a:ea typeface="Roboto"/>
              <a:cs typeface="Roboto"/>
              <a:sym typeface="Roboto"/>
            </a:endParaRPr>
          </a:p>
          <a:p>
            <a:pPr indent="0" lvl="0" marL="0" rtl="0" algn="l">
              <a:spcBef>
                <a:spcPts val="1600"/>
              </a:spcBef>
              <a:spcAft>
                <a:spcPts val="0"/>
              </a:spcAft>
              <a:buClr>
                <a:schemeClr val="dk1"/>
              </a:buClr>
              <a:buSzPts val="1100"/>
              <a:buFont typeface="Arial"/>
              <a:buNone/>
            </a:pPr>
            <a:r>
              <a:rPr lang="fr" sz="1450">
                <a:solidFill>
                  <a:srgbClr val="1A73E8"/>
                </a:solidFill>
                <a:highlight>
                  <a:srgbClr val="FFFFFF"/>
                </a:highlight>
                <a:uFill>
                  <a:noFill/>
                </a:uFill>
                <a:latin typeface="Roboto"/>
                <a:ea typeface="Roboto"/>
                <a:cs typeface="Roboto"/>
                <a:sym typeface="Roboto"/>
                <a:hlinkClick r:id="rId7">
                  <a:extLst>
                    <a:ext uri="{A12FA001-AC4F-418D-AE19-62706E023703}">
                      <ahyp:hlinkClr val="tx"/>
                    </a:ext>
                  </a:extLst>
                </a:hlinkClick>
              </a:rPr>
              <a:t>https://youtu.be/AGG2yhrdFeE</a:t>
            </a:r>
            <a:endParaRPr sz="1450">
              <a:solidFill>
                <a:srgbClr val="1A73E8"/>
              </a:solidFill>
              <a:highlight>
                <a:srgbClr val="FFFFFF"/>
              </a:highlight>
              <a:latin typeface="Roboto"/>
              <a:ea typeface="Roboto"/>
              <a:cs typeface="Roboto"/>
              <a:sym typeface="Roboto"/>
            </a:endParaRPr>
          </a:p>
          <a:p>
            <a:pPr indent="0" lvl="0" marL="0" rtl="0" algn="l">
              <a:spcBef>
                <a:spcPts val="1600"/>
              </a:spcBef>
              <a:spcAft>
                <a:spcPts val="0"/>
              </a:spcAft>
              <a:buNone/>
            </a:pPr>
            <a:r>
              <a:rPr lang="fr" sz="1450">
                <a:solidFill>
                  <a:srgbClr val="1A73E8"/>
                </a:solidFill>
                <a:highlight>
                  <a:srgbClr val="FFFFFF"/>
                </a:highlight>
                <a:uFill>
                  <a:noFill/>
                </a:uFill>
                <a:latin typeface="Roboto"/>
                <a:ea typeface="Roboto"/>
                <a:cs typeface="Roboto"/>
                <a:sym typeface="Roboto"/>
                <a:hlinkClick r:id="rId8">
                  <a:extLst>
                    <a:ext uri="{A12FA001-AC4F-418D-AE19-62706E023703}">
                      <ahyp:hlinkClr val="tx"/>
                    </a:ext>
                  </a:extLst>
                </a:hlinkClick>
              </a:rPr>
              <a:t>https://youtu.be/vdfcH8divv8</a:t>
            </a:r>
            <a:endParaRPr sz="2200"/>
          </a:p>
          <a:p>
            <a:pPr indent="0" lvl="0" marL="0" rtl="0" algn="l">
              <a:spcBef>
                <a:spcPts val="1600"/>
              </a:spcBef>
              <a:spcAft>
                <a:spcPts val="16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9"/>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L’arrimage et les lois de la physique</a:t>
            </a:r>
            <a:endParaRPr/>
          </a:p>
          <a:p>
            <a:pPr indent="0" lvl="0" marL="0" rtl="0" algn="l">
              <a:spcBef>
                <a:spcPts val="0"/>
              </a:spcBef>
              <a:spcAft>
                <a:spcPts val="0"/>
              </a:spcAft>
              <a:buNone/>
            </a:pPr>
            <a:r>
              <a:t/>
            </a:r>
            <a:endParaRPr/>
          </a:p>
        </p:txBody>
      </p:sp>
      <p:sp>
        <p:nvSpPr>
          <p:cNvPr id="314" name="Google Shape;314;p39"/>
          <p:cNvSpPr txBox="1"/>
          <p:nvPr>
            <p:ph idx="1" type="body"/>
          </p:nvPr>
        </p:nvSpPr>
        <p:spPr>
          <a:xfrm>
            <a:off x="0" y="672600"/>
            <a:ext cx="4479000" cy="48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a:t>
            </a:r>
            <a:r>
              <a:rPr lang="fr"/>
              <a:t>e principe de la technique par frottement.</a:t>
            </a:r>
            <a:endParaRPr/>
          </a:p>
        </p:txBody>
      </p:sp>
      <p:pic>
        <p:nvPicPr>
          <p:cNvPr id="315" name="Google Shape;315;p39"/>
          <p:cNvPicPr preferRelativeResize="0"/>
          <p:nvPr/>
        </p:nvPicPr>
        <p:blipFill>
          <a:blip r:embed="rId3">
            <a:alphaModFix/>
          </a:blip>
          <a:stretch>
            <a:fillRect/>
          </a:stretch>
        </p:blipFill>
        <p:spPr>
          <a:xfrm>
            <a:off x="4571988" y="1162200"/>
            <a:ext cx="4848225" cy="304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15"/>
                                        </p:tgtEl>
                                        <p:attrNameLst>
                                          <p:attrName>style.visibility</p:attrName>
                                        </p:attrNameLst>
                                      </p:cBhvr>
                                      <p:to>
                                        <p:strVal val="visible"/>
                                      </p:to>
                                    </p:set>
                                    <p:anim calcmode="lin" valueType="num">
                                      <p:cBhvr additive="base">
                                        <p:cTn dur="5000"/>
                                        <p:tgtEl>
                                          <p:spTgt spid="315"/>
                                        </p:tgtEl>
                                        <p:attrNameLst>
                                          <p:attrName>ppt_x</p:attrName>
                                        </p:attrNameLst>
                                      </p:cBhvr>
                                      <p:tavLst>
                                        <p:tav fmla="" tm="0">
                                          <p:val>
                                            <p:strVal val="#ppt_x-1"/>
                                          </p:val>
                                        </p:tav>
                                        <p:tav fmla="" tm="100000">
                                          <p:val>
                                            <p:strVal val="#ppt_x"/>
                                          </p:val>
                                        </p:tav>
                                      </p:tavLst>
                                    </p:anim>
                                  </p:childTnLst>
                                </p:cTn>
                              </p:par>
                            </p:childTnLst>
                          </p:cTn>
                        </p:par>
                        <p:par>
                          <p:cTn fill="hold">
                            <p:stCondLst>
                              <p:cond delay="5000"/>
                            </p:stCondLst>
                            <p:childTnLst>
                              <p:par>
                                <p:cTn fill="hold" nodeType="afterEffect" presetClass="exit" presetID="2" presetSubtype="2">
                                  <p:stCondLst>
                                    <p:cond delay="0"/>
                                  </p:stCondLst>
                                  <p:childTnLst>
                                    <p:anim calcmode="lin" valueType="num">
                                      <p:cBhvr additive="base">
                                        <p:cTn dur="5000"/>
                                        <p:tgtEl>
                                          <p:spTgt spid="315"/>
                                        </p:tgtEl>
                                        <p:attrNameLst>
                                          <p:attrName>ppt_x</p:attrName>
                                        </p:attrNameLst>
                                      </p:cBhvr>
                                      <p:tavLst>
                                        <p:tav fmla="" tm="0">
                                          <p:val>
                                            <p:strVal val="#ppt_x"/>
                                          </p:val>
                                        </p:tav>
                                        <p:tav fmla="" tm="100000">
                                          <p:val>
                                            <p:strVal val="#ppt_x+1"/>
                                          </p:val>
                                        </p:tav>
                                      </p:tavLst>
                                    </p:anim>
                                    <p:set>
                                      <p:cBhvr>
                                        <p:cTn dur="1" fill="hold">
                                          <p:stCondLst>
                                            <p:cond delay="5000"/>
                                          </p:stCondLst>
                                        </p:cTn>
                                        <p:tgtEl>
                                          <p:spTgt spid="31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0"/>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L’arrimage et les lois de la physique</a:t>
            </a:r>
            <a:endParaRPr/>
          </a:p>
          <a:p>
            <a:pPr indent="0" lvl="0" marL="0" rtl="0" algn="l">
              <a:spcBef>
                <a:spcPts val="0"/>
              </a:spcBef>
              <a:spcAft>
                <a:spcPts val="0"/>
              </a:spcAft>
              <a:buNone/>
            </a:pPr>
            <a:r>
              <a:t/>
            </a:r>
            <a:endParaRPr/>
          </a:p>
        </p:txBody>
      </p:sp>
      <p:sp>
        <p:nvSpPr>
          <p:cNvPr id="321" name="Google Shape;321;p40"/>
          <p:cNvSpPr txBox="1"/>
          <p:nvPr>
            <p:ph idx="1" type="body"/>
          </p:nvPr>
        </p:nvSpPr>
        <p:spPr>
          <a:xfrm>
            <a:off x="0" y="672600"/>
            <a:ext cx="2084400" cy="48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La valeur optimale</a:t>
            </a:r>
            <a:endParaRPr/>
          </a:p>
        </p:txBody>
      </p:sp>
      <p:pic>
        <p:nvPicPr>
          <p:cNvPr id="322" name="Google Shape;322;p40"/>
          <p:cNvPicPr preferRelativeResize="0"/>
          <p:nvPr/>
        </p:nvPicPr>
        <p:blipFill>
          <a:blip r:embed="rId3">
            <a:alphaModFix/>
          </a:blip>
          <a:stretch>
            <a:fillRect/>
          </a:stretch>
        </p:blipFill>
        <p:spPr>
          <a:xfrm>
            <a:off x="2862738" y="764900"/>
            <a:ext cx="3418523" cy="42146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1"/>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L’arrimage et les lois de la physique</a:t>
            </a:r>
            <a:endParaRPr/>
          </a:p>
          <a:p>
            <a:pPr indent="0" lvl="0" marL="0" rtl="0" algn="l">
              <a:spcBef>
                <a:spcPts val="0"/>
              </a:spcBef>
              <a:spcAft>
                <a:spcPts val="0"/>
              </a:spcAft>
              <a:buNone/>
            </a:pPr>
            <a:r>
              <a:t/>
            </a:r>
            <a:endParaRPr/>
          </a:p>
        </p:txBody>
      </p:sp>
      <p:sp>
        <p:nvSpPr>
          <p:cNvPr id="328" name="Google Shape;328;p41"/>
          <p:cNvSpPr txBox="1"/>
          <p:nvPr>
            <p:ph idx="1" type="body"/>
          </p:nvPr>
        </p:nvSpPr>
        <p:spPr>
          <a:xfrm>
            <a:off x="0" y="572700"/>
            <a:ext cx="2229600" cy="48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 valeur optimale</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pic>
        <p:nvPicPr>
          <p:cNvPr id="329" name="Google Shape;329;p41"/>
          <p:cNvPicPr preferRelativeResize="0"/>
          <p:nvPr/>
        </p:nvPicPr>
        <p:blipFill>
          <a:blip r:embed="rId3">
            <a:alphaModFix/>
          </a:blip>
          <a:stretch>
            <a:fillRect/>
          </a:stretch>
        </p:blipFill>
        <p:spPr>
          <a:xfrm>
            <a:off x="152400" y="767575"/>
            <a:ext cx="8839198" cy="3191810"/>
          </a:xfrm>
          <a:prstGeom prst="rect">
            <a:avLst/>
          </a:prstGeom>
          <a:noFill/>
          <a:ln>
            <a:noFill/>
          </a:ln>
        </p:spPr>
      </p:pic>
      <p:sp>
        <p:nvSpPr>
          <p:cNvPr id="330" name="Google Shape;330;p41"/>
          <p:cNvSpPr txBox="1"/>
          <p:nvPr/>
        </p:nvSpPr>
        <p:spPr>
          <a:xfrm>
            <a:off x="0" y="3959375"/>
            <a:ext cx="9144000" cy="51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300"/>
              <a:t>L’angle de l’appareil d’arrimage par rapport à l’horizontale affecte la valeur  de la force exercée vers le bas.</a:t>
            </a:r>
            <a:endParaRPr b="1" sz="13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2"/>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L’arrimage et les lois de la physique</a:t>
            </a:r>
            <a:endParaRPr/>
          </a:p>
          <a:p>
            <a:pPr indent="0" lvl="0" marL="0" rtl="0" algn="l">
              <a:spcBef>
                <a:spcPts val="0"/>
              </a:spcBef>
              <a:spcAft>
                <a:spcPts val="0"/>
              </a:spcAft>
              <a:buNone/>
            </a:pPr>
            <a:r>
              <a:t/>
            </a:r>
            <a:endParaRPr/>
          </a:p>
        </p:txBody>
      </p:sp>
      <p:sp>
        <p:nvSpPr>
          <p:cNvPr id="336" name="Google Shape;336;p42"/>
          <p:cNvSpPr txBox="1"/>
          <p:nvPr>
            <p:ph idx="1" type="body"/>
          </p:nvPr>
        </p:nvSpPr>
        <p:spPr>
          <a:xfrm>
            <a:off x="0" y="572700"/>
            <a:ext cx="3882600" cy="488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La valeur optimale</a:t>
            </a:r>
            <a:endParaRPr/>
          </a:p>
        </p:txBody>
      </p:sp>
      <p:sp>
        <p:nvSpPr>
          <p:cNvPr id="337" name="Google Shape;337;p42"/>
          <p:cNvSpPr txBox="1"/>
          <p:nvPr/>
        </p:nvSpPr>
        <p:spPr>
          <a:xfrm>
            <a:off x="0" y="3844175"/>
            <a:ext cx="9144000" cy="516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fr" sz="1200">
                <a:solidFill>
                  <a:schemeClr val="dk1"/>
                </a:solidFill>
              </a:rPr>
              <a:t>En résumé, si l’angle des appareils d’arrimage est insuffisant,</a:t>
            </a:r>
            <a:r>
              <a:rPr b="1" lang="fr" sz="1200">
                <a:solidFill>
                  <a:schemeClr val="dk1"/>
                </a:solidFill>
              </a:rPr>
              <a:t> </a:t>
            </a:r>
            <a:r>
              <a:rPr b="1" lang="fr" sz="1200" u="sng">
                <a:solidFill>
                  <a:schemeClr val="dk1"/>
                </a:solidFill>
              </a:rPr>
              <a:t>il serait souhaitable</a:t>
            </a:r>
            <a:r>
              <a:rPr lang="fr" sz="1200">
                <a:solidFill>
                  <a:schemeClr val="dk1"/>
                </a:solidFill>
              </a:rPr>
              <a:t> d’ajouter des appareils d’arrimage supplémentaire afin d’obtenir la valeur optimale.</a:t>
            </a:r>
            <a:endParaRPr b="1"/>
          </a:p>
        </p:txBody>
      </p:sp>
      <p:pic>
        <p:nvPicPr>
          <p:cNvPr id="338" name="Google Shape;338;p42"/>
          <p:cNvPicPr preferRelativeResize="0"/>
          <p:nvPr/>
        </p:nvPicPr>
        <p:blipFill>
          <a:blip r:embed="rId3">
            <a:alphaModFix/>
          </a:blip>
          <a:stretch>
            <a:fillRect/>
          </a:stretch>
        </p:blipFill>
        <p:spPr>
          <a:xfrm>
            <a:off x="4085976" y="1394813"/>
            <a:ext cx="5058024" cy="2353875"/>
          </a:xfrm>
          <a:prstGeom prst="rect">
            <a:avLst/>
          </a:prstGeom>
          <a:noFill/>
          <a:ln>
            <a:noFill/>
          </a:ln>
        </p:spPr>
      </p:pic>
      <p:pic>
        <p:nvPicPr>
          <p:cNvPr id="339" name="Google Shape;339;p42"/>
          <p:cNvPicPr preferRelativeResize="0"/>
          <p:nvPr/>
        </p:nvPicPr>
        <p:blipFill>
          <a:blip r:embed="rId4">
            <a:alphaModFix/>
          </a:blip>
          <a:stretch>
            <a:fillRect/>
          </a:stretch>
        </p:blipFill>
        <p:spPr>
          <a:xfrm>
            <a:off x="298924" y="919112"/>
            <a:ext cx="3714375" cy="2967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3"/>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L’arrimage et les lois de la physique</a:t>
            </a:r>
            <a:endParaRPr/>
          </a:p>
          <a:p>
            <a:pPr indent="0" lvl="0" marL="0" rtl="0" algn="l">
              <a:spcBef>
                <a:spcPts val="0"/>
              </a:spcBef>
              <a:spcAft>
                <a:spcPts val="0"/>
              </a:spcAft>
              <a:buNone/>
            </a:pPr>
            <a:r>
              <a:t/>
            </a:r>
            <a:endParaRPr/>
          </a:p>
        </p:txBody>
      </p:sp>
      <p:sp>
        <p:nvSpPr>
          <p:cNvPr id="345" name="Google Shape;345;p43"/>
          <p:cNvSpPr txBox="1"/>
          <p:nvPr>
            <p:ph idx="1" type="body"/>
          </p:nvPr>
        </p:nvSpPr>
        <p:spPr>
          <a:xfrm>
            <a:off x="0" y="572700"/>
            <a:ext cx="3882600" cy="488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La friction</a:t>
            </a:r>
            <a:endParaRPr/>
          </a:p>
        </p:txBody>
      </p:sp>
      <p:grpSp>
        <p:nvGrpSpPr>
          <p:cNvPr id="346" name="Google Shape;346;p43"/>
          <p:cNvGrpSpPr/>
          <p:nvPr/>
        </p:nvGrpSpPr>
        <p:grpSpPr>
          <a:xfrm>
            <a:off x="1883325" y="323550"/>
            <a:ext cx="3990325" cy="4078549"/>
            <a:chOff x="0" y="398200"/>
            <a:chExt cx="3990325" cy="4078549"/>
          </a:xfrm>
        </p:grpSpPr>
        <p:pic>
          <p:nvPicPr>
            <p:cNvPr id="347" name="Google Shape;347;p43"/>
            <p:cNvPicPr preferRelativeResize="0"/>
            <p:nvPr/>
          </p:nvPicPr>
          <p:blipFill>
            <a:blip r:embed="rId3">
              <a:alphaModFix/>
            </a:blip>
            <a:stretch>
              <a:fillRect/>
            </a:stretch>
          </p:blipFill>
          <p:spPr>
            <a:xfrm>
              <a:off x="0" y="1499780"/>
              <a:ext cx="2389200" cy="2976970"/>
            </a:xfrm>
            <a:prstGeom prst="rect">
              <a:avLst/>
            </a:prstGeom>
            <a:noFill/>
            <a:ln>
              <a:noFill/>
            </a:ln>
          </p:spPr>
        </p:pic>
        <p:sp>
          <p:nvSpPr>
            <p:cNvPr id="348" name="Google Shape;348;p43"/>
            <p:cNvSpPr/>
            <p:nvPr/>
          </p:nvSpPr>
          <p:spPr>
            <a:xfrm>
              <a:off x="1601125" y="398200"/>
              <a:ext cx="2389200" cy="1501500"/>
            </a:xfrm>
            <a:prstGeom prst="cloudCallout">
              <a:avLst>
                <a:gd fmla="val -63890" name="adj1"/>
                <a:gd fmla="val 4171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9" name="Google Shape;349;p43"/>
            <p:cNvPicPr preferRelativeResize="0"/>
            <p:nvPr/>
          </p:nvPicPr>
          <p:blipFill>
            <a:blip r:embed="rId4">
              <a:alphaModFix/>
            </a:blip>
            <a:stretch>
              <a:fillRect/>
            </a:stretch>
          </p:blipFill>
          <p:spPr>
            <a:xfrm>
              <a:off x="2041361" y="564088"/>
              <a:ext cx="1716027" cy="1169700"/>
            </a:xfrm>
            <a:prstGeom prst="rect">
              <a:avLst/>
            </a:prstGeom>
            <a:noFill/>
            <a:ln>
              <a:noFill/>
            </a:ln>
          </p:spPr>
        </p:pic>
      </p:grpSp>
      <p:sp>
        <p:nvSpPr>
          <p:cNvPr id="350" name="Google Shape;350;p43"/>
          <p:cNvSpPr txBox="1"/>
          <p:nvPr>
            <p:ph idx="1" type="body"/>
          </p:nvPr>
        </p:nvSpPr>
        <p:spPr>
          <a:xfrm>
            <a:off x="5873650" y="269900"/>
            <a:ext cx="3179100" cy="488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V</a:t>
            </a:r>
            <a:r>
              <a:rPr lang="fr"/>
              <a:t>otre jugement est primordial</a:t>
            </a:r>
            <a:endParaRPr/>
          </a:p>
        </p:txBody>
      </p:sp>
      <p:sp>
        <p:nvSpPr>
          <p:cNvPr id="351" name="Google Shape;351;p43"/>
          <p:cNvSpPr txBox="1"/>
          <p:nvPr>
            <p:ph idx="1" type="body"/>
          </p:nvPr>
        </p:nvSpPr>
        <p:spPr>
          <a:xfrm>
            <a:off x="0" y="985350"/>
            <a:ext cx="2807100" cy="177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Il n’existe pas d’outil qui mesure le coefficient de friction de la marchandise à arrimer. </a:t>
            </a:r>
            <a:endParaRPr/>
          </a:p>
        </p:txBody>
      </p:sp>
      <p:sp>
        <p:nvSpPr>
          <p:cNvPr id="352" name="Google Shape;352;p43"/>
          <p:cNvSpPr/>
          <p:nvPr/>
        </p:nvSpPr>
        <p:spPr>
          <a:xfrm>
            <a:off x="2082300" y="1302475"/>
            <a:ext cx="2239800" cy="3957300"/>
          </a:xfrm>
          <a:prstGeom prst="mathMultiply">
            <a:avLst>
              <a:gd fmla="val 23520" name="adj1"/>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3" name="Google Shape;353;p43"/>
          <p:cNvGrpSpPr/>
          <p:nvPr/>
        </p:nvGrpSpPr>
        <p:grpSpPr>
          <a:xfrm>
            <a:off x="5548600" y="758300"/>
            <a:ext cx="3595401" cy="3530724"/>
            <a:chOff x="5548600" y="758300"/>
            <a:chExt cx="3595401" cy="3530724"/>
          </a:xfrm>
        </p:grpSpPr>
        <p:pic>
          <p:nvPicPr>
            <p:cNvPr id="354" name="Google Shape;354;p43"/>
            <p:cNvPicPr preferRelativeResize="0"/>
            <p:nvPr/>
          </p:nvPicPr>
          <p:blipFill>
            <a:blip r:embed="rId5">
              <a:alphaModFix/>
            </a:blip>
            <a:stretch>
              <a:fillRect/>
            </a:stretch>
          </p:blipFill>
          <p:spPr>
            <a:xfrm>
              <a:off x="5548600" y="758300"/>
              <a:ext cx="2807000" cy="3530724"/>
            </a:xfrm>
            <a:prstGeom prst="rect">
              <a:avLst/>
            </a:prstGeom>
            <a:noFill/>
            <a:ln>
              <a:noFill/>
            </a:ln>
          </p:spPr>
        </p:pic>
        <p:pic>
          <p:nvPicPr>
            <p:cNvPr id="355" name="Google Shape;355;p43"/>
            <p:cNvPicPr preferRelativeResize="0"/>
            <p:nvPr/>
          </p:nvPicPr>
          <p:blipFill>
            <a:blip r:embed="rId6">
              <a:alphaModFix/>
            </a:blip>
            <a:stretch>
              <a:fillRect/>
            </a:stretch>
          </p:blipFill>
          <p:spPr>
            <a:xfrm>
              <a:off x="7655277" y="869775"/>
              <a:ext cx="1488725" cy="1464501"/>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childTnLst>
                          </p:cTn>
                        </p:par>
                        <p:par>
                          <p:cTn fill="hold">
                            <p:stCondLst>
                              <p:cond delay="3200"/>
                            </p:stCondLst>
                            <p:childTnLst>
                              <p:par>
                                <p:cTn fill="hold" nodeType="after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4"/>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L’arrimage et les lois de la physique</a:t>
            </a:r>
            <a:endParaRPr/>
          </a:p>
          <a:p>
            <a:pPr indent="0" lvl="0" marL="0" rtl="0" algn="l">
              <a:spcBef>
                <a:spcPts val="0"/>
              </a:spcBef>
              <a:spcAft>
                <a:spcPts val="0"/>
              </a:spcAft>
              <a:buNone/>
            </a:pPr>
            <a:r>
              <a:t/>
            </a:r>
            <a:endParaRPr/>
          </a:p>
        </p:txBody>
      </p:sp>
      <p:sp>
        <p:nvSpPr>
          <p:cNvPr id="361" name="Google Shape;361;p44"/>
          <p:cNvSpPr txBox="1"/>
          <p:nvPr>
            <p:ph idx="1" type="body"/>
          </p:nvPr>
        </p:nvSpPr>
        <p:spPr>
          <a:xfrm>
            <a:off x="0" y="572700"/>
            <a:ext cx="3882600" cy="488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fr"/>
              <a:t>La friction</a:t>
            </a:r>
            <a:endParaRPr/>
          </a:p>
        </p:txBody>
      </p:sp>
      <p:pic>
        <p:nvPicPr>
          <p:cNvPr id="362" name="Google Shape;362;p44"/>
          <p:cNvPicPr preferRelativeResize="0"/>
          <p:nvPr/>
        </p:nvPicPr>
        <p:blipFill>
          <a:blip r:embed="rId3">
            <a:alphaModFix/>
          </a:blip>
          <a:stretch>
            <a:fillRect/>
          </a:stretch>
        </p:blipFill>
        <p:spPr>
          <a:xfrm>
            <a:off x="1779500" y="521700"/>
            <a:ext cx="5036800" cy="3777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5"/>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L’arrimage et les lois de la physique</a:t>
            </a:r>
            <a:endParaRPr/>
          </a:p>
          <a:p>
            <a:pPr indent="0" lvl="0" marL="0" rtl="0" algn="l">
              <a:spcBef>
                <a:spcPts val="0"/>
              </a:spcBef>
              <a:spcAft>
                <a:spcPts val="0"/>
              </a:spcAft>
              <a:buNone/>
            </a:pPr>
            <a:r>
              <a:t/>
            </a:r>
            <a:endParaRPr/>
          </a:p>
        </p:txBody>
      </p:sp>
      <p:sp>
        <p:nvSpPr>
          <p:cNvPr id="368" name="Google Shape;368;p45"/>
          <p:cNvSpPr txBox="1"/>
          <p:nvPr>
            <p:ph idx="1" type="body"/>
          </p:nvPr>
        </p:nvSpPr>
        <p:spPr>
          <a:xfrm>
            <a:off x="0" y="572700"/>
            <a:ext cx="3882600" cy="48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La friction</a:t>
            </a:r>
            <a:endParaRPr/>
          </a:p>
          <a:p>
            <a:pPr indent="0" lvl="0" marL="0" rtl="0" algn="l">
              <a:spcBef>
                <a:spcPts val="1600"/>
              </a:spcBef>
              <a:spcAft>
                <a:spcPts val="1600"/>
              </a:spcAft>
              <a:buNone/>
            </a:pPr>
            <a:r>
              <a:t/>
            </a:r>
            <a:endParaRPr/>
          </a:p>
        </p:txBody>
      </p:sp>
      <p:pic>
        <p:nvPicPr>
          <p:cNvPr id="369" name="Google Shape;369;p45"/>
          <p:cNvPicPr preferRelativeResize="0"/>
          <p:nvPr/>
        </p:nvPicPr>
        <p:blipFill>
          <a:blip r:embed="rId3">
            <a:alphaModFix/>
          </a:blip>
          <a:stretch>
            <a:fillRect/>
          </a:stretch>
        </p:blipFill>
        <p:spPr>
          <a:xfrm>
            <a:off x="4704600" y="610800"/>
            <a:ext cx="4439400" cy="3329550"/>
          </a:xfrm>
          <a:prstGeom prst="rect">
            <a:avLst/>
          </a:prstGeom>
          <a:noFill/>
          <a:ln>
            <a:noFill/>
          </a:ln>
        </p:spPr>
      </p:pic>
      <p:pic>
        <p:nvPicPr>
          <p:cNvPr id="370" name="Google Shape;370;p45"/>
          <p:cNvPicPr preferRelativeResize="0"/>
          <p:nvPr/>
        </p:nvPicPr>
        <p:blipFill>
          <a:blip r:embed="rId4">
            <a:alphaModFix/>
          </a:blip>
          <a:stretch>
            <a:fillRect/>
          </a:stretch>
        </p:blipFill>
        <p:spPr>
          <a:xfrm>
            <a:off x="-1" y="2120575"/>
            <a:ext cx="4608500" cy="3083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6"/>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L’arrimage et les lois de la physique</a:t>
            </a:r>
            <a:endParaRPr/>
          </a:p>
          <a:p>
            <a:pPr indent="0" lvl="0" marL="0" rtl="0" algn="l">
              <a:spcBef>
                <a:spcPts val="0"/>
              </a:spcBef>
              <a:spcAft>
                <a:spcPts val="0"/>
              </a:spcAft>
              <a:buNone/>
            </a:pPr>
            <a:r>
              <a:t/>
            </a:r>
            <a:endParaRPr/>
          </a:p>
        </p:txBody>
      </p:sp>
      <p:sp>
        <p:nvSpPr>
          <p:cNvPr id="376" name="Google Shape;376;p46"/>
          <p:cNvSpPr txBox="1"/>
          <p:nvPr>
            <p:ph idx="1" type="body"/>
          </p:nvPr>
        </p:nvSpPr>
        <p:spPr>
          <a:xfrm>
            <a:off x="0" y="572700"/>
            <a:ext cx="3882600" cy="48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La friction</a:t>
            </a:r>
            <a:endParaRPr/>
          </a:p>
          <a:p>
            <a:pPr indent="0" lvl="0" marL="0" rtl="0" algn="l">
              <a:spcBef>
                <a:spcPts val="1600"/>
              </a:spcBef>
              <a:spcAft>
                <a:spcPts val="1600"/>
              </a:spcAft>
              <a:buNone/>
            </a:pPr>
            <a:r>
              <a:t/>
            </a:r>
            <a:endParaRPr/>
          </a:p>
        </p:txBody>
      </p:sp>
      <p:pic>
        <p:nvPicPr>
          <p:cNvPr id="377" name="Google Shape;377;p46"/>
          <p:cNvPicPr preferRelativeResize="0"/>
          <p:nvPr/>
        </p:nvPicPr>
        <p:blipFill>
          <a:blip r:embed="rId3">
            <a:alphaModFix/>
          </a:blip>
          <a:stretch>
            <a:fillRect/>
          </a:stretch>
        </p:blipFill>
        <p:spPr>
          <a:xfrm>
            <a:off x="1468375" y="572700"/>
            <a:ext cx="7311483" cy="3777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Avons-nous rencontré nos objectifs ?</a:t>
            </a:r>
            <a:endParaRPr/>
          </a:p>
        </p:txBody>
      </p:sp>
      <p:sp>
        <p:nvSpPr>
          <p:cNvPr id="383" name="Google Shape;383;p47"/>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fr"/>
              <a:t>Reconnaître les dangers associés aux chargements et déchargements.</a:t>
            </a:r>
            <a:endParaRPr/>
          </a:p>
          <a:p>
            <a:pPr indent="-342900" lvl="0" marL="457200" rtl="0" algn="l">
              <a:spcBef>
                <a:spcPts val="0"/>
              </a:spcBef>
              <a:spcAft>
                <a:spcPts val="0"/>
              </a:spcAft>
              <a:buSzPts val="1800"/>
              <a:buChar char="●"/>
            </a:pPr>
            <a:r>
              <a:rPr lang="fr"/>
              <a:t>Identifier les lieux de chargements et déchargements en fonction du type de transport effectué.</a:t>
            </a:r>
            <a:endParaRPr/>
          </a:p>
          <a:p>
            <a:pPr indent="-342900" lvl="0" marL="457200" rtl="0" algn="l">
              <a:spcBef>
                <a:spcPts val="0"/>
              </a:spcBef>
              <a:spcAft>
                <a:spcPts val="0"/>
              </a:spcAft>
              <a:buSzPts val="1800"/>
              <a:buChar char="●"/>
            </a:pPr>
            <a:r>
              <a:rPr lang="fr"/>
              <a:t>Résoudre les interrogations liées à la disposition de la marchandise.</a:t>
            </a:r>
            <a:endParaRPr/>
          </a:p>
          <a:p>
            <a:pPr indent="-342900" lvl="0" marL="457200" rtl="0" algn="l">
              <a:spcBef>
                <a:spcPts val="0"/>
              </a:spcBef>
              <a:spcAft>
                <a:spcPts val="0"/>
              </a:spcAft>
              <a:buSzPts val="1800"/>
              <a:buChar char="●"/>
            </a:pPr>
            <a:r>
              <a:rPr lang="fr"/>
              <a:t>Identifier les forces physiques qui agissent sur la conduite selon la disposition du chargement et qui influencent la méthode d’arrimage.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3"/>
          <p:cNvSpPr txBox="1"/>
          <p:nvPr>
            <p:ph type="title"/>
          </p:nvPr>
        </p:nvSpPr>
        <p:spPr>
          <a:xfrm>
            <a:off x="338250" y="0"/>
            <a:ext cx="846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risques et les dangers</a:t>
            </a:r>
            <a:endParaRPr/>
          </a:p>
          <a:p>
            <a:pPr indent="0" lvl="0" marL="0" rtl="0" algn="just">
              <a:lnSpc>
                <a:spcPct val="115000"/>
              </a:lnSpc>
              <a:spcBef>
                <a:spcPts val="0"/>
              </a:spcBef>
              <a:spcAft>
                <a:spcPts val="0"/>
              </a:spcAft>
              <a:buClr>
                <a:schemeClr val="dk1"/>
              </a:buClr>
              <a:buSzPts val="1100"/>
              <a:buFont typeface="Arial"/>
              <a:buNone/>
            </a:pPr>
            <a:r>
              <a:rPr lang="fr" sz="1100"/>
              <a:t>La plupart des accidents de travail des camionneurs se produisent lors du chargement ou du déchargement de leur véhicule. Selon le type de transport, les risques et les dangers associés y sont omniprésents.</a:t>
            </a:r>
            <a:endParaRPr sz="1400"/>
          </a:p>
          <a:p>
            <a:pPr indent="0" lvl="0" marL="0" rtl="0" algn="l">
              <a:spcBef>
                <a:spcPts val="0"/>
              </a:spcBef>
              <a:spcAft>
                <a:spcPts val="0"/>
              </a:spcAft>
              <a:buNone/>
            </a:pPr>
            <a:r>
              <a:t/>
            </a:r>
            <a:endParaRPr/>
          </a:p>
        </p:txBody>
      </p:sp>
      <p:sp>
        <p:nvSpPr>
          <p:cNvPr id="96" name="Google Shape;96;p13"/>
          <p:cNvSpPr txBox="1"/>
          <p:nvPr>
            <p:ph idx="1" type="body"/>
          </p:nvPr>
        </p:nvSpPr>
        <p:spPr>
          <a:xfrm>
            <a:off x="338250" y="1054050"/>
            <a:ext cx="8467500" cy="74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Identifiez  les dangers et les risques au chargement et déchargement de transport de type fourgon.</a:t>
            </a:r>
            <a:endParaRPr/>
          </a:p>
          <a:p>
            <a:pPr indent="0" lvl="0" marL="0" rtl="0" algn="l">
              <a:spcBef>
                <a:spcPts val="1600"/>
              </a:spcBef>
              <a:spcAft>
                <a:spcPts val="1600"/>
              </a:spcAft>
              <a:buNone/>
            </a:pPr>
            <a:r>
              <a:t/>
            </a:r>
            <a:endParaRPr/>
          </a:p>
        </p:txBody>
      </p:sp>
      <p:cxnSp>
        <p:nvCxnSpPr>
          <p:cNvPr id="97" name="Google Shape;97;p13"/>
          <p:cNvCxnSpPr/>
          <p:nvPr/>
        </p:nvCxnSpPr>
        <p:spPr>
          <a:xfrm>
            <a:off x="338250" y="2065375"/>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98" name="Google Shape;98;p13"/>
          <p:cNvCxnSpPr/>
          <p:nvPr/>
        </p:nvCxnSpPr>
        <p:spPr>
          <a:xfrm>
            <a:off x="338250" y="4180325"/>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99" name="Google Shape;99;p13"/>
          <p:cNvCxnSpPr/>
          <p:nvPr/>
        </p:nvCxnSpPr>
        <p:spPr>
          <a:xfrm>
            <a:off x="338250" y="2488365"/>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100" name="Google Shape;100;p13"/>
          <p:cNvCxnSpPr/>
          <p:nvPr/>
        </p:nvCxnSpPr>
        <p:spPr>
          <a:xfrm>
            <a:off x="338250" y="2911355"/>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101" name="Google Shape;101;p13"/>
          <p:cNvCxnSpPr/>
          <p:nvPr/>
        </p:nvCxnSpPr>
        <p:spPr>
          <a:xfrm>
            <a:off x="338250" y="3334345"/>
            <a:ext cx="8467500" cy="0"/>
          </a:xfrm>
          <a:prstGeom prst="straightConnector1">
            <a:avLst/>
          </a:prstGeom>
          <a:noFill/>
          <a:ln cap="flat" cmpd="sng" w="9525">
            <a:solidFill>
              <a:schemeClr val="dk2"/>
            </a:solidFill>
            <a:prstDash val="solid"/>
            <a:round/>
            <a:headEnd len="med" w="med" type="none"/>
            <a:tailEnd len="med" w="med" type="none"/>
          </a:ln>
        </p:spPr>
      </p:cxnSp>
      <p:cxnSp>
        <p:nvCxnSpPr>
          <p:cNvPr id="102" name="Google Shape;102;p13"/>
          <p:cNvCxnSpPr/>
          <p:nvPr/>
        </p:nvCxnSpPr>
        <p:spPr>
          <a:xfrm>
            <a:off x="338250" y="3757335"/>
            <a:ext cx="84675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9" name="Google Shape;109;p14"/>
          <p:cNvPicPr preferRelativeResize="0"/>
          <p:nvPr/>
        </p:nvPicPr>
        <p:blipFill>
          <a:blip r:embed="rId3">
            <a:alphaModFix/>
          </a:blip>
          <a:stretch>
            <a:fillRect/>
          </a:stretch>
        </p:blipFill>
        <p:spPr>
          <a:xfrm>
            <a:off x="-32650" y="0"/>
            <a:ext cx="9176650" cy="5227397"/>
          </a:xfrm>
          <a:prstGeom prst="rect">
            <a:avLst/>
          </a:prstGeom>
          <a:noFill/>
          <a:ln>
            <a:noFill/>
          </a:ln>
        </p:spPr>
      </p:pic>
      <p:sp>
        <p:nvSpPr>
          <p:cNvPr id="110" name="Google Shape;110;p14"/>
          <p:cNvSpPr txBox="1"/>
          <p:nvPr/>
        </p:nvSpPr>
        <p:spPr>
          <a:xfrm>
            <a:off x="45025" y="182450"/>
            <a:ext cx="4123200" cy="42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sz="2400">
                <a:solidFill>
                  <a:schemeClr val="dk1"/>
                </a:solidFill>
              </a:rPr>
              <a:t>CHERCHEZ L’ERREUR !</a:t>
            </a:r>
            <a:endParaRPr b="1" sz="2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5"/>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7" name="Google Shape;117;p15"/>
          <p:cNvPicPr preferRelativeResize="0"/>
          <p:nvPr/>
        </p:nvPicPr>
        <p:blipFill rotWithShape="1">
          <a:blip r:embed="rId3">
            <a:alphaModFix/>
          </a:blip>
          <a:srcRect b="0" l="7257" r="7265" t="0"/>
          <a:stretch/>
        </p:blipFill>
        <p:spPr>
          <a:xfrm>
            <a:off x="0" y="0"/>
            <a:ext cx="9144002" cy="51923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6"/>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4" name="Google Shape;124;p16"/>
          <p:cNvPicPr preferRelativeResize="0"/>
          <p:nvPr/>
        </p:nvPicPr>
        <p:blipFill>
          <a:blip r:embed="rId3">
            <a:alphaModFix/>
          </a:blip>
          <a:stretch>
            <a:fillRect/>
          </a:stretch>
        </p:blipFill>
        <p:spPr>
          <a:xfrm>
            <a:off x="0" y="54675"/>
            <a:ext cx="9144002" cy="5208811"/>
          </a:xfrm>
          <a:prstGeom prst="rect">
            <a:avLst/>
          </a:prstGeom>
          <a:noFill/>
          <a:ln>
            <a:noFill/>
          </a:ln>
        </p:spPr>
      </p:pic>
      <p:sp>
        <p:nvSpPr>
          <p:cNvPr id="125" name="Google Shape;125;p16"/>
          <p:cNvSpPr txBox="1"/>
          <p:nvPr/>
        </p:nvSpPr>
        <p:spPr>
          <a:xfrm>
            <a:off x="45025" y="182450"/>
            <a:ext cx="4123200" cy="42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2400">
                <a:solidFill>
                  <a:schemeClr val="dk1"/>
                </a:solidFill>
              </a:rPr>
              <a:t>CHERCHEZ L’ERREUR !</a:t>
            </a:r>
            <a:endParaRPr b="1" sz="2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7"/>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2" name="Google Shape;132;p17"/>
          <p:cNvPicPr preferRelativeResize="0"/>
          <p:nvPr/>
        </p:nvPicPr>
        <p:blipFill>
          <a:blip r:embed="rId3">
            <a:alphaModFix/>
          </a:blip>
          <a:stretch>
            <a:fillRect/>
          </a:stretch>
        </p:blipFill>
        <p:spPr>
          <a:xfrm>
            <a:off x="-181150" y="-781050"/>
            <a:ext cx="9201325" cy="5241453"/>
          </a:xfrm>
          <a:prstGeom prst="rect">
            <a:avLst/>
          </a:prstGeom>
          <a:noFill/>
          <a:ln>
            <a:noFill/>
          </a:ln>
        </p:spPr>
      </p:pic>
      <p:sp>
        <p:nvSpPr>
          <p:cNvPr id="133" name="Google Shape;133;p17"/>
          <p:cNvSpPr txBox="1"/>
          <p:nvPr/>
        </p:nvSpPr>
        <p:spPr>
          <a:xfrm>
            <a:off x="6643575" y="4300425"/>
            <a:ext cx="2256900" cy="215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fr" sz="1100" u="sng">
                <a:solidFill>
                  <a:srgbClr val="1155CC"/>
                </a:solidFill>
                <a:hlinkClick r:id="rId4">
                  <a:extLst>
                    <a:ext uri="{A12FA001-AC4F-418D-AE19-62706E023703}">
                      <ahyp:hlinkClr val="tx"/>
                    </a:ext>
                  </a:extLst>
                </a:hlinkClick>
              </a:rPr>
              <a:t>https://youtu.be/Rfah-gopHjw</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0" name="Google Shape;140;p18"/>
          <p:cNvPicPr preferRelativeResize="0"/>
          <p:nvPr/>
        </p:nvPicPr>
        <p:blipFill>
          <a:blip r:embed="rId3">
            <a:alphaModFix/>
          </a:blip>
          <a:stretch>
            <a:fillRect/>
          </a:stretch>
        </p:blipFill>
        <p:spPr>
          <a:xfrm>
            <a:off x="0" y="0"/>
            <a:ext cx="9144002" cy="520881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