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Exo 2"/>
      <p:regular r:id="rId12"/>
      <p:bold r:id="rId13"/>
      <p:italic r:id="rId14"/>
      <p:boldItalic r:id="rId15"/>
    </p:embeddedFont>
    <p:embeddedFont>
      <p:font typeface="Oswal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xo2-bold.fntdata"/><Relationship Id="rId12" Type="http://schemas.openxmlformats.org/officeDocument/2006/relationships/font" Target="fonts/Exo2-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xo2-boldItalic.fntdata"/><Relationship Id="rId14" Type="http://schemas.openxmlformats.org/officeDocument/2006/relationships/font" Target="fonts/Exo2-italic.fntdata"/><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fr" sz="1400">
                <a:solidFill>
                  <a:schemeClr val="dk1"/>
                </a:solidFill>
              </a:rPr>
              <a:t>Le </a:t>
            </a:r>
            <a:r>
              <a:rPr lang="fr" sz="1400">
                <a:solidFill>
                  <a:srgbClr val="FF0000"/>
                </a:solidFill>
              </a:rPr>
              <a:t>“super single</a:t>
            </a:r>
            <a:r>
              <a:rPr lang="fr" sz="1400">
                <a:solidFill>
                  <a:schemeClr val="dk1"/>
                </a:solidFill>
              </a:rPr>
              <a:t>” est en fait une équipe de 2 conducteurs, mais qui vont s’arrêter pour une période, durant le jour ou majoritairement la nuit afin de stationner le véhicule pour se reposer ensemble.</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 sz="1400">
                <a:solidFill>
                  <a:schemeClr val="dk1"/>
                </a:solidFill>
              </a:rPr>
              <a:t>Par exemple, ils pourraient se séparer la route de la journée en deux sans nécessairement faire le plus d’heures possibles (bien que ce soit possible de le faire aussi.  Bref,  un mélange de team et de single.</a:t>
            </a:r>
            <a:endParaRPr sz="1400">
              <a:solidFill>
                <a:schemeClr val="dk1"/>
              </a:solidFill>
            </a:endParaRPr>
          </a:p>
          <a:p>
            <a:pPr indent="0" lvl="0" marL="0" rtl="0" algn="l">
              <a:lnSpc>
                <a:spcPct val="115000"/>
              </a:lnSpc>
              <a:spcBef>
                <a:spcPts val="1200"/>
              </a:spcBef>
              <a:spcAft>
                <a:spcPts val="1600"/>
              </a:spcAft>
              <a:buNone/>
            </a:pPr>
            <a:r>
              <a:t/>
            </a:r>
            <a:endParaRPr b="1" sz="180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787752ea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787752ea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61ffcaf8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1ffcaf8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62f5b8f7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2f5b8f7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63def08d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3def08d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Slide Français"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650325" y="76203"/>
            <a:ext cx="1493674" cy="640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589675" y="4460403"/>
            <a:ext cx="1493674" cy="640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589675" y="4460403"/>
            <a:ext cx="1493674" cy="640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589675" y="4460403"/>
            <a:ext cx="1493674" cy="640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589675" y="4460403"/>
            <a:ext cx="1493674" cy="640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589675" y="4460403"/>
            <a:ext cx="1493674" cy="640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589675" y="4460403"/>
            <a:ext cx="1493674" cy="640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3896075" y="1239725"/>
            <a:ext cx="5248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TYPES DE </a:t>
            </a:r>
            <a:endParaRPr/>
          </a:p>
          <a:p>
            <a:pPr indent="0" lvl="0" marL="0" rtl="0" algn="ctr">
              <a:spcBef>
                <a:spcPts val="0"/>
              </a:spcBef>
              <a:spcAft>
                <a:spcPts val="0"/>
              </a:spcAft>
              <a:buNone/>
            </a:pPr>
            <a:r>
              <a:rPr lang="fr"/>
              <a:t>TRANSPORT ET</a:t>
            </a:r>
            <a:endParaRPr/>
          </a:p>
          <a:p>
            <a:pPr indent="0" lvl="0" marL="0" rtl="0" algn="ctr">
              <a:spcBef>
                <a:spcPts val="0"/>
              </a:spcBef>
              <a:spcAft>
                <a:spcPts val="0"/>
              </a:spcAft>
              <a:buNone/>
            </a:pPr>
            <a:r>
              <a:rPr lang="fr"/>
              <a:t>RÉMUNÉRATION</a:t>
            </a:r>
            <a:endParaRPr/>
          </a:p>
          <a:p>
            <a:pPr indent="0" lvl="0" marL="0" rtl="0" algn="ctr">
              <a:spcBef>
                <a:spcPts val="0"/>
              </a:spcBef>
              <a:spcAft>
                <a:spcPts val="0"/>
              </a:spcAft>
              <a:buNone/>
            </a:pPr>
            <a:r>
              <a:rPr lang="fr"/>
              <a:t>Leçon 1.3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a:t>QUELS TYPES DE TRANSPORT ?</a:t>
            </a:r>
            <a:endParaRPr b="1"/>
          </a:p>
        </p:txBody>
      </p:sp>
      <p:sp>
        <p:nvSpPr>
          <p:cNvPr id="83" name="Google Shape;83;p11"/>
          <p:cNvSpPr txBox="1"/>
          <p:nvPr>
            <p:ph idx="1" type="body"/>
          </p:nvPr>
        </p:nvSpPr>
        <p:spPr>
          <a:xfrm>
            <a:off x="217200" y="1152475"/>
            <a:ext cx="8615100" cy="320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b="1" lang="fr">
                <a:solidFill>
                  <a:srgbClr val="FF0000"/>
                </a:solidFill>
              </a:rPr>
              <a:t>TRANSPORT LONGUE DISTANCE- SOLO OU ÉQUIPE (TEAM)  et “SUPER SINGLE” </a:t>
            </a:r>
            <a:endParaRPr b="1">
              <a:solidFill>
                <a:srgbClr val="FF0000"/>
              </a:solidFill>
            </a:endParaRPr>
          </a:p>
          <a:p>
            <a:pPr indent="-342900" lvl="0" marL="457200" rtl="0" algn="l">
              <a:spcBef>
                <a:spcPts val="0"/>
              </a:spcBef>
              <a:spcAft>
                <a:spcPts val="0"/>
              </a:spcAft>
              <a:buClr>
                <a:srgbClr val="FF0000"/>
              </a:buClr>
              <a:buSzPts val="1800"/>
              <a:buChar char="❏"/>
            </a:pPr>
            <a:r>
              <a:rPr b="1" lang="fr">
                <a:solidFill>
                  <a:srgbClr val="FF0000"/>
                </a:solidFill>
              </a:rPr>
              <a:t>LONGUE DISTANCE : CANADA-U.S.A- MEXIQUE</a:t>
            </a:r>
            <a:endParaRPr b="1">
              <a:solidFill>
                <a:srgbClr val="FF0000"/>
              </a:solidFill>
            </a:endParaRPr>
          </a:p>
          <a:p>
            <a:pPr indent="-342900" lvl="0" marL="457200" rtl="0" algn="l">
              <a:spcBef>
                <a:spcPts val="0"/>
              </a:spcBef>
              <a:spcAft>
                <a:spcPts val="0"/>
              </a:spcAft>
              <a:buClr>
                <a:srgbClr val="FF0000"/>
              </a:buClr>
              <a:buSzPts val="1800"/>
              <a:buChar char="❏"/>
            </a:pPr>
            <a:r>
              <a:rPr b="1" lang="fr">
                <a:solidFill>
                  <a:srgbClr val="FF0000"/>
                </a:solidFill>
              </a:rPr>
              <a:t>RÉGIONAL</a:t>
            </a:r>
            <a:endParaRPr b="1">
              <a:solidFill>
                <a:srgbClr val="FF0000"/>
              </a:solidFill>
            </a:endParaRPr>
          </a:p>
          <a:p>
            <a:pPr indent="-342900" lvl="0" marL="457200" rtl="0" algn="l">
              <a:spcBef>
                <a:spcPts val="0"/>
              </a:spcBef>
              <a:spcAft>
                <a:spcPts val="0"/>
              </a:spcAft>
              <a:buClr>
                <a:srgbClr val="FF0000"/>
              </a:buClr>
              <a:buSzPts val="1800"/>
              <a:buChar char="❏"/>
            </a:pPr>
            <a:r>
              <a:rPr b="1" lang="fr">
                <a:solidFill>
                  <a:srgbClr val="FF0000"/>
                </a:solidFill>
              </a:rPr>
              <a:t>LOCAL</a:t>
            </a:r>
            <a:endParaRPr b="1">
              <a:solidFill>
                <a:srgbClr val="FF0000"/>
              </a:solidFill>
            </a:endParaRPr>
          </a:p>
          <a:p>
            <a:pPr indent="-342900" lvl="0" marL="457200" rtl="0" algn="l">
              <a:spcBef>
                <a:spcPts val="0"/>
              </a:spcBef>
              <a:spcAft>
                <a:spcPts val="0"/>
              </a:spcAft>
              <a:buClr>
                <a:srgbClr val="FF0000"/>
              </a:buClr>
              <a:buSzPts val="1800"/>
              <a:buChar char="❏"/>
            </a:pPr>
            <a:r>
              <a:rPr b="1" lang="fr">
                <a:solidFill>
                  <a:srgbClr val="FF0000"/>
                </a:solidFill>
              </a:rPr>
              <a:t>RÉFRIGÉRÉ</a:t>
            </a:r>
            <a:endParaRPr b="1">
              <a:solidFill>
                <a:srgbClr val="FF0000"/>
              </a:solidFill>
            </a:endParaRPr>
          </a:p>
          <a:p>
            <a:pPr indent="-342900" lvl="0" marL="457200" rtl="0" algn="l">
              <a:spcBef>
                <a:spcPts val="0"/>
              </a:spcBef>
              <a:spcAft>
                <a:spcPts val="0"/>
              </a:spcAft>
              <a:buClr>
                <a:srgbClr val="FF0000"/>
              </a:buClr>
              <a:buSzPts val="1800"/>
              <a:buChar char="❏"/>
            </a:pPr>
            <a:r>
              <a:rPr b="1" lang="fr">
                <a:solidFill>
                  <a:srgbClr val="FF0000"/>
                </a:solidFill>
              </a:rPr>
              <a:t>CITERNE</a:t>
            </a:r>
            <a:endParaRPr b="1">
              <a:solidFill>
                <a:srgbClr val="FF0000"/>
              </a:solidFill>
            </a:endParaRPr>
          </a:p>
          <a:p>
            <a:pPr indent="-342900" lvl="0" marL="457200" rtl="0" algn="l">
              <a:spcBef>
                <a:spcPts val="0"/>
              </a:spcBef>
              <a:spcAft>
                <a:spcPts val="0"/>
              </a:spcAft>
              <a:buClr>
                <a:srgbClr val="FF0000"/>
              </a:buClr>
              <a:buSzPts val="1800"/>
              <a:buChar char="❏"/>
            </a:pPr>
            <a:r>
              <a:rPr b="1" lang="fr">
                <a:solidFill>
                  <a:srgbClr val="FF0000"/>
                </a:solidFill>
              </a:rPr>
              <a:t>FOURGON (</a:t>
            </a:r>
            <a:r>
              <a:rPr b="1" lang="fr">
                <a:solidFill>
                  <a:srgbClr val="FF0000"/>
                </a:solidFill>
              </a:rPr>
              <a:t>DRY BOX</a:t>
            </a:r>
            <a:r>
              <a:rPr b="1" lang="fr">
                <a:solidFill>
                  <a:srgbClr val="FF0000"/>
                </a:solidFill>
              </a:rPr>
              <a:t>)</a:t>
            </a:r>
            <a:endParaRPr b="1">
              <a:solidFill>
                <a:srgbClr val="FF0000"/>
              </a:solidFill>
            </a:endParaRPr>
          </a:p>
          <a:p>
            <a:pPr indent="-342900" lvl="0" marL="457200" rtl="0" algn="l">
              <a:spcBef>
                <a:spcPts val="0"/>
              </a:spcBef>
              <a:spcAft>
                <a:spcPts val="0"/>
              </a:spcAft>
              <a:buClr>
                <a:srgbClr val="FF0000"/>
              </a:buClr>
              <a:buSzPts val="1800"/>
              <a:buChar char="❏"/>
            </a:pPr>
            <a:r>
              <a:rPr b="1" lang="fr">
                <a:solidFill>
                  <a:srgbClr val="FF0000"/>
                </a:solidFill>
              </a:rPr>
              <a:t>PLATEAU ( </a:t>
            </a:r>
            <a:r>
              <a:rPr b="1" lang="fr">
                <a:solidFill>
                  <a:srgbClr val="FF0000"/>
                </a:solidFill>
              </a:rPr>
              <a:t>FLATBED</a:t>
            </a:r>
            <a:r>
              <a:rPr b="1" lang="fr">
                <a:solidFill>
                  <a:srgbClr val="FF0000"/>
                </a:solidFill>
              </a:rPr>
              <a:t>)</a:t>
            </a:r>
            <a:endParaRPr b="1">
              <a:solidFill>
                <a:srgbClr val="FF0000"/>
              </a:solidFill>
            </a:endParaRPr>
          </a:p>
          <a:p>
            <a:pPr indent="-342900" lvl="0" marL="457200" rtl="0" algn="l">
              <a:spcBef>
                <a:spcPts val="0"/>
              </a:spcBef>
              <a:spcAft>
                <a:spcPts val="0"/>
              </a:spcAft>
              <a:buClr>
                <a:srgbClr val="FF0000"/>
              </a:buClr>
              <a:buSzPts val="1800"/>
              <a:buChar char="❏"/>
            </a:pPr>
            <a:r>
              <a:rPr b="1" lang="fr">
                <a:solidFill>
                  <a:srgbClr val="FF0000"/>
                </a:solidFill>
              </a:rPr>
              <a:t>VRAC ( CAMION BENNE ), </a:t>
            </a:r>
            <a:r>
              <a:rPr b="1" lang="fr">
                <a:solidFill>
                  <a:srgbClr val="FF0000"/>
                </a:solidFill>
              </a:rPr>
              <a:t>ETC.</a:t>
            </a:r>
            <a:endParaRPr b="1">
              <a:solidFill>
                <a:srgbClr val="FF0000"/>
              </a:solidFill>
            </a:endParaRPr>
          </a:p>
          <a:p>
            <a:pPr indent="0" lvl="0" marL="914400" rtl="0" algn="l">
              <a:spcBef>
                <a:spcPts val="1600"/>
              </a:spcBef>
              <a:spcAft>
                <a:spcPts val="1600"/>
              </a:spcAft>
              <a:buNone/>
            </a:pPr>
            <a:r>
              <a:t/>
            </a:r>
            <a:endParaRPr b="1">
              <a:solidFill>
                <a:srgbClr val="FF0000"/>
              </a:solidFill>
            </a:endParaRPr>
          </a:p>
        </p:txBody>
      </p:sp>
      <p:pic>
        <p:nvPicPr>
          <p:cNvPr id="84" name="Google Shape;84;p11"/>
          <p:cNvPicPr preferRelativeResize="0"/>
          <p:nvPr/>
        </p:nvPicPr>
        <p:blipFill>
          <a:blip r:embed="rId3">
            <a:alphaModFix/>
          </a:blip>
          <a:stretch>
            <a:fillRect/>
          </a:stretch>
        </p:blipFill>
        <p:spPr>
          <a:xfrm>
            <a:off x="4738675" y="2184625"/>
            <a:ext cx="3801679" cy="2170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1155CC"/>
                </a:solidFill>
              </a:rPr>
              <a:t>QUEL EST LE SALAIRE DU CAMIONNEUR ?</a:t>
            </a:r>
            <a:endParaRPr b="1">
              <a:solidFill>
                <a:srgbClr val="1155CC"/>
              </a:solidFill>
            </a:endParaRPr>
          </a:p>
          <a:p>
            <a:pPr indent="0" lvl="0" marL="0" rtl="0" algn="l">
              <a:spcBef>
                <a:spcPts val="0"/>
              </a:spcBef>
              <a:spcAft>
                <a:spcPts val="0"/>
              </a:spcAft>
              <a:buNone/>
            </a:pPr>
            <a:r>
              <a:t/>
            </a:r>
            <a:endParaRPr b="1">
              <a:solidFill>
                <a:srgbClr val="1155CC"/>
              </a:solidFill>
            </a:endParaRPr>
          </a:p>
          <a:p>
            <a:pPr indent="0" lvl="0" marL="0" rtl="0" algn="l">
              <a:spcBef>
                <a:spcPts val="0"/>
              </a:spcBef>
              <a:spcAft>
                <a:spcPts val="0"/>
              </a:spcAft>
              <a:buClr>
                <a:schemeClr val="dk1"/>
              </a:buClr>
              <a:buSzPts val="1100"/>
              <a:buFont typeface="Arial"/>
              <a:buNone/>
            </a:pPr>
            <a:r>
              <a:t/>
            </a:r>
            <a:endParaRPr>
              <a:solidFill>
                <a:srgbClr val="000000"/>
              </a:solidFill>
            </a:endParaRPr>
          </a:p>
          <a:p>
            <a:pPr indent="0" lvl="0" marL="0" rtl="0" algn="l">
              <a:spcBef>
                <a:spcPts val="0"/>
              </a:spcBef>
              <a:spcAft>
                <a:spcPts val="0"/>
              </a:spcAft>
              <a:buNone/>
            </a:pPr>
            <a:r>
              <a:t/>
            </a:r>
            <a:endParaRPr>
              <a:solidFill>
                <a:srgbClr val="000000"/>
              </a:solidFill>
            </a:endParaRPr>
          </a:p>
        </p:txBody>
      </p:sp>
      <p:pic>
        <p:nvPicPr>
          <p:cNvPr id="90" name="Google Shape;90;p12"/>
          <p:cNvPicPr preferRelativeResize="0"/>
          <p:nvPr/>
        </p:nvPicPr>
        <p:blipFill>
          <a:blip r:embed="rId3">
            <a:alphaModFix/>
          </a:blip>
          <a:stretch>
            <a:fillRect/>
          </a:stretch>
        </p:blipFill>
        <p:spPr>
          <a:xfrm>
            <a:off x="6504600" y="1126450"/>
            <a:ext cx="2474100" cy="3117475"/>
          </a:xfrm>
          <a:prstGeom prst="rect">
            <a:avLst/>
          </a:prstGeom>
          <a:noFill/>
          <a:ln>
            <a:noFill/>
          </a:ln>
        </p:spPr>
      </p:pic>
      <p:sp>
        <p:nvSpPr>
          <p:cNvPr id="91" name="Google Shape;91;p12"/>
          <p:cNvSpPr txBox="1"/>
          <p:nvPr/>
        </p:nvSpPr>
        <p:spPr>
          <a:xfrm>
            <a:off x="341750" y="1039925"/>
            <a:ext cx="5912400" cy="3622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Taux horaire : $20.00 et plus environ.</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Taux au milles : 40¢ et plus environ</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Livraisons et cueillettes payées ?</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Temps d’attente</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Passage à la douane</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Coucher sur place ( lay over )</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Bonus : sécurité, économie, autres.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311700" y="445025"/>
            <a:ext cx="8520600" cy="94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Impact"/>
                <a:ea typeface="Impact"/>
                <a:cs typeface="Impact"/>
                <a:sym typeface="Impact"/>
              </a:rPr>
              <a:t>Voici un exemple type d'offre salariale.</a:t>
            </a:r>
            <a:endParaRPr/>
          </a:p>
          <a:p>
            <a:pPr indent="0" lvl="0" marL="0" rtl="0" algn="ctr">
              <a:spcBef>
                <a:spcPts val="0"/>
              </a:spcBef>
              <a:spcAft>
                <a:spcPts val="0"/>
              </a:spcAft>
              <a:buNone/>
            </a:pPr>
            <a:r>
              <a:rPr lang="fr"/>
              <a:t>(flat bed )</a:t>
            </a:r>
            <a:endParaRPr/>
          </a:p>
          <a:p>
            <a:pPr indent="0" lvl="0" marL="0" rtl="0" algn="l">
              <a:spcBef>
                <a:spcPts val="0"/>
              </a:spcBef>
              <a:spcAft>
                <a:spcPts val="0"/>
              </a:spcAft>
              <a:buNone/>
            </a:pPr>
            <a:r>
              <a:rPr lang="fr" sz="2400">
                <a:latin typeface="Impact"/>
                <a:ea typeface="Impact"/>
                <a:cs typeface="Impact"/>
                <a:sym typeface="Impact"/>
              </a:rPr>
              <a:t>Transport en 2 essieux</a:t>
            </a:r>
            <a:endParaRPr sz="2400">
              <a:latin typeface="Impact"/>
              <a:ea typeface="Impact"/>
              <a:cs typeface="Impact"/>
              <a:sym typeface="Impact"/>
            </a:endParaRPr>
          </a:p>
          <a:p>
            <a:pPr indent="0" lvl="0" marL="0" rtl="0" algn="l">
              <a:spcBef>
                <a:spcPts val="0"/>
              </a:spcBef>
              <a:spcAft>
                <a:spcPts val="0"/>
              </a:spcAft>
              <a:buNone/>
            </a:pPr>
            <a:r>
              <a:rPr lang="fr" sz="1800"/>
              <a:t>3 premier mois : 0.46¢/ mille + 25$ par drop + 25$ pick-up + 30$ toiles</a:t>
            </a:r>
            <a:endParaRPr sz="1800"/>
          </a:p>
          <a:p>
            <a:pPr indent="0" lvl="0" marL="0" rtl="0" algn="l">
              <a:spcBef>
                <a:spcPts val="0"/>
              </a:spcBef>
              <a:spcAft>
                <a:spcPts val="0"/>
              </a:spcAft>
              <a:buNone/>
            </a:pPr>
            <a:r>
              <a:rPr lang="fr" sz="1800"/>
              <a:t>Après 3 mois    : 0.50¢/ mille </a:t>
            </a:r>
            <a:endParaRPr sz="1800"/>
          </a:p>
          <a:p>
            <a:pPr indent="0" lvl="0" marL="0" rtl="0" algn="l">
              <a:spcBef>
                <a:spcPts val="0"/>
              </a:spcBef>
              <a:spcAft>
                <a:spcPts val="0"/>
              </a:spcAft>
              <a:buNone/>
            </a:pPr>
            <a:r>
              <a:rPr lang="fr" sz="2400">
                <a:latin typeface="Impact"/>
                <a:ea typeface="Impact"/>
                <a:cs typeface="Impact"/>
                <a:sym typeface="Impact"/>
              </a:rPr>
              <a:t>Transport en 4 essieux</a:t>
            </a:r>
            <a:endParaRPr sz="2400">
              <a:latin typeface="Impact"/>
              <a:ea typeface="Impact"/>
              <a:cs typeface="Impact"/>
              <a:sym typeface="Impact"/>
            </a:endParaRPr>
          </a:p>
          <a:p>
            <a:pPr indent="0" lvl="0" marL="0" rtl="0" algn="l">
              <a:spcBef>
                <a:spcPts val="0"/>
              </a:spcBef>
              <a:spcAft>
                <a:spcPts val="0"/>
              </a:spcAft>
              <a:buNone/>
            </a:pPr>
            <a:r>
              <a:rPr lang="fr" sz="1800"/>
              <a:t>3 premier mois : 0.47¢/mille + 30$ par drop + 30$ pick-up + 30$ toiles</a:t>
            </a:r>
            <a:endParaRPr sz="1800"/>
          </a:p>
          <a:p>
            <a:pPr indent="0" lvl="0" marL="0" rtl="0" algn="l">
              <a:spcBef>
                <a:spcPts val="0"/>
              </a:spcBef>
              <a:spcAft>
                <a:spcPts val="0"/>
              </a:spcAft>
              <a:buNone/>
            </a:pPr>
            <a:r>
              <a:rPr lang="fr" sz="1800"/>
              <a:t>Après 3 mois    : 0.51¢/mille </a:t>
            </a:r>
            <a:endParaRPr sz="1800"/>
          </a:p>
          <a:p>
            <a:pPr indent="0" lvl="0" marL="0" rtl="0" algn="l">
              <a:spcBef>
                <a:spcPts val="0"/>
              </a:spcBef>
              <a:spcAft>
                <a:spcPts val="0"/>
              </a:spcAft>
              <a:buNone/>
            </a:pPr>
            <a:r>
              <a:rPr lang="fr" sz="2400">
                <a:latin typeface="Impact"/>
                <a:ea typeface="Impact"/>
                <a:cs typeface="Impact"/>
                <a:sym typeface="Impact"/>
              </a:rPr>
              <a:t>Travail local</a:t>
            </a:r>
            <a:endParaRPr sz="2400">
              <a:latin typeface="Impact"/>
              <a:ea typeface="Impact"/>
              <a:cs typeface="Impact"/>
              <a:sym typeface="Impact"/>
            </a:endParaRPr>
          </a:p>
          <a:p>
            <a:pPr indent="0" lvl="0" marL="0" rtl="0" algn="l">
              <a:spcBef>
                <a:spcPts val="0"/>
              </a:spcBef>
              <a:spcAft>
                <a:spcPts val="0"/>
              </a:spcAft>
              <a:buNone/>
            </a:pPr>
            <a:r>
              <a:rPr lang="fr" sz="1800"/>
              <a:t>$20.00/ heure 3 premier mois/ $22.50 après 3 mois</a:t>
            </a:r>
            <a:endParaRPr sz="1800"/>
          </a:p>
          <a:p>
            <a:pPr indent="0" lvl="0" marL="0" rtl="0" algn="l">
              <a:spcBef>
                <a:spcPts val="0"/>
              </a:spcBef>
              <a:spcAft>
                <a:spcPts val="0"/>
              </a:spcAft>
              <a:buNone/>
            </a:pPr>
            <a:r>
              <a:rPr lang="fr" sz="1800"/>
              <a:t>(salaire au plus avantageux pour le chauffeur, à l'heure ou au mille ) </a:t>
            </a:r>
            <a:endParaRPr sz="1800"/>
          </a:p>
          <a:p>
            <a:pPr indent="0" lvl="0" marL="0" rtl="0" algn="l">
              <a:spcBef>
                <a:spcPts val="0"/>
              </a:spcBef>
              <a:spcAft>
                <a:spcPts val="0"/>
              </a:spcAft>
              <a:buNone/>
            </a:pPr>
            <a:r>
              <a:rPr lang="fr" sz="1800">
                <a:solidFill>
                  <a:srgbClr val="FF0000"/>
                </a:solidFill>
              </a:rPr>
              <a:t>Assurances après 6 mois de service</a:t>
            </a:r>
            <a:endParaRPr sz="1800">
              <a:solidFill>
                <a:srgbClr val="FF0000"/>
              </a:solidFill>
            </a:endParaRPr>
          </a:p>
        </p:txBody>
      </p:sp>
      <p:pic>
        <p:nvPicPr>
          <p:cNvPr id="97" name="Google Shape;97;p13"/>
          <p:cNvPicPr preferRelativeResize="0"/>
          <p:nvPr/>
        </p:nvPicPr>
        <p:blipFill>
          <a:blip r:embed="rId3">
            <a:alphaModFix/>
          </a:blip>
          <a:stretch>
            <a:fillRect/>
          </a:stretch>
        </p:blipFill>
        <p:spPr>
          <a:xfrm>
            <a:off x="7785550" y="873300"/>
            <a:ext cx="1358450" cy="2249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a:t>$$ UN AUTRE EXEMPLE DE SALAIRE $$</a:t>
            </a:r>
            <a:endParaRPr b="1"/>
          </a:p>
          <a:p>
            <a:pPr indent="0" lvl="0" marL="0" rtl="0" algn="ctr">
              <a:spcBef>
                <a:spcPts val="0"/>
              </a:spcBef>
              <a:spcAft>
                <a:spcPts val="0"/>
              </a:spcAft>
              <a:buNone/>
            </a:pPr>
            <a:r>
              <a:rPr lang="fr" sz="1800"/>
              <a:t>ROUTIERS PROFESSIONNELS</a:t>
            </a:r>
            <a:endParaRPr sz="1800"/>
          </a:p>
          <a:p>
            <a:pPr indent="0" lvl="0" marL="0" rtl="0" algn="ctr">
              <a:spcBef>
                <a:spcPts val="0"/>
              </a:spcBef>
              <a:spcAft>
                <a:spcPts val="0"/>
              </a:spcAft>
              <a:buNone/>
            </a:pPr>
            <a:r>
              <a:rPr lang="fr" sz="1800"/>
              <a:t>CAN/USA</a:t>
            </a:r>
            <a:endParaRPr sz="1800"/>
          </a:p>
          <a:p>
            <a:pPr indent="0" lvl="0" marL="0" rtl="0" algn="ctr">
              <a:spcBef>
                <a:spcPts val="0"/>
              </a:spcBef>
              <a:spcAft>
                <a:spcPts val="0"/>
              </a:spcAft>
              <a:buNone/>
            </a:pPr>
            <a:r>
              <a:t/>
            </a:r>
            <a:endParaRPr sz="1800"/>
          </a:p>
          <a:p>
            <a:pPr indent="-381000" lvl="0" marL="457200" rtl="0" algn="l">
              <a:spcBef>
                <a:spcPts val="0"/>
              </a:spcBef>
              <a:spcAft>
                <a:spcPts val="0"/>
              </a:spcAft>
              <a:buSzPts val="2400"/>
              <a:buChar char="●"/>
            </a:pPr>
            <a:r>
              <a:rPr lang="fr" sz="2400"/>
              <a:t>50¢/mille et plus - 2500 milles/semaine garantie</a:t>
            </a:r>
            <a:endParaRPr sz="2400"/>
          </a:p>
          <a:p>
            <a:pPr indent="-381000" lvl="0" marL="457200" rtl="0" algn="l">
              <a:spcBef>
                <a:spcPts val="0"/>
              </a:spcBef>
              <a:spcAft>
                <a:spcPts val="0"/>
              </a:spcAft>
              <a:buSzPts val="2400"/>
              <a:buChar char="●"/>
            </a:pPr>
            <a:r>
              <a:rPr lang="fr" sz="2400"/>
              <a:t>Bonus et prime</a:t>
            </a:r>
            <a:endParaRPr sz="2400"/>
          </a:p>
          <a:p>
            <a:pPr indent="-381000" lvl="0" marL="457200" rtl="0" algn="l">
              <a:spcBef>
                <a:spcPts val="0"/>
              </a:spcBef>
              <a:spcAft>
                <a:spcPts val="0"/>
              </a:spcAft>
              <a:buSzPts val="2400"/>
              <a:buChar char="●"/>
            </a:pPr>
            <a:r>
              <a:rPr lang="fr" sz="2400"/>
              <a:t>Livraisons et cueillettes 20$</a:t>
            </a:r>
            <a:endParaRPr sz="2400"/>
          </a:p>
          <a:p>
            <a:pPr indent="-381000" lvl="0" marL="457200" rtl="0" algn="l">
              <a:spcBef>
                <a:spcPts val="0"/>
              </a:spcBef>
              <a:spcAft>
                <a:spcPts val="0"/>
              </a:spcAft>
              <a:buSzPts val="2400"/>
              <a:buChar char="●"/>
            </a:pPr>
            <a:r>
              <a:rPr lang="fr" sz="2400"/>
              <a:t>Échange (switch) payés</a:t>
            </a:r>
            <a:endParaRPr sz="2400"/>
          </a:p>
          <a:p>
            <a:pPr indent="-381000" lvl="0" marL="457200" rtl="0" algn="l">
              <a:spcBef>
                <a:spcPts val="0"/>
              </a:spcBef>
              <a:spcAft>
                <a:spcPts val="0"/>
              </a:spcAft>
              <a:buSzPts val="2400"/>
              <a:buChar char="●"/>
            </a:pPr>
            <a:r>
              <a:rPr lang="fr" sz="2400"/>
              <a:t>Assurance collective</a:t>
            </a:r>
            <a:endParaRPr sz="2400"/>
          </a:p>
          <a:p>
            <a:pPr indent="-381000" lvl="0" marL="457200" rtl="0" algn="l">
              <a:spcBef>
                <a:spcPts val="0"/>
              </a:spcBef>
              <a:spcAft>
                <a:spcPts val="0"/>
              </a:spcAft>
              <a:buSzPts val="2400"/>
              <a:buChar char="●"/>
            </a:pPr>
            <a:r>
              <a:rPr lang="fr" sz="2400"/>
              <a:t>Temps d’attente payé après 1 h</a:t>
            </a:r>
            <a:endParaRPr sz="2400"/>
          </a:p>
          <a:p>
            <a:pPr indent="-381000" lvl="0" marL="457200" rtl="0" algn="l">
              <a:spcBef>
                <a:spcPts val="0"/>
              </a:spcBef>
              <a:spcAft>
                <a:spcPts val="0"/>
              </a:spcAft>
              <a:buSzPts val="2400"/>
              <a:buChar char="●"/>
            </a:pPr>
            <a:r>
              <a:rPr lang="fr" sz="2400"/>
              <a:t>11 congés statutaires payés</a:t>
            </a:r>
            <a:endParaRPr sz="2400"/>
          </a:p>
        </p:txBody>
      </p:sp>
      <p:pic>
        <p:nvPicPr>
          <p:cNvPr id="103" name="Google Shape;103;p14"/>
          <p:cNvPicPr preferRelativeResize="0"/>
          <p:nvPr/>
        </p:nvPicPr>
        <p:blipFill>
          <a:blip r:embed="rId3">
            <a:alphaModFix/>
          </a:blip>
          <a:stretch>
            <a:fillRect/>
          </a:stretch>
        </p:blipFill>
        <p:spPr>
          <a:xfrm>
            <a:off x="5337200" y="2209475"/>
            <a:ext cx="3701600" cy="2139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311700" y="467225"/>
            <a:ext cx="8520600" cy="572700"/>
          </a:xfrm>
          <a:prstGeom prst="rect">
            <a:avLst/>
          </a:prstGeom>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fr"/>
              <a:t>Le salaire annuel...pas toujours évident de savoir!</a:t>
            </a:r>
            <a:endParaRPr i="1"/>
          </a:p>
          <a:p>
            <a:pPr indent="0" lvl="0" marL="0" rtl="0" algn="l">
              <a:spcBef>
                <a:spcPts val="0"/>
              </a:spcBef>
              <a:spcAft>
                <a:spcPts val="0"/>
              </a:spcAft>
              <a:buNone/>
            </a:pPr>
            <a:r>
              <a:t/>
            </a:r>
            <a:endParaRPr i="1"/>
          </a:p>
          <a:p>
            <a:pPr indent="0" lvl="0" marL="0" rtl="0" algn="l">
              <a:spcBef>
                <a:spcPts val="0"/>
              </a:spcBef>
              <a:spcAft>
                <a:spcPts val="0"/>
              </a:spcAft>
              <a:buNone/>
            </a:pPr>
            <a:r>
              <a:rPr lang="fr" sz="2400"/>
              <a:t>Selon différentes études, le salaire annuel se situerait entre $42,500 et $67,000 pour le transport longue distance.</a:t>
            </a:r>
            <a:endParaRPr sz="2400"/>
          </a:p>
          <a:p>
            <a:pPr indent="0" lvl="0" marL="0" rtl="0" algn="l">
              <a:spcBef>
                <a:spcPts val="0"/>
              </a:spcBef>
              <a:spcAft>
                <a:spcPts val="0"/>
              </a:spcAft>
              <a:buNone/>
            </a:pPr>
            <a:r>
              <a:rPr lang="fr" sz="2400"/>
              <a:t>( </a:t>
            </a:r>
            <a:r>
              <a:rPr lang="fr" sz="1800"/>
              <a:t>salaire basé sur 100 000 milles/année)</a:t>
            </a:r>
            <a:endParaRPr sz="1800"/>
          </a:p>
          <a:p>
            <a:pPr indent="0" lvl="0" marL="0" rtl="0" algn="l">
              <a:spcBef>
                <a:spcPts val="0"/>
              </a:spcBef>
              <a:spcAft>
                <a:spcPts val="0"/>
              </a:spcAft>
              <a:buNone/>
            </a:pPr>
            <a:r>
              <a:t/>
            </a:r>
            <a:endParaRPr sz="2400"/>
          </a:p>
          <a:p>
            <a:pPr indent="0" lvl="0" marL="0" rtl="0" algn="l">
              <a:spcBef>
                <a:spcPts val="0"/>
              </a:spcBef>
              <a:spcAft>
                <a:spcPts val="0"/>
              </a:spcAft>
              <a:buNone/>
            </a:pPr>
            <a:r>
              <a:rPr lang="fr" sz="2400"/>
              <a:t>Le salaire pour du local serait de $ 56,000.</a:t>
            </a:r>
            <a:endParaRPr sz="2400"/>
          </a:p>
          <a:p>
            <a:pPr indent="0" lvl="0" marL="0" rtl="0" algn="l">
              <a:spcBef>
                <a:spcPts val="0"/>
              </a:spcBef>
              <a:spcAft>
                <a:spcPts val="0"/>
              </a:spcAft>
              <a:buNone/>
            </a:pPr>
            <a:r>
              <a:rPr lang="fr" sz="2400"/>
              <a:t>(</a:t>
            </a:r>
            <a:r>
              <a:rPr lang="fr" sz="1800"/>
              <a:t> salaire basé sur 52.5 heures/semaine)</a:t>
            </a:r>
            <a:endParaRPr sz="18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109" name="Google Shape;109;p15"/>
          <p:cNvPicPr preferRelativeResize="0"/>
          <p:nvPr/>
        </p:nvPicPr>
        <p:blipFill>
          <a:blip r:embed="rId3">
            <a:alphaModFix/>
          </a:blip>
          <a:stretch>
            <a:fillRect/>
          </a:stretch>
        </p:blipFill>
        <p:spPr>
          <a:xfrm>
            <a:off x="6690250" y="2227600"/>
            <a:ext cx="2411825" cy="206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