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19"/>
  </p:notesMasterIdLst>
  <p:handoutMasterIdLst>
    <p:handoutMasterId r:id="rId20"/>
  </p:handoutMasterIdLst>
  <p:sldIdLst>
    <p:sldId id="361" r:id="rId5"/>
    <p:sldId id="368" r:id="rId6"/>
    <p:sldId id="369" r:id="rId7"/>
    <p:sldId id="364" r:id="rId8"/>
    <p:sldId id="370" r:id="rId9"/>
    <p:sldId id="371" r:id="rId10"/>
    <p:sldId id="376" r:id="rId11"/>
    <p:sldId id="343" r:id="rId12"/>
    <p:sldId id="372" r:id="rId13"/>
    <p:sldId id="373" r:id="rId14"/>
    <p:sldId id="366" r:id="rId15"/>
    <p:sldId id="374" r:id="rId16"/>
    <p:sldId id="367" r:id="rId17"/>
    <p:sldId id="375" r:id="rId18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3725" autoAdjust="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A1EFF07-B5E2-443F-9F2C-CD82912C5BC5}" type="datetime1">
              <a:rPr lang="fr-FR" smtClean="0"/>
              <a:t>02/05/2024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13849-34E9-4E79-B289-A2572787FD62}" type="datetime1">
              <a:rPr lang="fr-FR" smtClean="0"/>
              <a:pPr/>
              <a:t>02/05/2024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2032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332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 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pic>
        <p:nvPicPr>
          <p:cNvPr id="17" name="Image 16" descr="Balise=Photo de client&#10;Rogner=1&#10;Aligner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re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20" name="Espace réservé du texte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ésum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fr-FR" sz="20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1/3/20XX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fr-FR" noProof="0">
                <a:solidFill>
                  <a:schemeClr val="tx2">
                    <a:alpha val="60000"/>
                  </a:schemeClr>
                </a:solidFill>
              </a:rPr>
              <a:t>Exemple de texte de pied de page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fr-FR" noProof="0" smtClean="0">
                <a:solidFill>
                  <a:schemeClr val="tx2">
                    <a:alpha val="60000"/>
                  </a:schemeClr>
                </a:solidFill>
              </a:rPr>
              <a:pPr rtl="0"/>
              <a:t>‹N°›</a:t>
            </a:fld>
            <a:endParaRPr lang="fr-FR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rme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2" name="Cadre 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5" name="Espace réservé d’image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fr-FR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Modifiez le style du titre</a:t>
            </a:r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fr-FR" sz="1800" noProof="0">
                <a:solidFill>
                  <a:schemeClr val="tx2">
                    <a:alpha val="60000"/>
                  </a:schemeClr>
                </a:solidFill>
              </a:rPr>
              <a:t>Cliquez pour modifier les styles du texte du masque</a:t>
            </a:r>
          </a:p>
        </p:txBody>
      </p:sp>
      <p:sp>
        <p:nvSpPr>
          <p:cNvPr id="29" name="Espace réservé de la date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24" name="Espace réservé d’image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5" name="Espace réservé d’image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6" name="Espace réservé d’image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30" name="Espace réservé du pied de page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31" name="Espace réservé du numéro de diapositive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ut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8" name="Forme libre : Forme 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9" name="Cadre 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>
              <a:solidFill>
                <a:schemeClr val="tx1"/>
              </a:solidFill>
            </a:endParaRP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fr-FR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Modifiez le style du titre</a:t>
            </a:r>
          </a:p>
        </p:txBody>
      </p:sp>
      <p:sp>
        <p:nvSpPr>
          <p:cNvPr id="18" name="Espace réservé d’image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’image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ronologie de graphique de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 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 useBgFill="1">
        <p:nvSpPr>
          <p:cNvPr id="13" name="Rectangle 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Cadre 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0" name="Espace réservé d’image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fr-FR" noProof="0"/>
              <a:t>Cliquez pour ajouter un sous-titre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6" name="Espace réservé d’image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7" name="Espace réservé d’image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18" name="Espace réservé d’image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3" name="Espace réservé du texte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4" name="Espace réservé du texte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5" name="Espace réservé du texte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6" name="Espace réservé du texte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7" name="Espace réservé du texte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28" name="Espace réservé du texte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Nom</a:t>
            </a:r>
          </a:p>
        </p:txBody>
      </p:sp>
      <p:sp>
        <p:nvSpPr>
          <p:cNvPr id="29" name="Espace réservé du texte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fr-FR" noProof="0"/>
              <a:t>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2 colonnes (diapositive de comparais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 rtl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dre 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fr-FR" noProof="0">
                <a:solidFill>
                  <a:srgbClr val="FFFFFF"/>
                </a:solidFill>
              </a:rPr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irmiers.com/actualites/actualites/obesite-gagne-terrain.html" TargetMode="Externa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creativecommons.org/licenses/by-nc-nd/3.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pngall.com/temperature-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338AF-658C-4A05-98BB-BB6AF8F9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>
            <a:normAutofit/>
          </a:bodyPr>
          <a:lstStyle/>
          <a:p>
            <a:r>
              <a:rPr lang="fr-CA" dirty="0"/>
              <a:t>Cours #2</a:t>
            </a:r>
          </a:p>
        </p:txBody>
      </p:sp>
      <p:pic>
        <p:nvPicPr>
          <p:cNvPr id="5" name="Image 4" descr="Une image contenant jouet, roue, dessin humoristique, scooter&#10;&#10;Description générée automatiquement">
            <a:extLst>
              <a:ext uri="{FF2B5EF4-FFF2-40B4-BE49-F238E27FC236}">
                <a16:creationId xmlns:a16="http://schemas.microsoft.com/office/drawing/2014/main" id="{EAFF6286-C091-5B5C-D197-218347A0D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683" y="1106715"/>
            <a:ext cx="4347210" cy="5175250"/>
          </a:xfrm>
          <a:prstGeom prst="rect">
            <a:avLst/>
          </a:prstGeom>
          <a:noFill/>
        </p:spPr>
      </p:pic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9C92A9-79B2-4451-9870-46CECCEA1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696482"/>
            <a:ext cx="4347210" cy="2528661"/>
          </a:xfrm>
        </p:spPr>
        <p:txBody>
          <a:bodyPr>
            <a:normAutofit/>
          </a:bodyPr>
          <a:lstStyle/>
          <a:p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altérations du rein et des voies excrétrices 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240CFD0A-CD18-BB69-D64F-E46C02DF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548532DB-84DD-D12E-3139-023999DA6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A8867C6-9CF7-DE31-5CCC-1EC8FBEB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1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357068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E27F3-992C-4161-9032-8B79C7E70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Facteurs de risque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946C52-EC1E-47B0-9C05-B7DA01853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CA" dirty="0"/>
              <a:t>Facteurs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EDF213-5557-4639-B502-A999AA8AA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337560"/>
            <a:ext cx="3383280" cy="2669223"/>
          </a:xfrm>
        </p:spPr>
        <p:txBody>
          <a:bodyPr/>
          <a:lstStyle/>
          <a:p>
            <a:r>
              <a:rPr lang="fr-CA" dirty="0"/>
              <a:t>Non respect des principes d’asepsie</a:t>
            </a:r>
          </a:p>
          <a:p>
            <a:r>
              <a:rPr lang="fr-CA" dirty="0"/>
              <a:t>Utilisation de produits parfumées</a:t>
            </a:r>
          </a:p>
          <a:p>
            <a:r>
              <a:rPr lang="fr-CA" dirty="0"/>
              <a:t>Méconnaissance des principes d’hygiène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B8BEEA-2382-4CE7-9C04-295280CD6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38600" y="2011680"/>
            <a:ext cx="3749040" cy="530352"/>
          </a:xfrm>
        </p:spPr>
        <p:txBody>
          <a:bodyPr/>
          <a:lstStyle/>
          <a:p>
            <a:pPr algn="ctr"/>
            <a:r>
              <a:rPr lang="fr-CA" dirty="0"/>
              <a:t>Manifestations cliniques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CBF3FA-1951-412A-911B-B37AD3737B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04360" y="2964624"/>
            <a:ext cx="3383280" cy="304215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fr-CA" dirty="0"/>
          </a:p>
          <a:p>
            <a:pPr>
              <a:buFont typeface="Arial" panose="020B0604020202020204" pitchFamily="34" charset="0"/>
              <a:buChar char="•"/>
            </a:pPr>
            <a:r>
              <a:rPr lang="fr-CA" dirty="0"/>
              <a:t>Anurie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dirty="0"/>
              <a:t>Diurèse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dirty="0"/>
              <a:t>Dysurie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dirty="0"/>
              <a:t>Fuite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dirty="0"/>
              <a:t>Hématurie etc.</a:t>
            </a:r>
          </a:p>
          <a:p>
            <a:pPr>
              <a:buFont typeface="Arial" panose="020B0604020202020204" pitchFamily="34" charset="0"/>
              <a:buChar char="•"/>
            </a:pPr>
            <a:endParaRPr lang="fr-CA" dirty="0"/>
          </a:p>
          <a:p>
            <a:pPr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09F30CA-7C6E-42AC-9186-D5E10DFD85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CA" dirty="0"/>
              <a:t>Soins inf.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1789ADD9-310F-41F3-B811-6B728BCE233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CA" i="1" dirty="0"/>
              <a:t>Quantité d’urine </a:t>
            </a:r>
            <a:r>
              <a:rPr lang="fr-CA" i="1" dirty="0" err="1"/>
              <a:t>imp</a:t>
            </a:r>
            <a:r>
              <a:rPr lang="fr-CA" i="1" dirty="0"/>
              <a:t> (heure/miction/8hrs)</a:t>
            </a:r>
          </a:p>
          <a:p>
            <a:r>
              <a:rPr lang="fr-CA" i="1" dirty="0"/>
              <a:t>Sv</a:t>
            </a:r>
          </a:p>
          <a:p>
            <a:r>
              <a:rPr lang="fr-CA" i="1" dirty="0"/>
              <a:t>Peser heure fixe</a:t>
            </a:r>
          </a:p>
          <a:p>
            <a:r>
              <a:rPr lang="fr-CA" i="1" dirty="0"/>
              <a:t>État de conscience</a:t>
            </a:r>
          </a:p>
          <a:p>
            <a:r>
              <a:rPr lang="fr-CA" i="1" dirty="0"/>
              <a:t>Œdème</a:t>
            </a:r>
          </a:p>
          <a:p>
            <a:r>
              <a:rPr lang="fr-CA" i="1" dirty="0"/>
              <a:t>Noté dlr</a:t>
            </a:r>
          </a:p>
          <a:p>
            <a:r>
              <a:rPr lang="fr-CA" i="1" dirty="0"/>
              <a:t>Respecter diète (I/E)</a:t>
            </a:r>
          </a:p>
          <a:p>
            <a:r>
              <a:rPr lang="fr-CA" i="1" dirty="0"/>
              <a:t>Médicament selon ordonnance</a:t>
            </a:r>
          </a:p>
          <a:p>
            <a:pPr marL="228600" indent="0">
              <a:buNone/>
            </a:pPr>
            <a:endParaRPr lang="fr-CA" dirty="0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7A08562-28CC-42E4-B872-F506228D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599CED7-14B1-4E14-8BB9-A8AC7404A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4D190D07-8473-40AC-9B56-AB5759694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10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9643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0F575-C150-49B2-90C4-A21E12A6C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PRICIPAUX BESOIN PERTURBÉS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2607B1-23CA-4A4C-9A8F-2F24169F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Boire et manger</a:t>
            </a:r>
          </a:p>
          <a:p>
            <a:r>
              <a:rPr lang="fr-CA" dirty="0"/>
              <a:t>Éliminer</a:t>
            </a:r>
          </a:p>
          <a:p>
            <a:r>
              <a:rPr lang="fr-CA" dirty="0"/>
              <a:t>Se mouvoir et maintenir une bonne posture</a:t>
            </a:r>
          </a:p>
          <a:p>
            <a:r>
              <a:rPr lang="fr-CA" dirty="0"/>
              <a:t>Dormir et se reposer</a:t>
            </a:r>
          </a:p>
          <a:p>
            <a:r>
              <a:rPr lang="fr-CA" dirty="0"/>
              <a:t>Éviter les dangers</a:t>
            </a:r>
          </a:p>
          <a:p>
            <a:r>
              <a:rPr lang="fr-CA" dirty="0"/>
              <a:t>…..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72F5B0-D643-4F04-8D3F-B31CDA1E3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BA5ED-39F7-4EFA-930D-E878BCFBB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1213D4-F5E1-40A0-8698-70FA7B76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11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8758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3CDEC-EEEC-4993-B827-10721A2B56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Quiz #1</a:t>
            </a:r>
            <a:br>
              <a:rPr lang="fr-CA" dirty="0"/>
            </a:br>
            <a:r>
              <a:rPr lang="fr-CA" dirty="0"/>
              <a:t>Associez le facteur de risque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F6E201-2EB5-44CA-9149-264F37A84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CA" dirty="0"/>
              <a:t>Individuellement … 15 min</a:t>
            </a:r>
          </a:p>
        </p:txBody>
      </p:sp>
    </p:spTree>
    <p:extLst>
      <p:ext uri="{BB962C8B-B14F-4D97-AF65-F5344CB8AC3E}">
        <p14:creationId xmlns:p14="http://schemas.microsoft.com/office/powerpoint/2010/main" val="3558581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4BD1094-A0F0-4145-BDF3-06C67E23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pPr algn="ctr"/>
            <a:r>
              <a:rPr lang="fr-CA" dirty="0"/>
              <a:t>ASPECT DIÉTÉTIQUE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EDB92E1-5DCE-4F68-A57E-7DC1FBA9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CA" sz="3000" dirty="0"/>
              <a:t>HYPOSODÉE</a:t>
            </a:r>
          </a:p>
          <a:p>
            <a:pPr>
              <a:lnSpc>
                <a:spcPct val="100000"/>
              </a:lnSpc>
            </a:pPr>
            <a:r>
              <a:rPr lang="fr-CA" sz="3000" dirty="0"/>
              <a:t>LIMITE LE POTASSIUM</a:t>
            </a:r>
          </a:p>
          <a:p>
            <a:pPr>
              <a:lnSpc>
                <a:spcPct val="100000"/>
              </a:lnSpc>
            </a:pPr>
            <a:r>
              <a:rPr lang="fr-CA" sz="3000" dirty="0"/>
              <a:t>HYPOPROTÉINÉE</a:t>
            </a:r>
          </a:p>
          <a:p>
            <a:pPr>
              <a:lnSpc>
                <a:spcPct val="100000"/>
              </a:lnSpc>
            </a:pPr>
            <a:r>
              <a:rPr lang="fr-CA" sz="3000" dirty="0"/>
              <a:t>ENRICHIE EN LIPIDE/VIT</a:t>
            </a:r>
          </a:p>
          <a:p>
            <a:pPr>
              <a:lnSpc>
                <a:spcPct val="100000"/>
              </a:lnSpc>
            </a:pPr>
            <a:r>
              <a:rPr lang="fr-CA" sz="3000" dirty="0"/>
              <a:t>PETIT REPAS</a:t>
            </a:r>
          </a:p>
          <a:p>
            <a:pPr>
              <a:lnSpc>
                <a:spcPct val="100000"/>
              </a:lnSpc>
            </a:pPr>
            <a:r>
              <a:rPr lang="fr-CA" sz="3000" dirty="0"/>
              <a:t>SURVEILLER L’ÉQUILIBRE HYDRIQUE</a:t>
            </a:r>
          </a:p>
        </p:txBody>
      </p:sp>
      <p:pic>
        <p:nvPicPr>
          <p:cNvPr id="10" name="Espace réservé pour une image  9" descr="Une image contenant personne, périphérique&#10;&#10;Description générée automatiquement">
            <a:extLst>
              <a:ext uri="{FF2B5EF4-FFF2-40B4-BE49-F238E27FC236}">
                <a16:creationId xmlns:a16="http://schemas.microsoft.com/office/drawing/2014/main" id="{3F722DAD-A00B-4248-8162-B8EA200A6C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0534" r="6168" b="2"/>
          <a:stretch/>
        </p:blipFill>
        <p:spPr>
          <a:xfrm>
            <a:off x="6172200" y="2057399"/>
            <a:ext cx="5181600" cy="4119563"/>
          </a:xfrm>
          <a:noFill/>
        </p:spPr>
      </p:pic>
      <p:sp>
        <p:nvSpPr>
          <p:cNvPr id="16" name="Date Placeholder 4">
            <a:extLst>
              <a:ext uri="{FF2B5EF4-FFF2-40B4-BE49-F238E27FC236}">
                <a16:creationId xmlns:a16="http://schemas.microsoft.com/office/drawing/2014/main" id="{48A6F4A0-B7D0-C2E2-12EC-77F5110EA9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2D38F393-EBC9-A5CF-99AC-349337B1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345F2E-B042-4051-B464-30992791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13</a:t>
            </a:fld>
            <a:endParaRPr lang="fr-FR" noProof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D606074-EF22-4C66-A848-CF5518FC7BFE}"/>
              </a:ext>
            </a:extLst>
          </p:cNvPr>
          <p:cNvSpPr txBox="1"/>
          <p:nvPr/>
        </p:nvSpPr>
        <p:spPr>
          <a:xfrm>
            <a:off x="8261287" y="5976907"/>
            <a:ext cx="3092513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fr-CA" sz="700">
                <a:solidFill>
                  <a:srgbClr val="FFFFFF"/>
                </a:solidFill>
                <a:hlinkClick r:id="rId3" tooltip="https://www.infirmiers.com/actualites/actualites/obesite-gagne-terrain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Cette photo</a:t>
            </a:r>
            <a:r>
              <a:rPr lang="fr-CA" sz="700">
                <a:solidFill>
                  <a:srgbClr val="FFFFFF"/>
                </a:solidFill>
              </a:rPr>
              <a:t> par Auteur inconnu est soumise à la licence </a:t>
            </a:r>
            <a:r>
              <a:rPr lang="fr-CA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fr-CA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34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43DF2-7ECB-4134-AE3E-3BDE34A9B4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Exercice 2.2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0BC9AA-1E59-4724-B093-125F0908CF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CA" dirty="0"/>
              <a:t>CÉMEQ p.37</a:t>
            </a:r>
          </a:p>
        </p:txBody>
      </p:sp>
    </p:spTree>
    <p:extLst>
      <p:ext uri="{BB962C8B-B14F-4D97-AF65-F5344CB8AC3E}">
        <p14:creationId xmlns:p14="http://schemas.microsoft.com/office/powerpoint/2010/main" val="148830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A1C4AE-6CCB-4D39-80E8-40ECE54CC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37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CA" dirty="0"/>
              <a:t>Maintenant que vous connaissez l'anatomie de la physiologie du système urinaire imaginez les conséquences d'un dommage affectant ce système !</a:t>
            </a:r>
          </a:p>
        </p:txBody>
      </p:sp>
    </p:spTree>
    <p:extLst>
      <p:ext uri="{BB962C8B-B14F-4D97-AF65-F5344CB8AC3E}">
        <p14:creationId xmlns:p14="http://schemas.microsoft.com/office/powerpoint/2010/main" val="191374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CD7B56-F4AF-4DE4-BEBE-215C0BC505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Les symptômes et les soins d'assistance généraux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A2E84D-0C4B-42AE-A3D1-98025F337A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Évaluation diagnostique </a:t>
            </a:r>
          </a:p>
        </p:txBody>
      </p:sp>
    </p:spTree>
    <p:extLst>
      <p:ext uri="{BB962C8B-B14F-4D97-AF65-F5344CB8AC3E}">
        <p14:creationId xmlns:p14="http://schemas.microsoft.com/office/powerpoint/2010/main" val="309387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8518F4-D13C-40F3-9843-13BBC3B8B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32297"/>
            <a:ext cx="10515600" cy="566057"/>
          </a:xfrm>
        </p:spPr>
        <p:txBody>
          <a:bodyPr rtlCol="0">
            <a:normAutofit fontScale="90000"/>
          </a:bodyPr>
          <a:lstStyle/>
          <a:p>
            <a:pPr rtl="0"/>
            <a:r>
              <a:rPr lang="fr-CA" dirty="0"/>
              <a:t>Examen physique </a:t>
            </a:r>
            <a:br>
              <a:rPr lang="fr-CA" dirty="0"/>
            </a:br>
            <a:br>
              <a:rPr lang="fr-CA" dirty="0"/>
            </a:b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BA94CC-2803-437F-B79F-A5067E280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5157787" cy="3446463"/>
          </a:xfrm>
        </p:spPr>
        <p:txBody>
          <a:bodyPr rtlCol="0">
            <a:normAutofit/>
          </a:bodyPr>
          <a:lstStyle/>
          <a:p>
            <a:pPr marL="228600" indent="0" rtl="0">
              <a:buNone/>
            </a:pPr>
            <a:r>
              <a:rPr lang="fr-CA" sz="2400" dirty="0">
                <a:solidFill>
                  <a:schemeClr val="tx2">
                    <a:lumMod val="75000"/>
                    <a:lumOff val="25000"/>
                    <a:alpha val="70000"/>
                  </a:schemeClr>
                </a:solidFill>
              </a:rPr>
              <a:t>Les signes à observer dans les altérations du système urinaire sont variés.</a:t>
            </a:r>
          </a:p>
          <a:p>
            <a:pPr marL="228600" indent="0" rtl="0">
              <a:buNone/>
            </a:pPr>
            <a:r>
              <a:rPr lang="fr-CA" sz="2400" dirty="0">
                <a:solidFill>
                  <a:schemeClr val="tx2">
                    <a:lumMod val="75000"/>
                    <a:lumOff val="25000"/>
                    <a:alpha val="70000"/>
                  </a:schemeClr>
                </a:solidFill>
              </a:rPr>
              <a:t>ils peuvent résulter d'une intoxication par l'urée ou être la conséquence de troubles urinaires.</a:t>
            </a:r>
            <a:endParaRPr lang="fr-FR" sz="2400" dirty="0">
              <a:solidFill>
                <a:schemeClr val="tx2">
                  <a:lumMod val="75000"/>
                  <a:lumOff val="25000"/>
                  <a:alpha val="70000"/>
                </a:schemeClr>
              </a:solidFill>
            </a:endParaRPr>
          </a:p>
          <a:p>
            <a:pPr rtl="0"/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397F57A-AEBE-465C-9EF7-E78B1CDEC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/>
          <a:p>
            <a:pPr rtl="0">
              <a:buFont typeface="Wingdings" panose="05000000000000000000" pitchFamily="2" charset="2"/>
              <a:buChar char="q"/>
            </a:pPr>
            <a:r>
              <a:rPr lang="fr-CA" dirty="0"/>
              <a:t>Vérification des signes vitaux </a:t>
            </a:r>
          </a:p>
          <a:p>
            <a:pPr rtl="0">
              <a:buFont typeface="Wingdings" panose="05000000000000000000" pitchFamily="2" charset="2"/>
              <a:buChar char="q"/>
            </a:pPr>
            <a:r>
              <a:rPr lang="fr-CA" dirty="0"/>
              <a:t>Observer les différentes parties du corps </a:t>
            </a:r>
          </a:p>
          <a:p>
            <a:pPr rtl="0">
              <a:buFont typeface="Wingdings" panose="05000000000000000000" pitchFamily="2" charset="2"/>
              <a:buChar char="q"/>
            </a:pPr>
            <a:r>
              <a:rPr lang="fr-CA" dirty="0"/>
              <a:t>observez l'état général </a:t>
            </a:r>
          </a:p>
          <a:p>
            <a:pPr rtl="0">
              <a:buFont typeface="Wingdings" panose="05000000000000000000" pitchFamily="2" charset="2"/>
              <a:buChar char="q"/>
            </a:pPr>
            <a:endParaRPr lang="fr-CA" dirty="0"/>
          </a:p>
          <a:p>
            <a:pPr rtl="0">
              <a:buFont typeface="Arial" panose="020B0604020202020204" pitchFamily="34" charset="0"/>
              <a:buChar char="•"/>
            </a:pPr>
            <a:r>
              <a:rPr lang="fr-CA" dirty="0"/>
              <a:t>Hyperthermie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fr-CA" dirty="0"/>
              <a:t>Œdème 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fr-CA" dirty="0"/>
              <a:t>Respiration 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fr-CA" dirty="0"/>
              <a:t>Étourdissement etc. </a:t>
            </a:r>
            <a:endParaRPr lang="fr-FR" dirty="0"/>
          </a:p>
          <a:p>
            <a:pPr rtl="0"/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39585F9-7D6B-4252-AE8C-05F7E6494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114662" y="4038464"/>
            <a:ext cx="1237550" cy="174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1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A3716B-62F7-49A3-A553-B4D9652417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9EC191-CC10-48B2-8724-DCF64A08F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3E3EFD-8631-49AB-9FE8-268D2C0D1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5</a:t>
            </a:fld>
            <a:endParaRPr lang="fr-FR" noProof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A4FB352-D450-4B8D-94F9-F092C05B4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213" y="679076"/>
            <a:ext cx="6156051" cy="1236592"/>
          </a:xfrm>
        </p:spPr>
        <p:txBody>
          <a:bodyPr anchor="b">
            <a:normAutofit/>
          </a:bodyPr>
          <a:lstStyle/>
          <a:p>
            <a:r>
              <a:rPr lang="fr-CA" sz="4400" dirty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Analyses de laboratoire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AD4ADB2-1C7D-4F2E-BF6D-02FC7D37C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1519"/>
            <a:ext cx="6156052" cy="298608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FSC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Dosage électrolytiques sériques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Dosage de l'urée et de la créatine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Analyse d'urine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Culture d'urine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Clairance de l'urée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CA" sz="1900" dirty="0">
                <a:solidFill>
                  <a:schemeClr val="tx2">
                    <a:alpha val="60000"/>
                  </a:schemeClr>
                </a:solidFill>
              </a:rPr>
              <a:t>Clairance de la créatine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q"/>
            </a:pPr>
            <a:endParaRPr lang="fr-CA" sz="1900" dirty="0">
              <a:solidFill>
                <a:schemeClr val="tx2">
                  <a:alpha val="60000"/>
                </a:schemeClr>
              </a:solidFill>
            </a:endParaRPr>
          </a:p>
        </p:txBody>
      </p:sp>
      <p:pic>
        <p:nvPicPr>
          <p:cNvPr id="10" name="Espace réservé pour une image  9" descr="Une image contenant texte, tasse, boisson&#10;&#10;Description générée automatiquement">
            <a:extLst>
              <a:ext uri="{FF2B5EF4-FFF2-40B4-BE49-F238E27FC236}">
                <a16:creationId xmlns:a16="http://schemas.microsoft.com/office/drawing/2014/main" id="{114ED732-95B7-47B8-9315-E5417EAA5A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t="10071" b="26765"/>
          <a:stretch/>
        </p:blipFill>
        <p:spPr>
          <a:xfrm>
            <a:off x="7424928" y="484632"/>
            <a:ext cx="4279392" cy="2862072"/>
          </a:xfrm>
          <a:noFill/>
        </p:spPr>
      </p:pic>
      <p:pic>
        <p:nvPicPr>
          <p:cNvPr id="12" name="Espace réservé pour une image  11" descr="Une image contenant personne&#10;&#10;Description générée automatiquement">
            <a:extLst>
              <a:ext uri="{FF2B5EF4-FFF2-40B4-BE49-F238E27FC236}">
                <a16:creationId xmlns:a16="http://schemas.microsoft.com/office/drawing/2014/main" id="{037B03AF-2901-445F-9DD7-A10E31A537A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8677" r="8677"/>
          <a:stretch>
            <a:fillRect/>
          </a:stretch>
        </p:blipFill>
        <p:spPr>
          <a:xfrm>
            <a:off x="7424738" y="3511550"/>
            <a:ext cx="4279900" cy="2862263"/>
          </a:xfrm>
        </p:spPr>
      </p:pic>
    </p:spTree>
    <p:extLst>
      <p:ext uri="{BB962C8B-B14F-4D97-AF65-F5344CB8AC3E}">
        <p14:creationId xmlns:p14="http://schemas.microsoft.com/office/powerpoint/2010/main" val="179896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74BA7ABF-7B40-BFEE-194F-6F3E0F7A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pPr algn="ctr"/>
            <a:r>
              <a:rPr lang="fr-CA" dirty="0"/>
              <a:t>Résultat </a:t>
            </a:r>
            <a:endParaRPr lang="en-US" dirty="0"/>
          </a:p>
        </p:txBody>
      </p:sp>
      <p:pic>
        <p:nvPicPr>
          <p:cNvPr id="11" name="Espace réservé du contenu 10" descr="Une image contenant texte&#10;&#10;Description générée automatiquement">
            <a:extLst>
              <a:ext uri="{FF2B5EF4-FFF2-40B4-BE49-F238E27FC236}">
                <a16:creationId xmlns:a16="http://schemas.microsoft.com/office/drawing/2014/main" id="{E39FC8F2-63AA-41FF-8760-3F921E6D80F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r="9436" b="-2"/>
          <a:stretch/>
        </p:blipFill>
        <p:spPr>
          <a:xfrm>
            <a:off x="838200" y="2057399"/>
            <a:ext cx="5181600" cy="4119563"/>
          </a:xfrm>
          <a:noFill/>
        </p:spPr>
      </p:pic>
      <p:pic>
        <p:nvPicPr>
          <p:cNvPr id="13" name="Espace réservé du contenu 12" descr="Une image contenant table&#10;&#10;Description générée automatiquement">
            <a:extLst>
              <a:ext uri="{FF2B5EF4-FFF2-40B4-BE49-F238E27FC236}">
                <a16:creationId xmlns:a16="http://schemas.microsoft.com/office/drawing/2014/main" id="{B6B77E00-BA0A-49A5-A10B-A138D7F3C44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t="2559" b="6839"/>
          <a:stretch/>
        </p:blipFill>
        <p:spPr>
          <a:xfrm>
            <a:off x="6172200" y="2057399"/>
            <a:ext cx="5181600" cy="4119563"/>
          </a:xfr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EC31DB-E410-491F-A9D6-C1A501014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9B5453-DC96-4C80-9594-76EE7E3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A1D2B1-3DDB-4961-AD9B-C323A40A8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463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3CD1F-E090-BF00-7493-1E907BAC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interactif TBI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9B15A5-2898-208E-9EB7-35E592F5A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92F33E-767A-1D09-8BE0-D85C2F01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D13CD5-1584-3A8D-43CC-DDAFB0B5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B23935-7BCD-D1A1-BE3B-161E345D3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8844951-7827-47D4-8276-7DDE1FA7D85A}" type="slidenum">
              <a:rPr lang="fr-FR" noProof="0" smtClean="0"/>
              <a:t>7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1508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B191B0-6EB1-465F-8485-17B0C7B5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rtlCol="0">
            <a:normAutofit/>
          </a:bodyPr>
          <a:lstStyle/>
          <a:p>
            <a:pPr rtl="0"/>
            <a:r>
              <a:rPr lang="fr-FR" dirty="0"/>
              <a:t>Travail d’équipe </a:t>
            </a:r>
            <a:br>
              <a:rPr lang="fr-FR" dirty="0"/>
            </a:br>
            <a:r>
              <a:rPr lang="fr-FR" sz="2400" dirty="0"/>
              <a:t>Explication …..</a:t>
            </a:r>
            <a:endParaRPr lang="fr-FR" dirty="0"/>
          </a:p>
        </p:txBody>
      </p:sp>
      <p:pic>
        <p:nvPicPr>
          <p:cNvPr id="24" name="Espace réservé d’image 23" descr="Portrait">
            <a:extLst>
              <a:ext uri="{FF2B5EF4-FFF2-40B4-BE49-F238E27FC236}">
                <a16:creationId xmlns:a16="http://schemas.microsoft.com/office/drawing/2014/main" id="{9052A624-933A-4A83-B0B4-51BEC99357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664" y="2240280"/>
            <a:ext cx="2286000" cy="2322576"/>
          </a:xfrm>
        </p:spPr>
      </p:pic>
      <p:pic>
        <p:nvPicPr>
          <p:cNvPr id="26" name="Espace réservé d’image 25" descr="Portrait">
            <a:extLst>
              <a:ext uri="{FF2B5EF4-FFF2-40B4-BE49-F238E27FC236}">
                <a16:creationId xmlns:a16="http://schemas.microsoft.com/office/drawing/2014/main" id="{F0CFEB80-44C9-458B-87AA-0B90F00348F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8728" y="2240280"/>
            <a:ext cx="2286000" cy="2322576"/>
          </a:xfrm>
        </p:spPr>
      </p:pic>
      <p:pic>
        <p:nvPicPr>
          <p:cNvPr id="28" name="Espace réservé d’image 27" descr="Portrait">
            <a:extLst>
              <a:ext uri="{FF2B5EF4-FFF2-40B4-BE49-F238E27FC236}">
                <a16:creationId xmlns:a16="http://schemas.microsoft.com/office/drawing/2014/main" id="{2FE6C73A-2FC6-4941-9268-7E317353933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5936" y="2267712"/>
            <a:ext cx="2286000" cy="2322576"/>
          </a:xfrm>
        </p:spPr>
      </p:pic>
      <p:pic>
        <p:nvPicPr>
          <p:cNvPr id="30" name="Espace réservé d’image 29" descr="Portrait">
            <a:extLst>
              <a:ext uri="{FF2B5EF4-FFF2-40B4-BE49-F238E27FC236}">
                <a16:creationId xmlns:a16="http://schemas.microsoft.com/office/drawing/2014/main" id="{9507F35B-4521-4DF9-B9FF-D906724AD2C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53144" y="2267712"/>
            <a:ext cx="2286000" cy="2322576"/>
          </a:xfr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4C6D9A5-F79A-44C0-899E-187ED722BD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D02212D-9CF8-466C-B921-1004A297495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5DBC22E-88A7-4600-A86F-6567BF79BA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453A7B9-6412-41B6-8775-833225A0F10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0422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FEE129-9634-4FB0-82D2-265564FF1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5157787" cy="34464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Radiographie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Échographie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Angiographie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Pyélographie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Cystographie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sz="2400" dirty="0"/>
              <a:t>Biopsie etc.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A92D609-F34F-5EB7-771A-2A7CC68D7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728595"/>
            <a:ext cx="5183188" cy="3109912"/>
          </a:xfrm>
          <a:prstGeom prst="rect">
            <a:avLst/>
          </a:prstGeo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310378-ECEF-4F77-B4AC-65BE2E64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1/3/20XX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221395-686C-431D-9B36-48C4EB89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r>
              <a:rPr lang="fr-FR" noProof="0"/>
              <a:t>EXEMPLE DE TEXTE DE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CFB9E6-E973-4A68-B0A7-23131873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anchor="ctr">
            <a:normAutofit/>
          </a:bodyPr>
          <a:lstStyle/>
          <a:p>
            <a:pPr rtl="0">
              <a:spcAft>
                <a:spcPts val="600"/>
              </a:spcAft>
            </a:pPr>
            <a:fld id="{28844951-7827-47D4-8276-7DDE1FA7D85A}" type="slidenum">
              <a:rPr lang="fr-FR" noProof="0" smtClean="0"/>
              <a:pPr rtl="0">
                <a:spcAft>
                  <a:spcPts val="600"/>
                </a:spcAft>
              </a:pPr>
              <a:t>9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742E263-B6A6-47FF-A274-A1C83B277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 anchor="ctr">
            <a:normAutofit/>
          </a:bodyPr>
          <a:lstStyle/>
          <a:p>
            <a:r>
              <a:rPr lang="fr-CA" dirty="0"/>
              <a:t>Moyen d'exploration médicale </a:t>
            </a:r>
            <a:endParaRPr lang="fr-CA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663A34B-298C-A0C2-EC01-BA6836C46873}"/>
              </a:ext>
            </a:extLst>
          </p:cNvPr>
          <p:cNvSpPr txBox="1"/>
          <p:nvPr/>
        </p:nvSpPr>
        <p:spPr>
          <a:xfrm>
            <a:off x="6691086" y="2295144"/>
            <a:ext cx="5157787" cy="5303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>
              <a:spcBef>
                <a:spcPts val="1000"/>
              </a:spcBef>
              <a:buClr>
                <a:schemeClr val="tx2">
                  <a:lumMod val="10000"/>
                  <a:lumOff val="90000"/>
                </a:schemeClr>
              </a:buClr>
              <a:buSzPct val="80000"/>
            </a:pPr>
            <a:r>
              <a:rPr lang="en-US" sz="2400" b="0" kern="1200" dirty="0">
                <a:solidFill>
                  <a:schemeClr val="tx2">
                    <a:alpha val="7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 travail ….  Tu as 60 min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3083658-0C4C-41BF-3F4F-C4B2F34A86B3}"/>
              </a:ext>
            </a:extLst>
          </p:cNvPr>
          <p:cNvSpPr txBox="1"/>
          <p:nvPr/>
        </p:nvSpPr>
        <p:spPr>
          <a:xfrm>
            <a:off x="938213" y="1898840"/>
            <a:ext cx="5183187" cy="53035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>
              <a:spcBef>
                <a:spcPts val="1000"/>
              </a:spcBef>
              <a:buClr>
                <a:schemeClr val="tx2">
                  <a:lumMod val="10000"/>
                  <a:lumOff val="90000"/>
                </a:schemeClr>
              </a:buClr>
              <a:buSzPct val="80000"/>
            </a:pPr>
            <a:r>
              <a:rPr lang="en-US" sz="2400" b="0" kern="1200" dirty="0" err="1">
                <a:solidFill>
                  <a:schemeClr val="tx2">
                    <a:alpha val="70000"/>
                  </a:schemeClr>
                </a:solidFill>
              </a:rPr>
              <a:t>Voici</a:t>
            </a:r>
            <a:r>
              <a:rPr lang="en-US" sz="2400" b="0" kern="1200" dirty="0">
                <a:solidFill>
                  <a:schemeClr val="tx2">
                    <a:alpha val="70000"/>
                  </a:schemeClr>
                </a:solidFill>
              </a:rPr>
              <a:t> les choix de ton travail …..</a:t>
            </a:r>
          </a:p>
        </p:txBody>
      </p:sp>
    </p:spTree>
    <p:extLst>
      <p:ext uri="{BB962C8B-B14F-4D97-AF65-F5344CB8AC3E}">
        <p14:creationId xmlns:p14="http://schemas.microsoft.com/office/powerpoint/2010/main" val="281594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42_TF00537603_Win32" id="{48F5AD54-D9BE-47A5-9A26-1E33B0F691F6}" vid="{61D0192D-7D5A-494E-83CB-2D66521CDEA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{BE3E84C6-5C38-4AFC-97DC-4C8134FA538D}tf00537603_win32</Template>
  <TotalTime>106</TotalTime>
  <Words>353</Words>
  <Application>Microsoft Office PowerPoint</Application>
  <PresentationFormat>Grand écran</PresentationFormat>
  <Paragraphs>102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Avenir Next LT Pro</vt:lpstr>
      <vt:lpstr>Calibri</vt:lpstr>
      <vt:lpstr>Sabon Next LT</vt:lpstr>
      <vt:lpstr>Wingdings</vt:lpstr>
      <vt:lpstr>LuminousVTI</vt:lpstr>
      <vt:lpstr>Cours #2</vt:lpstr>
      <vt:lpstr>Maintenant que vous connaissez l'anatomie de la physiologie du système urinaire imaginez les conséquences d'un dommage affectant ce système !</vt:lpstr>
      <vt:lpstr>Les symptômes et les soins d'assistance généraux </vt:lpstr>
      <vt:lpstr>Examen physique   </vt:lpstr>
      <vt:lpstr>Analyses de laboratoire</vt:lpstr>
      <vt:lpstr>Résultat </vt:lpstr>
      <vt:lpstr>Exercice interactif TBI</vt:lpstr>
      <vt:lpstr>Travail d’équipe  Explication …..</vt:lpstr>
      <vt:lpstr>Moyen d'exploration médicale </vt:lpstr>
      <vt:lpstr>Facteurs de risque </vt:lpstr>
      <vt:lpstr>PRICIPAUX BESOIN PERTURBÉS</vt:lpstr>
      <vt:lpstr>Quiz #1 Associez le facteur de risque </vt:lpstr>
      <vt:lpstr>ASPECT DIÉTÉTIQUE</vt:lpstr>
      <vt:lpstr>Exercice 2.2</vt:lpstr>
    </vt:vector>
  </TitlesOfParts>
  <Company>CSSRDN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</dc:title>
  <dc:creator>Petit, Anne-Gabrielle</dc:creator>
  <cp:lastModifiedBy>Di Mattia, Stephanie</cp:lastModifiedBy>
  <cp:revision>3</cp:revision>
  <dcterms:created xsi:type="dcterms:W3CDTF">2022-05-09T12:53:01Z</dcterms:created>
  <dcterms:modified xsi:type="dcterms:W3CDTF">2024-05-02T17:48:20Z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