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
      <p:font typeface="Exo 2"/>
      <p:regular r:id="rId21"/>
      <p:bold r:id="rId22"/>
      <p:italic r:id="rId23"/>
      <p:boldItalic r:id="rId24"/>
    </p:embeddedFont>
    <p:embeddedFont>
      <p:font typeface="Oswal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Oswald-bold.fntdata"/><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Roboto-bold.fntdata"/><Relationship Id="rId21" Type="http://schemas.openxmlformats.org/officeDocument/2006/relationships/font" Target="fonts/Exo2-regular.fntdata"/><Relationship Id="rId3" Type="http://schemas.openxmlformats.org/officeDocument/2006/relationships/presProps" Target="presProps.xml"/><Relationship Id="rId25" Type="http://schemas.openxmlformats.org/officeDocument/2006/relationships/font" Target="fonts/Oswald-regular.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Roboto-regular.fntdata"/><Relationship Id="rId20" Type="http://schemas.openxmlformats.org/officeDocument/2006/relationships/font" Target="fonts/Roboto-boldItalic.fntdata"/><Relationship Id="rId2" Type="http://schemas.openxmlformats.org/officeDocument/2006/relationships/viewProps" Target="viewProps.xml"/><Relationship Id="rId16" Type="http://schemas.openxmlformats.org/officeDocument/2006/relationships/slide" Target="slides/slide11.xml"/><Relationship Id="rId29" Type="http://schemas.openxmlformats.org/officeDocument/2006/relationships/customXml" Target="../customXml/item3.xml"/><Relationship Id="rId24" Type="http://schemas.openxmlformats.org/officeDocument/2006/relationships/font" Target="fonts/Exo2-boldItalic.fntdata"/><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23" Type="http://schemas.openxmlformats.org/officeDocument/2006/relationships/font" Target="fonts/Exo2-italic.fntdata"/><Relationship Id="rId5" Type="http://schemas.openxmlformats.org/officeDocument/2006/relationships/notesMaster" Target="notesMasters/notesMaster1.xml"/><Relationship Id="rId15" Type="http://schemas.openxmlformats.org/officeDocument/2006/relationships/slide" Target="slides/slide10.xml"/><Relationship Id="rId28"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font" Target="fonts/Roboto-italic.fntdata"/><Relationship Id="rId22" Type="http://schemas.openxmlformats.org/officeDocument/2006/relationships/font" Target="fonts/Exo2-bold.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47c94205e3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7c94205e3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65672e6d04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65672e6d04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46d7ac1b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46d7ac1b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af7daa871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af7daa871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af7daa8716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af7daa8716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42c10106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2c10106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65672e6d04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65672e6d04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abc1a42e7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abc1a42e7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abc1a42e7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abc1a42e7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abc1a42e7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abc1a42e7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65672e6d0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65672e6d0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3.png"/><Relationship Id="rId4"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3.png"/><Relationship Id="rId4"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3.png"/><Relationship Id="rId4"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3.png"/><Relationship Id="rId4"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3.png"/><Relationship Id="rId4"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3.png"/><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3.png"/><Relationship Id="rId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Présentation"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pic>
        <p:nvPicPr>
          <p:cNvPr id="11" name="Google Shape;11;p2"/>
          <p:cNvPicPr preferRelativeResize="0"/>
          <p:nvPr/>
        </p:nvPicPr>
        <p:blipFill rotWithShape="1">
          <a:blip r:embed="rId2">
            <a:alphaModFix/>
          </a:blip>
          <a:srcRect b="0" l="0" r="27933" t="0"/>
          <a:stretch/>
        </p:blipFill>
        <p:spPr>
          <a:xfrm>
            <a:off x="-53150" y="418425"/>
            <a:ext cx="9214800" cy="4768800"/>
          </a:xfrm>
          <a:prstGeom prst="rect">
            <a:avLst/>
          </a:prstGeom>
          <a:noFill/>
          <a:ln>
            <a:noFill/>
          </a:ln>
        </p:spPr>
      </p:pic>
      <p:sp>
        <p:nvSpPr>
          <p:cNvPr id="12" name="Google Shape;12;p2"/>
          <p:cNvSpPr/>
          <p:nvPr/>
        </p:nvSpPr>
        <p:spPr>
          <a:xfrm rot="10800000">
            <a:off x="-58250" y="-106150"/>
            <a:ext cx="9225000" cy="1297575"/>
          </a:xfrm>
          <a:prstGeom prst="flowChartManualInpu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76200" y="76204"/>
            <a:ext cx="2449718" cy="819858"/>
            <a:chOff x="-58250" y="-38001"/>
            <a:chExt cx="3035209" cy="1148421"/>
          </a:xfrm>
        </p:grpSpPr>
        <p:pic>
          <p:nvPicPr>
            <p:cNvPr id="14" name="Google Shape;14;p2"/>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15" name="Google Shape;15;p2"/>
            <p:cNvSpPr txBox="1"/>
            <p:nvPr/>
          </p:nvSpPr>
          <p:spPr>
            <a:xfrm>
              <a:off x="652259" y="596220"/>
              <a:ext cx="23247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700">
                  <a:solidFill>
                    <a:srgbClr val="FFFFFF"/>
                  </a:solidFill>
                  <a:latin typeface="Exo 2"/>
                  <a:ea typeface="Exo 2"/>
                  <a:cs typeface="Exo 2"/>
                  <a:sym typeface="Exo 2"/>
                </a:rPr>
                <a:t>CENTRE DE FORMATION </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DU TRANSPORT ROUTIER</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DE SAINT-JÉRÔME</a:t>
              </a:r>
              <a:endParaRPr i="1" sz="700">
                <a:solidFill>
                  <a:srgbClr val="FFFFFF"/>
                </a:solidFill>
                <a:latin typeface="Exo 2"/>
                <a:ea typeface="Exo 2"/>
                <a:cs typeface="Exo 2"/>
                <a:sym typeface="Exo 2"/>
              </a:endParaRPr>
            </a:p>
          </p:txBody>
        </p:sp>
      </p:grpSp>
      <p:sp>
        <p:nvSpPr>
          <p:cNvPr id="16" name="Google Shape;16;p2"/>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3600"/>
              <a:buFont typeface="Oswald"/>
              <a:buNone/>
              <a:defRPr b="1" sz="3600">
                <a:solidFill>
                  <a:srgbClr val="000000"/>
                </a:solidFill>
                <a:latin typeface="Oswald"/>
                <a:ea typeface="Oswald"/>
                <a:cs typeface="Oswald"/>
                <a:sym typeface="Oswa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7" name="Google Shape;17;p2"/>
          <p:cNvPicPr preferRelativeResize="0"/>
          <p:nvPr/>
        </p:nvPicPr>
        <p:blipFill>
          <a:blip r:embed="rId4">
            <a:alphaModFix/>
          </a:blip>
          <a:stretch>
            <a:fillRect/>
          </a:stretch>
        </p:blipFill>
        <p:spPr>
          <a:xfrm>
            <a:off x="7893075" y="43925"/>
            <a:ext cx="1128074" cy="4834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type="title"/>
          </p:nvPr>
        </p:nvSpPr>
        <p:spPr>
          <a:xfrm>
            <a:off x="1165375" y="1055800"/>
            <a:ext cx="7011300" cy="1927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21" name="Google Shape;21;p3"/>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22" name="Google Shape;22;p3"/>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23" name="Google Shape;23;p3"/>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 name="Google Shape;24;p3"/>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25" name="Google Shape;25;p3"/>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4"/>
          <p:cNvSpPr txBox="1"/>
          <p:nvPr>
            <p:ph idx="1" type="body"/>
          </p:nvPr>
        </p:nvSpPr>
        <p:spPr>
          <a:xfrm>
            <a:off x="311700" y="1152475"/>
            <a:ext cx="8520600" cy="3013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0" name="Google Shape;30;p4"/>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1" name="Google Shape;31;p4"/>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32" name="Google Shape;32;p4"/>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 name="Google Shape;33;p4"/>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34" name="Google Shape;34;p4"/>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 name="Google Shape;3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8" name="Google Shape;38;p5"/>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9" name="Google Shape;39;p5"/>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40" name="Google Shape;40;p5"/>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 name="Google Shape;41;p5"/>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42" name="Google Shape;42;p5"/>
          <p:cNvPicPr preferRelativeResize="0"/>
          <p:nvPr/>
        </p:nvPicPr>
        <p:blipFill>
          <a:blip r:embed="rId4">
            <a:alphaModFix/>
          </a:blip>
          <a:stretch>
            <a:fillRect/>
          </a:stretch>
        </p:blipFill>
        <p:spPr>
          <a:xfrm>
            <a:off x="7863525" y="4439400"/>
            <a:ext cx="1128074" cy="4834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 name="Shape 43"/>
        <p:cNvGrpSpPr/>
        <p:nvPr/>
      </p:nvGrpSpPr>
      <p:grpSpPr>
        <a:xfrm>
          <a:off x="0" y="0"/>
          <a:ext cx="0" cy="0"/>
          <a:chOff x="0" y="0"/>
          <a:chExt cx="0" cy="0"/>
        </a:xfrm>
      </p:grpSpPr>
      <p:sp>
        <p:nvSpPr>
          <p:cNvPr id="44" name="Google Shape;44;p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5" name="Google Shape;4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6" name="Google Shape;46;p6"/>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7" name="Google Shape;47;p6"/>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8" name="Google Shape;48;p6"/>
          <p:cNvSpPr txBox="1"/>
          <p:nvPr>
            <p:ph idx="4"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49" name="Google Shape;49;p6"/>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50" name="Google Shape;50;p6"/>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 name="Google Shape;51;p6"/>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52" name="Google Shape;52;p6"/>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 name="Shape 53"/>
        <p:cNvGrpSpPr/>
        <p:nvPr/>
      </p:nvGrpSpPr>
      <p:grpSpPr>
        <a:xfrm>
          <a:off x="0" y="0"/>
          <a:ext cx="0" cy="0"/>
          <a:chOff x="0" y="0"/>
          <a:chExt cx="0" cy="0"/>
        </a:xfrm>
      </p:grpSpPr>
      <p:sp>
        <p:nvSpPr>
          <p:cNvPr id="54" name="Google Shape;54;p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6" name="Google Shape;56;p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7" name="Google Shape;57;p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8" name="Google Shape;5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59" name="Google Shape;59;p7"/>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0" name="Google Shape;60;p7"/>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1" name="Google Shape;61;p7"/>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 name="Google Shape;62;p7"/>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63" name="Google Shape;63;p7"/>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66" name="Google Shape;66;p8"/>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7" name="Google Shape;67;p8"/>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8" name="Google Shape;68;p8"/>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8"/>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70" name="Google Shape;70;p8"/>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2">
  <p:cSld name="CUSTOM">
    <p:spTree>
      <p:nvGrpSpPr>
        <p:cNvPr id="71" name="Shape 71"/>
        <p:cNvGrpSpPr/>
        <p:nvPr/>
      </p:nvGrpSpPr>
      <p:grpSpPr>
        <a:xfrm>
          <a:off x="0" y="0"/>
          <a:ext cx="0" cy="0"/>
          <a:chOff x="0" y="0"/>
          <a:chExt cx="0" cy="0"/>
        </a:xfrm>
      </p:grpSpPr>
      <p:sp>
        <p:nvSpPr>
          <p:cNvPr id="72" name="Google Shape;72;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0"/>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Compétence 3</a:t>
            </a:r>
            <a:endParaRPr/>
          </a:p>
          <a:p>
            <a:pPr indent="0" lvl="0" marL="0" rtl="0" algn="ctr">
              <a:spcBef>
                <a:spcPts val="0"/>
              </a:spcBef>
              <a:spcAft>
                <a:spcPts val="0"/>
              </a:spcAft>
              <a:buNone/>
            </a:pPr>
            <a:r>
              <a:rPr lang="fr"/>
              <a:t>Lois et règlements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                                Conclusion</a:t>
            </a:r>
            <a:endParaRPr/>
          </a:p>
        </p:txBody>
      </p:sp>
      <p:sp>
        <p:nvSpPr>
          <p:cNvPr id="134" name="Google Shape;134;p19"/>
          <p:cNvSpPr txBox="1"/>
          <p:nvPr>
            <p:ph idx="1" type="body"/>
          </p:nvPr>
        </p:nvSpPr>
        <p:spPr>
          <a:xfrm>
            <a:off x="311700" y="1152475"/>
            <a:ext cx="8520600" cy="30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000"/>
              <a:t>Les propriétaires, les exploitants ainsi que les conducteurs de véhicules lourds sont tenus de respecter les lois,les règlements et les normes.</a:t>
            </a:r>
            <a:r>
              <a:rPr lang="fr" sz="2500"/>
              <a:t> </a:t>
            </a:r>
            <a:endParaRPr sz="2500"/>
          </a:p>
          <a:p>
            <a:pPr indent="0" lvl="0" marL="0" rtl="0" algn="l">
              <a:spcBef>
                <a:spcPts val="1600"/>
              </a:spcBef>
              <a:spcAft>
                <a:spcPts val="0"/>
              </a:spcAft>
              <a:buNone/>
            </a:pPr>
            <a:r>
              <a:t/>
            </a:r>
            <a:endParaRPr sz="2700" u="sng"/>
          </a:p>
          <a:p>
            <a:pPr indent="0" lvl="0" marL="0" rtl="0" algn="ctr">
              <a:spcBef>
                <a:spcPts val="1600"/>
              </a:spcBef>
              <a:spcAft>
                <a:spcPts val="0"/>
              </a:spcAft>
              <a:buClr>
                <a:schemeClr val="dk1"/>
              </a:buClr>
              <a:buSzPts val="1100"/>
              <a:buFont typeface="Arial"/>
              <a:buNone/>
            </a:pPr>
            <a:r>
              <a:rPr lang="fr" sz="1400">
                <a:solidFill>
                  <a:srgbClr val="FF0000"/>
                </a:solidFill>
                <a:latin typeface="Comic Sans MS"/>
                <a:ea typeface="Comic Sans MS"/>
                <a:cs typeface="Comic Sans MS"/>
                <a:sym typeface="Comic Sans MS"/>
              </a:rPr>
              <a:t> </a:t>
            </a:r>
            <a:endParaRPr b="1" sz="1550">
              <a:solidFill>
                <a:srgbClr val="707041"/>
              </a:solidFill>
              <a:latin typeface="Verdana"/>
              <a:ea typeface="Verdana"/>
              <a:cs typeface="Verdana"/>
              <a:sym typeface="Verdana"/>
            </a:endParaRPr>
          </a:p>
          <a:p>
            <a:pPr indent="0" lvl="0" marL="0" rtl="0" algn="l">
              <a:spcBef>
                <a:spcPts val="0"/>
              </a:spcBef>
              <a:spcAft>
                <a:spcPts val="0"/>
              </a:spcAft>
              <a:buNone/>
            </a:pPr>
            <a:r>
              <a:t/>
            </a:r>
            <a:endParaRPr sz="25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txBox="1"/>
          <p:nvPr>
            <p:ph type="title"/>
          </p:nvPr>
        </p:nvSpPr>
        <p:spPr>
          <a:xfrm>
            <a:off x="5237250" y="1239725"/>
            <a:ext cx="3344100" cy="214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Ne prenez rien pour acquis. Vérifiez l’exactitude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
              <a:t> Description de la compétence 3</a:t>
            </a:r>
            <a:endParaRPr/>
          </a:p>
        </p:txBody>
      </p:sp>
      <p:sp>
        <p:nvSpPr>
          <p:cNvPr id="83" name="Google Shape;83;p11"/>
          <p:cNvSpPr txBox="1"/>
          <p:nvPr>
            <p:ph idx="1" type="body"/>
          </p:nvPr>
        </p:nvSpPr>
        <p:spPr>
          <a:xfrm>
            <a:off x="311700" y="1152475"/>
            <a:ext cx="8520600" cy="3013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b="1" sz="1500">
              <a:solidFill>
                <a:srgbClr val="000000"/>
              </a:solidFill>
            </a:endParaRPr>
          </a:p>
          <a:p>
            <a:pPr indent="-342900" lvl="0" marL="457200" marR="0" rtl="0" algn="l">
              <a:spcBef>
                <a:spcPts val="0"/>
              </a:spcBef>
              <a:spcAft>
                <a:spcPts val="0"/>
              </a:spcAft>
              <a:buClr>
                <a:srgbClr val="000000"/>
              </a:buClr>
              <a:buSzPts val="1800"/>
              <a:buChar char="●"/>
            </a:pPr>
            <a:r>
              <a:rPr b="1" lang="fr" sz="1500">
                <a:solidFill>
                  <a:srgbClr val="000000"/>
                </a:solidFill>
              </a:rPr>
              <a:t>OBJECTIF de la compétence: </a:t>
            </a:r>
            <a:endParaRPr b="1" sz="1500">
              <a:solidFill>
                <a:srgbClr val="000000"/>
              </a:solidFill>
            </a:endParaRPr>
          </a:p>
          <a:p>
            <a:pPr indent="0" lvl="0" marL="457200" marR="0" rtl="0" algn="l">
              <a:spcBef>
                <a:spcPts val="0"/>
              </a:spcBef>
              <a:spcAft>
                <a:spcPts val="0"/>
              </a:spcAft>
              <a:buNone/>
            </a:pPr>
            <a:r>
              <a:t/>
            </a:r>
            <a:endParaRPr sz="1500">
              <a:solidFill>
                <a:srgbClr val="000000"/>
              </a:solidFill>
            </a:endParaRPr>
          </a:p>
          <a:p>
            <a:pPr indent="0" lvl="0" marL="457200" marR="0" rtl="0" algn="l">
              <a:spcBef>
                <a:spcPts val="0"/>
              </a:spcBef>
              <a:spcAft>
                <a:spcPts val="0"/>
              </a:spcAft>
              <a:buNone/>
            </a:pPr>
            <a:r>
              <a:rPr lang="fr" sz="1500">
                <a:solidFill>
                  <a:srgbClr val="000000"/>
                </a:solidFill>
              </a:rPr>
              <a:t>Résoudre des problèmes d’application de la réglementation.</a:t>
            </a:r>
            <a:endParaRPr sz="1500">
              <a:solidFill>
                <a:srgbClr val="000000"/>
              </a:solidFill>
            </a:endParaRPr>
          </a:p>
          <a:p>
            <a:pPr indent="0" lvl="0" marL="0" marR="0" rtl="0" algn="l">
              <a:spcBef>
                <a:spcPts val="0"/>
              </a:spcBef>
              <a:spcAft>
                <a:spcPts val="0"/>
              </a:spcAft>
              <a:buNone/>
            </a:pPr>
            <a:r>
              <a:t/>
            </a:r>
            <a:endParaRPr sz="1300">
              <a:solidFill>
                <a:srgbClr val="000000"/>
              </a:solidFill>
            </a:endParaRPr>
          </a:p>
          <a:p>
            <a:pPr indent="0" lvl="0" marL="0" marR="0" rtl="0" algn="l">
              <a:spcBef>
                <a:spcPts val="0"/>
              </a:spcBef>
              <a:spcAft>
                <a:spcPts val="0"/>
              </a:spcAft>
              <a:buNone/>
            </a:pPr>
            <a:r>
              <a:t/>
            </a:r>
            <a:endParaRPr sz="1300">
              <a:solidFill>
                <a:srgbClr val="000000"/>
              </a:solidFill>
            </a:endParaRPr>
          </a:p>
          <a:p>
            <a:pPr indent="-323850" lvl="0" marL="457200" rtl="0" algn="l">
              <a:lnSpc>
                <a:spcPct val="100000"/>
              </a:lnSpc>
              <a:spcBef>
                <a:spcPts val="0"/>
              </a:spcBef>
              <a:spcAft>
                <a:spcPts val="0"/>
              </a:spcAft>
              <a:buClr>
                <a:srgbClr val="000000"/>
              </a:buClr>
              <a:buSzPts val="1500"/>
              <a:buChar char="●"/>
            </a:pPr>
            <a:r>
              <a:rPr b="1" lang="fr" sz="1500">
                <a:solidFill>
                  <a:srgbClr val="000000"/>
                </a:solidFill>
              </a:rPr>
              <a:t>Élément de la compétence:</a:t>
            </a:r>
            <a:endParaRPr b="1" sz="1500">
              <a:solidFill>
                <a:srgbClr val="000000"/>
              </a:solidFill>
            </a:endParaRPr>
          </a:p>
          <a:p>
            <a:pPr indent="0" lvl="0" marL="457200" rtl="0" algn="l">
              <a:lnSpc>
                <a:spcPct val="100000"/>
              </a:lnSpc>
              <a:spcBef>
                <a:spcPts val="0"/>
              </a:spcBef>
              <a:spcAft>
                <a:spcPts val="0"/>
              </a:spcAft>
              <a:buNone/>
            </a:pPr>
            <a:r>
              <a:t/>
            </a:r>
            <a:endParaRPr b="1" sz="1500">
              <a:solidFill>
                <a:srgbClr val="000000"/>
              </a:solidFill>
            </a:endParaRPr>
          </a:p>
          <a:p>
            <a:pPr indent="0" lvl="0" marL="457200" rtl="0" algn="l">
              <a:lnSpc>
                <a:spcPct val="100000"/>
              </a:lnSpc>
              <a:spcBef>
                <a:spcPts val="0"/>
              </a:spcBef>
              <a:spcAft>
                <a:spcPts val="0"/>
              </a:spcAft>
              <a:buNone/>
            </a:pPr>
            <a:r>
              <a:rPr lang="fr" sz="1500">
                <a:solidFill>
                  <a:srgbClr val="000000"/>
                </a:solidFill>
              </a:rPr>
              <a:t>Vous apprendrez la réglementation provinciale, fédérale et internationale se rapportant au transport en général, au Code de la sécurité routière, aux marchandises dangereuses et aux mesures prévues par les différents systèmes d’assurance.</a:t>
            </a:r>
            <a:endParaRPr sz="1500">
              <a:solidFill>
                <a:srgbClr val="000000"/>
              </a:solidFill>
            </a:endParaRPr>
          </a:p>
          <a:p>
            <a:pPr indent="0" lvl="0" marL="0" rtl="0" algn="l">
              <a:lnSpc>
                <a:spcPct val="100000"/>
              </a:lnSpc>
              <a:spcBef>
                <a:spcPts val="0"/>
              </a:spcBef>
              <a:spcAft>
                <a:spcPts val="0"/>
              </a:spcAft>
              <a:buNone/>
            </a:pPr>
            <a:r>
              <a:t/>
            </a:r>
            <a:endParaRPr b="1" sz="700">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sz="16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2"/>
          <p:cNvSpPr txBox="1"/>
          <p:nvPr>
            <p:ph type="title"/>
          </p:nvPr>
        </p:nvSpPr>
        <p:spPr>
          <a:xfrm>
            <a:off x="480375" y="1289250"/>
            <a:ext cx="3172500" cy="423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400" u="sng"/>
              <a:t>Plans de leçon:</a:t>
            </a:r>
            <a:endParaRPr sz="5600"/>
          </a:p>
        </p:txBody>
      </p:sp>
      <p:sp>
        <p:nvSpPr>
          <p:cNvPr id="89" name="Google Shape;89;p12"/>
          <p:cNvSpPr txBox="1"/>
          <p:nvPr>
            <p:ph idx="2" type="body"/>
          </p:nvPr>
        </p:nvSpPr>
        <p:spPr>
          <a:xfrm>
            <a:off x="4646600" y="161150"/>
            <a:ext cx="4216800" cy="4042200"/>
          </a:xfrm>
          <a:prstGeom prst="rect">
            <a:avLst/>
          </a:prstGeom>
          <a:solidFill>
            <a:srgbClr val="FFFFFF"/>
          </a:solidFill>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 sz="1000">
                <a:solidFill>
                  <a:schemeClr val="dk1"/>
                </a:solidFill>
              </a:rPr>
              <a:t>03.1 - Introduction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fr" sz="1000">
                <a:solidFill>
                  <a:schemeClr val="dk1"/>
                </a:solidFill>
              </a:rPr>
              <a:t>03.2 - Les sources d’information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fr" sz="1000">
                <a:solidFill>
                  <a:schemeClr val="dk1"/>
                </a:solidFill>
              </a:rPr>
              <a:t>03.3 - </a:t>
            </a:r>
            <a:r>
              <a:rPr lang="fr" sz="1000">
                <a:solidFill>
                  <a:schemeClr val="dk1"/>
                </a:solidFill>
                <a:highlight>
                  <a:srgbClr val="FFFFFF"/>
                </a:highlight>
                <a:latin typeface="Roboto"/>
                <a:ea typeface="Roboto"/>
                <a:cs typeface="Roboto"/>
                <a:sym typeface="Roboto"/>
              </a:rPr>
              <a:t>Méthode de recherche</a:t>
            </a:r>
            <a:r>
              <a:rPr lang="fr" sz="1000">
                <a:solidFill>
                  <a:schemeClr val="dk1"/>
                </a:solidFill>
              </a:rPr>
              <a:t>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fr" sz="1000">
                <a:solidFill>
                  <a:schemeClr val="dk1"/>
                </a:solidFill>
              </a:rPr>
              <a:t>03.4 - </a:t>
            </a:r>
            <a:r>
              <a:rPr lang="fr" sz="1000">
                <a:solidFill>
                  <a:schemeClr val="dk1"/>
                </a:solidFill>
                <a:highlight>
                  <a:srgbClr val="FFFFFF"/>
                </a:highlight>
                <a:latin typeface="Roboto"/>
                <a:ea typeface="Roboto"/>
                <a:cs typeface="Roboto"/>
                <a:sym typeface="Roboto"/>
              </a:rPr>
              <a:t>Ronde de sécurité (RDS)</a:t>
            </a:r>
            <a:r>
              <a:rPr lang="fr" sz="1000">
                <a:solidFill>
                  <a:schemeClr val="dk1"/>
                </a:solidFill>
              </a:rPr>
              <a:t>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fr" sz="1000">
                <a:solidFill>
                  <a:schemeClr val="dk1"/>
                </a:solidFill>
              </a:rPr>
              <a:t>03.5 - Loi 430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fr" sz="1000">
                <a:solidFill>
                  <a:schemeClr val="dk1"/>
                </a:solidFill>
              </a:rPr>
              <a:t>03.6 - </a:t>
            </a:r>
            <a:r>
              <a:rPr lang="fr" sz="1000">
                <a:solidFill>
                  <a:schemeClr val="dk1"/>
                </a:solidFill>
                <a:highlight>
                  <a:srgbClr val="FFFFFF"/>
                </a:highlight>
                <a:latin typeface="Roboto"/>
                <a:ea typeface="Roboto"/>
                <a:cs typeface="Roboto"/>
                <a:sym typeface="Roboto"/>
              </a:rPr>
              <a:t>Assurances et accidents</a:t>
            </a:r>
            <a:r>
              <a:rPr lang="fr" sz="1000">
                <a:solidFill>
                  <a:schemeClr val="dk1"/>
                </a:solidFill>
              </a:rPr>
              <a:t>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fr" sz="1000">
                <a:solidFill>
                  <a:schemeClr val="dk1"/>
                </a:solidFill>
              </a:rPr>
              <a:t>03.7 - </a:t>
            </a:r>
            <a:r>
              <a:rPr lang="fr" sz="1000">
                <a:solidFill>
                  <a:schemeClr val="dk1"/>
                </a:solidFill>
                <a:highlight>
                  <a:srgbClr val="FFFFFF"/>
                </a:highlight>
                <a:latin typeface="Roboto"/>
                <a:ea typeface="Roboto"/>
                <a:cs typeface="Roboto"/>
                <a:sym typeface="Roboto"/>
              </a:rPr>
              <a:t>Droits, santé et sécurité au travail</a:t>
            </a:r>
            <a:r>
              <a:rPr lang="fr" sz="1000">
                <a:solidFill>
                  <a:schemeClr val="dk1"/>
                </a:solidFill>
              </a:rPr>
              <a:t>				     03.8 - </a:t>
            </a:r>
            <a:r>
              <a:rPr lang="fr" sz="1000">
                <a:solidFill>
                  <a:schemeClr val="dk1"/>
                </a:solidFill>
                <a:highlight>
                  <a:srgbClr val="FFFFFF"/>
                </a:highlight>
                <a:latin typeface="Roboto"/>
                <a:ea typeface="Roboto"/>
                <a:cs typeface="Roboto"/>
                <a:sym typeface="Roboto"/>
              </a:rPr>
              <a:t>Heures de conduite et de repos</a:t>
            </a:r>
            <a:r>
              <a:rPr lang="fr" sz="1000">
                <a:solidFill>
                  <a:schemeClr val="dk1"/>
                </a:solidFill>
              </a:rPr>
              <a:t>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fr" sz="1000">
                <a:solidFill>
                  <a:schemeClr val="dk1"/>
                </a:solidFill>
              </a:rPr>
              <a:t>03.9 - </a:t>
            </a:r>
            <a:r>
              <a:rPr lang="fr" sz="1000">
                <a:solidFill>
                  <a:schemeClr val="dk1"/>
                </a:solidFill>
                <a:highlight>
                  <a:srgbClr val="FFFFFF"/>
                </a:highlight>
                <a:latin typeface="Roboto"/>
                <a:ea typeface="Roboto"/>
                <a:cs typeface="Roboto"/>
                <a:sym typeface="Roboto"/>
              </a:rPr>
              <a:t>Récupération préventive 1</a:t>
            </a:r>
            <a:r>
              <a:rPr lang="fr" sz="1000">
                <a:solidFill>
                  <a:schemeClr val="dk1"/>
                </a:solidFill>
              </a:rPr>
              <a:t>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fr" sz="1000">
                <a:solidFill>
                  <a:schemeClr val="dk1"/>
                </a:solidFill>
              </a:rPr>
              <a:t>03.10 - </a:t>
            </a:r>
            <a:r>
              <a:rPr lang="fr" sz="1000">
                <a:solidFill>
                  <a:schemeClr val="dk1"/>
                </a:solidFill>
                <a:highlight>
                  <a:srgbClr val="FFFFFF"/>
                </a:highlight>
              </a:rPr>
              <a:t>Les normes de charges et dimensions</a:t>
            </a:r>
            <a:r>
              <a:rPr lang="fr" sz="1000">
                <a:solidFill>
                  <a:schemeClr val="dk1"/>
                </a:solidFill>
              </a:rPr>
              <a:t>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fr" sz="1000">
                <a:solidFill>
                  <a:schemeClr val="dk1"/>
                </a:solidFill>
              </a:rPr>
              <a:t>03.12 - </a:t>
            </a:r>
            <a:r>
              <a:rPr lang="fr" sz="1000">
                <a:solidFill>
                  <a:schemeClr val="dk1"/>
                </a:solidFill>
                <a:highlight>
                  <a:srgbClr val="FFFFFF"/>
                </a:highlight>
              </a:rPr>
              <a:t>Connaissement</a:t>
            </a:r>
            <a:r>
              <a:rPr lang="fr" sz="1000">
                <a:solidFill>
                  <a:schemeClr val="dk1"/>
                </a:solidFill>
              </a:rPr>
              <a:t>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fr" sz="1000">
                <a:solidFill>
                  <a:schemeClr val="dk1"/>
                </a:solidFill>
              </a:rPr>
              <a:t>03.13 - </a:t>
            </a:r>
            <a:r>
              <a:rPr lang="fr" sz="1000">
                <a:solidFill>
                  <a:schemeClr val="dk1"/>
                </a:solidFill>
                <a:highlight>
                  <a:srgbClr val="FFFFFF"/>
                </a:highlight>
                <a:latin typeface="Roboto"/>
                <a:ea typeface="Roboto"/>
                <a:cs typeface="Roboto"/>
                <a:sym typeface="Roboto"/>
              </a:rPr>
              <a:t>Les normes d’arrimage</a:t>
            </a:r>
            <a:r>
              <a:rPr lang="fr" sz="1000">
                <a:solidFill>
                  <a:schemeClr val="dk1"/>
                </a:solidFill>
              </a:rPr>
              <a:t>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fr" sz="1000">
                <a:solidFill>
                  <a:schemeClr val="dk1"/>
                </a:solidFill>
              </a:rPr>
              <a:t>03.14 - </a:t>
            </a:r>
            <a:r>
              <a:rPr lang="fr" sz="1000">
                <a:solidFill>
                  <a:schemeClr val="dk1"/>
                </a:solidFill>
                <a:highlight>
                  <a:srgbClr val="FFFFFF"/>
                </a:highlight>
                <a:latin typeface="Roboto"/>
                <a:ea typeface="Roboto"/>
                <a:cs typeface="Roboto"/>
                <a:sym typeface="Roboto"/>
              </a:rPr>
              <a:t>Le transport de marchandises dangereuses</a:t>
            </a:r>
            <a:r>
              <a:rPr lang="fr" sz="1000">
                <a:solidFill>
                  <a:schemeClr val="dk1"/>
                </a:solidFill>
              </a:rPr>
              <a:t>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fr" sz="1000">
                <a:solidFill>
                  <a:schemeClr val="dk1"/>
                </a:solidFill>
              </a:rPr>
              <a:t>03.15 - </a:t>
            </a:r>
            <a:r>
              <a:rPr lang="fr" sz="1000">
                <a:solidFill>
                  <a:schemeClr val="dk1"/>
                </a:solidFill>
                <a:highlight>
                  <a:srgbClr val="FFFFFF"/>
                </a:highlight>
                <a:latin typeface="Roboto"/>
                <a:ea typeface="Roboto"/>
                <a:cs typeface="Roboto"/>
                <a:sym typeface="Roboto"/>
              </a:rPr>
              <a:t>Différences réglementaires Québec, Canada, USA</a:t>
            </a:r>
            <a:r>
              <a:rPr lang="fr" sz="1000">
                <a:solidFill>
                  <a:schemeClr val="dk1"/>
                </a:solidFill>
              </a:rPr>
              <a:t>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fr" sz="1000">
                <a:solidFill>
                  <a:schemeClr val="dk1"/>
                </a:solidFill>
              </a:rPr>
              <a:t>03.16 - </a:t>
            </a:r>
            <a:r>
              <a:rPr lang="fr" sz="1000">
                <a:solidFill>
                  <a:schemeClr val="dk1"/>
                </a:solidFill>
                <a:highlight>
                  <a:srgbClr val="FFFFFF"/>
                </a:highlight>
              </a:rPr>
              <a:t>Récupération préventive 2 de 3</a:t>
            </a:r>
            <a:r>
              <a:rPr lang="fr" sz="1000">
                <a:solidFill>
                  <a:schemeClr val="dk1"/>
                </a:solidFill>
              </a:rPr>
              <a:t>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fr" sz="1000">
                <a:solidFill>
                  <a:schemeClr val="dk1"/>
                </a:solidFill>
              </a:rPr>
              <a:t>03.17 - </a:t>
            </a:r>
            <a:r>
              <a:rPr lang="fr" sz="1000">
                <a:solidFill>
                  <a:schemeClr val="dk1"/>
                </a:solidFill>
                <a:highlight>
                  <a:srgbClr val="FFFFFF"/>
                </a:highlight>
              </a:rPr>
              <a:t>Récupération préventive 3 de 3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fr" sz="1000">
                <a:solidFill>
                  <a:schemeClr val="dk1"/>
                </a:solidFill>
              </a:rPr>
              <a:t>03.18 - </a:t>
            </a:r>
            <a:r>
              <a:rPr lang="fr" sz="1000">
                <a:solidFill>
                  <a:schemeClr val="dk1"/>
                </a:solidFill>
                <a:highlight>
                  <a:srgbClr val="FFFFFF"/>
                </a:highlight>
              </a:rPr>
              <a:t>Évaluation aux fins de la sanction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fr" sz="1000">
                <a:solidFill>
                  <a:schemeClr val="dk1"/>
                </a:solidFill>
              </a:rPr>
              <a:t>03.20 - </a:t>
            </a:r>
            <a:r>
              <a:rPr lang="fr" sz="1000">
                <a:solidFill>
                  <a:schemeClr val="dk1"/>
                </a:solidFill>
                <a:highlight>
                  <a:srgbClr val="FFFFFF"/>
                </a:highlight>
              </a:rPr>
              <a:t>Reprise de l’évaluation de la compétence (incluant une 2e récupération)</a:t>
            </a:r>
            <a:endParaRPr sz="1000">
              <a:solidFill>
                <a:schemeClr val="dk1"/>
              </a:solidFill>
            </a:endParaRPr>
          </a:p>
        </p:txBody>
      </p:sp>
      <p:sp>
        <p:nvSpPr>
          <p:cNvPr id="90" name="Google Shape;90;p12"/>
          <p:cNvSpPr txBox="1"/>
          <p:nvPr/>
        </p:nvSpPr>
        <p:spPr>
          <a:xfrm>
            <a:off x="376025" y="2323300"/>
            <a:ext cx="3819900" cy="708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lang="fr">
                <a:solidFill>
                  <a:schemeClr val="dk2"/>
                </a:solidFill>
              </a:rPr>
              <a:t>Nombre d’heures total de la compétence: 45 heures</a:t>
            </a:r>
            <a:endParaRPr sz="1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3"/>
          <p:cNvSpPr txBox="1"/>
          <p:nvPr>
            <p:ph type="title"/>
          </p:nvPr>
        </p:nvSpPr>
        <p:spPr>
          <a:xfrm>
            <a:off x="311700" y="445025"/>
            <a:ext cx="8296500" cy="830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sz="1700"/>
              <a:t>Une fois cette compétence terminée, vous devriez être en mesure de </a:t>
            </a:r>
            <a:endParaRPr b="1" sz="1700"/>
          </a:p>
          <a:p>
            <a:pPr indent="0" lvl="0" marL="0" rtl="0" algn="ctr">
              <a:spcBef>
                <a:spcPts val="0"/>
              </a:spcBef>
              <a:spcAft>
                <a:spcPts val="0"/>
              </a:spcAft>
              <a:buClr>
                <a:schemeClr val="dk1"/>
              </a:buClr>
              <a:buSzPts val="1100"/>
              <a:buFont typeface="Arial"/>
              <a:buNone/>
            </a:pPr>
            <a:r>
              <a:rPr b="1" lang="fr" sz="1700"/>
              <a:t>résoudre des problèmes d’application de la réglementation...</a:t>
            </a:r>
            <a:endParaRPr b="1" sz="3100"/>
          </a:p>
        </p:txBody>
      </p:sp>
      <p:sp>
        <p:nvSpPr>
          <p:cNvPr id="96" name="Google Shape;96;p13"/>
          <p:cNvSpPr txBox="1"/>
          <p:nvPr>
            <p:ph idx="1" type="body"/>
          </p:nvPr>
        </p:nvSpPr>
        <p:spPr>
          <a:xfrm>
            <a:off x="311700" y="1275725"/>
            <a:ext cx="8055000" cy="268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1"/>
              </a:buClr>
              <a:buSzPts val="1400"/>
              <a:buChar char="●"/>
            </a:pPr>
            <a:r>
              <a:rPr lang="fr" sz="1400">
                <a:solidFill>
                  <a:schemeClr val="dk1"/>
                </a:solidFill>
              </a:rPr>
              <a:t>Vous pourrez choisir la bonne source d’informations</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fr" sz="1400">
                <a:solidFill>
                  <a:schemeClr val="dk1"/>
                </a:solidFill>
              </a:rPr>
              <a:t>Trouver l’information nécessaire</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fr" sz="1400">
                <a:solidFill>
                  <a:schemeClr val="dk1"/>
                </a:solidFill>
              </a:rPr>
              <a:t>Résoudre une mise en situation</a:t>
            </a:r>
            <a:endParaRPr sz="1400">
              <a:solidFill>
                <a:schemeClr val="dk1"/>
              </a:solidFill>
            </a:endParaRPr>
          </a:p>
          <a:p>
            <a:pPr indent="0" lvl="0" marL="0" rtl="0" algn="l">
              <a:lnSpc>
                <a:spcPct val="100000"/>
              </a:lnSpc>
              <a:spcBef>
                <a:spcPts val="0"/>
              </a:spcBef>
              <a:spcAft>
                <a:spcPts val="0"/>
              </a:spcAft>
              <a:buNone/>
            </a:pPr>
            <a:r>
              <a:t/>
            </a:r>
            <a:endParaRPr sz="1400">
              <a:solidFill>
                <a:schemeClr val="dk1"/>
              </a:solidFill>
            </a:endParaRPr>
          </a:p>
          <a:p>
            <a:pPr indent="0" lvl="0" marL="0" rtl="0" algn="l">
              <a:lnSpc>
                <a:spcPct val="100000"/>
              </a:lnSpc>
              <a:spcBef>
                <a:spcPts val="0"/>
              </a:spcBef>
              <a:spcAft>
                <a:spcPts val="0"/>
              </a:spcAft>
              <a:buNone/>
            </a:pPr>
            <a:r>
              <a:t/>
            </a:r>
            <a:endParaRPr sz="1400">
              <a:solidFill>
                <a:schemeClr val="dk1"/>
              </a:solidFill>
            </a:endParaRPr>
          </a:p>
          <a:p>
            <a:pPr indent="0" lvl="0" marL="0" rtl="0" algn="l">
              <a:lnSpc>
                <a:spcPct val="100000"/>
              </a:lnSpc>
              <a:spcBef>
                <a:spcPts val="0"/>
              </a:spcBef>
              <a:spcAft>
                <a:spcPts val="0"/>
              </a:spcAft>
              <a:buNone/>
            </a:pPr>
            <a:r>
              <a:t/>
            </a:r>
            <a:endParaRPr sz="1400">
              <a:solidFill>
                <a:schemeClr val="dk1"/>
              </a:solidFill>
            </a:endParaRPr>
          </a:p>
          <a:p>
            <a:pPr indent="0" lvl="0" marL="457200" rtl="0" algn="l">
              <a:lnSpc>
                <a:spcPct val="100000"/>
              </a:lnSpc>
              <a:spcBef>
                <a:spcPts val="0"/>
              </a:spcBef>
              <a:spcAft>
                <a:spcPts val="0"/>
              </a:spcAft>
              <a:buNone/>
            </a:pPr>
            <a:r>
              <a:t/>
            </a:r>
            <a:endParaRPr sz="1400">
              <a:solidFill>
                <a:schemeClr val="dk1"/>
              </a:solidFill>
            </a:endParaRPr>
          </a:p>
        </p:txBody>
      </p:sp>
      <p:pic>
        <p:nvPicPr>
          <p:cNvPr id="97" name="Google Shape;97;p13"/>
          <p:cNvPicPr preferRelativeResize="0"/>
          <p:nvPr/>
        </p:nvPicPr>
        <p:blipFill>
          <a:blip r:embed="rId3">
            <a:alphaModFix/>
          </a:blip>
          <a:stretch>
            <a:fillRect/>
          </a:stretch>
        </p:blipFill>
        <p:spPr>
          <a:xfrm>
            <a:off x="1604950" y="2571750"/>
            <a:ext cx="5934075" cy="1104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4"/>
          <p:cNvSpPr txBox="1"/>
          <p:nvPr>
            <p:ph type="title"/>
          </p:nvPr>
        </p:nvSpPr>
        <p:spPr>
          <a:xfrm>
            <a:off x="311700" y="445025"/>
            <a:ext cx="8520600" cy="96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   </a:t>
            </a:r>
            <a:r>
              <a:rPr lang="fr"/>
              <a:t>Reconnaître les différentes juridictions d’application des lois et règlements</a:t>
            </a:r>
            <a:r>
              <a:rPr lang="fr" sz="1600"/>
              <a:t>.</a:t>
            </a:r>
            <a:endParaRPr sz="3200"/>
          </a:p>
        </p:txBody>
      </p:sp>
      <p:pic>
        <p:nvPicPr>
          <p:cNvPr id="103" name="Google Shape;103;p14"/>
          <p:cNvPicPr preferRelativeResize="0"/>
          <p:nvPr/>
        </p:nvPicPr>
        <p:blipFill>
          <a:blip r:embed="rId3">
            <a:alphaModFix/>
          </a:blip>
          <a:stretch>
            <a:fillRect/>
          </a:stretch>
        </p:blipFill>
        <p:spPr>
          <a:xfrm>
            <a:off x="2242750" y="2627675"/>
            <a:ext cx="4658525" cy="844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5"/>
          <p:cNvSpPr txBox="1"/>
          <p:nvPr>
            <p:ph idx="2" type="body"/>
          </p:nvPr>
        </p:nvSpPr>
        <p:spPr>
          <a:xfrm>
            <a:off x="4885800" y="621725"/>
            <a:ext cx="3837000" cy="3099000"/>
          </a:xfrm>
          <a:prstGeom prst="rect">
            <a:avLst/>
          </a:prstGeom>
        </p:spPr>
        <p:txBody>
          <a:bodyPr anchorCtr="0" anchor="ctr" bIns="91425" lIns="91425" spcFirstLastPara="1" rIns="91425" wrap="square" tIns="91425">
            <a:noAutofit/>
          </a:bodyPr>
          <a:lstStyle/>
          <a:p>
            <a:pPr indent="-342900" lvl="0" marL="457200" rtl="0" algn="just">
              <a:lnSpc>
                <a:spcPct val="100000"/>
              </a:lnSpc>
              <a:spcBef>
                <a:spcPts val="0"/>
              </a:spcBef>
              <a:spcAft>
                <a:spcPts val="0"/>
              </a:spcAft>
              <a:buSzPts val="1800"/>
              <a:buChar char="●"/>
            </a:pPr>
            <a:r>
              <a:rPr lang="fr" sz="1100">
                <a:solidFill>
                  <a:schemeClr val="dk1"/>
                </a:solidFill>
              </a:rPr>
              <a:t>Au Canada, les lois et règlements applicables à l’utilisation des véhicules sur les chemins publics sont de compétence provinciale. Ce qui veut dire que les lois et règlements peuvent différer pour chacune des provinces.</a:t>
            </a:r>
            <a:endParaRPr sz="1100">
              <a:solidFill>
                <a:schemeClr val="dk1"/>
              </a:solidFill>
            </a:endParaRPr>
          </a:p>
          <a:p>
            <a:pPr indent="0" lvl="0" marL="457200" rtl="0" algn="just">
              <a:lnSpc>
                <a:spcPct val="100000"/>
              </a:lnSpc>
              <a:spcBef>
                <a:spcPts val="0"/>
              </a:spcBef>
              <a:spcAft>
                <a:spcPts val="0"/>
              </a:spcAft>
              <a:buNone/>
            </a:pPr>
            <a:r>
              <a:rPr lang="fr" sz="1100">
                <a:solidFill>
                  <a:schemeClr val="dk1"/>
                </a:solidFill>
              </a:rPr>
              <a:t> </a:t>
            </a:r>
            <a:endParaRPr sz="1100">
              <a:solidFill>
                <a:schemeClr val="dk1"/>
              </a:solidFill>
            </a:endParaRPr>
          </a:p>
          <a:p>
            <a:pPr indent="-342900" lvl="0" marL="457200" rtl="0" algn="just">
              <a:lnSpc>
                <a:spcPct val="100000"/>
              </a:lnSpc>
              <a:spcBef>
                <a:spcPts val="0"/>
              </a:spcBef>
              <a:spcAft>
                <a:spcPts val="0"/>
              </a:spcAft>
              <a:buSzPts val="1800"/>
              <a:buChar char="●"/>
            </a:pPr>
            <a:r>
              <a:rPr lang="fr" sz="1100">
                <a:solidFill>
                  <a:schemeClr val="dk1"/>
                </a:solidFill>
              </a:rPr>
              <a:t>Les provinces canadiennes se sont entendues afin d’harmoniser certains règlements fondamentaux</a:t>
            </a:r>
            <a:endParaRPr sz="1100">
              <a:solidFill>
                <a:schemeClr val="dk1"/>
              </a:solidFill>
            </a:endParaRPr>
          </a:p>
          <a:p>
            <a:pPr indent="0" lvl="0" marL="457200" rtl="0" algn="just">
              <a:lnSpc>
                <a:spcPct val="100000"/>
              </a:lnSpc>
              <a:spcBef>
                <a:spcPts val="0"/>
              </a:spcBef>
              <a:spcAft>
                <a:spcPts val="0"/>
              </a:spcAft>
              <a:buNone/>
            </a:pPr>
            <a:r>
              <a:t/>
            </a:r>
            <a:endParaRPr sz="1100">
              <a:solidFill>
                <a:schemeClr val="dk1"/>
              </a:solidFill>
            </a:endParaRPr>
          </a:p>
          <a:p>
            <a:pPr indent="0" lvl="0" marL="0" rtl="0" algn="just">
              <a:lnSpc>
                <a:spcPct val="100000"/>
              </a:lnSpc>
              <a:spcBef>
                <a:spcPts val="0"/>
              </a:spcBef>
              <a:spcAft>
                <a:spcPts val="0"/>
              </a:spcAft>
              <a:buNone/>
            </a:pPr>
            <a:r>
              <a:t/>
            </a:r>
            <a:endParaRPr sz="1100">
              <a:solidFill>
                <a:schemeClr val="dk1"/>
              </a:solidFill>
            </a:endParaRPr>
          </a:p>
          <a:p>
            <a:pPr indent="0" lvl="0" marL="0" rtl="0" algn="just">
              <a:lnSpc>
                <a:spcPct val="100000"/>
              </a:lnSpc>
              <a:spcBef>
                <a:spcPts val="0"/>
              </a:spcBef>
              <a:spcAft>
                <a:spcPts val="0"/>
              </a:spcAft>
              <a:buNone/>
            </a:pPr>
            <a:r>
              <a:t/>
            </a:r>
            <a:endParaRPr sz="1100">
              <a:solidFill>
                <a:schemeClr val="dk1"/>
              </a:solidFill>
            </a:endParaRPr>
          </a:p>
          <a:p>
            <a:pPr indent="-298450" lvl="0" marL="457200" rtl="0" algn="just">
              <a:lnSpc>
                <a:spcPct val="100000"/>
              </a:lnSpc>
              <a:spcBef>
                <a:spcPts val="0"/>
              </a:spcBef>
              <a:spcAft>
                <a:spcPts val="0"/>
              </a:spcAft>
              <a:buClr>
                <a:schemeClr val="dk1"/>
              </a:buClr>
              <a:buSzPts val="1100"/>
              <a:buChar char="●"/>
            </a:pPr>
            <a:r>
              <a:rPr lang="fr" sz="1100">
                <a:solidFill>
                  <a:schemeClr val="dk1"/>
                </a:solidFill>
              </a:rPr>
              <a:t>Le réseau routier américain quant à lui, est harmonisé. Il existe toutefois de petites distinctions mineures d’un état à l’autre.</a:t>
            </a:r>
            <a:endParaRPr sz="1100">
              <a:solidFill>
                <a:schemeClr val="dk1"/>
              </a:solidFill>
            </a:endParaRPr>
          </a:p>
        </p:txBody>
      </p:sp>
      <p:pic>
        <p:nvPicPr>
          <p:cNvPr id="109" name="Google Shape;109;p15"/>
          <p:cNvPicPr preferRelativeResize="0"/>
          <p:nvPr/>
        </p:nvPicPr>
        <p:blipFill>
          <a:blip r:embed="rId3">
            <a:alphaModFix/>
          </a:blip>
          <a:stretch>
            <a:fillRect/>
          </a:stretch>
        </p:blipFill>
        <p:spPr>
          <a:xfrm>
            <a:off x="1117112" y="984350"/>
            <a:ext cx="2342000" cy="1308500"/>
          </a:xfrm>
          <a:prstGeom prst="rect">
            <a:avLst/>
          </a:prstGeom>
          <a:noFill/>
          <a:ln>
            <a:noFill/>
          </a:ln>
        </p:spPr>
      </p:pic>
      <p:pic>
        <p:nvPicPr>
          <p:cNvPr id="110" name="Google Shape;110;p15"/>
          <p:cNvPicPr preferRelativeResize="0"/>
          <p:nvPr/>
        </p:nvPicPr>
        <p:blipFill>
          <a:blip r:embed="rId4">
            <a:alphaModFix/>
          </a:blip>
          <a:stretch>
            <a:fillRect/>
          </a:stretch>
        </p:blipFill>
        <p:spPr>
          <a:xfrm>
            <a:off x="1366813" y="2698475"/>
            <a:ext cx="1842575" cy="1121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6"/>
          <p:cNvSpPr txBox="1"/>
          <p:nvPr>
            <p:ph type="title"/>
          </p:nvPr>
        </p:nvSpPr>
        <p:spPr>
          <a:xfrm>
            <a:off x="265500" y="1233175"/>
            <a:ext cx="4045200" cy="821400"/>
          </a:xfrm>
          <a:prstGeom prst="rect">
            <a:avLst/>
          </a:prstGeom>
        </p:spPr>
        <p:txBody>
          <a:bodyPr anchorCtr="0" anchor="b" bIns="91425" lIns="91425" spcFirstLastPara="1" rIns="91425" wrap="square" tIns="91425">
            <a:noAutofit/>
          </a:bodyPr>
          <a:lstStyle/>
          <a:p>
            <a:pPr indent="0" lvl="0" marL="0" rtl="0" algn="just">
              <a:spcBef>
                <a:spcPts val="0"/>
              </a:spcBef>
              <a:spcAft>
                <a:spcPts val="0"/>
              </a:spcAft>
              <a:buNone/>
            </a:pPr>
            <a:r>
              <a:rPr b="1" lang="fr" sz="1800"/>
              <a:t>Pouvez-vous identifier deux lois qui nous concernent directement ?</a:t>
            </a:r>
            <a:endParaRPr b="1" sz="4900"/>
          </a:p>
        </p:txBody>
      </p:sp>
      <p:sp>
        <p:nvSpPr>
          <p:cNvPr id="116" name="Google Shape;116;p16"/>
          <p:cNvSpPr txBox="1"/>
          <p:nvPr>
            <p:ph idx="2" type="body"/>
          </p:nvPr>
        </p:nvSpPr>
        <p:spPr>
          <a:xfrm>
            <a:off x="4912650" y="429750"/>
            <a:ext cx="4045200" cy="37602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b="1" lang="fr" sz="2100"/>
              <a:t>Le code de la sécurité routière </a:t>
            </a:r>
            <a:endParaRPr b="1" sz="2100"/>
          </a:p>
          <a:p>
            <a:pPr indent="0" lvl="0" marL="457200" rtl="0" algn="l">
              <a:spcBef>
                <a:spcPts val="1600"/>
              </a:spcBef>
              <a:spcAft>
                <a:spcPts val="0"/>
              </a:spcAft>
              <a:buNone/>
            </a:pPr>
            <a:r>
              <a:rPr lang="fr" sz="900"/>
              <a:t>(</a:t>
            </a:r>
            <a:r>
              <a:rPr lang="fr"/>
              <a:t> </a:t>
            </a:r>
            <a:r>
              <a:rPr lang="fr" sz="900">
                <a:solidFill>
                  <a:srgbClr val="202124"/>
                </a:solidFill>
                <a:highlight>
                  <a:srgbClr val="FFFFFF"/>
                </a:highlight>
              </a:rPr>
              <a:t>Le </a:t>
            </a:r>
            <a:r>
              <a:rPr b="1" lang="fr" sz="900">
                <a:solidFill>
                  <a:srgbClr val="202124"/>
                </a:solidFill>
                <a:highlight>
                  <a:srgbClr val="FFFFFF"/>
                </a:highlight>
              </a:rPr>
              <a:t>Code de la sécurité routière</a:t>
            </a:r>
            <a:r>
              <a:rPr lang="fr" sz="900">
                <a:solidFill>
                  <a:srgbClr val="202124"/>
                </a:solidFill>
                <a:highlight>
                  <a:srgbClr val="FFFFFF"/>
                </a:highlight>
              </a:rPr>
              <a:t> est une </a:t>
            </a:r>
            <a:r>
              <a:rPr b="1" lang="fr" sz="900">
                <a:solidFill>
                  <a:srgbClr val="202124"/>
                </a:solidFill>
                <a:highlight>
                  <a:srgbClr val="FFFFFF"/>
                </a:highlight>
              </a:rPr>
              <a:t>loi</a:t>
            </a:r>
            <a:r>
              <a:rPr lang="fr" sz="900">
                <a:solidFill>
                  <a:srgbClr val="202124"/>
                </a:solidFill>
                <a:highlight>
                  <a:srgbClr val="FFFFFF"/>
                </a:highlight>
              </a:rPr>
              <a:t> du </a:t>
            </a:r>
            <a:r>
              <a:rPr b="1" lang="fr" sz="900">
                <a:solidFill>
                  <a:srgbClr val="202124"/>
                </a:solidFill>
                <a:highlight>
                  <a:srgbClr val="FFFFFF"/>
                </a:highlight>
              </a:rPr>
              <a:t>Québec</a:t>
            </a:r>
            <a:r>
              <a:rPr lang="fr" sz="900">
                <a:solidFill>
                  <a:srgbClr val="202124"/>
                </a:solidFill>
                <a:highlight>
                  <a:srgbClr val="FFFFFF"/>
                </a:highlight>
              </a:rPr>
              <a:t>. Il régit, entre autres, l'utilisation des véhicules et la circulation des piétons au </a:t>
            </a:r>
            <a:r>
              <a:rPr b="1" lang="fr" sz="900">
                <a:solidFill>
                  <a:srgbClr val="202124"/>
                </a:solidFill>
                <a:highlight>
                  <a:srgbClr val="FFFFFF"/>
                </a:highlight>
              </a:rPr>
              <a:t>Québec</a:t>
            </a:r>
            <a:r>
              <a:rPr lang="fr" sz="900">
                <a:solidFill>
                  <a:srgbClr val="202124"/>
                </a:solidFill>
                <a:highlight>
                  <a:srgbClr val="FFFFFF"/>
                </a:highlight>
              </a:rPr>
              <a:t>, ainsi que la </a:t>
            </a:r>
            <a:r>
              <a:rPr b="1" lang="fr" sz="900">
                <a:solidFill>
                  <a:srgbClr val="202124"/>
                </a:solidFill>
                <a:highlight>
                  <a:srgbClr val="FFFFFF"/>
                </a:highlight>
              </a:rPr>
              <a:t>sécurité routière </a:t>
            </a:r>
            <a:r>
              <a:rPr lang="fr" sz="900">
                <a:solidFill>
                  <a:srgbClr val="202124"/>
                </a:solidFill>
                <a:highlight>
                  <a:srgbClr val="FFFFFF"/>
                </a:highlight>
              </a:rPr>
              <a:t>)</a:t>
            </a:r>
            <a:endParaRPr sz="900">
              <a:solidFill>
                <a:srgbClr val="202124"/>
              </a:solidFill>
              <a:highlight>
                <a:srgbClr val="FFFFFF"/>
              </a:highlight>
            </a:endParaRPr>
          </a:p>
          <a:p>
            <a:pPr indent="-342900" lvl="0" marL="457200" rtl="0" algn="l">
              <a:spcBef>
                <a:spcPts val="1600"/>
              </a:spcBef>
              <a:spcAft>
                <a:spcPts val="0"/>
              </a:spcAft>
              <a:buSzPts val="1800"/>
              <a:buChar char="●"/>
            </a:pPr>
            <a:r>
              <a:rPr b="1" lang="fr"/>
              <a:t>La loi 430 </a:t>
            </a:r>
            <a:endParaRPr b="1"/>
          </a:p>
          <a:p>
            <a:pPr indent="0" lvl="0" marL="457200" rtl="0" algn="l">
              <a:spcBef>
                <a:spcPts val="1600"/>
              </a:spcBef>
              <a:spcAft>
                <a:spcPts val="0"/>
              </a:spcAft>
              <a:buNone/>
            </a:pPr>
            <a:r>
              <a:rPr lang="fr" sz="900"/>
              <a:t>( </a:t>
            </a:r>
            <a:r>
              <a:rPr lang="fr" sz="900">
                <a:solidFill>
                  <a:srgbClr val="202124"/>
                </a:solidFill>
                <a:highlight>
                  <a:srgbClr val="FFFFFF"/>
                </a:highlight>
              </a:rPr>
              <a:t>Cette </a:t>
            </a:r>
            <a:r>
              <a:rPr b="1" lang="fr" sz="900">
                <a:solidFill>
                  <a:srgbClr val="202124"/>
                </a:solidFill>
                <a:highlight>
                  <a:srgbClr val="FFFFFF"/>
                </a:highlight>
              </a:rPr>
              <a:t>loi</a:t>
            </a:r>
            <a:r>
              <a:rPr lang="fr" sz="900">
                <a:solidFill>
                  <a:srgbClr val="202124"/>
                </a:solidFill>
                <a:highlight>
                  <a:srgbClr val="FFFFFF"/>
                </a:highlight>
              </a:rPr>
              <a:t> met en place un encadrement du transport routier au </a:t>
            </a:r>
            <a:r>
              <a:rPr b="1" lang="fr" sz="900">
                <a:solidFill>
                  <a:srgbClr val="202124"/>
                </a:solidFill>
                <a:highlight>
                  <a:srgbClr val="FFFFFF"/>
                </a:highlight>
              </a:rPr>
              <a:t>Québec</a:t>
            </a:r>
            <a:r>
              <a:rPr lang="fr" sz="900">
                <a:solidFill>
                  <a:srgbClr val="202124"/>
                </a:solidFill>
                <a:highlight>
                  <a:srgbClr val="FFFFFF"/>
                </a:highlight>
              </a:rPr>
              <a:t> afin d'accroître la sécurité des usagers de la route et de préserver l'intégrité du réseau )</a:t>
            </a:r>
            <a:endParaRPr sz="1500"/>
          </a:p>
          <a:p>
            <a:pPr indent="0" lvl="0" marL="914400" rtl="0" algn="l">
              <a:spcBef>
                <a:spcPts val="1600"/>
              </a:spcBef>
              <a:spcAft>
                <a:spcPts val="0"/>
              </a:spcAft>
              <a:buNone/>
            </a:pPr>
            <a:r>
              <a:t/>
            </a:r>
            <a:endParaRPr sz="1200">
              <a:solidFill>
                <a:srgbClr val="202124"/>
              </a:solidFill>
              <a:highlight>
                <a:srgbClr val="FFFFFF"/>
              </a:highlight>
            </a:endParaRPr>
          </a:p>
          <a:p>
            <a:pPr indent="0" lvl="0" marL="914400" rtl="0" algn="l">
              <a:spcBef>
                <a:spcPts val="1600"/>
              </a:spcBef>
              <a:spcAft>
                <a:spcPts val="1600"/>
              </a:spcAft>
              <a:buNone/>
            </a:pPr>
            <a:r>
              <a:t/>
            </a:r>
            <a:endParaRPr sz="1200">
              <a:solidFill>
                <a:srgbClr val="202124"/>
              </a:solidFill>
              <a:highlight>
                <a:srgbClr val="FFFFFF"/>
              </a:highlight>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0" st="0"/>
                                            </p:txEl>
                                          </p:spTgt>
                                        </p:tgtEl>
                                        <p:attrNameLst>
                                          <p:attrName>style.visibility</p:attrName>
                                        </p:attrNameLst>
                                      </p:cBhvr>
                                      <p:to>
                                        <p:strVal val="visible"/>
                                      </p:to>
                                    </p:set>
                                    <p:animEffect filter="fade" transition="in">
                                      <p:cBhvr>
                                        <p:cTn dur="1000"/>
                                        <p:tgtEl>
                                          <p:spTgt spid="1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1" st="1"/>
                                            </p:txEl>
                                          </p:spTgt>
                                        </p:tgtEl>
                                        <p:attrNameLst>
                                          <p:attrName>style.visibility</p:attrName>
                                        </p:attrNameLst>
                                      </p:cBhvr>
                                      <p:to>
                                        <p:strVal val="visible"/>
                                      </p:to>
                                    </p:set>
                                    <p:animEffect filter="fade" transition="in">
                                      <p:cBhvr>
                                        <p:cTn dur="1000"/>
                                        <p:tgtEl>
                                          <p:spTgt spid="1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2" st="2"/>
                                            </p:txEl>
                                          </p:spTgt>
                                        </p:tgtEl>
                                        <p:attrNameLst>
                                          <p:attrName>style.visibility</p:attrName>
                                        </p:attrNameLst>
                                      </p:cBhvr>
                                      <p:to>
                                        <p:strVal val="visible"/>
                                      </p:to>
                                    </p:set>
                                    <p:animEffect filter="fade" transition="in">
                                      <p:cBhvr>
                                        <p:cTn dur="1000"/>
                                        <p:tgtEl>
                                          <p:spTgt spid="1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3" st="3"/>
                                            </p:txEl>
                                          </p:spTgt>
                                        </p:tgtEl>
                                        <p:attrNameLst>
                                          <p:attrName>style.visibility</p:attrName>
                                        </p:attrNameLst>
                                      </p:cBhvr>
                                      <p:to>
                                        <p:strVal val="visible"/>
                                      </p:to>
                                    </p:set>
                                    <p:animEffect filter="fade" transition="in">
                                      <p:cBhvr>
                                        <p:cTn dur="1000"/>
                                        <p:tgtEl>
                                          <p:spTgt spid="11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4" st="4"/>
                                            </p:txEl>
                                          </p:spTgt>
                                        </p:tgtEl>
                                        <p:attrNameLst>
                                          <p:attrName>style.visibility</p:attrName>
                                        </p:attrNameLst>
                                      </p:cBhvr>
                                      <p:to>
                                        <p:strVal val="visible"/>
                                      </p:to>
                                    </p:set>
                                    <p:animEffect filter="fade" transition="in">
                                      <p:cBhvr>
                                        <p:cTn dur="1000"/>
                                        <p:tgtEl>
                                          <p:spTgt spid="11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5" st="5"/>
                                            </p:txEl>
                                          </p:spTgt>
                                        </p:tgtEl>
                                        <p:attrNameLst>
                                          <p:attrName>style.visibility</p:attrName>
                                        </p:attrNameLst>
                                      </p:cBhvr>
                                      <p:to>
                                        <p:strVal val="visible"/>
                                      </p:to>
                                    </p:set>
                                    <p:animEffect filter="fade" transition="in">
                                      <p:cBhvr>
                                        <p:cTn dur="1000"/>
                                        <p:tgtEl>
                                          <p:spTgt spid="11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7"/>
          <p:cNvSpPr txBox="1"/>
          <p:nvPr>
            <p:ph type="title"/>
          </p:nvPr>
        </p:nvSpPr>
        <p:spPr>
          <a:xfrm>
            <a:off x="537750" y="317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000"/>
              <a:t>Pouvez-vous identifier les cinq règlements qui nous concernent ?</a:t>
            </a:r>
            <a:endParaRPr b="1" sz="3700"/>
          </a:p>
        </p:txBody>
      </p:sp>
      <p:sp>
        <p:nvSpPr>
          <p:cNvPr id="122" name="Google Shape;122;p17"/>
          <p:cNvSpPr txBox="1"/>
          <p:nvPr>
            <p:ph idx="1" type="body"/>
          </p:nvPr>
        </p:nvSpPr>
        <p:spPr>
          <a:xfrm>
            <a:off x="311700" y="1152475"/>
            <a:ext cx="8520600" cy="3013200"/>
          </a:xfrm>
          <a:prstGeom prst="rect">
            <a:avLst/>
          </a:prstGeom>
        </p:spPr>
        <p:txBody>
          <a:bodyPr anchorCtr="0" anchor="t" bIns="91425" lIns="91425" spcFirstLastPara="1" rIns="91425" wrap="square" tIns="91425">
            <a:noAutofit/>
          </a:bodyPr>
          <a:lstStyle/>
          <a:p>
            <a:pPr indent="-355600" lvl="0" marL="457200" rtl="0" algn="just">
              <a:lnSpc>
                <a:spcPct val="100000"/>
              </a:lnSpc>
              <a:spcBef>
                <a:spcPts val="0"/>
              </a:spcBef>
              <a:spcAft>
                <a:spcPts val="0"/>
              </a:spcAft>
              <a:buClr>
                <a:schemeClr val="dk1"/>
              </a:buClr>
              <a:buSzPts val="2000"/>
              <a:buChar char="●"/>
            </a:pPr>
            <a:r>
              <a:rPr i="1" lang="fr" sz="2000">
                <a:solidFill>
                  <a:schemeClr val="dk1"/>
                </a:solidFill>
              </a:rPr>
              <a:t>Heures de conduite et de repos (HCR)</a:t>
            </a:r>
            <a:endParaRPr i="1" sz="2000">
              <a:solidFill>
                <a:schemeClr val="dk1"/>
              </a:solidFill>
            </a:endParaRPr>
          </a:p>
          <a:p>
            <a:pPr indent="-355600" lvl="0" marL="457200" rtl="0" algn="just">
              <a:lnSpc>
                <a:spcPct val="100000"/>
              </a:lnSpc>
              <a:spcBef>
                <a:spcPts val="0"/>
              </a:spcBef>
              <a:spcAft>
                <a:spcPts val="0"/>
              </a:spcAft>
              <a:buClr>
                <a:schemeClr val="dk1"/>
              </a:buClr>
              <a:buSzPts val="2000"/>
              <a:buChar char="●"/>
            </a:pPr>
            <a:r>
              <a:rPr i="1" lang="fr" sz="2000">
                <a:solidFill>
                  <a:schemeClr val="dk1"/>
                </a:solidFill>
              </a:rPr>
              <a:t>Ronde de sécurité (RDS)</a:t>
            </a:r>
            <a:endParaRPr i="1" sz="2000">
              <a:solidFill>
                <a:schemeClr val="dk1"/>
              </a:solidFill>
            </a:endParaRPr>
          </a:p>
          <a:p>
            <a:pPr indent="-355600" lvl="0" marL="457200" rtl="0" algn="just">
              <a:lnSpc>
                <a:spcPct val="100000"/>
              </a:lnSpc>
              <a:spcBef>
                <a:spcPts val="0"/>
              </a:spcBef>
              <a:spcAft>
                <a:spcPts val="0"/>
              </a:spcAft>
              <a:buClr>
                <a:schemeClr val="dk1"/>
              </a:buClr>
              <a:buSzPts val="2000"/>
              <a:buChar char="●"/>
            </a:pPr>
            <a:r>
              <a:rPr i="1" lang="fr" sz="2000">
                <a:solidFill>
                  <a:schemeClr val="dk1"/>
                </a:solidFill>
              </a:rPr>
              <a:t>Les normes d’arrimage</a:t>
            </a:r>
            <a:endParaRPr i="1" sz="2000">
              <a:solidFill>
                <a:schemeClr val="dk1"/>
              </a:solidFill>
            </a:endParaRPr>
          </a:p>
          <a:p>
            <a:pPr indent="-355600" lvl="0" marL="457200" rtl="0" algn="just">
              <a:lnSpc>
                <a:spcPct val="100000"/>
              </a:lnSpc>
              <a:spcBef>
                <a:spcPts val="0"/>
              </a:spcBef>
              <a:spcAft>
                <a:spcPts val="0"/>
              </a:spcAft>
              <a:buClr>
                <a:schemeClr val="dk1"/>
              </a:buClr>
              <a:buSzPts val="2000"/>
              <a:buChar char="●"/>
            </a:pPr>
            <a:r>
              <a:rPr i="1" lang="fr" sz="2000">
                <a:solidFill>
                  <a:schemeClr val="dk1"/>
                </a:solidFill>
              </a:rPr>
              <a:t>Transport des marchandises dangereuses (TMD)</a:t>
            </a:r>
            <a:endParaRPr sz="2000">
              <a:solidFill>
                <a:schemeClr val="dk1"/>
              </a:solidFill>
            </a:endParaRPr>
          </a:p>
          <a:p>
            <a:pPr indent="-355600" lvl="0" marL="457200" rtl="0" algn="just">
              <a:lnSpc>
                <a:spcPct val="100000"/>
              </a:lnSpc>
              <a:spcBef>
                <a:spcPts val="0"/>
              </a:spcBef>
              <a:spcAft>
                <a:spcPts val="0"/>
              </a:spcAft>
              <a:buClr>
                <a:schemeClr val="dk1"/>
              </a:buClr>
              <a:buSzPts val="2000"/>
              <a:buChar char="●"/>
            </a:pPr>
            <a:r>
              <a:rPr i="1" lang="fr" sz="2000">
                <a:solidFill>
                  <a:schemeClr val="dk1"/>
                </a:solidFill>
              </a:rPr>
              <a:t>Les normes de charges et dimensions</a:t>
            </a:r>
            <a:endParaRPr i="1" sz="2000">
              <a:solidFill>
                <a:schemeClr val="dk1"/>
              </a:solidFill>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0" st="0"/>
                                            </p:txEl>
                                          </p:spTgt>
                                        </p:tgtEl>
                                        <p:attrNameLst>
                                          <p:attrName>style.visibility</p:attrName>
                                        </p:attrNameLst>
                                      </p:cBhvr>
                                      <p:to>
                                        <p:strVal val="visible"/>
                                      </p:to>
                                    </p:set>
                                    <p:animEffect filter="fade" transition="in">
                                      <p:cBhvr>
                                        <p:cTn dur="1000"/>
                                        <p:tgtEl>
                                          <p:spTgt spid="1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1" st="1"/>
                                            </p:txEl>
                                          </p:spTgt>
                                        </p:tgtEl>
                                        <p:attrNameLst>
                                          <p:attrName>style.visibility</p:attrName>
                                        </p:attrNameLst>
                                      </p:cBhvr>
                                      <p:to>
                                        <p:strVal val="visible"/>
                                      </p:to>
                                    </p:set>
                                    <p:animEffect filter="fade" transition="in">
                                      <p:cBhvr>
                                        <p:cTn dur="1000"/>
                                        <p:tgtEl>
                                          <p:spTgt spid="1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2" st="2"/>
                                            </p:txEl>
                                          </p:spTgt>
                                        </p:tgtEl>
                                        <p:attrNameLst>
                                          <p:attrName>style.visibility</p:attrName>
                                        </p:attrNameLst>
                                      </p:cBhvr>
                                      <p:to>
                                        <p:strVal val="visible"/>
                                      </p:to>
                                    </p:set>
                                    <p:animEffect filter="fade" transition="in">
                                      <p:cBhvr>
                                        <p:cTn dur="1000"/>
                                        <p:tgtEl>
                                          <p:spTgt spid="1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3" st="3"/>
                                            </p:txEl>
                                          </p:spTgt>
                                        </p:tgtEl>
                                        <p:attrNameLst>
                                          <p:attrName>style.visibility</p:attrName>
                                        </p:attrNameLst>
                                      </p:cBhvr>
                                      <p:to>
                                        <p:strVal val="visible"/>
                                      </p:to>
                                    </p:set>
                                    <p:animEffect filter="fade" transition="in">
                                      <p:cBhvr>
                                        <p:cTn dur="1000"/>
                                        <p:tgtEl>
                                          <p:spTgt spid="12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4" st="4"/>
                                            </p:txEl>
                                          </p:spTgt>
                                        </p:tgtEl>
                                        <p:attrNameLst>
                                          <p:attrName>style.visibility</p:attrName>
                                        </p:attrNameLst>
                                      </p:cBhvr>
                                      <p:to>
                                        <p:strVal val="visible"/>
                                      </p:to>
                                    </p:set>
                                    <p:animEffect filter="fade" transition="in">
                                      <p:cBhvr>
                                        <p:cTn dur="1000"/>
                                        <p:tgtEl>
                                          <p:spTgt spid="12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8"/>
          <p:cNvSpPr txBox="1"/>
          <p:nvPr>
            <p:ph type="title"/>
          </p:nvPr>
        </p:nvSpPr>
        <p:spPr>
          <a:xfrm>
            <a:off x="311700" y="445025"/>
            <a:ext cx="8520600" cy="87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sz="1900"/>
              <a:t>    </a:t>
            </a:r>
            <a:r>
              <a:rPr b="1" lang="fr" sz="1700"/>
              <a:t>Définir les différences entre </a:t>
            </a:r>
            <a:r>
              <a:rPr lang="fr" sz="1700"/>
              <a:t>;</a:t>
            </a:r>
            <a:endParaRPr sz="1700"/>
          </a:p>
          <a:p>
            <a:pPr indent="0" lvl="0" marL="0" rtl="0" algn="ctr">
              <a:spcBef>
                <a:spcPts val="0"/>
              </a:spcBef>
              <a:spcAft>
                <a:spcPts val="0"/>
              </a:spcAft>
              <a:buNone/>
            </a:pPr>
            <a:r>
              <a:rPr lang="fr" sz="1700"/>
              <a:t> une loi,un règlement</a:t>
            </a:r>
            <a:r>
              <a:rPr lang="fr" sz="1700"/>
              <a:t> </a:t>
            </a:r>
            <a:r>
              <a:rPr lang="fr" sz="1700"/>
              <a:t>et une norme.</a:t>
            </a:r>
            <a:endParaRPr sz="1700"/>
          </a:p>
        </p:txBody>
      </p:sp>
      <p:sp>
        <p:nvSpPr>
          <p:cNvPr id="128" name="Google Shape;128;p18"/>
          <p:cNvSpPr txBox="1"/>
          <p:nvPr>
            <p:ph idx="1" type="body"/>
          </p:nvPr>
        </p:nvSpPr>
        <p:spPr>
          <a:xfrm>
            <a:off x="311700" y="1598100"/>
            <a:ext cx="8520600" cy="25809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b="1" lang="fr"/>
              <a:t>Exemples :</a:t>
            </a:r>
            <a:endParaRPr b="1"/>
          </a:p>
          <a:p>
            <a:pPr indent="-342900" lvl="0" marL="457200" rtl="0" algn="l">
              <a:spcBef>
                <a:spcPts val="1600"/>
              </a:spcBef>
              <a:spcAft>
                <a:spcPts val="0"/>
              </a:spcAft>
              <a:buSzPts val="1800"/>
              <a:buChar char="●"/>
            </a:pPr>
            <a:r>
              <a:rPr lang="fr"/>
              <a:t>Loi 430  </a:t>
            </a:r>
            <a:r>
              <a:rPr lang="fr" sz="1100"/>
              <a:t>(</a:t>
            </a:r>
            <a:r>
              <a:rPr lang="fr" sz="1100">
                <a:solidFill>
                  <a:schemeClr val="dk1"/>
                </a:solidFill>
              </a:rPr>
              <a:t>Les lois sont des règles qui visent à encadrer)</a:t>
            </a:r>
            <a:endParaRPr/>
          </a:p>
          <a:p>
            <a:pPr indent="-342900" lvl="0" marL="457200" rtl="0" algn="l">
              <a:spcBef>
                <a:spcPts val="0"/>
              </a:spcBef>
              <a:spcAft>
                <a:spcPts val="0"/>
              </a:spcAft>
              <a:buSzPts val="1800"/>
              <a:buChar char="●"/>
            </a:pPr>
            <a:r>
              <a:rPr lang="fr"/>
              <a:t>Règlement sur les masses et dimensions </a:t>
            </a:r>
            <a:r>
              <a:rPr lang="fr" sz="1100"/>
              <a:t>(</a:t>
            </a:r>
            <a:r>
              <a:rPr lang="fr" sz="1100">
                <a:solidFill>
                  <a:schemeClr val="dk1"/>
                </a:solidFill>
              </a:rPr>
              <a:t>Les règlements précisent les détails de la loi)</a:t>
            </a:r>
            <a:endParaRPr/>
          </a:p>
          <a:p>
            <a:pPr indent="-342900" lvl="0" marL="457200" rtl="0" algn="l">
              <a:spcBef>
                <a:spcPts val="0"/>
              </a:spcBef>
              <a:spcAft>
                <a:spcPts val="0"/>
              </a:spcAft>
              <a:buSzPts val="1800"/>
              <a:buChar char="●"/>
            </a:pPr>
            <a:r>
              <a:rPr lang="fr"/>
              <a:t>Norme sur l’arrimage des cargaisons </a:t>
            </a:r>
            <a:r>
              <a:rPr lang="fr" sz="1100"/>
              <a:t>(</a:t>
            </a:r>
            <a:r>
              <a:rPr lang="fr" sz="1100">
                <a:solidFill>
                  <a:schemeClr val="dk1"/>
                </a:solidFill>
              </a:rPr>
              <a:t>C'est un document publié qui détaille les critères techniques)</a:t>
            </a:r>
            <a:endParaRPr sz="1100"/>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0" st="0"/>
                                            </p:txEl>
                                          </p:spTgt>
                                        </p:tgtEl>
                                        <p:attrNameLst>
                                          <p:attrName>style.visibility</p:attrName>
                                        </p:attrNameLst>
                                      </p:cBhvr>
                                      <p:to>
                                        <p:strVal val="visible"/>
                                      </p:to>
                                    </p:set>
                                    <p:animEffect filter="fade" transition="in">
                                      <p:cBhvr>
                                        <p:cTn dur="1000"/>
                                        <p:tgtEl>
                                          <p:spTgt spid="1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1" st="1"/>
                                            </p:txEl>
                                          </p:spTgt>
                                        </p:tgtEl>
                                        <p:attrNameLst>
                                          <p:attrName>style.visibility</p:attrName>
                                        </p:attrNameLst>
                                      </p:cBhvr>
                                      <p:to>
                                        <p:strVal val="visible"/>
                                      </p:to>
                                    </p:set>
                                    <p:animEffect filter="fade" transition="in">
                                      <p:cBhvr>
                                        <p:cTn dur="1000"/>
                                        <p:tgtEl>
                                          <p:spTgt spid="12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2" st="2"/>
                                            </p:txEl>
                                          </p:spTgt>
                                        </p:tgtEl>
                                        <p:attrNameLst>
                                          <p:attrName>style.visibility</p:attrName>
                                        </p:attrNameLst>
                                      </p:cBhvr>
                                      <p:to>
                                        <p:strVal val="visible"/>
                                      </p:to>
                                    </p:set>
                                    <p:animEffect filter="fade" transition="in">
                                      <p:cBhvr>
                                        <p:cTn dur="1000"/>
                                        <p:tgtEl>
                                          <p:spTgt spid="12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3" st="3"/>
                                            </p:txEl>
                                          </p:spTgt>
                                        </p:tgtEl>
                                        <p:attrNameLst>
                                          <p:attrName>style.visibility</p:attrName>
                                        </p:attrNameLst>
                                      </p:cBhvr>
                                      <p:to>
                                        <p:strVal val="visible"/>
                                      </p:to>
                                    </p:set>
                                    <p:animEffect filter="fade" transition="in">
                                      <p:cBhvr>
                                        <p:cTn dur="1000"/>
                                        <p:tgtEl>
                                          <p:spTgt spid="12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A058AFAC4ECD40A62F099AA74D6315" ma:contentTypeVersion="13" ma:contentTypeDescription="Crée un document." ma:contentTypeScope="" ma:versionID="eb45218e5d816f3671979fd0418cdc2c">
  <xsd:schema xmlns:xsd="http://www.w3.org/2001/XMLSchema" xmlns:xs="http://www.w3.org/2001/XMLSchema" xmlns:p="http://schemas.microsoft.com/office/2006/metadata/properties" xmlns:ns2="0fcec828-1626-48b7-8c79-bd8fbf620289" xmlns:ns3="ea3555d2-3589-4a06-9423-01f6fdf781d4" targetNamespace="http://schemas.microsoft.com/office/2006/metadata/properties" ma:root="true" ma:fieldsID="b08f7bc70117dbbc0df3dc8d520fd4bd" ns2:_="" ns3:_="">
    <xsd:import namespace="0fcec828-1626-48b7-8c79-bd8fbf620289"/>
    <xsd:import namespace="ea3555d2-3589-4a06-9423-01f6fdf781d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DateTaken"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cec828-1626-48b7-8c79-bd8fbf620289"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19" nillable="true" ma:displayName="Taxonomy Catch All Column" ma:hidden="true" ma:list="{9be27902-d95e-44e2-bfca-c04c9b8555b6}" ma:internalName="TaxCatchAll" ma:showField="CatchAllData" ma:web="0fcec828-1626-48b7-8c79-bd8fbf6202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3555d2-3589-4a06-9423-01f6fdf781d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cdfe4dc5-eb46-4b6f-86f8-cb08bb47828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fcec828-1626-48b7-8c79-bd8fbf620289" xsi:nil="true"/>
    <lcf76f155ced4ddcb4097134ff3c332f xmlns="ea3555d2-3589-4a06-9423-01f6fdf781d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C0ED86F-2D5A-429E-8A14-15BB14CEA4E9}"/>
</file>

<file path=customXml/itemProps2.xml><?xml version="1.0" encoding="utf-8"?>
<ds:datastoreItem xmlns:ds="http://schemas.openxmlformats.org/officeDocument/2006/customXml" ds:itemID="{5B5FB86B-723B-48AD-BC86-148C51A1F45E}"/>
</file>

<file path=customXml/itemProps3.xml><?xml version="1.0" encoding="utf-8"?>
<ds:datastoreItem xmlns:ds="http://schemas.openxmlformats.org/officeDocument/2006/customXml" ds:itemID="{D8C6FF04-ED67-401D-A123-E0D64F4EE662}"/>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0x010100D1A058AFAC4ECD40A62F099AA74D6315</vt:lpwstr>
  </property>
</Properties>
</file>