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Exo 2"/>
      <p:regular r:id="rId25"/>
      <p:bold r:id="rId26"/>
      <p:italic r:id="rId27"/>
      <p:boldItalic r:id="rId28"/>
    </p:embeddedFont>
    <p:embeddedFont>
      <p:font typeface="Oswald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Exo2-bold.fntdata"/><Relationship Id="rId25" Type="http://schemas.openxmlformats.org/officeDocument/2006/relationships/font" Target="fonts/Exo2-regular.fntdata"/><Relationship Id="rId28" Type="http://schemas.openxmlformats.org/officeDocument/2006/relationships/font" Target="fonts/Exo2-boldItalic.fntdata"/><Relationship Id="rId27" Type="http://schemas.openxmlformats.org/officeDocument/2006/relationships/font" Target="fonts/Exo2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swal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Oswald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MILEKj2UvmQ&amp;ab_channel=ABC7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vFZnrU2czAI&amp;ab_channel=MarzoLo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7c94205e3_1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7c94205e3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f2206aca7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6f2206aca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679755c1e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7679755c1e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 l’huile synthétique </a:t>
            </a:r>
            <a:r>
              <a:rPr b="1" lang="fr"/>
              <a:t>75w85 plus fluide</a:t>
            </a:r>
            <a:r>
              <a:rPr lang="fr"/>
              <a:t>, est désormais présente dans certaine transmission automatisée.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Discutez de la fragilité du plastique sur ce type de chapeau de moyeu.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6cb2ee33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76cb2ee33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679755c1e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679755c1e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679755c1e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7679755c1e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6cb2ee335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6cb2ee33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2"/>
              </a:rPr>
              <a:t>https://www.youtube.com/watch?v=MILEKj2UvmQ&amp;ab_channel=ABC7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6f255010ba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6f255010b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2"/>
              </a:rPr>
              <a:t>https://www.youtube.com/watch?v=vFZnrU2czAI&amp;ab_channel=MarzoLo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76cb2ee335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76cb2ee33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Discutez de la fréquence de vérification des roues, des écrous lors des arrêts.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6d7ac1b3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6d7ac1b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820058fd6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820058fd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42c10106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42c10106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247fbc19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4247fbc19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7fbf6164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7fbf6164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Type de roue très peu utilisé depuis plusieurs années. </a:t>
            </a:r>
            <a:r>
              <a:rPr b="1" lang="fr"/>
              <a:t>(Facultatif)</a:t>
            </a:r>
            <a:endParaRPr b="1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679755c1e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679755c1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679755c1e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7679755c1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679755c1e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7679755c1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679755c1e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679755c1e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La SAAQ recommande le resserrage entre 80 km et environ 160 km.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7298d63443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7298d6344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Cette étiquette peut être collée sur la portière du tracteur, attachée sur les boutons de freins de stationnement, ou être attachée sur les mains à air de la semi-remorque.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Relationship Id="rId3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Relationship Id="rId3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Relationship Id="rId3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Relationship Id="rId3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Relationship Id="rId3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Relationship Id="rId3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Présentation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27933" t="0"/>
          <a:stretch/>
        </p:blipFill>
        <p:spPr>
          <a:xfrm>
            <a:off x="-53150" y="425300"/>
            <a:ext cx="9214800" cy="47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 rot="10800000">
            <a:off x="-58250" y="-106150"/>
            <a:ext cx="9225000" cy="1297575"/>
          </a:xfrm>
          <a:prstGeom prst="flowChartManualInpu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6200" y="76204"/>
            <a:ext cx="2449718" cy="819858"/>
            <a:chOff x="-58250" y="-38001"/>
            <a:chExt cx="3035209" cy="1148421"/>
          </a:xfrm>
        </p:grpSpPr>
        <p:pic>
          <p:nvPicPr>
            <p:cNvPr id="14" name="Google Shape;14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58250" y="-38001"/>
              <a:ext cx="2324650" cy="1020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 txBox="1"/>
            <p:nvPr/>
          </p:nvSpPr>
          <p:spPr>
            <a:xfrm>
              <a:off x="652259" y="596220"/>
              <a:ext cx="2324700" cy="51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CENTRE DE FORMATION 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DU TRANSPORT ROUTIER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DE SAINT-JÉRÔME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</p:grpSp>
      <p:sp>
        <p:nvSpPr>
          <p:cNvPr id="16" name="Google Shape;16;p2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defRPr b="1" sz="36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0" name="Google Shape;20;p3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22" name="Google Shape;22;p3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8" name="Google Shape;28;p4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30" name="Google Shape;30;p4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" name="Google Shape;3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5" name="Google Shape;35;p5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6" name="Google Shape;36;p5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37" name="Google Shape;37;p5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" name="Google Shape;3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2" name="Google Shape;42;p6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3" name="Google Shape;43;p6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4" name="Google Shape;44;p6"/>
          <p:cNvSpPr txBox="1"/>
          <p:nvPr>
            <p:ph idx="4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45" name="Google Shape;45;p6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46" name="Google Shape;46;p6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" name="Google Shape;4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1" name="Google Shape;51;p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2" name="Google Shape;52;p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54" name="Google Shape;54;p7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55" name="Google Shape;55;p7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56" name="Google Shape;56;p7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" name="Google Shape;5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0" name="Google Shape;60;p8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1" name="Google Shape;61;p8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2" name="Google Shape;62;p8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 2">
  <p:cSld name="CUSTOM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27.png"/><Relationship Id="rId5" Type="http://schemas.openxmlformats.org/officeDocument/2006/relationships/image" Target="../media/image16.png"/><Relationship Id="rId6" Type="http://schemas.openxmlformats.org/officeDocument/2006/relationships/image" Target="../media/image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jpg"/><Relationship Id="rId4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jpg"/><Relationship Id="rId4" Type="http://schemas.openxmlformats.org/officeDocument/2006/relationships/image" Target="../media/image29.jpg"/><Relationship Id="rId5" Type="http://schemas.openxmlformats.org/officeDocument/2006/relationships/image" Target="../media/image20.png"/><Relationship Id="rId6" Type="http://schemas.openxmlformats.org/officeDocument/2006/relationships/image" Target="../media/image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26.png"/><Relationship Id="rId10" Type="http://schemas.openxmlformats.org/officeDocument/2006/relationships/image" Target="../media/image3.jpg"/><Relationship Id="rId9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3.png"/><Relationship Id="rId7" Type="http://schemas.openxmlformats.org/officeDocument/2006/relationships/image" Target="../media/image28.png"/><Relationship Id="rId8" Type="http://schemas.openxmlformats.org/officeDocument/2006/relationships/hyperlink" Target="https://www.youtube.com/watch?v=MILEKj2UvmQ&amp;ab_channel=ABC7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youtube.com/watch?v=UZ5G8PI5Vrw" TargetMode="External"/><Relationship Id="rId4" Type="http://schemas.openxmlformats.org/officeDocument/2006/relationships/image" Target="../media/image21.jpg"/><Relationship Id="rId5" Type="http://schemas.openxmlformats.org/officeDocument/2006/relationships/image" Target="../media/image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Relationship Id="rId4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5" Type="http://schemas.openxmlformats.org/officeDocument/2006/relationships/image" Target="../media/image12.jpg"/><Relationship Id="rId6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22.jpg"/><Relationship Id="rId5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Leçon 2.5.3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Les roues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4925" y="0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0775" y="990600"/>
            <a:ext cx="4520826" cy="271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9"/>
          <p:cNvSpPr txBox="1"/>
          <p:nvPr/>
        </p:nvSpPr>
        <p:spPr>
          <a:xfrm>
            <a:off x="4728475" y="343775"/>
            <a:ext cx="3305400" cy="6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C</a:t>
            </a:r>
            <a:r>
              <a:rPr b="1" lang="fr" sz="2400">
                <a:solidFill>
                  <a:schemeClr val="dk1"/>
                </a:solidFill>
              </a:rPr>
              <a:t>lé dynamométrique</a:t>
            </a:r>
            <a:endParaRPr sz="2400"/>
          </a:p>
        </p:txBody>
      </p:sp>
      <p:pic>
        <p:nvPicPr>
          <p:cNvPr id="159" name="Google Shape;15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133850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3525" y="44732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/>
          <p:nvPr>
            <p:ph type="title"/>
          </p:nvPr>
        </p:nvSpPr>
        <p:spPr>
          <a:xfrm>
            <a:off x="277200" y="-142450"/>
            <a:ext cx="8546700" cy="6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/>
              <a:t>Liquide approprié à ajouter dans les moyeux de roues lubrifiés par de l’huile.</a:t>
            </a:r>
            <a:endParaRPr sz="1800"/>
          </a:p>
        </p:txBody>
      </p:sp>
      <p:pic>
        <p:nvPicPr>
          <p:cNvPr id="166" name="Google Shape;16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902750"/>
            <a:ext cx="3543300" cy="340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0"/>
          <p:cNvSpPr txBox="1"/>
          <p:nvPr/>
        </p:nvSpPr>
        <p:spPr>
          <a:xfrm>
            <a:off x="3014225" y="319050"/>
            <a:ext cx="3158100" cy="5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chemeClr val="dk1"/>
                </a:solidFill>
              </a:rPr>
              <a:t>Il</a:t>
            </a:r>
            <a:r>
              <a:rPr lang="fr" sz="1200">
                <a:solidFill>
                  <a:schemeClr val="dk1"/>
                </a:solidFill>
              </a:rPr>
              <a:t> s’agit d’huile à engrenage généralement synthétique de viscosité </a:t>
            </a:r>
            <a:r>
              <a:rPr b="1" lang="fr" sz="1200" u="sng"/>
              <a:t>75W90</a:t>
            </a:r>
            <a:r>
              <a:rPr lang="fr" sz="1200">
                <a:solidFill>
                  <a:schemeClr val="dk1"/>
                </a:solidFill>
              </a:rPr>
              <a:t>.</a:t>
            </a:r>
            <a:endParaRPr sz="1200"/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1900" y="924427"/>
            <a:ext cx="1491393" cy="17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6850" y="912738"/>
            <a:ext cx="1123950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0"/>
          <p:cNvSpPr txBox="1"/>
          <p:nvPr/>
        </p:nvSpPr>
        <p:spPr>
          <a:xfrm>
            <a:off x="6182600" y="324798"/>
            <a:ext cx="2863500" cy="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</a:rPr>
              <a:t>Une huile minérale de grade 80w90 peut être également utilisée.</a:t>
            </a:r>
            <a:endParaRPr sz="1200"/>
          </a:p>
        </p:txBody>
      </p:sp>
      <p:sp>
        <p:nvSpPr>
          <p:cNvPr id="171" name="Google Shape;171;p20"/>
          <p:cNvSpPr txBox="1"/>
          <p:nvPr/>
        </p:nvSpPr>
        <p:spPr>
          <a:xfrm>
            <a:off x="3695700" y="2667000"/>
            <a:ext cx="5385000" cy="16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</a:rPr>
              <a:t>Il faut suivre les </a:t>
            </a:r>
            <a:r>
              <a:rPr b="1" lang="fr" sz="1200">
                <a:solidFill>
                  <a:schemeClr val="dk1"/>
                </a:solidFill>
              </a:rPr>
              <a:t>recommandations des fabricants</a:t>
            </a:r>
            <a:r>
              <a:rPr lang="fr" sz="1200">
                <a:solidFill>
                  <a:schemeClr val="dk1"/>
                </a:solidFill>
              </a:rPr>
              <a:t>, ou encore consulter le </a:t>
            </a:r>
            <a:r>
              <a:rPr b="1" lang="fr" sz="1200">
                <a:solidFill>
                  <a:schemeClr val="dk1"/>
                </a:solidFill>
              </a:rPr>
              <a:t>mécanicien</a:t>
            </a:r>
            <a:r>
              <a:rPr lang="fr" sz="1200">
                <a:solidFill>
                  <a:schemeClr val="dk1"/>
                </a:solidFill>
              </a:rPr>
              <a:t>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</a:rPr>
              <a:t>Ces huiles ont une </a:t>
            </a:r>
            <a:r>
              <a:rPr b="1" lang="fr" sz="1200">
                <a:solidFill>
                  <a:schemeClr val="dk1"/>
                </a:solidFill>
              </a:rPr>
              <a:t>odeur particulière</a:t>
            </a:r>
            <a:r>
              <a:rPr lang="fr" sz="1200">
                <a:solidFill>
                  <a:schemeClr val="dk1"/>
                </a:solidFill>
              </a:rPr>
              <a:t> ce qui </a:t>
            </a:r>
            <a:r>
              <a:rPr b="1" lang="fr" sz="1200">
                <a:solidFill>
                  <a:schemeClr val="dk1"/>
                </a:solidFill>
              </a:rPr>
              <a:t>facilite la détection de fuites</a:t>
            </a:r>
            <a:r>
              <a:rPr lang="fr" sz="1200">
                <a:solidFill>
                  <a:schemeClr val="dk1"/>
                </a:solidFill>
              </a:rPr>
              <a:t> lors de la ronde de sécurité Les fuites peuvent se produire </a:t>
            </a:r>
            <a:r>
              <a:rPr b="1" lang="fr" sz="1200">
                <a:solidFill>
                  <a:schemeClr val="dk1"/>
                </a:solidFill>
              </a:rPr>
              <a:t>d’un côté comme de l’autre des roues</a:t>
            </a:r>
            <a:r>
              <a:rPr lang="fr" sz="1200">
                <a:solidFill>
                  <a:schemeClr val="dk1"/>
                </a:solidFill>
              </a:rPr>
              <a:t>, d'où l’importance de vérifier les deux côtés lorsque c'est possible.</a:t>
            </a:r>
            <a:r>
              <a:rPr b="1" lang="fr" sz="1200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172" name="Google Shape;172;p20"/>
          <p:cNvSpPr txBox="1"/>
          <p:nvPr/>
        </p:nvSpPr>
        <p:spPr>
          <a:xfrm>
            <a:off x="0" y="304800"/>
            <a:ext cx="2234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chemeClr val="dk1"/>
                </a:solidFill>
              </a:rPr>
              <a:t>Deux types sont utilisés:</a:t>
            </a:r>
            <a:endParaRPr/>
          </a:p>
        </p:txBody>
      </p:sp>
      <p:pic>
        <p:nvPicPr>
          <p:cNvPr id="173" name="Google Shape;17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63525" y="44732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/>
          <p:nvPr/>
        </p:nvSpPr>
        <p:spPr>
          <a:xfrm>
            <a:off x="4779825" y="381000"/>
            <a:ext cx="4287900" cy="6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dk1"/>
                </a:solidFill>
              </a:rPr>
              <a:t>Moyeu de roue scellé, lubrifié par de la graisse semi-liquide; donc pas de risque de fuite.</a:t>
            </a:r>
            <a:endParaRPr sz="1600"/>
          </a:p>
        </p:txBody>
      </p:sp>
      <p:pic>
        <p:nvPicPr>
          <p:cNvPr id="179" name="Google Shape;17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501" y="114428"/>
            <a:ext cx="4647325" cy="413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525" y="44732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 txBox="1"/>
          <p:nvPr>
            <p:ph type="title"/>
          </p:nvPr>
        </p:nvSpPr>
        <p:spPr>
          <a:xfrm>
            <a:off x="123200" y="204100"/>
            <a:ext cx="8777700" cy="49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200"/>
              <a:t>Compteur kilométrique monté sur les roues de semi remorque (nom commun: </a:t>
            </a:r>
            <a:r>
              <a:rPr b="1" i="1" lang="fr" sz="2200"/>
              <a:t>Hubodometer</a:t>
            </a:r>
            <a:r>
              <a:rPr b="1" lang="fr" sz="2200"/>
              <a:t>)</a:t>
            </a:r>
            <a:endParaRPr sz="2200"/>
          </a:p>
        </p:txBody>
      </p:sp>
      <p:pic>
        <p:nvPicPr>
          <p:cNvPr id="186" name="Google Shape;18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838" y="890325"/>
            <a:ext cx="4028325" cy="276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2"/>
          <p:cNvSpPr txBox="1"/>
          <p:nvPr/>
        </p:nvSpPr>
        <p:spPr>
          <a:xfrm>
            <a:off x="323400" y="3701451"/>
            <a:ext cx="8577300" cy="6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 kilométrage doit être indiqué dans le rapport de RDS </a:t>
            </a:r>
            <a:r>
              <a:rPr b="1" lang="fr" u="sng">
                <a:solidFill>
                  <a:schemeClr val="dk1"/>
                </a:solidFill>
              </a:rPr>
              <a:t>IMPORTANT: La présence d’un compteur ne doit en aucun cas être un obstacle à la vérification du niveau d'huile du moyeu.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525" y="44732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/>
          <p:nvPr>
            <p:ph type="title"/>
          </p:nvPr>
        </p:nvSpPr>
        <p:spPr>
          <a:xfrm>
            <a:off x="116900" y="200449"/>
            <a:ext cx="8900700" cy="5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200"/>
              <a:t>Exemples de défectuosités causées par des fuites </a:t>
            </a:r>
            <a:endParaRPr b="1" sz="22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200"/>
              <a:t>du joint d’étanchéité.</a:t>
            </a:r>
            <a:endParaRPr sz="2200"/>
          </a:p>
        </p:txBody>
      </p:sp>
      <p:pic>
        <p:nvPicPr>
          <p:cNvPr id="194" name="Google Shape;19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900" y="852450"/>
            <a:ext cx="3088150" cy="231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5258" y="839812"/>
            <a:ext cx="2539617" cy="234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3"/>
          <p:cNvSpPr txBox="1"/>
          <p:nvPr/>
        </p:nvSpPr>
        <p:spPr>
          <a:xfrm>
            <a:off x="600288" y="3168725"/>
            <a:ext cx="18369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Fuite extérieure</a:t>
            </a:r>
            <a:endParaRPr b="1"/>
          </a:p>
        </p:txBody>
      </p:sp>
      <p:sp>
        <p:nvSpPr>
          <p:cNvPr id="197" name="Google Shape;197;p23"/>
          <p:cNvSpPr txBox="1"/>
          <p:nvPr/>
        </p:nvSpPr>
        <p:spPr>
          <a:xfrm>
            <a:off x="5416113" y="3168725"/>
            <a:ext cx="18369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Fuites intérieures</a:t>
            </a:r>
            <a:endParaRPr b="1"/>
          </a:p>
        </p:txBody>
      </p:sp>
      <p:pic>
        <p:nvPicPr>
          <p:cNvPr id="198" name="Google Shape;19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6070" y="837050"/>
            <a:ext cx="3088150" cy="2349657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3"/>
          <p:cNvSpPr txBox="1"/>
          <p:nvPr/>
        </p:nvSpPr>
        <p:spPr>
          <a:xfrm>
            <a:off x="0" y="3108625"/>
            <a:ext cx="9017700" cy="9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Il pourrait être très dangereux de circuler avec un moyeu de roue sans présence d'huile. </a:t>
            </a:r>
            <a:r>
              <a:rPr b="1" lang="fr">
                <a:solidFill>
                  <a:srgbClr val="FF0000"/>
                </a:solidFill>
                <a:highlight>
                  <a:srgbClr val="FFFF00"/>
                </a:highlight>
              </a:rPr>
              <a:t>Un manque d’huile peut causer la destruction du roulement de roues ce qui se traduit par une </a:t>
            </a:r>
            <a:r>
              <a:rPr b="1" lang="fr" u="sng">
                <a:solidFill>
                  <a:srgbClr val="FF0000"/>
                </a:solidFill>
                <a:highlight>
                  <a:srgbClr val="FFFF00"/>
                </a:highlight>
              </a:rPr>
              <a:t>perte de roue</a:t>
            </a:r>
            <a:r>
              <a:rPr b="1" lang="fr">
                <a:solidFill>
                  <a:srgbClr val="FF0000"/>
                </a:solidFill>
                <a:highlight>
                  <a:srgbClr val="FFFF00"/>
                </a:highlight>
              </a:rPr>
              <a:t>. </a:t>
            </a:r>
            <a:endParaRPr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200" name="Google Shape;20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63525" y="44732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034" y="796750"/>
            <a:ext cx="2969375" cy="165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3049" y="806275"/>
            <a:ext cx="4001885" cy="165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7291" y="2532775"/>
            <a:ext cx="2190900" cy="177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6391" y="2552333"/>
            <a:ext cx="4577425" cy="171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4"/>
          <p:cNvSpPr txBox="1"/>
          <p:nvPr/>
        </p:nvSpPr>
        <p:spPr>
          <a:xfrm>
            <a:off x="6478316" y="2532775"/>
            <a:ext cx="73359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78685" y="2557083"/>
            <a:ext cx="1843950" cy="144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24"/>
          <p:cNvCxnSpPr/>
          <p:nvPr/>
        </p:nvCxnSpPr>
        <p:spPr>
          <a:xfrm flipH="1" rot="10800000">
            <a:off x="2598466" y="2000740"/>
            <a:ext cx="324000" cy="58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2" name="Google Shape;212;p24"/>
          <p:cNvCxnSpPr/>
          <p:nvPr/>
        </p:nvCxnSpPr>
        <p:spPr>
          <a:xfrm>
            <a:off x="2610447" y="2070911"/>
            <a:ext cx="1223400" cy="163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3" name="Google Shape;213;p24"/>
          <p:cNvSpPr/>
          <p:nvPr/>
        </p:nvSpPr>
        <p:spPr>
          <a:xfrm>
            <a:off x="7046618" y="817892"/>
            <a:ext cx="405300" cy="572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4"/>
          <p:cNvSpPr txBox="1"/>
          <p:nvPr/>
        </p:nvSpPr>
        <p:spPr>
          <a:xfrm>
            <a:off x="4109702" y="692125"/>
            <a:ext cx="17232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  <a:highlight>
                  <a:srgbClr val="FFFF00"/>
                </a:highlight>
              </a:rPr>
              <a:t>Ecrous mal fixés</a:t>
            </a:r>
            <a:endParaRPr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15" name="Google Shape;215;p24"/>
          <p:cNvSpPr txBox="1"/>
          <p:nvPr/>
        </p:nvSpPr>
        <p:spPr>
          <a:xfrm>
            <a:off x="3027659" y="2456926"/>
            <a:ext cx="2190900" cy="3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  <a:highlight>
                  <a:srgbClr val="FFFF00"/>
                </a:highlight>
              </a:rPr>
              <a:t>Roulement mal lubrifié</a:t>
            </a:r>
            <a:endParaRPr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216" name="Google Shape;216;p24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88875" y="177077"/>
            <a:ext cx="697140" cy="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4"/>
          <p:cNvSpPr txBox="1"/>
          <p:nvPr>
            <p:ph type="title"/>
          </p:nvPr>
        </p:nvSpPr>
        <p:spPr>
          <a:xfrm>
            <a:off x="0" y="200450"/>
            <a:ext cx="9144000" cy="5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200"/>
              <a:t>Perte de roues</a:t>
            </a:r>
            <a:r>
              <a:rPr b="1" lang="fr" sz="800"/>
              <a:t>                                                     </a:t>
            </a:r>
            <a:endParaRPr sz="800"/>
          </a:p>
        </p:txBody>
      </p:sp>
      <p:sp>
        <p:nvSpPr>
          <p:cNvPr id="218" name="Google Shape;218;p24"/>
          <p:cNvSpPr txBox="1"/>
          <p:nvPr/>
        </p:nvSpPr>
        <p:spPr>
          <a:xfrm>
            <a:off x="7187300" y="213525"/>
            <a:ext cx="11598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800">
                <a:solidFill>
                  <a:schemeClr val="dk1"/>
                </a:solidFill>
              </a:rPr>
              <a:t>Cliquez sur cette image pour une vidéo</a:t>
            </a:r>
            <a:endParaRPr/>
          </a:p>
        </p:txBody>
      </p:sp>
      <p:cxnSp>
        <p:nvCxnSpPr>
          <p:cNvPr id="219" name="Google Shape;219;p24"/>
          <p:cNvCxnSpPr/>
          <p:nvPr/>
        </p:nvCxnSpPr>
        <p:spPr>
          <a:xfrm rot="10800000">
            <a:off x="6912950" y="450038"/>
            <a:ext cx="3279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20" name="Google Shape;220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63525" y="44732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5" title="SECURIVEUR - Perte de roues tragique dans une station essenc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2600" y="228600"/>
            <a:ext cx="5250875" cy="39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3525" y="44732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114800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6"/>
          <p:cNvSpPr txBox="1"/>
          <p:nvPr/>
        </p:nvSpPr>
        <p:spPr>
          <a:xfrm>
            <a:off x="5751375" y="367150"/>
            <a:ext cx="1958400" cy="9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/>
              <a:t>Anomalies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</a:rPr>
              <a:t>Quelles sont-elles?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33" name="Google Shape;233;p26"/>
          <p:cNvSpPr txBox="1"/>
          <p:nvPr/>
        </p:nvSpPr>
        <p:spPr>
          <a:xfrm>
            <a:off x="4635300" y="1491375"/>
            <a:ext cx="4342800" cy="21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Recommandation: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Lors d’un arrêt ou d’une pause, il est important d’effectuer le tour de votre véhicule afin de détecter toute </a:t>
            </a:r>
            <a:r>
              <a:rPr lang="fr"/>
              <a:t>irrégularité.</a:t>
            </a:r>
            <a:r>
              <a:rPr lang="fr"/>
              <a:t> Y compris une vérification des </a:t>
            </a:r>
            <a:r>
              <a:rPr lang="fr"/>
              <a:t>roues</a:t>
            </a:r>
            <a:r>
              <a:rPr lang="fr"/>
              <a:t> et des écrous.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Avant de </a:t>
            </a:r>
            <a:r>
              <a:rPr lang="fr">
                <a:highlight>
                  <a:srgbClr val="FFFF00"/>
                </a:highlight>
              </a:rPr>
              <a:t>perdre une roue</a:t>
            </a:r>
            <a:r>
              <a:rPr lang="fr"/>
              <a:t>, la mécanique laisse des signes… </a:t>
            </a:r>
            <a:r>
              <a:rPr b="1" lang="fr"/>
              <a:t>À VOUS DE LES DÉCELER! </a:t>
            </a:r>
            <a:endParaRPr b="1"/>
          </a:p>
        </p:txBody>
      </p:sp>
      <p:pic>
        <p:nvPicPr>
          <p:cNvPr id="234" name="Google Shape;23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525" y="44732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7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Merci pour votre participation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0550" y="0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8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Rendez-vous Classroom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Leçon 02.5.3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/>
          <p:nvPr>
            <p:ph type="title"/>
          </p:nvPr>
        </p:nvSpPr>
        <p:spPr>
          <a:xfrm>
            <a:off x="2719650" y="419975"/>
            <a:ext cx="3704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Les roues</a:t>
            </a:r>
            <a:endParaRPr b="1"/>
          </a:p>
        </p:txBody>
      </p:sp>
      <p:sp>
        <p:nvSpPr>
          <p:cNvPr id="77" name="Google Shape;77;p11"/>
          <p:cNvSpPr txBox="1"/>
          <p:nvPr/>
        </p:nvSpPr>
        <p:spPr>
          <a:xfrm>
            <a:off x="1035600" y="1483650"/>
            <a:ext cx="7072800" cy="21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Objectif(s) de la leçon:</a:t>
            </a:r>
            <a:endParaRPr b="1" sz="2400">
              <a:solidFill>
                <a:schemeClr val="dk1"/>
              </a:solidFill>
            </a:endParaRPr>
          </a:p>
          <a:p>
            <a:pPr indent="-381000" lvl="0" marL="26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fr" sz="2400">
                <a:solidFill>
                  <a:schemeClr val="dk1"/>
                </a:solidFill>
              </a:rPr>
              <a:t>Reconnaître les types de roues ainsi que leur état</a:t>
            </a:r>
            <a:endParaRPr sz="2400">
              <a:solidFill>
                <a:schemeClr val="dk1"/>
              </a:solidFill>
            </a:endParaRPr>
          </a:p>
          <a:p>
            <a:pPr indent="-381000" lvl="0" marL="26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fr" sz="2400">
                <a:solidFill>
                  <a:schemeClr val="dk1"/>
                </a:solidFill>
              </a:rPr>
              <a:t>Reconnaître les types de moyeux ainsi que leur état</a:t>
            </a:r>
            <a:endParaRPr sz="2400"/>
          </a:p>
        </p:txBody>
      </p:sp>
      <p:pic>
        <p:nvPicPr>
          <p:cNvPr id="78" name="Google Shape;7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3525" y="44732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7125" y="1501863"/>
            <a:ext cx="1628775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5150" y="1535200"/>
            <a:ext cx="1685925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2"/>
          <p:cNvSpPr txBox="1"/>
          <p:nvPr/>
        </p:nvSpPr>
        <p:spPr>
          <a:xfrm>
            <a:off x="5606163" y="3410875"/>
            <a:ext cx="13431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</a:t>
            </a:r>
            <a:r>
              <a:rPr lang="fr">
                <a:solidFill>
                  <a:schemeClr val="dk1"/>
                </a:solidFill>
              </a:rPr>
              <a:t>oue à disque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en acier</a:t>
            </a:r>
            <a:endParaRPr/>
          </a:p>
        </p:txBody>
      </p:sp>
      <p:sp>
        <p:nvSpPr>
          <p:cNvPr id="86" name="Google Shape;86;p12"/>
          <p:cNvSpPr txBox="1"/>
          <p:nvPr>
            <p:ph type="title"/>
          </p:nvPr>
        </p:nvSpPr>
        <p:spPr>
          <a:xfrm>
            <a:off x="6661750" y="467150"/>
            <a:ext cx="1096800" cy="26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00"/>
              <a:t>La jante</a:t>
            </a:r>
            <a:endParaRPr b="1" sz="1400"/>
          </a:p>
        </p:txBody>
      </p:sp>
      <p:sp>
        <p:nvSpPr>
          <p:cNvPr id="87" name="Google Shape;87;p12"/>
          <p:cNvSpPr txBox="1"/>
          <p:nvPr/>
        </p:nvSpPr>
        <p:spPr>
          <a:xfrm>
            <a:off x="7441750" y="3410850"/>
            <a:ext cx="13431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Roue à disque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en aluminium</a:t>
            </a:r>
            <a:endParaRPr/>
          </a:p>
        </p:txBody>
      </p:sp>
      <p:cxnSp>
        <p:nvCxnSpPr>
          <p:cNvPr id="88" name="Google Shape;88;p12"/>
          <p:cNvCxnSpPr>
            <a:stCxn id="86" idx="2"/>
          </p:cNvCxnSpPr>
          <p:nvPr/>
        </p:nvCxnSpPr>
        <p:spPr>
          <a:xfrm>
            <a:off x="7210150" y="732650"/>
            <a:ext cx="724200" cy="853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9" name="Google Shape;89;p12"/>
          <p:cNvCxnSpPr>
            <a:stCxn id="86" idx="2"/>
          </p:cNvCxnSpPr>
          <p:nvPr/>
        </p:nvCxnSpPr>
        <p:spPr>
          <a:xfrm flipH="1">
            <a:off x="6428350" y="732650"/>
            <a:ext cx="781800" cy="827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0" name="Google Shape;90;p12"/>
          <p:cNvSpPr txBox="1"/>
          <p:nvPr/>
        </p:nvSpPr>
        <p:spPr>
          <a:xfrm>
            <a:off x="0" y="762000"/>
            <a:ext cx="4766700" cy="25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Roues jumelées :</a:t>
            </a:r>
            <a:r>
              <a:rPr lang="fr">
                <a:solidFill>
                  <a:schemeClr val="dk1"/>
                </a:solidFill>
              </a:rPr>
              <a:t> Roues montées par paires de chaque côté d’un essieu arrière de certains véhicules lourds.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Roue motrice</a:t>
            </a:r>
            <a:r>
              <a:rPr lang="fr">
                <a:solidFill>
                  <a:schemeClr val="dk1"/>
                </a:solidFill>
              </a:rPr>
              <a:t> : Roue montée sur un essieu moteur. (Anglais: </a:t>
            </a:r>
            <a:r>
              <a:rPr i="1" lang="fr">
                <a:solidFill>
                  <a:schemeClr val="dk1"/>
                </a:solidFill>
              </a:rPr>
              <a:t>drive axle wheel</a:t>
            </a:r>
            <a:r>
              <a:rPr lang="fr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Roue directrice</a:t>
            </a:r>
            <a:r>
              <a:rPr lang="fr">
                <a:solidFill>
                  <a:schemeClr val="dk1"/>
                </a:solidFill>
              </a:rPr>
              <a:t> : Roue montée sur un essieu directeur. (Anglais: </a:t>
            </a:r>
            <a:r>
              <a:rPr i="1" lang="fr">
                <a:solidFill>
                  <a:schemeClr val="dk1"/>
                </a:solidFill>
              </a:rPr>
              <a:t>steering axle wheel</a:t>
            </a:r>
            <a:r>
              <a:rPr lang="fr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Roues à disque </a:t>
            </a:r>
            <a:r>
              <a:rPr lang="fr">
                <a:solidFill>
                  <a:schemeClr val="dk1"/>
                </a:solidFill>
              </a:rPr>
              <a:t> (nom commun: </a:t>
            </a:r>
            <a:r>
              <a:rPr i="1" lang="fr">
                <a:solidFill>
                  <a:schemeClr val="dk1"/>
                </a:solidFill>
              </a:rPr>
              <a:t>Budd wheel</a:t>
            </a:r>
            <a:r>
              <a:rPr lang="fr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Jante : </a:t>
            </a:r>
            <a:r>
              <a:rPr lang="fr">
                <a:solidFill>
                  <a:schemeClr val="dk1"/>
                </a:solidFill>
              </a:rPr>
              <a:t>Partie circulaire de la roue où siège le pneu</a:t>
            </a:r>
            <a:r>
              <a:rPr lang="fr" sz="1200">
                <a:solidFill>
                  <a:schemeClr val="dk1"/>
                </a:solidFill>
              </a:rPr>
              <a:t>.</a:t>
            </a:r>
            <a:endParaRPr sz="1200"/>
          </a:p>
        </p:txBody>
      </p:sp>
      <p:sp>
        <p:nvSpPr>
          <p:cNvPr id="91" name="Google Shape;91;p12"/>
          <p:cNvSpPr txBox="1"/>
          <p:nvPr/>
        </p:nvSpPr>
        <p:spPr>
          <a:xfrm>
            <a:off x="57150" y="105650"/>
            <a:ext cx="18444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/>
              <a:t>Définitions</a:t>
            </a:r>
            <a:endParaRPr b="1" sz="2000"/>
          </a:p>
        </p:txBody>
      </p:sp>
      <p:pic>
        <p:nvPicPr>
          <p:cNvPr id="92" name="Google Shape;92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3525" y="44732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/>
          <p:nvPr/>
        </p:nvSpPr>
        <p:spPr>
          <a:xfrm>
            <a:off x="4544875" y="50200"/>
            <a:ext cx="4188900" cy="8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/>
              <a:t>Roue moulée (à</a:t>
            </a:r>
            <a:r>
              <a:rPr b="1" lang="fr" sz="2000"/>
              <a:t> </a:t>
            </a:r>
            <a:r>
              <a:rPr b="1" lang="fr" sz="2000"/>
              <a:t>rayons)        “Spoke Wheel”</a:t>
            </a:r>
            <a:endParaRPr b="1" sz="2000"/>
          </a:p>
        </p:txBody>
      </p:sp>
      <p:pic>
        <p:nvPicPr>
          <p:cNvPr id="98" name="Google Shape;9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208200"/>
            <a:ext cx="4188819" cy="4005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3"/>
          <p:cNvSpPr txBox="1"/>
          <p:nvPr/>
        </p:nvSpPr>
        <p:spPr>
          <a:xfrm>
            <a:off x="5112700" y="2879750"/>
            <a:ext cx="788100" cy="3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Goujon</a:t>
            </a:r>
            <a:endParaRPr/>
          </a:p>
        </p:txBody>
      </p:sp>
      <p:sp>
        <p:nvSpPr>
          <p:cNvPr id="100" name="Google Shape;100;p13"/>
          <p:cNvSpPr txBox="1"/>
          <p:nvPr/>
        </p:nvSpPr>
        <p:spPr>
          <a:xfrm>
            <a:off x="5112700" y="1127150"/>
            <a:ext cx="1016400" cy="3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Crapaud</a:t>
            </a:r>
            <a:endParaRPr/>
          </a:p>
        </p:txBody>
      </p:sp>
      <p:sp>
        <p:nvSpPr>
          <p:cNvPr id="101" name="Google Shape;101;p13"/>
          <p:cNvSpPr txBox="1"/>
          <p:nvPr/>
        </p:nvSpPr>
        <p:spPr>
          <a:xfrm>
            <a:off x="5112700" y="1965350"/>
            <a:ext cx="1016400" cy="3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Écrou</a:t>
            </a:r>
            <a:endParaRPr/>
          </a:p>
        </p:txBody>
      </p:sp>
      <p:sp>
        <p:nvSpPr>
          <p:cNvPr id="102" name="Google Shape;102;p13"/>
          <p:cNvSpPr txBox="1"/>
          <p:nvPr/>
        </p:nvSpPr>
        <p:spPr>
          <a:xfrm>
            <a:off x="5173500" y="3489350"/>
            <a:ext cx="1016400" cy="3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Jante</a:t>
            </a:r>
            <a:endParaRPr/>
          </a:p>
        </p:txBody>
      </p:sp>
      <p:cxnSp>
        <p:nvCxnSpPr>
          <p:cNvPr id="103" name="Google Shape;103;p13"/>
          <p:cNvCxnSpPr/>
          <p:nvPr/>
        </p:nvCxnSpPr>
        <p:spPr>
          <a:xfrm flipH="1">
            <a:off x="2503600" y="1307900"/>
            <a:ext cx="2494800" cy="158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" name="Google Shape;104;p13"/>
          <p:cNvCxnSpPr/>
          <p:nvPr/>
        </p:nvCxnSpPr>
        <p:spPr>
          <a:xfrm rot="10800000">
            <a:off x="3233613" y="2095475"/>
            <a:ext cx="1864800" cy="41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5" name="Google Shape;105;p13"/>
          <p:cNvCxnSpPr/>
          <p:nvPr/>
        </p:nvCxnSpPr>
        <p:spPr>
          <a:xfrm rot="10800000">
            <a:off x="2671750" y="2966975"/>
            <a:ext cx="2421900" cy="84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6" name="Google Shape;106;p13"/>
          <p:cNvCxnSpPr>
            <a:stCxn id="102" idx="1"/>
          </p:cNvCxnSpPr>
          <p:nvPr/>
        </p:nvCxnSpPr>
        <p:spPr>
          <a:xfrm rot="10800000">
            <a:off x="2338500" y="3419450"/>
            <a:ext cx="2835000" cy="231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07" name="Google Shape;10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525" y="44732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/>
          <p:nvPr>
            <p:ph type="title"/>
          </p:nvPr>
        </p:nvSpPr>
        <p:spPr>
          <a:xfrm>
            <a:off x="3296850" y="501550"/>
            <a:ext cx="2840400" cy="37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000"/>
              <a:t>Assemblage de roues jumelées</a:t>
            </a:r>
            <a:endParaRPr sz="2000"/>
          </a:p>
        </p:txBody>
      </p:sp>
      <p:pic>
        <p:nvPicPr>
          <p:cNvPr id="113" name="Google Shape;11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1763" y="1368325"/>
            <a:ext cx="5540463" cy="18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4"/>
          <p:cNvSpPr txBox="1"/>
          <p:nvPr/>
        </p:nvSpPr>
        <p:spPr>
          <a:xfrm>
            <a:off x="1085850" y="3346750"/>
            <a:ext cx="72477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Pièces à identifier:</a:t>
            </a:r>
            <a:r>
              <a:rPr lang="fr"/>
              <a:t> Écrous, jantes, tambour de frein, moyeu, segments de freins...</a:t>
            </a:r>
            <a:endParaRPr/>
          </a:p>
        </p:txBody>
      </p:sp>
      <p:pic>
        <p:nvPicPr>
          <p:cNvPr id="115" name="Google Shape;11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525" y="44732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/>
          <p:nvPr>
            <p:ph type="title"/>
          </p:nvPr>
        </p:nvSpPr>
        <p:spPr>
          <a:xfrm>
            <a:off x="1066350" y="304300"/>
            <a:ext cx="7011300" cy="71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000"/>
              <a:t>Inspection des roues à disques</a:t>
            </a:r>
            <a:endParaRPr sz="2000"/>
          </a:p>
        </p:txBody>
      </p:sp>
      <p:pic>
        <p:nvPicPr>
          <p:cNvPr id="121" name="Google Shape;12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4108" y="1171000"/>
            <a:ext cx="2962275" cy="22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6942" y="1171000"/>
            <a:ext cx="3001940" cy="223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/>
          <p:cNvSpPr txBox="1"/>
          <p:nvPr/>
        </p:nvSpPr>
        <p:spPr>
          <a:xfrm>
            <a:off x="2086938" y="3561775"/>
            <a:ext cx="49701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Il faut vérifier la présence de </a:t>
            </a:r>
            <a:r>
              <a:rPr b="1" lang="fr">
                <a:solidFill>
                  <a:srgbClr val="FF0000"/>
                </a:solidFill>
              </a:rPr>
              <a:t>fissures</a:t>
            </a:r>
            <a:r>
              <a:rPr lang="fr">
                <a:solidFill>
                  <a:srgbClr val="FF0000"/>
                </a:solidFill>
              </a:rPr>
              <a:t> </a:t>
            </a:r>
            <a:r>
              <a:rPr lang="fr">
                <a:solidFill>
                  <a:schemeClr val="dk1"/>
                </a:solidFill>
              </a:rPr>
              <a:t>sur les roues.</a:t>
            </a:r>
            <a:endParaRPr/>
          </a:p>
        </p:txBody>
      </p:sp>
      <p:pic>
        <p:nvPicPr>
          <p:cNvPr id="124" name="Google Shape;12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767" y="1199735"/>
            <a:ext cx="2696816" cy="220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63525" y="44732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/>
          <p:nvPr>
            <p:ph type="title"/>
          </p:nvPr>
        </p:nvSpPr>
        <p:spPr>
          <a:xfrm>
            <a:off x="4313350" y="178000"/>
            <a:ext cx="4265700" cy="4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000"/>
              <a:t>Écrous desserrés ou manquants</a:t>
            </a:r>
            <a:endParaRPr sz="2000"/>
          </a:p>
        </p:txBody>
      </p:sp>
      <p:sp>
        <p:nvSpPr>
          <p:cNvPr id="131" name="Google Shape;131;p16"/>
          <p:cNvSpPr txBox="1"/>
          <p:nvPr/>
        </p:nvSpPr>
        <p:spPr>
          <a:xfrm>
            <a:off x="202400" y="2974100"/>
            <a:ext cx="8832900" cy="13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</a:rPr>
              <a:t>Un véhicule lourd comportant des écrous de roue desserrés ou manquants </a:t>
            </a:r>
            <a:r>
              <a:rPr b="1" lang="fr" sz="1200">
                <a:solidFill>
                  <a:schemeClr val="dk1"/>
                </a:solidFill>
              </a:rPr>
              <a:t>ne doit pas être conduit</a:t>
            </a:r>
            <a:r>
              <a:rPr lang="fr" sz="1200">
                <a:solidFill>
                  <a:schemeClr val="dk1"/>
                </a:solidFill>
              </a:rPr>
              <a:t> avant que la réparation soit effectuée. Les indicateurs </a:t>
            </a:r>
            <a:r>
              <a:rPr lang="fr" sz="1200"/>
              <a:t>de</a:t>
            </a:r>
            <a:r>
              <a:rPr b="1" lang="fr" sz="1200">
                <a:solidFill>
                  <a:srgbClr val="FF0000"/>
                </a:solidFill>
              </a:rPr>
              <a:t> </a:t>
            </a:r>
            <a:r>
              <a:rPr b="1" lang="fr" sz="1200" u="sng">
                <a:solidFill>
                  <a:srgbClr val="FF0000"/>
                </a:solidFill>
              </a:rPr>
              <a:t>serrage</a:t>
            </a:r>
            <a:r>
              <a:rPr lang="fr" sz="1200"/>
              <a:t>,</a:t>
            </a:r>
            <a:r>
              <a:rPr b="1" lang="fr" sz="1200">
                <a:solidFill>
                  <a:schemeClr val="dk1"/>
                </a:solidFill>
              </a:rPr>
              <a:t> </a:t>
            </a:r>
            <a:r>
              <a:rPr lang="fr" sz="1200">
                <a:solidFill>
                  <a:schemeClr val="dk1"/>
                </a:solidFill>
              </a:rPr>
              <a:t>tels que ceux de l’illustration suivante, sont très utiles pour le conducteur qui effectue sa ronde de sécurité.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</a:rPr>
              <a:t>Si l’un d’eux n’est plus </a:t>
            </a:r>
            <a:r>
              <a:rPr b="1" lang="fr" sz="1200" u="sng">
                <a:solidFill>
                  <a:srgbClr val="FF0000"/>
                </a:solidFill>
              </a:rPr>
              <a:t>aligné</a:t>
            </a:r>
            <a:r>
              <a:rPr lang="fr" sz="1200">
                <a:solidFill>
                  <a:schemeClr val="dk1"/>
                </a:solidFill>
              </a:rPr>
              <a:t>, il est facile de reconnaître </a:t>
            </a:r>
            <a:r>
              <a:rPr b="1" lang="fr" sz="1200">
                <a:solidFill>
                  <a:schemeClr val="dk1"/>
                </a:solidFill>
              </a:rPr>
              <a:t>la défectuosité</a:t>
            </a:r>
            <a:r>
              <a:rPr lang="fr" sz="1200">
                <a:solidFill>
                  <a:schemeClr val="dk1"/>
                </a:solidFill>
              </a:rPr>
              <a:t>. Des </a:t>
            </a:r>
            <a:r>
              <a:rPr b="1" lang="fr" sz="1200">
                <a:solidFill>
                  <a:schemeClr val="dk1"/>
                </a:solidFill>
              </a:rPr>
              <a:t>traces de rouille autour des boulons</a:t>
            </a:r>
            <a:r>
              <a:rPr lang="fr" sz="1200">
                <a:solidFill>
                  <a:schemeClr val="dk1"/>
                </a:solidFill>
              </a:rPr>
              <a:t> sur une roue d'acier sont aussi une bonne indication qu’un écrou est desserré. </a:t>
            </a:r>
            <a:r>
              <a:rPr lang="fr" sz="1100">
                <a:solidFill>
                  <a:schemeClr val="dk1"/>
                </a:solidFill>
              </a:rPr>
              <a:t> </a:t>
            </a:r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5224" y="934450"/>
            <a:ext cx="3061082" cy="162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25" y="64618"/>
            <a:ext cx="4013625" cy="290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3525" y="44732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7"/>
          <p:cNvSpPr txBox="1"/>
          <p:nvPr>
            <p:ph type="title"/>
          </p:nvPr>
        </p:nvSpPr>
        <p:spPr>
          <a:xfrm>
            <a:off x="2902050" y="135320"/>
            <a:ext cx="3285000" cy="30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000"/>
              <a:t>Étiquette de resserrage</a:t>
            </a:r>
            <a:endParaRPr sz="2000"/>
          </a:p>
        </p:txBody>
      </p:sp>
      <p:sp>
        <p:nvSpPr>
          <p:cNvPr id="140" name="Google Shape;140;p17"/>
          <p:cNvSpPr txBox="1"/>
          <p:nvPr/>
        </p:nvSpPr>
        <p:spPr>
          <a:xfrm>
            <a:off x="238050" y="443425"/>
            <a:ext cx="86679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</a:rPr>
              <a:t>Lorsque</a:t>
            </a:r>
            <a:r>
              <a:rPr lang="fr" sz="1200">
                <a:solidFill>
                  <a:schemeClr val="dk1"/>
                </a:solidFill>
              </a:rPr>
              <a:t> cette étiquette est collée sur un équipement au CFTR, cela indique qu’une ou des roues ont été récemment </a:t>
            </a:r>
            <a:r>
              <a:rPr b="1" lang="fr" sz="1200" u="sng">
                <a:solidFill>
                  <a:srgbClr val="FF0000"/>
                </a:solidFill>
              </a:rPr>
              <a:t>installées</a:t>
            </a:r>
            <a:r>
              <a:rPr lang="fr" sz="1200">
                <a:solidFill>
                  <a:schemeClr val="dk1"/>
                </a:solidFill>
              </a:rPr>
              <a:t>. Par souci de </a:t>
            </a:r>
            <a:r>
              <a:rPr b="1" lang="fr" sz="1200">
                <a:solidFill>
                  <a:schemeClr val="dk1"/>
                </a:solidFill>
              </a:rPr>
              <a:t>sécurité</a:t>
            </a:r>
            <a:r>
              <a:rPr lang="fr" sz="1200">
                <a:solidFill>
                  <a:schemeClr val="dk1"/>
                </a:solidFill>
              </a:rPr>
              <a:t>, et/ou pour </a:t>
            </a:r>
            <a:r>
              <a:rPr b="1" lang="fr" sz="1200">
                <a:solidFill>
                  <a:schemeClr val="dk1"/>
                </a:solidFill>
              </a:rPr>
              <a:t>respecter la loi</a:t>
            </a:r>
            <a:r>
              <a:rPr lang="fr" sz="1200">
                <a:solidFill>
                  <a:schemeClr val="dk1"/>
                </a:solidFill>
              </a:rPr>
              <a:t> dans d’autres provinces, toutes les roues nouvellement installées doivent être serrées à nouveau au couple de serrages </a:t>
            </a:r>
            <a:r>
              <a:rPr lang="fr" sz="1200">
                <a:solidFill>
                  <a:schemeClr val="dk1"/>
                </a:solidFill>
              </a:rPr>
              <a:t>établi </a:t>
            </a:r>
            <a:r>
              <a:rPr lang="fr" sz="1200">
                <a:solidFill>
                  <a:schemeClr val="dk1"/>
                </a:solidFill>
              </a:rPr>
              <a:t>par les fabricants. Dans l’exemple suivant, </a:t>
            </a:r>
            <a:r>
              <a:rPr b="1" lang="fr" sz="1200" u="sng">
                <a:solidFill>
                  <a:schemeClr val="dk1"/>
                </a:solidFill>
                <a:highlight>
                  <a:srgbClr val="FFFF00"/>
                </a:highlight>
              </a:rPr>
              <a:t>vous avez donc </a:t>
            </a:r>
            <a:r>
              <a:rPr b="1" lang="fr" sz="1200" u="sng">
                <a:solidFill>
                  <a:schemeClr val="dk1"/>
                </a:solidFill>
                <a:highlight>
                  <a:srgbClr val="FFFF00"/>
                </a:highlight>
              </a:rPr>
              <a:t>l'obligation de</a:t>
            </a:r>
            <a:r>
              <a:rPr b="1" lang="fr" sz="1200" u="sng">
                <a:solidFill>
                  <a:schemeClr val="dk1"/>
                </a:solidFill>
                <a:highlight>
                  <a:srgbClr val="FFFF00"/>
                </a:highlight>
              </a:rPr>
              <a:t> faire vérifier </a:t>
            </a:r>
            <a:r>
              <a:rPr lang="fr" sz="1200">
                <a:solidFill>
                  <a:schemeClr val="dk1"/>
                </a:solidFill>
              </a:rPr>
              <a:t>le couple de serrage par un mécanicien, </a:t>
            </a:r>
            <a:r>
              <a:rPr b="1" lang="fr" sz="1200">
                <a:solidFill>
                  <a:schemeClr val="dk1"/>
                </a:solidFill>
              </a:rPr>
              <a:t>à l’intérieur de 160 km</a:t>
            </a:r>
            <a:r>
              <a:rPr lang="fr" sz="1200">
                <a:solidFill>
                  <a:schemeClr val="dk1"/>
                </a:solidFill>
              </a:rPr>
              <a:t>. Un couple se situant </a:t>
            </a:r>
            <a:r>
              <a:rPr b="1" lang="fr" sz="1200">
                <a:solidFill>
                  <a:schemeClr val="dk1"/>
                </a:solidFill>
              </a:rPr>
              <a:t>entre </a:t>
            </a:r>
            <a:r>
              <a:rPr b="1" lang="fr" sz="1200" u="sng">
                <a:solidFill>
                  <a:srgbClr val="FF0000"/>
                </a:solidFill>
              </a:rPr>
              <a:t>450</a:t>
            </a:r>
            <a:r>
              <a:rPr b="1" lang="fr" sz="1200">
                <a:solidFill>
                  <a:srgbClr val="FF0000"/>
                </a:solidFill>
              </a:rPr>
              <a:t> </a:t>
            </a:r>
            <a:r>
              <a:rPr b="1" lang="fr" sz="1200">
                <a:solidFill>
                  <a:schemeClr val="dk1"/>
                </a:solidFill>
              </a:rPr>
              <a:t>et </a:t>
            </a:r>
            <a:r>
              <a:rPr b="1" lang="fr" sz="1200" u="sng">
                <a:solidFill>
                  <a:srgbClr val="FF0000"/>
                </a:solidFill>
              </a:rPr>
              <a:t>500</a:t>
            </a:r>
            <a:r>
              <a:rPr b="1" lang="fr" sz="1200">
                <a:solidFill>
                  <a:schemeClr val="dk1"/>
                </a:solidFill>
              </a:rPr>
              <a:t> lb/pi</a:t>
            </a:r>
            <a:r>
              <a:rPr lang="fr" sz="1200">
                <a:solidFill>
                  <a:schemeClr val="dk1"/>
                </a:solidFill>
              </a:rPr>
              <a:t> doit être appliqué à l’aide d’une </a:t>
            </a:r>
            <a:r>
              <a:rPr b="1" lang="fr" sz="1200">
                <a:solidFill>
                  <a:schemeClr val="dk1"/>
                </a:solidFill>
              </a:rPr>
              <a:t>clé dynamométrique</a:t>
            </a:r>
            <a:r>
              <a:rPr lang="fr" sz="1200">
                <a:solidFill>
                  <a:schemeClr val="dk1"/>
                </a:solidFill>
              </a:rPr>
              <a:t>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</a:rPr>
              <a:t>Évidemment, les politiques et les procédures diffèrent d’une compagnie à l’autre. C’est la responsabilité du</a:t>
            </a:r>
            <a:r>
              <a:rPr lang="fr" sz="1200">
                <a:solidFill>
                  <a:srgbClr val="FF0000"/>
                </a:solidFill>
              </a:rPr>
              <a:t> </a:t>
            </a:r>
            <a:r>
              <a:rPr b="1" lang="fr" sz="1200" u="sng">
                <a:solidFill>
                  <a:srgbClr val="FF0000"/>
                </a:solidFill>
              </a:rPr>
              <a:t>propriétaire</a:t>
            </a:r>
            <a:r>
              <a:rPr lang="fr" sz="1200">
                <a:solidFill>
                  <a:srgbClr val="FF0000"/>
                </a:solidFill>
              </a:rPr>
              <a:t> </a:t>
            </a:r>
            <a:r>
              <a:rPr lang="fr" sz="1200">
                <a:solidFill>
                  <a:schemeClr val="dk1"/>
                </a:solidFill>
              </a:rPr>
              <a:t>d’en assurer l’application.</a:t>
            </a:r>
            <a:r>
              <a:rPr lang="fr" sz="1100">
                <a:solidFill>
                  <a:schemeClr val="dk1"/>
                </a:solidFill>
              </a:rPr>
              <a:t> </a:t>
            </a:r>
            <a:endParaRPr/>
          </a:p>
        </p:txBody>
      </p:sp>
      <p:pic>
        <p:nvPicPr>
          <p:cNvPr id="141" name="Google Shape;14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8374" y="2190750"/>
            <a:ext cx="1466555" cy="1648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/>
          <p:nvPr/>
        </p:nvSpPr>
        <p:spPr>
          <a:xfrm>
            <a:off x="2080363" y="3966350"/>
            <a:ext cx="52179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200">
                <a:solidFill>
                  <a:schemeClr val="dk1"/>
                </a:solidFill>
              </a:rPr>
              <a:t>La SAAQ recommande le resserrage entre 80 km et environ 160 km.</a:t>
            </a:r>
            <a:endParaRPr b="1" sz="1500"/>
          </a:p>
        </p:txBody>
      </p:sp>
      <p:pic>
        <p:nvPicPr>
          <p:cNvPr id="143" name="Google Shape;14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" y="2269725"/>
            <a:ext cx="4852854" cy="169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3525" y="44732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689" y="62750"/>
            <a:ext cx="8778226" cy="419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/>
          <p:nvPr/>
        </p:nvSpPr>
        <p:spPr>
          <a:xfrm>
            <a:off x="241725" y="1154925"/>
            <a:ext cx="3061800" cy="631200"/>
          </a:xfrm>
          <a:prstGeom prst="ellipse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8"/>
          <p:cNvSpPr/>
          <p:nvPr/>
        </p:nvSpPr>
        <p:spPr>
          <a:xfrm>
            <a:off x="6137275" y="1897939"/>
            <a:ext cx="2014500" cy="389400"/>
          </a:xfrm>
          <a:prstGeom prst="ellipse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525" y="44732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