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07" r:id="rId3"/>
    <p:sldId id="308" r:id="rId4"/>
    <p:sldId id="309" r:id="rId5"/>
    <p:sldId id="310" r:id="rId6"/>
    <p:sldId id="311" r:id="rId7"/>
    <p:sldId id="312" r:id="rId8"/>
    <p:sldId id="313" r:id="rId9"/>
    <p:sldId id="314" r:id="rId10"/>
    <p:sldId id="315" r:id="rId11"/>
    <p:sldId id="316" r:id="rId12"/>
    <p:sldId id="317" r:id="rId13"/>
    <p:sldId id="318" r:id="rId14"/>
    <p:sldId id="319" r:id="rId15"/>
    <p:sldId id="320" r:id="rId16"/>
    <p:sldId id="321" r:id="rId17"/>
    <p:sldId id="322" r:id="rId18"/>
    <p:sldId id="323" r:id="rId19"/>
    <p:sldId id="324" r:id="rId20"/>
    <p:sldId id="325" r:id="rId21"/>
    <p:sldId id="326" r:id="rId2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fr-FR" smtClean="0"/>
              <a:t>Modifiez le style du titre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A6F1EA05-89A0-42B4-B84F-68328751A55A}" type="datetimeFigureOut">
              <a:rPr lang="fr-CA" smtClean="0"/>
              <a:t>2020-11-11</a:t>
            </a:fld>
            <a:endParaRPr lang="fr-CA"/>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fr-CA"/>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2B57C065-C7B9-4B10-A09B-8C76C5DF1028}" type="slidenum">
              <a:rPr lang="fr-CA" smtClean="0"/>
              <a:t>‹N°›</a:t>
            </a:fld>
            <a:endParaRPr lang="fr-CA"/>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A6F1EA05-89A0-42B4-B84F-68328751A55A}" type="datetimeFigureOut">
              <a:rPr lang="fr-CA" smtClean="0"/>
              <a:t>2020-11-11</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2B57C065-C7B9-4B10-A09B-8C76C5DF1028}" type="slidenum">
              <a:rPr lang="fr-CA" smtClean="0"/>
              <a:t>‹N°›</a:t>
            </a:fld>
            <a:endParaRPr lang="fr-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fr-FR" smtClean="0"/>
              <a:t>Modifiez le style du titre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A6F1EA05-89A0-42B4-B84F-68328751A55A}" type="datetimeFigureOut">
              <a:rPr lang="fr-CA" smtClean="0"/>
              <a:t>2020-11-11</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2B57C065-C7B9-4B10-A09B-8C76C5DF1028}" type="slidenum">
              <a:rPr lang="fr-CA" smtClean="0"/>
              <a:t>‹N°›</a:t>
            </a:fld>
            <a:endParaRPr lang="fr-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A6F1EA05-89A0-42B4-B84F-68328751A55A}" type="datetimeFigureOut">
              <a:rPr lang="fr-CA" smtClean="0"/>
              <a:t>2020-11-11</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2B57C065-C7B9-4B10-A09B-8C76C5DF1028}" type="slidenum">
              <a:rPr lang="fr-CA" smtClean="0"/>
              <a:t>‹N°›</a:t>
            </a:fld>
            <a:endParaRPr lang="fr-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fr-FR" smtClean="0"/>
              <a:t>Modifiez le style du titre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A6F1EA05-89A0-42B4-B84F-68328751A55A}" type="datetimeFigureOut">
              <a:rPr lang="fr-CA" smtClean="0"/>
              <a:t>2020-11-11</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2B57C065-C7B9-4B10-A09B-8C76C5DF1028}" type="slidenum">
              <a:rPr lang="fr-CA" smtClean="0"/>
              <a:t>‹N°›</a:t>
            </a:fld>
            <a:endParaRPr lang="fr-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5" name="Date Placeholder 4"/>
          <p:cNvSpPr>
            <a:spLocks noGrp="1"/>
          </p:cNvSpPr>
          <p:nvPr>
            <p:ph type="dt" sz="half" idx="10"/>
          </p:nvPr>
        </p:nvSpPr>
        <p:spPr/>
        <p:txBody>
          <a:bodyPr/>
          <a:lstStyle/>
          <a:p>
            <a:fld id="{A6F1EA05-89A0-42B4-B84F-68328751A55A}" type="datetimeFigureOut">
              <a:rPr lang="fr-CA" smtClean="0"/>
              <a:t>2020-11-11</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2B57C065-C7B9-4B10-A09B-8C76C5DF1028}" type="slidenum">
              <a:rPr lang="fr-CA" smtClean="0"/>
              <a:t>‹N°›</a:t>
            </a:fld>
            <a:endParaRPr lang="fr-CA"/>
          </a:p>
        </p:txBody>
      </p:sp>
      <p:sp>
        <p:nvSpPr>
          <p:cNvPr id="9" name="Content Placeholder 8"/>
          <p:cNvSpPr>
            <a:spLocks noGrp="1"/>
          </p:cNvSpPr>
          <p:nvPr>
            <p:ph sz="quarter" idx="13"/>
          </p:nvPr>
        </p:nvSpPr>
        <p:spPr>
          <a:xfrm>
            <a:off x="1042416" y="2313432"/>
            <a:ext cx="3419856" cy="349300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A6F1EA05-89A0-42B4-B84F-68328751A55A}" type="datetimeFigureOut">
              <a:rPr lang="fr-CA" smtClean="0"/>
              <a:t>2020-11-11</a:t>
            </a:fld>
            <a:endParaRPr lang="fr-CA"/>
          </a:p>
        </p:txBody>
      </p:sp>
      <p:sp>
        <p:nvSpPr>
          <p:cNvPr id="8" name="Footer Placeholder 7"/>
          <p:cNvSpPr>
            <a:spLocks noGrp="1"/>
          </p:cNvSpPr>
          <p:nvPr>
            <p:ph type="ftr" sz="quarter" idx="11"/>
          </p:nvPr>
        </p:nvSpPr>
        <p:spPr/>
        <p:txBody>
          <a:bodyPr/>
          <a:lstStyle/>
          <a:p>
            <a:endParaRPr lang="fr-CA"/>
          </a:p>
        </p:txBody>
      </p:sp>
      <p:sp>
        <p:nvSpPr>
          <p:cNvPr id="9" name="Slide Number Placeholder 8"/>
          <p:cNvSpPr>
            <a:spLocks noGrp="1"/>
          </p:cNvSpPr>
          <p:nvPr>
            <p:ph type="sldNum" sz="quarter" idx="12"/>
          </p:nvPr>
        </p:nvSpPr>
        <p:spPr/>
        <p:txBody>
          <a:bodyPr/>
          <a:lstStyle/>
          <a:p>
            <a:fld id="{2B57C065-C7B9-4B10-A09B-8C76C5DF1028}" type="slidenum">
              <a:rPr lang="fr-CA" smtClean="0"/>
              <a:t>‹N°›</a:t>
            </a:fld>
            <a:endParaRPr lang="fr-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fld id="{A6F1EA05-89A0-42B4-B84F-68328751A55A}" type="datetimeFigureOut">
              <a:rPr lang="fr-CA" smtClean="0"/>
              <a:t>2020-11-11</a:t>
            </a:fld>
            <a:endParaRPr lang="fr-CA"/>
          </a:p>
        </p:txBody>
      </p:sp>
      <p:sp>
        <p:nvSpPr>
          <p:cNvPr id="4" name="Footer Placeholder 3"/>
          <p:cNvSpPr>
            <a:spLocks noGrp="1"/>
          </p:cNvSpPr>
          <p:nvPr>
            <p:ph type="ftr" sz="quarter" idx="11"/>
          </p:nvPr>
        </p:nvSpPr>
        <p:spPr/>
        <p:txBody>
          <a:bodyPr/>
          <a:lstStyle/>
          <a:p>
            <a:endParaRPr lang="fr-CA"/>
          </a:p>
        </p:txBody>
      </p:sp>
      <p:sp>
        <p:nvSpPr>
          <p:cNvPr id="5" name="Slide Number Placeholder 4"/>
          <p:cNvSpPr>
            <a:spLocks noGrp="1"/>
          </p:cNvSpPr>
          <p:nvPr>
            <p:ph type="sldNum" sz="quarter" idx="12"/>
          </p:nvPr>
        </p:nvSpPr>
        <p:spPr/>
        <p:txBody>
          <a:bodyPr/>
          <a:lstStyle/>
          <a:p>
            <a:fld id="{2B57C065-C7B9-4B10-A09B-8C76C5DF1028}" type="slidenum">
              <a:rPr lang="fr-CA" smtClean="0"/>
              <a:t>‹N°›</a:t>
            </a:fld>
            <a:endParaRPr lang="fr-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F1EA05-89A0-42B4-B84F-68328751A55A}" type="datetimeFigureOut">
              <a:rPr lang="fr-CA" smtClean="0"/>
              <a:t>2020-11-11</a:t>
            </a:fld>
            <a:endParaRPr lang="fr-CA"/>
          </a:p>
        </p:txBody>
      </p:sp>
      <p:sp>
        <p:nvSpPr>
          <p:cNvPr id="3" name="Footer Placeholder 2"/>
          <p:cNvSpPr>
            <a:spLocks noGrp="1"/>
          </p:cNvSpPr>
          <p:nvPr>
            <p:ph type="ftr" sz="quarter" idx="11"/>
          </p:nvPr>
        </p:nvSpPr>
        <p:spPr/>
        <p:txBody>
          <a:bodyPr/>
          <a:lstStyle/>
          <a:p>
            <a:endParaRPr lang="fr-CA"/>
          </a:p>
        </p:txBody>
      </p:sp>
      <p:sp>
        <p:nvSpPr>
          <p:cNvPr id="4" name="Slide Number Placeholder 3"/>
          <p:cNvSpPr>
            <a:spLocks noGrp="1"/>
          </p:cNvSpPr>
          <p:nvPr>
            <p:ph type="sldNum" sz="quarter" idx="12"/>
          </p:nvPr>
        </p:nvSpPr>
        <p:spPr/>
        <p:txBody>
          <a:bodyPr/>
          <a:lstStyle/>
          <a:p>
            <a:fld id="{2B57C065-C7B9-4B10-A09B-8C76C5DF1028}" type="slidenum">
              <a:rPr lang="fr-CA" smtClean="0"/>
              <a:t>‹N°›</a:t>
            </a:fld>
            <a:endParaRPr lang="fr-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A6F1EA05-89A0-42B4-B84F-68328751A55A}" type="datetimeFigureOut">
              <a:rPr lang="fr-CA" smtClean="0"/>
              <a:t>2020-11-11</a:t>
            </a:fld>
            <a:endParaRPr lang="fr-CA"/>
          </a:p>
        </p:txBody>
      </p:sp>
      <p:sp>
        <p:nvSpPr>
          <p:cNvPr id="7" name="Slide Number Placeholder 6"/>
          <p:cNvSpPr>
            <a:spLocks noGrp="1"/>
          </p:cNvSpPr>
          <p:nvPr>
            <p:ph type="sldNum" sz="quarter" idx="12"/>
          </p:nvPr>
        </p:nvSpPr>
        <p:spPr/>
        <p:txBody>
          <a:bodyPr/>
          <a:lstStyle/>
          <a:p>
            <a:fld id="{2B57C065-C7B9-4B10-A09B-8C76C5DF1028}" type="slidenum">
              <a:rPr lang="fr-CA" smtClean="0"/>
              <a:t>‹N°›</a:t>
            </a:fld>
            <a:endParaRPr lang="fr-CA"/>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fr-CA"/>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fr-FR" smtClean="0"/>
              <a:t>Modifiez le style du titre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fr-FR" smtClean="0"/>
              <a:t>Modifiez le style du titre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A6F1EA05-89A0-42B4-B84F-68328751A55A}" type="datetimeFigureOut">
              <a:rPr lang="fr-CA" smtClean="0"/>
              <a:t>2020-11-11</a:t>
            </a:fld>
            <a:endParaRPr lang="fr-CA"/>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fr-CA"/>
          </a:p>
        </p:txBody>
      </p:sp>
      <p:sp>
        <p:nvSpPr>
          <p:cNvPr id="7" name="Slide Number Placeholder 6"/>
          <p:cNvSpPr>
            <a:spLocks noGrp="1"/>
          </p:cNvSpPr>
          <p:nvPr>
            <p:ph type="sldNum" sz="quarter" idx="12"/>
          </p:nvPr>
        </p:nvSpPr>
        <p:spPr/>
        <p:txBody>
          <a:bodyPr/>
          <a:lstStyle/>
          <a:p>
            <a:fld id="{2B57C065-C7B9-4B10-A09B-8C76C5DF1028}" type="slidenum">
              <a:rPr lang="fr-CA" smtClean="0"/>
              <a:t>‹N°›</a:t>
            </a:fld>
            <a:endParaRPr lang="fr-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fr-FR" smtClean="0"/>
              <a:t>Modifiez le style du titre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A6F1EA05-89A0-42B4-B84F-68328751A55A}" type="datetimeFigureOut">
              <a:rPr lang="fr-CA" smtClean="0"/>
              <a:t>2020-11-11</a:t>
            </a:fld>
            <a:endParaRPr lang="fr-CA"/>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fr-CA"/>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2B57C065-C7B9-4B10-A09B-8C76C5DF1028}" type="slidenum">
              <a:rPr lang="fr-CA" smtClean="0"/>
              <a:t>‹N°›</a:t>
            </a:fld>
            <a:endParaRPr lang="fr-C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tags" Target="../tags/tag28.xml"/><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4"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5.xml"/><Relationship Id="rId1" Type="http://schemas.openxmlformats.org/officeDocument/2006/relationships/tags" Target="../tags/tag34.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7.xml"/><Relationship Id="rId1" Type="http://schemas.openxmlformats.org/officeDocument/2006/relationships/tags" Target="../tags/tag36.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9.xml"/><Relationship Id="rId1" Type="http://schemas.openxmlformats.org/officeDocument/2006/relationships/tags" Target="../tags/tag38.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1.xml"/><Relationship Id="rId1" Type="http://schemas.openxmlformats.org/officeDocument/2006/relationships/tags" Target="../tags/tag40.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3.xml"/><Relationship Id="rId1" Type="http://schemas.openxmlformats.org/officeDocument/2006/relationships/tags" Target="../tags/tag42.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5.xml"/><Relationship Id="rId1" Type="http://schemas.openxmlformats.org/officeDocument/2006/relationships/tags" Target="../tags/tag44.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7.xml"/><Relationship Id="rId1" Type="http://schemas.openxmlformats.org/officeDocument/2006/relationships/tags" Target="../tags/tag46.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9.xml"/><Relationship Id="rId1" Type="http://schemas.openxmlformats.org/officeDocument/2006/relationships/tags" Target="../tags/tag48.xml"/></Relationships>
</file>

<file path=ppt/slides/_rels/slide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tags" Target="../tags/tag5.xml"/><Relationship Id="rId7" Type="http://schemas.openxmlformats.org/officeDocument/2006/relationships/image" Target="../media/image3.png"/><Relationship Id="rId2" Type="http://schemas.openxmlformats.org/officeDocument/2006/relationships/tags" Target="../tags/tag4.xml"/><Relationship Id="rId1" Type="http://schemas.openxmlformats.org/officeDocument/2006/relationships/tags" Target="../tags/tag3.xml"/><Relationship Id="rId6" Type="http://schemas.openxmlformats.org/officeDocument/2006/relationships/image" Target="../media/image2.png"/><Relationship Id="rId5" Type="http://schemas.openxmlformats.org/officeDocument/2006/relationships/slideLayout" Target="../slideLayouts/slideLayout6.xml"/><Relationship Id="rId4" Type="http://schemas.openxmlformats.org/officeDocument/2006/relationships/tags" Target="../tags/tag6.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1.xml"/><Relationship Id="rId1" Type="http://schemas.openxmlformats.org/officeDocument/2006/relationships/tags" Target="../tags/tag50.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3.xml"/><Relationship Id="rId1" Type="http://schemas.openxmlformats.org/officeDocument/2006/relationships/tags" Target="../tags/tag52.xml"/></Relationships>
</file>

<file path=ppt/slides/_rels/slide3.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4"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tags" Target="../tags/tag10.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tags" Target="../tags/tag13.xml"/><Relationship Id="rId4"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tags" Target="../tags/tag16.xml"/><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4"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tags" Target="../tags/tag25.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custDataLst>
              <p:tags r:id="rId1"/>
            </p:custDataLst>
          </p:nvPr>
        </p:nvSpPr>
        <p:spPr/>
        <p:txBody>
          <a:bodyPr>
            <a:normAutofit fontScale="90000"/>
          </a:bodyPr>
          <a:lstStyle/>
          <a:p>
            <a:r>
              <a:rPr lang="fr-CA" dirty="0" smtClean="0"/>
              <a:t>Nutrition</a:t>
            </a:r>
            <a:br>
              <a:rPr lang="fr-CA" dirty="0" smtClean="0"/>
            </a:br>
            <a:r>
              <a:rPr lang="fr-CA" dirty="0"/>
              <a:t/>
            </a:r>
            <a:br>
              <a:rPr lang="fr-CA" dirty="0"/>
            </a:br>
            <a:r>
              <a:rPr lang="fr-CA" dirty="0" smtClean="0"/>
              <a:t>Les diètes</a:t>
            </a:r>
            <a:endParaRPr lang="fr-CA" dirty="0"/>
          </a:p>
        </p:txBody>
      </p:sp>
      <p:sp>
        <p:nvSpPr>
          <p:cNvPr id="3" name="Sous-titre 2"/>
          <p:cNvSpPr>
            <a:spLocks noGrp="1"/>
          </p:cNvSpPr>
          <p:nvPr>
            <p:ph type="subTitle" idx="1"/>
            <p:custDataLst>
              <p:tags r:id="rId2"/>
            </p:custDataLst>
          </p:nvPr>
        </p:nvSpPr>
        <p:spPr/>
        <p:txBody>
          <a:bodyPr/>
          <a:lstStyle/>
          <a:p>
            <a:r>
              <a:rPr lang="fr-CA" dirty="0" smtClean="0"/>
              <a:t>Élaboré par FOC modifié par DIS - 2020</a:t>
            </a:r>
            <a:endParaRPr lang="fr-CA" dirty="0"/>
          </a:p>
        </p:txBody>
      </p:sp>
    </p:spTree>
    <p:extLst>
      <p:ext uri="{BB962C8B-B14F-4D97-AF65-F5344CB8AC3E}">
        <p14:creationId xmlns:p14="http://schemas.microsoft.com/office/powerpoint/2010/main" val="30484347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827584" y="692696"/>
            <a:ext cx="7024744" cy="1143000"/>
          </a:xfrm>
        </p:spPr>
        <p:txBody>
          <a:bodyPr>
            <a:normAutofit fontScale="90000"/>
          </a:bodyPr>
          <a:lstStyle/>
          <a:p>
            <a:r>
              <a:rPr lang="fr-CA" dirty="0" smtClean="0"/>
              <a:t>Diète </a:t>
            </a:r>
            <a:r>
              <a:rPr lang="fr-CA" dirty="0" err="1" smtClean="0"/>
              <a:t>hypoprotéinée</a:t>
            </a:r>
            <a:r>
              <a:rPr lang="fr-CA" dirty="0" smtClean="0"/>
              <a:t> et </a:t>
            </a:r>
            <a:br>
              <a:rPr lang="fr-CA" dirty="0" smtClean="0"/>
            </a:br>
            <a:r>
              <a:rPr lang="fr-CA" dirty="0"/>
              <a:t>	</a:t>
            </a:r>
            <a:r>
              <a:rPr lang="fr-CA" dirty="0" smtClean="0"/>
              <a:t>	Diète </a:t>
            </a:r>
            <a:r>
              <a:rPr lang="fr-CA" dirty="0" err="1" smtClean="0"/>
              <a:t>hypopurinique</a:t>
            </a:r>
            <a:r>
              <a:rPr lang="fr-CA" dirty="0" smtClean="0"/>
              <a:t> </a:t>
            </a:r>
            <a:endParaRPr lang="fr-CA" dirty="0"/>
          </a:p>
        </p:txBody>
      </p:sp>
      <p:sp>
        <p:nvSpPr>
          <p:cNvPr id="3" name="Espace réservé du contenu 2"/>
          <p:cNvSpPr>
            <a:spLocks noGrp="1"/>
          </p:cNvSpPr>
          <p:nvPr>
            <p:ph sz="quarter" idx="13"/>
            <p:custDataLst>
              <p:tags r:id="rId2"/>
            </p:custDataLst>
          </p:nvPr>
        </p:nvSpPr>
        <p:spPr>
          <a:xfrm>
            <a:off x="611560" y="1844824"/>
            <a:ext cx="3850712" cy="4608512"/>
          </a:xfrm>
        </p:spPr>
        <p:txBody>
          <a:bodyPr>
            <a:normAutofit fontScale="77500" lnSpcReduction="20000"/>
          </a:bodyPr>
          <a:lstStyle/>
          <a:p>
            <a:r>
              <a:rPr lang="fr-CA" dirty="0"/>
              <a:t>Synonyme: </a:t>
            </a:r>
            <a:r>
              <a:rPr lang="fr-CA" b="1" dirty="0"/>
              <a:t>diète riche en protéines.</a:t>
            </a:r>
          </a:p>
          <a:p>
            <a:endParaRPr lang="fr-CA" dirty="0"/>
          </a:p>
          <a:p>
            <a:r>
              <a:rPr lang="fr-CA" dirty="0"/>
              <a:t>Une diète </a:t>
            </a:r>
            <a:r>
              <a:rPr lang="fr-CA" dirty="0" err="1"/>
              <a:t>hyperprotéinée</a:t>
            </a:r>
            <a:r>
              <a:rPr lang="fr-CA" dirty="0"/>
              <a:t> est </a:t>
            </a:r>
            <a:r>
              <a:rPr lang="fr-CA" b="1" dirty="0"/>
              <a:t>prescrite pour traiter l’anémie, les maladies fébriles, les polytraumatisés et les cas de brûlures</a:t>
            </a:r>
            <a:r>
              <a:rPr lang="fr-CA" dirty="0"/>
              <a:t>.</a:t>
            </a:r>
          </a:p>
          <a:p>
            <a:r>
              <a:rPr lang="fr-CA" dirty="0"/>
              <a:t>Elle est aussi prescrite en </a:t>
            </a:r>
            <a:r>
              <a:rPr lang="fr-CA" b="1" dirty="0"/>
              <a:t>préparation opératoire </a:t>
            </a:r>
            <a:r>
              <a:rPr lang="fr-CA" dirty="0"/>
              <a:t>et dans les cas où l’on veut favoriser la cicatrisation.</a:t>
            </a:r>
          </a:p>
          <a:p>
            <a:r>
              <a:rPr lang="fr-CA" dirty="0"/>
              <a:t>On augmente aussi les protéines chez les femmes enceintes et celles qui allaitent ainsi que dans certains cas de dénutrition.</a:t>
            </a:r>
          </a:p>
          <a:p>
            <a:endParaRPr lang="fr-CA" dirty="0"/>
          </a:p>
        </p:txBody>
      </p:sp>
      <p:sp>
        <p:nvSpPr>
          <p:cNvPr id="4" name="Espace réservé du contenu 3"/>
          <p:cNvSpPr>
            <a:spLocks noGrp="1"/>
          </p:cNvSpPr>
          <p:nvPr>
            <p:ph sz="quarter" idx="14"/>
            <p:custDataLst>
              <p:tags r:id="rId3"/>
            </p:custDataLst>
          </p:nvPr>
        </p:nvSpPr>
        <p:spPr>
          <a:xfrm>
            <a:off x="4645152" y="1772816"/>
            <a:ext cx="3887288" cy="4608512"/>
          </a:xfrm>
        </p:spPr>
        <p:txBody>
          <a:bodyPr>
            <a:normAutofit fontScale="70000" lnSpcReduction="20000"/>
          </a:bodyPr>
          <a:lstStyle/>
          <a:p>
            <a:r>
              <a:rPr lang="fr-CA" dirty="0"/>
              <a:t>Synonyme: </a:t>
            </a:r>
            <a:r>
              <a:rPr lang="fr-CA" b="1" dirty="0"/>
              <a:t>diète pauvre en purines.</a:t>
            </a:r>
          </a:p>
          <a:p>
            <a:endParaRPr lang="fr-CA" dirty="0"/>
          </a:p>
          <a:p>
            <a:r>
              <a:rPr lang="fr-CA" dirty="0"/>
              <a:t>Les purines sont des substances azotées que l’on </a:t>
            </a:r>
            <a:r>
              <a:rPr lang="fr-CA" b="1" dirty="0"/>
              <a:t>retrouve surtout dans les protéines animales et dont le produit final est l’acide urique</a:t>
            </a:r>
            <a:r>
              <a:rPr lang="fr-CA" dirty="0"/>
              <a:t>.</a:t>
            </a:r>
          </a:p>
          <a:p>
            <a:r>
              <a:rPr lang="fr-CA" dirty="0"/>
              <a:t>Quand l’acide urique est insuffisamment éliminé, il forme des dépôts dans les articulations, surtout aux pieds et aux mains (phalanges), parfois les genoux, causant ainsi des douleurs arthritiques et des crises de goutte.</a:t>
            </a:r>
          </a:p>
          <a:p>
            <a:r>
              <a:rPr lang="fr-CA" b="1" dirty="0"/>
              <a:t>Une diète basse en purines vise donc à réduire l’accumulation de ces produits toxiques dans l’organisme</a:t>
            </a:r>
            <a:r>
              <a:rPr lang="fr-CA" dirty="0"/>
              <a:t>.</a:t>
            </a:r>
          </a:p>
          <a:p>
            <a:endParaRPr lang="fr-CA" dirty="0"/>
          </a:p>
        </p:txBody>
      </p:sp>
    </p:spTree>
    <p:extLst>
      <p:ext uri="{BB962C8B-B14F-4D97-AF65-F5344CB8AC3E}">
        <p14:creationId xmlns:p14="http://schemas.microsoft.com/office/powerpoint/2010/main" val="6691492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683568" y="476672"/>
            <a:ext cx="7024744" cy="1143000"/>
          </a:xfrm>
        </p:spPr>
        <p:txBody>
          <a:bodyPr/>
          <a:lstStyle/>
          <a:p>
            <a:r>
              <a:rPr lang="fr-CA" dirty="0" smtClean="0"/>
              <a:t>Diète sans irritants</a:t>
            </a:r>
            <a:endParaRPr lang="fr-CA" dirty="0"/>
          </a:p>
        </p:txBody>
      </p:sp>
      <p:sp>
        <p:nvSpPr>
          <p:cNvPr id="3" name="Espace réservé du contenu 2"/>
          <p:cNvSpPr>
            <a:spLocks noGrp="1"/>
          </p:cNvSpPr>
          <p:nvPr>
            <p:ph sz="quarter" idx="13"/>
            <p:custDataLst>
              <p:tags r:id="rId2"/>
            </p:custDataLst>
          </p:nvPr>
        </p:nvSpPr>
        <p:spPr>
          <a:xfrm>
            <a:off x="611560" y="1628800"/>
            <a:ext cx="3850712" cy="4752528"/>
          </a:xfrm>
        </p:spPr>
        <p:txBody>
          <a:bodyPr>
            <a:normAutofit fontScale="85000" lnSpcReduction="20000"/>
          </a:bodyPr>
          <a:lstStyle/>
          <a:p>
            <a:r>
              <a:rPr lang="fr-CA" dirty="0"/>
              <a:t>Une </a:t>
            </a:r>
            <a:r>
              <a:rPr lang="fr-CA" b="1" dirty="0"/>
              <a:t>diète sans irritants, dite d’épargne gastrique, est prescrite pour diminuer l’acidité et protéger la muqueuse de l’estomac contre toutes causes d’irritation</a:t>
            </a:r>
            <a:r>
              <a:rPr lang="fr-CA" dirty="0"/>
              <a:t> (dans les cas d’ulcères gastro-intestinaux, reflux gastrique, hernie hiatale, hyperacidité gastrique, etc.).</a:t>
            </a:r>
          </a:p>
          <a:p>
            <a:r>
              <a:rPr lang="fr-CA" dirty="0"/>
              <a:t>Ce type de régime est généralement </a:t>
            </a:r>
            <a:r>
              <a:rPr lang="fr-CA" b="1" dirty="0"/>
              <a:t>associé à un traitement médical</a:t>
            </a:r>
            <a:r>
              <a:rPr lang="fr-CA" dirty="0"/>
              <a:t>, et le choix des aliments se fait selon la tolérance de la personne.</a:t>
            </a:r>
          </a:p>
          <a:p>
            <a:endParaRPr lang="fr-CA" dirty="0"/>
          </a:p>
        </p:txBody>
      </p:sp>
      <p:sp>
        <p:nvSpPr>
          <p:cNvPr id="4" name="Espace réservé du contenu 3"/>
          <p:cNvSpPr>
            <a:spLocks noGrp="1"/>
          </p:cNvSpPr>
          <p:nvPr>
            <p:ph sz="quarter" idx="14"/>
            <p:custDataLst>
              <p:tags r:id="rId3"/>
            </p:custDataLst>
          </p:nvPr>
        </p:nvSpPr>
        <p:spPr/>
        <p:txBody>
          <a:bodyPr>
            <a:normAutofit fontScale="92500"/>
          </a:bodyPr>
          <a:lstStyle/>
          <a:p>
            <a:r>
              <a:rPr lang="fr-CA" dirty="0"/>
              <a:t>Saviez-vous que… le lait soulage à court terme la sécrétion gastrique, mais les protéines du lait stimulent la sécrétion d’</a:t>
            </a:r>
            <a:r>
              <a:rPr lang="fr-CA" dirty="0" err="1"/>
              <a:t>HCl</a:t>
            </a:r>
            <a:r>
              <a:rPr lang="fr-CA" dirty="0"/>
              <a:t> environ 2 ou 3 heures après l’ingestion</a:t>
            </a:r>
          </a:p>
        </p:txBody>
      </p:sp>
    </p:spTree>
    <p:extLst>
      <p:ext uri="{BB962C8B-B14F-4D97-AF65-F5344CB8AC3E}">
        <p14:creationId xmlns:p14="http://schemas.microsoft.com/office/powerpoint/2010/main" val="30803813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normAutofit fontScale="90000"/>
          </a:bodyPr>
          <a:lstStyle/>
          <a:p>
            <a:r>
              <a:rPr lang="fr-CA" dirty="0" smtClean="0"/>
              <a:t>Diète hypocalorique et </a:t>
            </a:r>
            <a:br>
              <a:rPr lang="fr-CA" dirty="0" smtClean="0"/>
            </a:br>
            <a:r>
              <a:rPr lang="fr-CA" dirty="0"/>
              <a:t>	</a:t>
            </a:r>
            <a:r>
              <a:rPr lang="fr-CA" dirty="0" smtClean="0"/>
              <a:t>Diète hypercalorique</a:t>
            </a:r>
            <a:endParaRPr lang="fr-CA" dirty="0"/>
          </a:p>
        </p:txBody>
      </p:sp>
      <p:sp>
        <p:nvSpPr>
          <p:cNvPr id="3" name="Espace réservé du contenu 2"/>
          <p:cNvSpPr>
            <a:spLocks noGrp="1"/>
          </p:cNvSpPr>
          <p:nvPr>
            <p:ph idx="1"/>
            <p:custDataLst>
              <p:tags r:id="rId2"/>
            </p:custDataLst>
          </p:nvPr>
        </p:nvSpPr>
        <p:spPr>
          <a:xfrm>
            <a:off x="1043492" y="2323652"/>
            <a:ext cx="7344932" cy="3913660"/>
          </a:xfrm>
        </p:spPr>
        <p:txBody>
          <a:bodyPr>
            <a:normAutofit fontScale="77500" lnSpcReduction="20000"/>
          </a:bodyPr>
          <a:lstStyle/>
          <a:p>
            <a:r>
              <a:rPr lang="fr-CA" dirty="0"/>
              <a:t>Une diète hypocalorique est </a:t>
            </a:r>
            <a:r>
              <a:rPr lang="fr-CA" b="1" dirty="0"/>
              <a:t>suggérée pour traiter les personnes souffrant d’obésité.</a:t>
            </a:r>
          </a:p>
          <a:p>
            <a:r>
              <a:rPr lang="fr-CA" dirty="0"/>
              <a:t>Un régime efficace et sécuritaire pour la santé doit respecter le Guide alimentaire canadien et correspondre aux besoins énergétiques réels de la personne.</a:t>
            </a:r>
          </a:p>
          <a:p>
            <a:r>
              <a:rPr lang="fr-CA" dirty="0"/>
              <a:t>Dans ce type de régime, on élimine les aliments riches en calories, comme les gras et les sucres concentrés, et l’on choisit des aliments ayant une bonne valeur alimentaire en protéines, en vitamines et en sels minéraux afin d’instaurer de bonnes habitudes alimentaires.</a:t>
            </a:r>
          </a:p>
          <a:p>
            <a:r>
              <a:rPr lang="fr-CA" dirty="0"/>
              <a:t>Une diète hypercalorique est </a:t>
            </a:r>
            <a:r>
              <a:rPr lang="fr-CA" b="1" dirty="0"/>
              <a:t>administrée pour répondre à des besoins énergétiques élevés</a:t>
            </a:r>
            <a:r>
              <a:rPr lang="fr-CA" dirty="0"/>
              <a:t>.</a:t>
            </a:r>
          </a:p>
          <a:p>
            <a:r>
              <a:rPr lang="fr-CA" dirty="0"/>
              <a:t>Les aliments choisis doivent posséder une bonne valeur alimentaire, tout en ayant une valeur calorifique élevée</a:t>
            </a:r>
          </a:p>
        </p:txBody>
      </p:sp>
    </p:spTree>
    <p:extLst>
      <p:ext uri="{BB962C8B-B14F-4D97-AF65-F5344CB8AC3E}">
        <p14:creationId xmlns:p14="http://schemas.microsoft.com/office/powerpoint/2010/main" val="28395948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Diète </a:t>
            </a:r>
            <a:r>
              <a:rPr lang="fr-CA" dirty="0" err="1" smtClean="0"/>
              <a:t>hypoallergène</a:t>
            </a:r>
            <a:endParaRPr lang="fr-CA" dirty="0"/>
          </a:p>
        </p:txBody>
      </p:sp>
      <p:sp>
        <p:nvSpPr>
          <p:cNvPr id="3" name="Espace réservé du contenu 2"/>
          <p:cNvSpPr>
            <a:spLocks noGrp="1"/>
          </p:cNvSpPr>
          <p:nvPr>
            <p:ph idx="1"/>
            <p:custDataLst>
              <p:tags r:id="rId2"/>
            </p:custDataLst>
          </p:nvPr>
        </p:nvSpPr>
        <p:spPr>
          <a:xfrm>
            <a:off x="395536" y="2323652"/>
            <a:ext cx="8064896" cy="4057676"/>
          </a:xfrm>
        </p:spPr>
        <p:txBody>
          <a:bodyPr>
            <a:normAutofit fontScale="85000" lnSpcReduction="10000"/>
          </a:bodyPr>
          <a:lstStyle/>
          <a:p>
            <a:r>
              <a:rPr lang="fr-CA" dirty="0"/>
              <a:t>Le rôle du système immunitaire est de rejeter les substances étrangères jugées dangereuses pour l’organisme.</a:t>
            </a:r>
          </a:p>
          <a:p>
            <a:r>
              <a:rPr lang="fr-CA" dirty="0"/>
              <a:t>L’allergie est donc une réaction anormale aux aliments due à une perturbation du système immunitaire.</a:t>
            </a:r>
          </a:p>
          <a:p>
            <a:r>
              <a:rPr lang="fr-CA" dirty="0"/>
              <a:t>On appelle diète </a:t>
            </a:r>
            <a:r>
              <a:rPr lang="fr-CA" dirty="0" err="1"/>
              <a:t>hypoallergène</a:t>
            </a:r>
            <a:r>
              <a:rPr lang="fr-CA" dirty="0"/>
              <a:t> un </a:t>
            </a:r>
            <a:r>
              <a:rPr lang="fr-CA" b="1" dirty="0"/>
              <a:t>régime alimentaire auquel on a retiré les aliments causant de l’allergie</a:t>
            </a:r>
            <a:r>
              <a:rPr lang="fr-CA" dirty="0"/>
              <a:t>.</a:t>
            </a:r>
          </a:p>
          <a:p>
            <a:r>
              <a:rPr lang="fr-CA" dirty="0"/>
              <a:t>Ces régimes sont variables selon les personnes.</a:t>
            </a:r>
          </a:p>
          <a:p>
            <a:r>
              <a:rPr lang="fr-CA" dirty="0"/>
              <a:t>Certaines allergies sont plus connues, telles celles aux arachides, aux noix, à certains </a:t>
            </a:r>
            <a:r>
              <a:rPr lang="fr-CA" dirty="0" smtClean="0"/>
              <a:t>graminées </a:t>
            </a:r>
            <a:r>
              <a:rPr lang="fr-CA" dirty="0"/>
              <a:t>et à certains fruits.</a:t>
            </a:r>
          </a:p>
          <a:p>
            <a:r>
              <a:rPr lang="fr-CA" dirty="0"/>
              <a:t>Plusieurs personnes manifestent une intolérance alimentaire.</a:t>
            </a:r>
          </a:p>
          <a:p>
            <a:r>
              <a:rPr lang="fr-CA" dirty="0"/>
              <a:t>L’intolérance alimentaire n’implique pas de réaction allergique, mais donne des symptômes qui peuvent paraître semblables.</a:t>
            </a:r>
          </a:p>
          <a:p>
            <a:endParaRPr lang="fr-CA" dirty="0"/>
          </a:p>
        </p:txBody>
      </p:sp>
    </p:spTree>
    <p:extLst>
      <p:ext uri="{BB962C8B-B14F-4D97-AF65-F5344CB8AC3E}">
        <p14:creationId xmlns:p14="http://schemas.microsoft.com/office/powerpoint/2010/main" val="38975480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a:t>Diète sans gluten</a:t>
            </a:r>
          </a:p>
        </p:txBody>
      </p:sp>
      <p:sp>
        <p:nvSpPr>
          <p:cNvPr id="3" name="Espace réservé du contenu 2"/>
          <p:cNvSpPr>
            <a:spLocks noGrp="1"/>
          </p:cNvSpPr>
          <p:nvPr>
            <p:ph idx="1"/>
            <p:custDataLst>
              <p:tags r:id="rId2"/>
            </p:custDataLst>
          </p:nvPr>
        </p:nvSpPr>
        <p:spPr>
          <a:xfrm>
            <a:off x="467544" y="2348880"/>
            <a:ext cx="8289485" cy="4085041"/>
          </a:xfrm>
        </p:spPr>
        <p:txBody>
          <a:bodyPr>
            <a:normAutofit fontScale="92500"/>
          </a:bodyPr>
          <a:lstStyle/>
          <a:p>
            <a:r>
              <a:rPr lang="fr-CA" dirty="0"/>
              <a:t>Certaines personnes adultes sont intolérantes au gluten; chez les enfants, on parle de maladie </a:t>
            </a:r>
            <a:r>
              <a:rPr lang="fr-CA" dirty="0" err="1"/>
              <a:t>coeliaque</a:t>
            </a:r>
            <a:r>
              <a:rPr lang="fr-CA" dirty="0"/>
              <a:t>.</a:t>
            </a:r>
          </a:p>
          <a:p>
            <a:r>
              <a:rPr lang="fr-CA" dirty="0"/>
              <a:t>Le gluten est une protéine localisée à la périphérie des graines de certains </a:t>
            </a:r>
            <a:r>
              <a:rPr lang="fr-CA" dirty="0" smtClean="0"/>
              <a:t>graminées: </a:t>
            </a:r>
            <a:r>
              <a:rPr lang="fr-CA" dirty="0"/>
              <a:t>le blé, l’orge, le seigle et l’avoine.</a:t>
            </a:r>
          </a:p>
          <a:p>
            <a:r>
              <a:rPr lang="fr-CA" dirty="0"/>
              <a:t>Ces personnes doivent donc </a:t>
            </a:r>
            <a:r>
              <a:rPr lang="fr-CA" b="1" dirty="0"/>
              <a:t>éliminer de leur alimentation tous les produits céréaliers qui contiennent du gluten.</a:t>
            </a:r>
          </a:p>
          <a:p>
            <a:r>
              <a:rPr lang="fr-CA" dirty="0"/>
              <a:t>Ce régime sans gluten peut être aussi prescrit dans certains cas de dermatites, et il est habituellement insuffisant en vitamines du complexe B.</a:t>
            </a:r>
          </a:p>
          <a:p>
            <a:endParaRPr lang="fr-CA" dirty="0"/>
          </a:p>
          <a:p>
            <a:endParaRPr lang="fr-CA" dirty="0"/>
          </a:p>
        </p:txBody>
      </p:sp>
    </p:spTree>
    <p:extLst>
      <p:ext uri="{BB962C8B-B14F-4D97-AF65-F5344CB8AC3E}">
        <p14:creationId xmlns:p14="http://schemas.microsoft.com/office/powerpoint/2010/main" val="27412815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Intolérance </a:t>
            </a:r>
            <a:r>
              <a:rPr lang="fr-CA" dirty="0"/>
              <a:t>au lactose </a:t>
            </a:r>
          </a:p>
        </p:txBody>
      </p:sp>
      <p:sp>
        <p:nvSpPr>
          <p:cNvPr id="3" name="Espace réservé du contenu 2"/>
          <p:cNvSpPr>
            <a:spLocks noGrp="1"/>
          </p:cNvSpPr>
          <p:nvPr>
            <p:ph idx="1"/>
            <p:custDataLst>
              <p:tags r:id="rId2"/>
            </p:custDataLst>
          </p:nvPr>
        </p:nvSpPr>
        <p:spPr/>
        <p:txBody>
          <a:bodyPr/>
          <a:lstStyle/>
          <a:p>
            <a:r>
              <a:rPr lang="fr-CA" dirty="0"/>
              <a:t>Certaines personnes sont aussi intolérantes au lactose parce que leur </a:t>
            </a:r>
            <a:r>
              <a:rPr lang="fr-CA" b="1" dirty="0"/>
              <a:t>muqueuse intestinale ne sécrète pas suffisamment de lactase</a:t>
            </a:r>
            <a:r>
              <a:rPr lang="fr-CA" dirty="0"/>
              <a:t>, ce qui leur cause des crampes abdominales, des diarrhées et des gaz à la suite de la consommation de lait et de produits laitiers.</a:t>
            </a:r>
          </a:p>
          <a:p>
            <a:endParaRPr lang="fr-CA" dirty="0"/>
          </a:p>
        </p:txBody>
      </p:sp>
    </p:spTree>
    <p:extLst>
      <p:ext uri="{BB962C8B-B14F-4D97-AF65-F5344CB8AC3E}">
        <p14:creationId xmlns:p14="http://schemas.microsoft.com/office/powerpoint/2010/main" val="9217425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395536" y="764704"/>
            <a:ext cx="8352928" cy="1143000"/>
          </a:xfrm>
        </p:spPr>
        <p:txBody>
          <a:bodyPr>
            <a:normAutofit fontScale="90000"/>
          </a:bodyPr>
          <a:lstStyle/>
          <a:p>
            <a:r>
              <a:rPr lang="fr-CA" dirty="0"/>
              <a:t>Suppléance à </a:t>
            </a:r>
            <a:r>
              <a:rPr lang="fr-CA" dirty="0" smtClean="0"/>
              <a:t>certaines déficiences</a:t>
            </a:r>
            <a:endParaRPr lang="fr-CA" dirty="0"/>
          </a:p>
        </p:txBody>
      </p:sp>
      <p:sp>
        <p:nvSpPr>
          <p:cNvPr id="3" name="Espace réservé du contenu 2"/>
          <p:cNvSpPr>
            <a:spLocks noGrp="1"/>
          </p:cNvSpPr>
          <p:nvPr>
            <p:ph idx="1"/>
            <p:custDataLst>
              <p:tags r:id="rId2"/>
            </p:custDataLst>
          </p:nvPr>
        </p:nvSpPr>
        <p:spPr>
          <a:xfrm>
            <a:off x="755576" y="2323652"/>
            <a:ext cx="7776864" cy="3985668"/>
          </a:xfrm>
        </p:spPr>
        <p:txBody>
          <a:bodyPr>
            <a:normAutofit fontScale="92500" lnSpcReduction="20000"/>
          </a:bodyPr>
          <a:lstStyle/>
          <a:p>
            <a:r>
              <a:rPr lang="fr-CA" dirty="0"/>
              <a:t>Certaines altérations peuvent nécessiter un traitement diététique pour suppléer à des déficiences précises.  On ajoute des aliments:</a:t>
            </a:r>
          </a:p>
          <a:p>
            <a:r>
              <a:rPr lang="fr-CA" dirty="0"/>
              <a:t>riches en fer pour traiter l’anémie;</a:t>
            </a:r>
          </a:p>
          <a:p>
            <a:r>
              <a:rPr lang="fr-CA" dirty="0"/>
              <a:t>riches en calcium, en phosphore et en vitamine D pour traiter le rachitisme;</a:t>
            </a:r>
          </a:p>
          <a:p>
            <a:r>
              <a:rPr lang="fr-CA" dirty="0"/>
              <a:t>riches en vitamine A pour traiter des problèmes oculaires et des troubles dermatologiques;</a:t>
            </a:r>
          </a:p>
          <a:p>
            <a:r>
              <a:rPr lang="fr-CA" dirty="0"/>
              <a:t>riches en vitamine C pour traiter les gingivites et la fragilité immunitaire;</a:t>
            </a:r>
          </a:p>
          <a:p>
            <a:r>
              <a:rPr lang="fr-CA" dirty="0"/>
              <a:t>riches en protéines, en sels minéraux et en </a:t>
            </a:r>
            <a:r>
              <a:rPr lang="fr-CA" dirty="0" err="1"/>
              <a:t>vitmaines</a:t>
            </a:r>
            <a:r>
              <a:rPr lang="fr-CA" dirty="0"/>
              <a:t> pour traiter la malnutrition et favoriser la guérison des grands brûlés.</a:t>
            </a:r>
          </a:p>
          <a:p>
            <a:endParaRPr lang="fr-CA" dirty="0"/>
          </a:p>
        </p:txBody>
      </p:sp>
    </p:spTree>
    <p:extLst>
      <p:ext uri="{BB962C8B-B14F-4D97-AF65-F5344CB8AC3E}">
        <p14:creationId xmlns:p14="http://schemas.microsoft.com/office/powerpoint/2010/main" val="40246747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539552" y="836712"/>
            <a:ext cx="7992888" cy="1333952"/>
          </a:xfrm>
        </p:spPr>
        <p:txBody>
          <a:bodyPr>
            <a:normAutofit/>
          </a:bodyPr>
          <a:lstStyle/>
          <a:p>
            <a:r>
              <a:rPr lang="fr-CA" dirty="0"/>
              <a:t>Situations demandant une alimentation modifiée</a:t>
            </a:r>
          </a:p>
        </p:txBody>
      </p:sp>
      <p:sp>
        <p:nvSpPr>
          <p:cNvPr id="3" name="Espace réservé du contenu 2"/>
          <p:cNvSpPr>
            <a:spLocks noGrp="1"/>
          </p:cNvSpPr>
          <p:nvPr>
            <p:ph idx="1"/>
            <p:custDataLst>
              <p:tags r:id="rId2"/>
            </p:custDataLst>
          </p:nvPr>
        </p:nvSpPr>
        <p:spPr>
          <a:xfrm>
            <a:off x="611560" y="2323652"/>
            <a:ext cx="7920880" cy="4057676"/>
          </a:xfrm>
        </p:spPr>
        <p:txBody>
          <a:bodyPr>
            <a:normAutofit lnSpcReduction="10000"/>
          </a:bodyPr>
          <a:lstStyle/>
          <a:p>
            <a:r>
              <a:rPr lang="fr-CA" dirty="0"/>
              <a:t>Il peut être nécessaire dans certaines circonstances de modifier l’alimentation.</a:t>
            </a:r>
          </a:p>
          <a:p>
            <a:r>
              <a:rPr lang="fr-CA" dirty="0"/>
              <a:t>Par exemple, avant une chirurgie, le plan de soins indique habituellement: à jeun, ou diète absolue.</a:t>
            </a:r>
          </a:p>
          <a:p>
            <a:r>
              <a:rPr lang="fr-CA" dirty="0"/>
              <a:t>Ces appellations signifient que rien ne doit être pris par la bouche (</a:t>
            </a:r>
            <a:r>
              <a:rPr lang="fr-CA" dirty="0" err="1"/>
              <a:t>nil</a:t>
            </a:r>
            <a:r>
              <a:rPr lang="fr-CA" dirty="0"/>
              <a:t> per os, NPO): pas d’aliments, pas de liquides et habituellement, pas de médicaments.</a:t>
            </a:r>
          </a:p>
          <a:p>
            <a:r>
              <a:rPr lang="fr-CA" dirty="0"/>
              <a:t>La diète absolue peut aussi être prescrite dans les altérations où il est nécessaire de reposer le système digestif.</a:t>
            </a:r>
          </a:p>
          <a:p>
            <a:endParaRPr lang="fr-CA" dirty="0"/>
          </a:p>
        </p:txBody>
      </p:sp>
    </p:spTree>
    <p:extLst>
      <p:ext uri="{BB962C8B-B14F-4D97-AF65-F5344CB8AC3E}">
        <p14:creationId xmlns:p14="http://schemas.microsoft.com/office/powerpoint/2010/main" val="4077100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normAutofit fontScale="90000"/>
          </a:bodyPr>
          <a:lstStyle/>
          <a:p>
            <a:r>
              <a:rPr lang="fr-CA" dirty="0"/>
              <a:t>Situations demandant une alimentation modifiée</a:t>
            </a:r>
            <a:br>
              <a:rPr lang="fr-CA" dirty="0"/>
            </a:br>
            <a:endParaRPr lang="fr-CA" dirty="0"/>
          </a:p>
        </p:txBody>
      </p:sp>
      <p:sp>
        <p:nvSpPr>
          <p:cNvPr id="3" name="Espace réservé du contenu 2"/>
          <p:cNvSpPr>
            <a:spLocks noGrp="1"/>
          </p:cNvSpPr>
          <p:nvPr>
            <p:ph idx="1"/>
            <p:custDataLst>
              <p:tags r:id="rId2"/>
            </p:custDataLst>
          </p:nvPr>
        </p:nvSpPr>
        <p:spPr>
          <a:xfrm>
            <a:off x="467544" y="1772816"/>
            <a:ext cx="8208912" cy="4752528"/>
          </a:xfrm>
        </p:spPr>
        <p:txBody>
          <a:bodyPr>
            <a:normAutofit fontScale="62500" lnSpcReduction="20000"/>
          </a:bodyPr>
          <a:lstStyle/>
          <a:p>
            <a:pPr marL="68580" indent="0">
              <a:buNone/>
            </a:pPr>
            <a:r>
              <a:rPr lang="fr-CA" dirty="0"/>
              <a:t>On peut aussi lire au plan de soins: </a:t>
            </a:r>
            <a:r>
              <a:rPr lang="fr-CA" b="1" dirty="0"/>
              <a:t>diète liquide non nutritive, diète liquide nutritive ou diète semi-liquide</a:t>
            </a:r>
            <a:r>
              <a:rPr lang="fr-CA" dirty="0"/>
              <a:t>.</a:t>
            </a:r>
          </a:p>
          <a:p>
            <a:pPr marL="68580" indent="0">
              <a:buNone/>
            </a:pPr>
            <a:endParaRPr lang="fr-CA" dirty="0"/>
          </a:p>
          <a:p>
            <a:pPr marL="68580" indent="0">
              <a:buNone/>
            </a:pPr>
            <a:r>
              <a:rPr lang="fr-CA" dirty="0" smtClean="0"/>
              <a:t>Habituellement </a:t>
            </a:r>
            <a:r>
              <a:rPr lang="fr-CA" dirty="0"/>
              <a:t>des </a:t>
            </a:r>
            <a:r>
              <a:rPr lang="fr-CA" b="1" dirty="0"/>
              <a:t>modes d’alimentation de transition avant de retrouver une diète de consistance normale</a:t>
            </a:r>
            <a:r>
              <a:rPr lang="fr-CA" dirty="0"/>
              <a:t> après un examen ou une chirurgie.</a:t>
            </a:r>
          </a:p>
          <a:p>
            <a:pPr marL="68580" indent="0">
              <a:buNone/>
            </a:pPr>
            <a:endParaRPr lang="fr-CA" b="1" dirty="0" smtClean="0"/>
          </a:p>
          <a:p>
            <a:r>
              <a:rPr lang="fr-CA" b="1" dirty="0" smtClean="0"/>
              <a:t>Après </a:t>
            </a:r>
            <a:r>
              <a:rPr lang="fr-CA" b="1" dirty="0"/>
              <a:t>une chirurgie </a:t>
            </a:r>
            <a:r>
              <a:rPr lang="fr-CA" dirty="0"/>
              <a:t>à la bouche ou à la gorge, comme une ablation des amygdales, on prescrit une </a:t>
            </a:r>
            <a:r>
              <a:rPr lang="fr-CA" u="sng" dirty="0"/>
              <a:t>diète molle </a:t>
            </a:r>
            <a:r>
              <a:rPr lang="fr-CA" dirty="0"/>
              <a:t>et froide </a:t>
            </a:r>
            <a:r>
              <a:rPr lang="fr-CA" b="1" dirty="0"/>
              <a:t>pour diminuer la douleur et les risques d’hémorragie</a:t>
            </a:r>
            <a:r>
              <a:rPr lang="fr-CA" dirty="0" smtClean="0"/>
              <a:t>.</a:t>
            </a:r>
          </a:p>
          <a:p>
            <a:pPr marL="68580" indent="0">
              <a:buNone/>
            </a:pPr>
            <a:endParaRPr lang="fr-CA" dirty="0"/>
          </a:p>
          <a:p>
            <a:r>
              <a:rPr lang="fr-CA" dirty="0"/>
              <a:t>Dans la </a:t>
            </a:r>
            <a:r>
              <a:rPr lang="fr-CA" u="sng" dirty="0"/>
              <a:t>diète liquide non nutritive</a:t>
            </a:r>
            <a:r>
              <a:rPr lang="fr-CA" dirty="0"/>
              <a:t>, on peut </a:t>
            </a:r>
            <a:r>
              <a:rPr lang="fr-CA" b="1" dirty="0"/>
              <a:t>donner tous les liquides ou solides qui se liquéfient à la température de la pièce</a:t>
            </a:r>
            <a:r>
              <a:rPr lang="fr-CA" dirty="0"/>
              <a:t>, sauf le lait et les produits laitiers</a:t>
            </a:r>
            <a:r>
              <a:rPr lang="fr-CA" dirty="0" smtClean="0"/>
              <a:t>.</a:t>
            </a:r>
          </a:p>
          <a:p>
            <a:pPr marL="68580" indent="0">
              <a:buNone/>
            </a:pPr>
            <a:endParaRPr lang="fr-CA" dirty="0"/>
          </a:p>
          <a:p>
            <a:r>
              <a:rPr lang="fr-CA" dirty="0"/>
              <a:t>Dans la </a:t>
            </a:r>
            <a:r>
              <a:rPr lang="fr-CA" u="sng" dirty="0"/>
              <a:t>diète liquide nutritive</a:t>
            </a:r>
            <a:r>
              <a:rPr lang="fr-CA" dirty="0"/>
              <a:t>, on offre au bénéficiaire qui ne peut </a:t>
            </a:r>
            <a:r>
              <a:rPr lang="fr-CA" b="1" dirty="0"/>
              <a:t>s’alimenter normalement une alimentation la plus adéquate possible sous une forme liquide </a:t>
            </a:r>
            <a:r>
              <a:rPr lang="fr-CA" dirty="0"/>
              <a:t>(lait, yogourt, crème, etc</a:t>
            </a:r>
            <a:r>
              <a:rPr lang="fr-CA" dirty="0" smtClean="0"/>
              <a:t>.)</a:t>
            </a:r>
          </a:p>
          <a:p>
            <a:pPr marL="68580" indent="0">
              <a:buNone/>
            </a:pPr>
            <a:endParaRPr lang="fr-CA" dirty="0"/>
          </a:p>
          <a:p>
            <a:r>
              <a:rPr lang="fr-CA" dirty="0"/>
              <a:t>Dans la </a:t>
            </a:r>
            <a:r>
              <a:rPr lang="fr-CA" u="sng" dirty="0"/>
              <a:t>diète semi-liquide</a:t>
            </a:r>
            <a:r>
              <a:rPr lang="fr-CA" dirty="0"/>
              <a:t>, on ajoute à la diète liquide des purées de viandes, de légumes et de fruits.</a:t>
            </a:r>
          </a:p>
          <a:p>
            <a:endParaRPr lang="fr-CA" dirty="0"/>
          </a:p>
        </p:txBody>
      </p:sp>
    </p:spTree>
    <p:extLst>
      <p:ext uri="{BB962C8B-B14F-4D97-AF65-F5344CB8AC3E}">
        <p14:creationId xmlns:p14="http://schemas.microsoft.com/office/powerpoint/2010/main" val="35517228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611560" y="548680"/>
            <a:ext cx="7024744" cy="1143000"/>
          </a:xfrm>
        </p:spPr>
        <p:txBody>
          <a:bodyPr/>
          <a:lstStyle/>
          <a:p>
            <a:r>
              <a:rPr lang="fr-CA" dirty="0" smtClean="0"/>
              <a:t>Suite ….</a:t>
            </a:r>
            <a:endParaRPr lang="fr-CA" dirty="0"/>
          </a:p>
        </p:txBody>
      </p:sp>
      <p:sp>
        <p:nvSpPr>
          <p:cNvPr id="3" name="Espace réservé du contenu 2"/>
          <p:cNvSpPr>
            <a:spLocks noGrp="1"/>
          </p:cNvSpPr>
          <p:nvPr>
            <p:ph idx="1"/>
            <p:custDataLst>
              <p:tags r:id="rId2"/>
            </p:custDataLst>
          </p:nvPr>
        </p:nvSpPr>
        <p:spPr>
          <a:xfrm>
            <a:off x="611560" y="1628800"/>
            <a:ext cx="7920880" cy="4896544"/>
          </a:xfrm>
        </p:spPr>
        <p:txBody>
          <a:bodyPr>
            <a:normAutofit fontScale="92500" lnSpcReduction="20000"/>
          </a:bodyPr>
          <a:lstStyle/>
          <a:p>
            <a:pPr marL="68580" indent="0">
              <a:buNone/>
            </a:pPr>
            <a:r>
              <a:rPr lang="fr-CA" u="sng" dirty="0"/>
              <a:t>D</a:t>
            </a:r>
            <a:r>
              <a:rPr lang="fr-CA" u="sng" dirty="0" smtClean="0"/>
              <a:t>iète molle</a:t>
            </a:r>
            <a:endParaRPr lang="fr-CA" dirty="0" smtClean="0"/>
          </a:p>
          <a:p>
            <a:pPr marL="68580" indent="0">
              <a:buNone/>
            </a:pPr>
            <a:endParaRPr lang="fr-CA" dirty="0" smtClean="0"/>
          </a:p>
          <a:p>
            <a:pPr marL="68580" indent="0">
              <a:buNone/>
            </a:pPr>
            <a:r>
              <a:rPr lang="fr-CA" dirty="0" smtClean="0"/>
              <a:t>Ce </a:t>
            </a:r>
            <a:r>
              <a:rPr lang="fr-CA" dirty="0"/>
              <a:t>type d’alimentation </a:t>
            </a:r>
            <a:r>
              <a:rPr lang="fr-CA" b="1" dirty="0"/>
              <a:t>peut être temporaire </a:t>
            </a:r>
            <a:r>
              <a:rPr lang="fr-CA" dirty="0"/>
              <a:t>en cas de chirurgie faciale ou dentaire, ou pour reposer le tube digestif.</a:t>
            </a:r>
          </a:p>
          <a:p>
            <a:pPr marL="68580" indent="0">
              <a:buNone/>
            </a:pPr>
            <a:endParaRPr lang="fr-CA" dirty="0" smtClean="0"/>
          </a:p>
          <a:p>
            <a:pPr marL="68580" indent="0">
              <a:buNone/>
            </a:pPr>
            <a:r>
              <a:rPr lang="fr-CA" dirty="0" smtClean="0"/>
              <a:t>Il </a:t>
            </a:r>
            <a:r>
              <a:rPr lang="fr-CA" b="1" dirty="0"/>
              <a:t>peut</a:t>
            </a:r>
            <a:r>
              <a:rPr lang="fr-CA" dirty="0"/>
              <a:t> aussi </a:t>
            </a:r>
            <a:r>
              <a:rPr lang="fr-CA" b="1" dirty="0"/>
              <a:t>être un mode permanent </a:t>
            </a:r>
            <a:r>
              <a:rPr lang="fr-CA" dirty="0"/>
              <a:t>pour certaines personnes ayant des </a:t>
            </a:r>
            <a:r>
              <a:rPr lang="fr-CA" b="1" dirty="0"/>
              <a:t>difficultés de déglutition </a:t>
            </a:r>
            <a:r>
              <a:rPr lang="fr-CA" dirty="0"/>
              <a:t>ou n’ayant pas la dentition adéquate pour une alimentation de types normal.</a:t>
            </a:r>
          </a:p>
          <a:p>
            <a:pPr marL="68580" indent="0">
              <a:buNone/>
            </a:pPr>
            <a:endParaRPr lang="fr-CA" dirty="0" smtClean="0"/>
          </a:p>
          <a:p>
            <a:pPr marL="68580" indent="0">
              <a:buNone/>
            </a:pPr>
            <a:r>
              <a:rPr lang="fr-CA" u="sng" dirty="0" smtClean="0"/>
              <a:t>On </a:t>
            </a:r>
            <a:r>
              <a:rPr lang="fr-CA" u="sng" dirty="0"/>
              <a:t>y retrouve les caractéristiques suivantes</a:t>
            </a:r>
            <a:r>
              <a:rPr lang="fr-CA" dirty="0"/>
              <a:t>: </a:t>
            </a:r>
            <a:endParaRPr lang="fr-CA" dirty="0" smtClean="0"/>
          </a:p>
          <a:p>
            <a:pPr marL="68580" indent="0">
              <a:buNone/>
            </a:pPr>
            <a:r>
              <a:rPr lang="fr-CA" dirty="0" smtClean="0"/>
              <a:t>mou </a:t>
            </a:r>
            <a:r>
              <a:rPr lang="fr-CA" dirty="0"/>
              <a:t>haché, qui consiste en des aliments solides hachés de façon à réduire la mastication, et mou facile à mastiquer, où l’on donne des aliments solides de consistance molle (ex. pâtes alimentaires, poisson, etc.).</a:t>
            </a:r>
          </a:p>
          <a:p>
            <a:endParaRPr lang="fr-CA" dirty="0"/>
          </a:p>
        </p:txBody>
      </p:sp>
    </p:spTree>
    <p:extLst>
      <p:ext uri="{BB962C8B-B14F-4D97-AF65-F5344CB8AC3E}">
        <p14:creationId xmlns:p14="http://schemas.microsoft.com/office/powerpoint/2010/main" val="27661637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style>
          <a:lnRef idx="1">
            <a:schemeClr val="dk1"/>
          </a:lnRef>
          <a:fillRef idx="2">
            <a:schemeClr val="dk1"/>
          </a:fillRef>
          <a:effectRef idx="1">
            <a:schemeClr val="dk1"/>
          </a:effectRef>
          <a:fontRef idx="minor">
            <a:schemeClr val="dk1"/>
          </a:fontRef>
        </p:style>
        <p:txBody>
          <a:bodyPr>
            <a:noAutofit/>
          </a:bodyPr>
          <a:lstStyle/>
          <a:p>
            <a:r>
              <a:rPr lang="fr-CA" sz="7200" dirty="0" smtClean="0"/>
              <a:t>Les diètes </a:t>
            </a:r>
            <a:endParaRPr lang="fr-CA" sz="7200" dirty="0"/>
          </a:p>
        </p:txBody>
      </p:sp>
      <p:pic>
        <p:nvPicPr>
          <p:cNvPr id="5122" name="Picture 2"/>
          <p:cNvPicPr>
            <a:picLocks noChangeAspect="1" noChangeArrowheads="1"/>
          </p:cNvPicPr>
          <p:nvPr>
            <p:custDataLst>
              <p:tags r:id="rId2"/>
            </p:custDataLst>
          </p:nvPr>
        </p:nvPicPr>
        <p:blipFill>
          <a:blip r:embed="rId6">
            <a:extLst>
              <a:ext uri="{28A0092B-C50C-407E-A947-70E740481C1C}">
                <a14:useLocalDpi xmlns:a14="http://schemas.microsoft.com/office/drawing/2010/main" val="0"/>
              </a:ext>
            </a:extLst>
          </a:blip>
          <a:srcRect/>
          <a:stretch>
            <a:fillRect/>
          </a:stretch>
        </p:blipFill>
        <p:spPr bwMode="auto">
          <a:xfrm rot="849978">
            <a:off x="5652120" y="3284984"/>
            <a:ext cx="2733675" cy="2266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3" name="Picture 3"/>
          <p:cNvPicPr>
            <a:picLocks noChangeAspect="1" noChangeArrowheads="1"/>
          </p:cNvPicPr>
          <p:nvPr>
            <p:custDataLst>
              <p:tags r:id="rId3"/>
            </p:custDataLst>
          </p:nvPr>
        </p:nvPicPr>
        <p:blipFill>
          <a:blip r:embed="rId7">
            <a:extLst>
              <a:ext uri="{28A0092B-C50C-407E-A947-70E740481C1C}">
                <a14:useLocalDpi xmlns:a14="http://schemas.microsoft.com/office/drawing/2010/main" val="0"/>
              </a:ext>
            </a:extLst>
          </a:blip>
          <a:srcRect/>
          <a:stretch>
            <a:fillRect/>
          </a:stretch>
        </p:blipFill>
        <p:spPr bwMode="auto">
          <a:xfrm>
            <a:off x="3290888" y="2662238"/>
            <a:ext cx="2562225" cy="1533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4" name="Picture 4"/>
          <p:cNvPicPr>
            <a:picLocks noChangeAspect="1" noChangeArrowheads="1"/>
          </p:cNvPicPr>
          <p:nvPr>
            <p:custDataLst>
              <p:tags r:id="rId4"/>
            </p:custDataLst>
          </p:nvPr>
        </p:nvPicPr>
        <p:blipFill>
          <a:blip r:embed="rId8">
            <a:extLst>
              <a:ext uri="{28A0092B-C50C-407E-A947-70E740481C1C}">
                <a14:useLocalDpi xmlns:a14="http://schemas.microsoft.com/office/drawing/2010/main" val="0"/>
              </a:ext>
            </a:extLst>
          </a:blip>
          <a:srcRect/>
          <a:stretch>
            <a:fillRect/>
          </a:stretch>
        </p:blipFill>
        <p:spPr bwMode="auto">
          <a:xfrm>
            <a:off x="539552" y="4181497"/>
            <a:ext cx="2886075" cy="2305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305656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539552" y="476672"/>
            <a:ext cx="7024744" cy="1143000"/>
          </a:xfrm>
        </p:spPr>
        <p:txBody>
          <a:bodyPr/>
          <a:lstStyle/>
          <a:p>
            <a:r>
              <a:rPr lang="fr-CA" dirty="0" smtClean="0"/>
              <a:t>Suite ….</a:t>
            </a:r>
            <a:endParaRPr lang="fr-CA" dirty="0"/>
          </a:p>
        </p:txBody>
      </p:sp>
      <p:sp>
        <p:nvSpPr>
          <p:cNvPr id="3" name="Espace réservé du contenu 2"/>
          <p:cNvSpPr>
            <a:spLocks noGrp="1"/>
          </p:cNvSpPr>
          <p:nvPr>
            <p:ph idx="1"/>
            <p:custDataLst>
              <p:tags r:id="rId2"/>
            </p:custDataLst>
          </p:nvPr>
        </p:nvSpPr>
        <p:spPr>
          <a:xfrm>
            <a:off x="611560" y="1628800"/>
            <a:ext cx="7920880" cy="4680520"/>
          </a:xfrm>
        </p:spPr>
        <p:txBody>
          <a:bodyPr>
            <a:normAutofit lnSpcReduction="10000"/>
          </a:bodyPr>
          <a:lstStyle/>
          <a:p>
            <a:pPr marL="68580" indent="0">
              <a:buNone/>
            </a:pPr>
            <a:r>
              <a:rPr lang="fr-CA" dirty="0"/>
              <a:t>Le plan de soins peut aussi comporter la mention </a:t>
            </a:r>
            <a:r>
              <a:rPr lang="fr-CA" b="1" dirty="0"/>
              <a:t>diète en purée</a:t>
            </a:r>
            <a:r>
              <a:rPr lang="fr-CA" dirty="0" smtClean="0"/>
              <a:t>.</a:t>
            </a:r>
          </a:p>
          <a:p>
            <a:pPr marL="68580" indent="0">
              <a:buNone/>
            </a:pPr>
            <a:endParaRPr lang="fr-CA" dirty="0"/>
          </a:p>
          <a:p>
            <a:r>
              <a:rPr lang="fr-CA" dirty="0" smtClean="0"/>
              <a:t>On réduit </a:t>
            </a:r>
            <a:r>
              <a:rPr lang="fr-CA" dirty="0"/>
              <a:t>en purée tous les aliments pour les personnes incapables de s’alimenter autrement.</a:t>
            </a:r>
          </a:p>
          <a:p>
            <a:r>
              <a:rPr lang="fr-CA" dirty="0"/>
              <a:t>Il peut aussi être question d’un régime en </a:t>
            </a:r>
            <a:r>
              <a:rPr lang="fr-CA" u="sng" dirty="0"/>
              <a:t>purée diluée</a:t>
            </a:r>
            <a:r>
              <a:rPr lang="fr-CA" dirty="0"/>
              <a:t>, où l’on liquéfie les aliments pour qu’ils puissent passer à travers une paille.</a:t>
            </a:r>
          </a:p>
          <a:p>
            <a:r>
              <a:rPr lang="fr-CA" dirty="0"/>
              <a:t>Enfin, si on lit </a:t>
            </a:r>
            <a:r>
              <a:rPr lang="fr-CA" u="sng" dirty="0"/>
              <a:t>diète selon tolérance</a:t>
            </a:r>
            <a:r>
              <a:rPr lang="fr-CA" dirty="0"/>
              <a:t>, le bénéficiaire peut alors choisir les aliments qui lui conviennent selon qu’ils ne lui causent aucun problème digestif.</a:t>
            </a:r>
          </a:p>
          <a:p>
            <a:endParaRPr lang="fr-CA" dirty="0"/>
          </a:p>
        </p:txBody>
      </p:sp>
    </p:spTree>
    <p:extLst>
      <p:ext uri="{BB962C8B-B14F-4D97-AF65-F5344CB8AC3E}">
        <p14:creationId xmlns:p14="http://schemas.microsoft.com/office/powerpoint/2010/main" val="12660136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043490" y="1027664"/>
            <a:ext cx="7024744" cy="673144"/>
          </a:xfrm>
        </p:spPr>
        <p:txBody>
          <a:bodyPr>
            <a:normAutofit fontScale="90000"/>
          </a:bodyPr>
          <a:lstStyle/>
          <a:p>
            <a:r>
              <a:rPr lang="fr-CA" dirty="0" smtClean="0"/>
              <a:t>Suite …</a:t>
            </a:r>
            <a:endParaRPr lang="fr-CA" dirty="0"/>
          </a:p>
        </p:txBody>
      </p:sp>
      <p:sp>
        <p:nvSpPr>
          <p:cNvPr id="3" name="Espace réservé du contenu 2"/>
          <p:cNvSpPr>
            <a:spLocks noGrp="1"/>
          </p:cNvSpPr>
          <p:nvPr>
            <p:ph idx="1"/>
            <p:custDataLst>
              <p:tags r:id="rId2"/>
            </p:custDataLst>
          </p:nvPr>
        </p:nvSpPr>
        <p:spPr>
          <a:xfrm>
            <a:off x="611560" y="1700808"/>
            <a:ext cx="7857437" cy="4680520"/>
          </a:xfrm>
        </p:spPr>
        <p:txBody>
          <a:bodyPr>
            <a:normAutofit lnSpcReduction="10000"/>
          </a:bodyPr>
          <a:lstStyle/>
          <a:p>
            <a:pPr marL="68580" indent="0">
              <a:buNone/>
            </a:pPr>
            <a:r>
              <a:rPr lang="fr-CA" dirty="0"/>
              <a:t>La séquence habituelle de réalimentation progressive est la suivante</a:t>
            </a:r>
            <a:r>
              <a:rPr lang="fr-CA" dirty="0" smtClean="0"/>
              <a:t>:</a:t>
            </a:r>
          </a:p>
          <a:p>
            <a:pPr marL="68580" indent="0">
              <a:buNone/>
            </a:pPr>
            <a:endParaRPr lang="fr-CA" dirty="0"/>
          </a:p>
          <a:p>
            <a:r>
              <a:rPr lang="fr-CA" dirty="0"/>
              <a:t>liquide non nutritif;</a:t>
            </a:r>
          </a:p>
          <a:p>
            <a:r>
              <a:rPr lang="fr-CA" dirty="0"/>
              <a:t>liquide nutritif;</a:t>
            </a:r>
          </a:p>
          <a:p>
            <a:r>
              <a:rPr lang="fr-CA" dirty="0"/>
              <a:t>semi-liquide</a:t>
            </a:r>
          </a:p>
          <a:p>
            <a:r>
              <a:rPr lang="fr-CA" dirty="0"/>
              <a:t>purée;</a:t>
            </a:r>
          </a:p>
          <a:p>
            <a:r>
              <a:rPr lang="fr-CA" dirty="0"/>
              <a:t>mou;</a:t>
            </a:r>
          </a:p>
          <a:p>
            <a:r>
              <a:rPr lang="fr-CA" dirty="0"/>
              <a:t>léger (qui consiste à fournir des aliments faciles à digérer adaptés à la tolérance de la personne, sans irritants, </a:t>
            </a:r>
            <a:r>
              <a:rPr lang="fr-CA" dirty="0" err="1"/>
              <a:t>hyporésiduels</a:t>
            </a:r>
            <a:r>
              <a:rPr lang="fr-CA" dirty="0"/>
              <a:t> et en plusieurs petits repas</a:t>
            </a:r>
          </a:p>
        </p:txBody>
      </p:sp>
    </p:spTree>
    <p:extLst>
      <p:ext uri="{BB962C8B-B14F-4D97-AF65-F5344CB8AC3E}">
        <p14:creationId xmlns:p14="http://schemas.microsoft.com/office/powerpoint/2010/main" val="1435271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971600" y="548680"/>
            <a:ext cx="7024744" cy="1143000"/>
          </a:xfrm>
        </p:spPr>
        <p:txBody>
          <a:bodyPr/>
          <a:lstStyle/>
          <a:p>
            <a:r>
              <a:rPr lang="fr-CA" dirty="0"/>
              <a:t>Diète hyposodée</a:t>
            </a:r>
          </a:p>
        </p:txBody>
      </p:sp>
      <p:sp>
        <p:nvSpPr>
          <p:cNvPr id="3" name="Espace réservé du contenu 2"/>
          <p:cNvSpPr>
            <a:spLocks noGrp="1"/>
          </p:cNvSpPr>
          <p:nvPr>
            <p:ph sz="quarter" idx="13"/>
            <p:custDataLst>
              <p:tags r:id="rId2"/>
            </p:custDataLst>
          </p:nvPr>
        </p:nvSpPr>
        <p:spPr>
          <a:xfrm>
            <a:off x="611560" y="1844824"/>
            <a:ext cx="3850712" cy="4608512"/>
          </a:xfrm>
        </p:spPr>
        <p:txBody>
          <a:bodyPr>
            <a:normAutofit fontScale="62500" lnSpcReduction="20000"/>
          </a:bodyPr>
          <a:lstStyle/>
          <a:p>
            <a:r>
              <a:rPr lang="fr-CA" dirty="0"/>
              <a:t>Une diète hyposodée est une diète </a:t>
            </a:r>
            <a:r>
              <a:rPr lang="fr-CA" b="1" dirty="0"/>
              <a:t>restreinte en sodium </a:t>
            </a:r>
            <a:r>
              <a:rPr lang="fr-CA" dirty="0"/>
              <a:t>qui est </a:t>
            </a:r>
            <a:r>
              <a:rPr lang="fr-CA" b="1" dirty="0"/>
              <a:t>prescrite aux personnes souffrant d’insuffisance cardiaque, d’hypertension artérielle, d’insuffisance rénale ou de glomérulonéphrite chronique</a:t>
            </a:r>
            <a:r>
              <a:rPr lang="fr-CA" dirty="0"/>
              <a:t>.</a:t>
            </a:r>
          </a:p>
          <a:p>
            <a:r>
              <a:rPr lang="fr-CA" b="1" dirty="0"/>
              <a:t>Le sodium</a:t>
            </a:r>
            <a:r>
              <a:rPr lang="fr-CA" dirty="0"/>
              <a:t>, comme on le sait, </a:t>
            </a:r>
            <a:r>
              <a:rPr lang="fr-CA" b="1" dirty="0"/>
              <a:t>cause la rétention des liquides, ce qui produit de l’œdème.</a:t>
            </a:r>
          </a:p>
          <a:p>
            <a:r>
              <a:rPr lang="fr-CA" b="1" dirty="0"/>
              <a:t>Le but </a:t>
            </a:r>
            <a:r>
              <a:rPr lang="fr-CA" dirty="0"/>
              <a:t>de la restriction sodique est de </a:t>
            </a:r>
            <a:r>
              <a:rPr lang="fr-CA" b="1" dirty="0"/>
              <a:t>favoriser la perte des liquides accumulés en excès </a:t>
            </a:r>
            <a:r>
              <a:rPr lang="fr-CA" dirty="0"/>
              <a:t>et ainsi prévenir les complications cardio-vasculaires.</a:t>
            </a:r>
          </a:p>
          <a:p>
            <a:r>
              <a:rPr lang="fr-CA" dirty="0"/>
              <a:t>Les régimes présentent divers degrés de restriction selon la gravité de l’état cardiovasculaire et de l’œdème observé chez la personne.</a:t>
            </a:r>
          </a:p>
          <a:p>
            <a:r>
              <a:rPr lang="fr-CA" dirty="0"/>
              <a:t>La quantité de sodium absorbée en une journée doit y être indiquée.</a:t>
            </a:r>
          </a:p>
          <a:p>
            <a:endParaRPr lang="fr-CA" dirty="0"/>
          </a:p>
        </p:txBody>
      </p:sp>
      <p:sp>
        <p:nvSpPr>
          <p:cNvPr id="4" name="Espace réservé du contenu 3"/>
          <p:cNvSpPr>
            <a:spLocks noGrp="1"/>
          </p:cNvSpPr>
          <p:nvPr>
            <p:ph sz="quarter" idx="14"/>
            <p:custDataLst>
              <p:tags r:id="rId3"/>
            </p:custDataLst>
          </p:nvPr>
        </p:nvSpPr>
        <p:spPr>
          <a:xfrm>
            <a:off x="4645152" y="1844824"/>
            <a:ext cx="3815280" cy="4464496"/>
          </a:xfrm>
        </p:spPr>
        <p:txBody>
          <a:bodyPr>
            <a:normAutofit fontScale="62500" lnSpcReduction="20000"/>
          </a:bodyPr>
          <a:lstStyle/>
          <a:p>
            <a:r>
              <a:rPr lang="fr-CA" dirty="0"/>
              <a:t>Certains régimes sont très restrictifs et permettent aussi peu que 250 mg ou 500 mg de Na par jour.</a:t>
            </a:r>
          </a:p>
          <a:p>
            <a:r>
              <a:rPr lang="fr-CA" dirty="0"/>
              <a:t>D’autres sont modérément restrictif et permettent 1000 mg ou 2000 mg de Na par jour.</a:t>
            </a:r>
          </a:p>
          <a:p>
            <a:r>
              <a:rPr lang="fr-CA" dirty="0"/>
              <a:t>Dans le régime à 2000 mg de Na, on ne permet pas de sel à la cuisson, mais on peut en ajouter un peu sur les aliments selon le calcul prescrit.</a:t>
            </a:r>
          </a:p>
          <a:p>
            <a:r>
              <a:rPr lang="fr-CA" dirty="0"/>
              <a:t>Le régime le plus largement utilisé est le moins restrictif qu’on appelle « sans salière ».  Il permet entre 2500 mg et 4000 mg de Na par jour.</a:t>
            </a:r>
          </a:p>
          <a:p>
            <a:r>
              <a:rPr lang="fr-CA" dirty="0"/>
              <a:t>On permet le sel à la cuisson, mais on défend l’ajout de sel à la table.</a:t>
            </a:r>
          </a:p>
          <a:p>
            <a:r>
              <a:rPr lang="fr-CA" dirty="0"/>
              <a:t>	</a:t>
            </a:r>
          </a:p>
          <a:p>
            <a:r>
              <a:rPr lang="fr-CA" dirty="0"/>
              <a:t>	1 g de sel (un peu plus d’une pincée) = 400 mg de Na</a:t>
            </a:r>
          </a:p>
          <a:p>
            <a:r>
              <a:rPr lang="fr-CA" dirty="0"/>
              <a:t>	5 ml de sel (1 c. à thé) = 2 373 mg de Na</a:t>
            </a:r>
          </a:p>
          <a:p>
            <a:endParaRPr lang="fr-CA" dirty="0"/>
          </a:p>
        </p:txBody>
      </p:sp>
    </p:spTree>
    <p:extLst>
      <p:ext uri="{BB962C8B-B14F-4D97-AF65-F5344CB8AC3E}">
        <p14:creationId xmlns:p14="http://schemas.microsoft.com/office/powerpoint/2010/main" val="2700722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467544" y="21906"/>
            <a:ext cx="7024744" cy="1143000"/>
          </a:xfrm>
        </p:spPr>
        <p:txBody>
          <a:bodyPr/>
          <a:lstStyle/>
          <a:p>
            <a:r>
              <a:rPr lang="fr-CA" dirty="0"/>
              <a:t>Diète </a:t>
            </a:r>
            <a:r>
              <a:rPr lang="fr-CA" dirty="0" err="1"/>
              <a:t>hypolipidique</a:t>
            </a:r>
            <a:endParaRPr lang="fr-CA" dirty="0"/>
          </a:p>
        </p:txBody>
      </p:sp>
      <p:sp>
        <p:nvSpPr>
          <p:cNvPr id="3" name="Espace réservé du contenu 2"/>
          <p:cNvSpPr>
            <a:spLocks noGrp="1"/>
          </p:cNvSpPr>
          <p:nvPr>
            <p:ph sz="quarter" idx="13"/>
            <p:custDataLst>
              <p:tags r:id="rId2"/>
            </p:custDataLst>
          </p:nvPr>
        </p:nvSpPr>
        <p:spPr>
          <a:xfrm>
            <a:off x="539552" y="1484784"/>
            <a:ext cx="3922720" cy="4968552"/>
          </a:xfrm>
        </p:spPr>
        <p:txBody>
          <a:bodyPr>
            <a:normAutofit fontScale="62500" lnSpcReduction="20000"/>
          </a:bodyPr>
          <a:lstStyle/>
          <a:p>
            <a:r>
              <a:rPr lang="fr-CA" sz="2600" dirty="0"/>
              <a:t>Synonymes: </a:t>
            </a:r>
            <a:r>
              <a:rPr lang="fr-CA" sz="2600" b="1" dirty="0"/>
              <a:t>diète à faible teneur en lipides, diète </a:t>
            </a:r>
            <a:r>
              <a:rPr lang="fr-CA" sz="2600" b="1" dirty="0" smtClean="0"/>
              <a:t>hypo graisseuse, </a:t>
            </a:r>
            <a:r>
              <a:rPr lang="fr-CA" sz="2600" b="1" dirty="0"/>
              <a:t>diète </a:t>
            </a:r>
            <a:r>
              <a:rPr lang="fr-CA" sz="2600" b="1" dirty="0" err="1"/>
              <a:t>prév</a:t>
            </a:r>
            <a:r>
              <a:rPr lang="fr-CA" sz="2600" b="1" dirty="0"/>
              <a:t>. </a:t>
            </a:r>
            <a:r>
              <a:rPr lang="fr-CA" sz="2600" b="1" dirty="0" smtClean="0"/>
              <a:t>(</a:t>
            </a:r>
            <a:r>
              <a:rPr lang="fr-CA" sz="2600" b="1" dirty="0"/>
              <a:t>prévention cardiaque)</a:t>
            </a:r>
          </a:p>
          <a:p>
            <a:endParaRPr lang="fr-CA" sz="2600" dirty="0"/>
          </a:p>
          <a:p>
            <a:r>
              <a:rPr lang="fr-CA" sz="2600" dirty="0"/>
              <a:t>Une diète basse en gras de toute provenance peut être prescrite </a:t>
            </a:r>
            <a:r>
              <a:rPr lang="fr-CA" sz="2600" b="1" dirty="0"/>
              <a:t>pour reposer le foie dans les troubles hépatiques, pancréatiques et de la vésicule biliaire, ou pour diminuer l’apport calorifique en cas d’obésité</a:t>
            </a:r>
            <a:r>
              <a:rPr lang="fr-CA" sz="2600" dirty="0"/>
              <a:t>.</a:t>
            </a:r>
          </a:p>
          <a:p>
            <a:r>
              <a:rPr lang="fr-CA" sz="2600" dirty="0"/>
              <a:t>On peut aussi restreindre les lipides d’origine animale s’il s’agit de diminuer le cholestérol dans les cas d’artériosclérose, qui consiste en un rétrécissement artériel causé le plus souvent par une accumulation de lipides et de glucides.</a:t>
            </a:r>
          </a:p>
          <a:p>
            <a:r>
              <a:rPr lang="fr-CA" sz="2600" b="1" dirty="0"/>
              <a:t>L’artériosclérose augmente les risques de faire de l’angine, un infarctus ou un AVC.</a:t>
            </a:r>
          </a:p>
          <a:p>
            <a:endParaRPr lang="fr-CA" dirty="0"/>
          </a:p>
        </p:txBody>
      </p:sp>
      <p:sp>
        <p:nvSpPr>
          <p:cNvPr id="4" name="Espace réservé du contenu 3"/>
          <p:cNvSpPr>
            <a:spLocks noGrp="1"/>
          </p:cNvSpPr>
          <p:nvPr>
            <p:ph sz="quarter" idx="14"/>
            <p:custDataLst>
              <p:tags r:id="rId3"/>
            </p:custDataLst>
          </p:nvPr>
        </p:nvSpPr>
        <p:spPr>
          <a:xfrm>
            <a:off x="4427984" y="1124744"/>
            <a:ext cx="4464496" cy="5256584"/>
          </a:xfrm>
        </p:spPr>
        <p:txBody>
          <a:bodyPr>
            <a:noAutofit/>
          </a:bodyPr>
          <a:lstStyle/>
          <a:p>
            <a:r>
              <a:rPr lang="fr-CA" sz="1400" dirty="0"/>
              <a:t>Les aliments permis dans ce type de régime sont ceux qui contiennent </a:t>
            </a:r>
            <a:r>
              <a:rPr lang="fr-CA" sz="1400" b="1" dirty="0"/>
              <a:t>le moins de lipides possible, et qui sont de digestion facile.</a:t>
            </a:r>
          </a:p>
          <a:p>
            <a:r>
              <a:rPr lang="fr-CA" sz="1400" dirty="0" smtClean="0"/>
              <a:t>Dans </a:t>
            </a:r>
            <a:r>
              <a:rPr lang="fr-CA" sz="1400" dirty="0"/>
              <a:t>ce type de régime, il faut d’abord exclure les fritures et le maximum de gras.</a:t>
            </a:r>
          </a:p>
          <a:p>
            <a:r>
              <a:rPr lang="fr-CA" sz="1400" dirty="0"/>
              <a:t>Les recommandations générales sont:</a:t>
            </a:r>
          </a:p>
          <a:p>
            <a:r>
              <a:rPr lang="fr-CA" sz="1400" dirty="0"/>
              <a:t>Choisir de préférences les </a:t>
            </a:r>
            <a:r>
              <a:rPr lang="fr-CA" sz="1400" b="1" dirty="0"/>
              <a:t>viandes maigres </a:t>
            </a:r>
            <a:r>
              <a:rPr lang="fr-CA" sz="1400" dirty="0"/>
              <a:t>(chevaline, porc, gibier, bœuf haché extra maigre), les poissons (sole, flétan), les volailles (dinde) et les légumineuses (haricots, lentilles).</a:t>
            </a:r>
          </a:p>
          <a:p>
            <a:r>
              <a:rPr lang="fr-CA" sz="1400" b="1" dirty="0"/>
              <a:t>Privilégier les gras </a:t>
            </a:r>
            <a:r>
              <a:rPr lang="fr-CA" sz="1400" b="1" dirty="0" err="1"/>
              <a:t>monoinsaturés</a:t>
            </a:r>
            <a:r>
              <a:rPr lang="fr-CA" sz="1400" b="1" dirty="0"/>
              <a:t> </a:t>
            </a:r>
            <a:r>
              <a:rPr lang="fr-CA" sz="1400" dirty="0"/>
              <a:t>comme l’huile d’olive et de canola au lieu du beurre.</a:t>
            </a:r>
          </a:p>
          <a:p>
            <a:r>
              <a:rPr lang="fr-CA" sz="1400" dirty="0"/>
              <a:t>Augmenter les choix d’aliments qui contiennent des fibres solubles.</a:t>
            </a:r>
          </a:p>
          <a:p>
            <a:r>
              <a:rPr lang="fr-CA" sz="1400" dirty="0"/>
              <a:t>User avec modération de l’alcool ( les triglycérides).</a:t>
            </a:r>
          </a:p>
          <a:p>
            <a:r>
              <a:rPr lang="fr-CA" sz="1400" dirty="0"/>
              <a:t>Diminuer les sucres concentrés ( le taux de HDL)</a:t>
            </a:r>
          </a:p>
          <a:p>
            <a:r>
              <a:rPr lang="fr-CA" sz="1400" dirty="0" smtClean="0"/>
              <a:t>Éviter </a:t>
            </a:r>
            <a:r>
              <a:rPr lang="fr-CA" sz="1400" dirty="0"/>
              <a:t>les fruits à haute teneur lipidique (olives, avocats).</a:t>
            </a:r>
          </a:p>
          <a:p>
            <a:r>
              <a:rPr lang="fr-CA" sz="1400" dirty="0"/>
              <a:t>Éviter les noix et le beurre d’arachide</a:t>
            </a:r>
          </a:p>
        </p:txBody>
      </p:sp>
    </p:spTree>
    <p:extLst>
      <p:ext uri="{BB962C8B-B14F-4D97-AF65-F5344CB8AC3E}">
        <p14:creationId xmlns:p14="http://schemas.microsoft.com/office/powerpoint/2010/main" val="36825331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043490" y="1027664"/>
            <a:ext cx="7024744" cy="385112"/>
          </a:xfrm>
        </p:spPr>
        <p:txBody>
          <a:bodyPr>
            <a:normAutofit fontScale="90000"/>
          </a:bodyPr>
          <a:lstStyle/>
          <a:p>
            <a:r>
              <a:rPr lang="fr-CA" dirty="0"/>
              <a:t>Diète hypocholestérolémiante</a:t>
            </a:r>
          </a:p>
        </p:txBody>
      </p:sp>
      <p:sp>
        <p:nvSpPr>
          <p:cNvPr id="3" name="Espace réservé du contenu 2"/>
          <p:cNvSpPr>
            <a:spLocks noGrp="1"/>
          </p:cNvSpPr>
          <p:nvPr>
            <p:ph sz="quarter" idx="13"/>
            <p:custDataLst>
              <p:tags r:id="rId2"/>
            </p:custDataLst>
          </p:nvPr>
        </p:nvSpPr>
        <p:spPr>
          <a:xfrm>
            <a:off x="467544" y="1340768"/>
            <a:ext cx="7560840" cy="5112568"/>
          </a:xfrm>
        </p:spPr>
        <p:txBody>
          <a:bodyPr>
            <a:normAutofit fontScale="92500" lnSpcReduction="20000"/>
          </a:bodyPr>
          <a:lstStyle/>
          <a:p>
            <a:r>
              <a:rPr lang="fr-CA" dirty="0"/>
              <a:t>Synonyme: </a:t>
            </a:r>
            <a:r>
              <a:rPr lang="fr-CA" b="1" dirty="0"/>
              <a:t>diète à faible teneur en cholestérol.</a:t>
            </a:r>
          </a:p>
          <a:p>
            <a:endParaRPr lang="fr-CA" dirty="0"/>
          </a:p>
          <a:p>
            <a:r>
              <a:rPr lang="fr-CA" dirty="0"/>
              <a:t>Une diète basse en cholestérol est utilisée pour les personnes ayant un taux de cholestérol sanguin élevé et pour prévenir l’apparition de l’artériosclérose, l’angine, l’infarctus, l’AVC.</a:t>
            </a:r>
          </a:p>
          <a:p>
            <a:r>
              <a:rPr lang="fr-CA" dirty="0"/>
              <a:t>Dans la diète réduite en cholestérol, on restreint les lipides d’origine animale, mais pas nécessairement ceux d’origine végétale.</a:t>
            </a:r>
          </a:p>
          <a:p>
            <a:r>
              <a:rPr lang="fr-CA" dirty="0"/>
              <a:t>Aliments à éviter:</a:t>
            </a:r>
          </a:p>
          <a:p>
            <a:pPr marL="68580" indent="0">
              <a:buNone/>
            </a:pPr>
            <a:endParaRPr lang="fr-CA" dirty="0" smtClean="0"/>
          </a:p>
          <a:p>
            <a:pPr marL="68580" indent="0">
              <a:buNone/>
            </a:pPr>
            <a:r>
              <a:rPr lang="fr-CA" dirty="0" smtClean="0"/>
              <a:t>Foie</a:t>
            </a:r>
            <a:r>
              <a:rPr lang="fr-CA" dirty="0"/>
              <a:t>, abats, </a:t>
            </a:r>
            <a:r>
              <a:rPr lang="fr-CA" dirty="0" err="1"/>
              <a:t>boeuf</a:t>
            </a:r>
            <a:endParaRPr lang="fr-CA" dirty="0"/>
          </a:p>
          <a:p>
            <a:pPr marL="68580" indent="0">
              <a:buNone/>
            </a:pPr>
            <a:r>
              <a:rPr lang="fr-CA" dirty="0"/>
              <a:t>Charcuterie</a:t>
            </a:r>
          </a:p>
          <a:p>
            <a:pPr marL="68580" indent="0">
              <a:buNone/>
            </a:pPr>
            <a:r>
              <a:rPr lang="fr-CA" dirty="0"/>
              <a:t>Œufs entiers</a:t>
            </a:r>
          </a:p>
          <a:p>
            <a:pPr marL="68580" indent="0">
              <a:buNone/>
            </a:pPr>
            <a:r>
              <a:rPr lang="fr-CA" dirty="0"/>
              <a:t>Produits laitiers</a:t>
            </a:r>
          </a:p>
          <a:p>
            <a:pPr marL="68580" indent="0">
              <a:buNone/>
            </a:pPr>
            <a:r>
              <a:rPr lang="fr-CA" dirty="0"/>
              <a:t>Crevettes, huîtres</a:t>
            </a:r>
          </a:p>
          <a:p>
            <a:endParaRPr lang="fr-CA" dirty="0"/>
          </a:p>
        </p:txBody>
      </p:sp>
      <p:sp>
        <p:nvSpPr>
          <p:cNvPr id="4" name="Espace réservé du contenu 3"/>
          <p:cNvSpPr>
            <a:spLocks noGrp="1"/>
          </p:cNvSpPr>
          <p:nvPr>
            <p:ph sz="quarter" idx="14"/>
            <p:custDataLst>
              <p:tags r:id="rId3"/>
            </p:custDataLst>
          </p:nvPr>
        </p:nvSpPr>
        <p:spPr/>
        <p:txBody>
          <a:bodyPr/>
          <a:lstStyle/>
          <a:p>
            <a:endParaRPr lang="fr-CA"/>
          </a:p>
        </p:txBody>
      </p:sp>
    </p:spTree>
    <p:extLst>
      <p:ext uri="{BB962C8B-B14F-4D97-AF65-F5344CB8AC3E}">
        <p14:creationId xmlns:p14="http://schemas.microsoft.com/office/powerpoint/2010/main" val="36746788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827584" y="548680"/>
            <a:ext cx="7024744" cy="1143000"/>
          </a:xfrm>
        </p:spPr>
        <p:txBody>
          <a:bodyPr/>
          <a:lstStyle/>
          <a:p>
            <a:r>
              <a:rPr lang="fr-CA" dirty="0"/>
              <a:t>Diète hypoglucidique</a:t>
            </a:r>
          </a:p>
        </p:txBody>
      </p:sp>
      <p:sp>
        <p:nvSpPr>
          <p:cNvPr id="3" name="Espace réservé du contenu 2"/>
          <p:cNvSpPr>
            <a:spLocks noGrp="1"/>
          </p:cNvSpPr>
          <p:nvPr>
            <p:ph sz="quarter" idx="13"/>
            <p:custDataLst>
              <p:tags r:id="rId2"/>
            </p:custDataLst>
          </p:nvPr>
        </p:nvSpPr>
        <p:spPr>
          <a:xfrm>
            <a:off x="611560" y="1772816"/>
            <a:ext cx="3850712" cy="4680520"/>
          </a:xfrm>
        </p:spPr>
        <p:txBody>
          <a:bodyPr>
            <a:normAutofit fontScale="70000" lnSpcReduction="20000"/>
          </a:bodyPr>
          <a:lstStyle/>
          <a:p>
            <a:r>
              <a:rPr lang="fr-CA" dirty="0"/>
              <a:t>Synonymes: </a:t>
            </a:r>
            <a:r>
              <a:rPr lang="fr-CA" b="1" dirty="0"/>
              <a:t>diète diabétique, diète sans sucre concentré</a:t>
            </a:r>
          </a:p>
          <a:p>
            <a:endParaRPr lang="fr-CA" b="1" dirty="0"/>
          </a:p>
          <a:p>
            <a:r>
              <a:rPr lang="fr-CA" dirty="0"/>
              <a:t>Une diète contrôlée en glucides et en énergie peut être prescrite aux personnes qui souffrent de diabète.</a:t>
            </a:r>
          </a:p>
          <a:p>
            <a:r>
              <a:rPr lang="fr-CA" b="1" dirty="0"/>
              <a:t>Chez une personne diabétique, le pancréas présente des difficultés à fournir l’insuline qui permet d’utiliser le glucose en circulation</a:t>
            </a:r>
            <a:r>
              <a:rPr lang="fr-CA" dirty="0"/>
              <a:t>.</a:t>
            </a:r>
          </a:p>
          <a:p>
            <a:r>
              <a:rPr lang="fr-CA" dirty="0"/>
              <a:t>Le régime contrôlé en glucides et en énergie d’une personne diabétique est évalué en fonction:</a:t>
            </a:r>
          </a:p>
          <a:p>
            <a:r>
              <a:rPr lang="fr-CA" dirty="0"/>
              <a:t>des médicaments hypoglycémiants qu’elle reçoit;</a:t>
            </a:r>
          </a:p>
          <a:p>
            <a:r>
              <a:rPr lang="fr-CA" dirty="0"/>
              <a:t>de ses activités.</a:t>
            </a:r>
          </a:p>
          <a:p>
            <a:endParaRPr lang="fr-CA" dirty="0"/>
          </a:p>
        </p:txBody>
      </p:sp>
      <p:sp>
        <p:nvSpPr>
          <p:cNvPr id="4" name="Espace réservé du contenu 3"/>
          <p:cNvSpPr>
            <a:spLocks noGrp="1"/>
          </p:cNvSpPr>
          <p:nvPr>
            <p:ph sz="quarter" idx="14"/>
            <p:custDataLst>
              <p:tags r:id="rId3"/>
            </p:custDataLst>
          </p:nvPr>
        </p:nvSpPr>
        <p:spPr>
          <a:xfrm>
            <a:off x="4645152" y="1700808"/>
            <a:ext cx="3815280" cy="4680520"/>
          </a:xfrm>
        </p:spPr>
        <p:txBody>
          <a:bodyPr>
            <a:normAutofit fontScale="70000" lnSpcReduction="20000"/>
          </a:bodyPr>
          <a:lstStyle/>
          <a:p>
            <a:r>
              <a:rPr lang="fr-CA" dirty="0"/>
              <a:t>Les aliments permis aux diabétiques sont classés en 3 catégories:</a:t>
            </a:r>
          </a:p>
          <a:p>
            <a:r>
              <a:rPr lang="fr-CA" dirty="0"/>
              <a:t>les aliments à mesurer;</a:t>
            </a:r>
          </a:p>
          <a:p>
            <a:r>
              <a:rPr lang="fr-CA" dirty="0"/>
              <a:t>les aliments à utiliser avec modération;</a:t>
            </a:r>
          </a:p>
          <a:p>
            <a:r>
              <a:rPr lang="fr-CA" dirty="0"/>
              <a:t>les aliments à prendre à volonté.</a:t>
            </a:r>
          </a:p>
          <a:p>
            <a:r>
              <a:rPr lang="fr-CA" dirty="0"/>
              <a:t>Le guide alimentaire utiliser le système de choix, d’échanges ou d’équivalents pour établir des menus types à suggérer aux personnes qui suivent ce régime contrôlé en glucides.</a:t>
            </a:r>
          </a:p>
          <a:p>
            <a:r>
              <a:rPr lang="fr-CA" dirty="0"/>
              <a:t>Un choix correspond à la quantité d’aliments permis pour ce groupe.</a:t>
            </a:r>
          </a:p>
          <a:p>
            <a:endParaRPr lang="fr-CA" dirty="0"/>
          </a:p>
        </p:txBody>
      </p:sp>
    </p:spTree>
    <p:extLst>
      <p:ext uri="{BB962C8B-B14F-4D97-AF65-F5344CB8AC3E}">
        <p14:creationId xmlns:p14="http://schemas.microsoft.com/office/powerpoint/2010/main" val="36605127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611560" y="476672"/>
            <a:ext cx="7024744" cy="1143000"/>
          </a:xfrm>
        </p:spPr>
        <p:txBody>
          <a:bodyPr/>
          <a:lstStyle/>
          <a:p>
            <a:r>
              <a:rPr lang="fr-CA" dirty="0" smtClean="0"/>
              <a:t>Diète </a:t>
            </a:r>
            <a:r>
              <a:rPr lang="fr-CA" dirty="0" err="1" smtClean="0"/>
              <a:t>hyporésiduelle</a:t>
            </a:r>
            <a:endParaRPr lang="fr-CA" dirty="0"/>
          </a:p>
        </p:txBody>
      </p:sp>
      <p:sp>
        <p:nvSpPr>
          <p:cNvPr id="3" name="Espace réservé du contenu 2"/>
          <p:cNvSpPr>
            <a:spLocks noGrp="1"/>
          </p:cNvSpPr>
          <p:nvPr>
            <p:ph sz="quarter" idx="13"/>
            <p:custDataLst>
              <p:tags r:id="rId2"/>
            </p:custDataLst>
          </p:nvPr>
        </p:nvSpPr>
        <p:spPr>
          <a:xfrm>
            <a:off x="611560" y="1772816"/>
            <a:ext cx="3850712" cy="4680520"/>
          </a:xfrm>
        </p:spPr>
        <p:txBody>
          <a:bodyPr>
            <a:normAutofit fontScale="55000" lnSpcReduction="20000"/>
          </a:bodyPr>
          <a:lstStyle/>
          <a:p>
            <a:r>
              <a:rPr lang="fr-CA" sz="2600" dirty="0"/>
              <a:t>Synonyme: </a:t>
            </a:r>
            <a:r>
              <a:rPr lang="fr-CA" sz="2600" b="1" dirty="0"/>
              <a:t>diète restreinte en fibres.</a:t>
            </a:r>
          </a:p>
          <a:p>
            <a:endParaRPr lang="fr-CA" sz="2600" dirty="0"/>
          </a:p>
          <a:p>
            <a:r>
              <a:rPr lang="fr-CA" sz="2600" dirty="0"/>
              <a:t>Une diète </a:t>
            </a:r>
            <a:r>
              <a:rPr lang="fr-CA" sz="2600" dirty="0" err="1"/>
              <a:t>hyporésiduelle</a:t>
            </a:r>
            <a:r>
              <a:rPr lang="fr-CA" sz="2600" dirty="0"/>
              <a:t> qui a pour but de </a:t>
            </a:r>
            <a:r>
              <a:rPr lang="fr-CA" sz="2600" b="1" dirty="0"/>
              <a:t>réduire au minimum la présence de déchets dans l’intestin est appelée à résidu minimal.</a:t>
            </a:r>
          </a:p>
          <a:p>
            <a:r>
              <a:rPr lang="fr-CA" sz="2600" dirty="0"/>
              <a:t>Elle est administrée:</a:t>
            </a:r>
          </a:p>
          <a:p>
            <a:pPr marL="68580" indent="0">
              <a:buNone/>
            </a:pPr>
            <a:r>
              <a:rPr lang="fr-CA" sz="2600" dirty="0"/>
              <a:t>en phases pré et postopératoires dans le cas d’interventions sur l’intestin, ex.: résection intestinale;</a:t>
            </a:r>
          </a:p>
          <a:p>
            <a:pPr marL="68580" indent="0">
              <a:buNone/>
            </a:pPr>
            <a:endParaRPr lang="fr-CA" sz="2600" dirty="0" smtClean="0"/>
          </a:p>
          <a:p>
            <a:pPr marL="68580" indent="0">
              <a:buNone/>
            </a:pPr>
            <a:r>
              <a:rPr lang="fr-CA" sz="2600" dirty="0" smtClean="0"/>
              <a:t>dans </a:t>
            </a:r>
            <a:r>
              <a:rPr lang="fr-CA" sz="2600" dirty="0"/>
              <a:t>certains cas de diarrhée, ex.: côlon irritable;</a:t>
            </a:r>
          </a:p>
          <a:p>
            <a:pPr marL="68580" indent="0">
              <a:buNone/>
            </a:pPr>
            <a:endParaRPr lang="fr-CA" sz="2600" dirty="0" smtClean="0"/>
          </a:p>
          <a:p>
            <a:pPr marL="68580" indent="0">
              <a:buNone/>
            </a:pPr>
            <a:r>
              <a:rPr lang="fr-CA" sz="2600" dirty="0" smtClean="0"/>
              <a:t>dans </a:t>
            </a:r>
            <a:r>
              <a:rPr lang="fr-CA" sz="2600" dirty="0"/>
              <a:t>les maladies inflammatoires de l’intestin, ex.: maladie de </a:t>
            </a:r>
            <a:r>
              <a:rPr lang="fr-CA" sz="2600" dirty="0" err="1"/>
              <a:t>Crohn</a:t>
            </a:r>
            <a:r>
              <a:rPr lang="fr-CA" sz="2600" dirty="0"/>
              <a:t>, colite ulcéreuse;</a:t>
            </a:r>
          </a:p>
          <a:p>
            <a:pPr marL="68580" indent="0">
              <a:buNone/>
            </a:pPr>
            <a:endParaRPr lang="fr-CA" sz="2600" dirty="0" smtClean="0"/>
          </a:p>
          <a:p>
            <a:pPr marL="68580" indent="0">
              <a:buNone/>
            </a:pPr>
            <a:r>
              <a:rPr lang="fr-CA" sz="2600" dirty="0" smtClean="0"/>
              <a:t>ou </a:t>
            </a:r>
            <a:r>
              <a:rPr lang="fr-CA" sz="2600" dirty="0"/>
              <a:t>lors de la préparation pour un examen radiologique, ex.: lavement baryté.</a:t>
            </a:r>
          </a:p>
          <a:p>
            <a:endParaRPr lang="fr-CA" dirty="0"/>
          </a:p>
        </p:txBody>
      </p:sp>
      <p:sp>
        <p:nvSpPr>
          <p:cNvPr id="4" name="Espace réservé du contenu 3"/>
          <p:cNvSpPr>
            <a:spLocks noGrp="1"/>
          </p:cNvSpPr>
          <p:nvPr>
            <p:ph sz="quarter" idx="14"/>
            <p:custDataLst>
              <p:tags r:id="rId3"/>
            </p:custDataLst>
          </p:nvPr>
        </p:nvSpPr>
        <p:spPr>
          <a:xfrm>
            <a:off x="4645152" y="1700808"/>
            <a:ext cx="4031304" cy="4680520"/>
          </a:xfrm>
        </p:spPr>
        <p:txBody>
          <a:bodyPr>
            <a:normAutofit fontScale="70000" lnSpcReduction="20000"/>
          </a:bodyPr>
          <a:lstStyle/>
          <a:p>
            <a:r>
              <a:rPr lang="fr-CA" dirty="0"/>
              <a:t>Diminuer les aliments riches en cellulose ou en résidus irritants:</a:t>
            </a:r>
          </a:p>
          <a:p>
            <a:r>
              <a:rPr lang="fr-CA" dirty="0"/>
              <a:t>Éviter les légumes et les fruits crus.</a:t>
            </a:r>
          </a:p>
          <a:p>
            <a:r>
              <a:rPr lang="fr-CA" dirty="0"/>
              <a:t>Éviter les fruits séchés et le jus de pruneaux.</a:t>
            </a:r>
          </a:p>
          <a:p>
            <a:r>
              <a:rPr lang="fr-CA" dirty="0"/>
              <a:t>Éviter le pain et les céréales à grains entiers.</a:t>
            </a:r>
          </a:p>
          <a:p>
            <a:r>
              <a:rPr lang="fr-CA" dirty="0"/>
              <a:t>Éviter les légumineuses.</a:t>
            </a:r>
          </a:p>
          <a:p>
            <a:r>
              <a:rPr lang="fr-CA" dirty="0"/>
              <a:t>Éviter les noix et les graines.</a:t>
            </a:r>
          </a:p>
          <a:p>
            <a:r>
              <a:rPr lang="fr-CA" dirty="0"/>
              <a:t>Limiter le tissu conjonctif des viandes et le lait.</a:t>
            </a:r>
          </a:p>
          <a:p>
            <a:r>
              <a:rPr lang="fr-CA" dirty="0"/>
              <a:t>Éviter les aliments qui irritent chimiquement le tube digestif:</a:t>
            </a:r>
          </a:p>
          <a:p>
            <a:r>
              <a:rPr lang="fr-CA" dirty="0"/>
              <a:t>Friture</a:t>
            </a:r>
          </a:p>
          <a:p>
            <a:r>
              <a:rPr lang="fr-CA" dirty="0"/>
              <a:t>Assaisonnements, épices.</a:t>
            </a:r>
          </a:p>
          <a:p>
            <a:r>
              <a:rPr lang="fr-CA" dirty="0"/>
              <a:t>Charcuterie</a:t>
            </a:r>
          </a:p>
          <a:p>
            <a:r>
              <a:rPr lang="fr-CA" dirty="0"/>
              <a:t>Sucres concentrés</a:t>
            </a:r>
            <a:r>
              <a:rPr lang="fr-CA" dirty="0" smtClean="0"/>
              <a:t>.</a:t>
            </a:r>
            <a:endParaRPr lang="fr-CA" dirty="0"/>
          </a:p>
        </p:txBody>
      </p:sp>
    </p:spTree>
    <p:extLst>
      <p:ext uri="{BB962C8B-B14F-4D97-AF65-F5344CB8AC3E}">
        <p14:creationId xmlns:p14="http://schemas.microsoft.com/office/powerpoint/2010/main" val="17644714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Diète </a:t>
            </a:r>
            <a:r>
              <a:rPr lang="fr-CA" dirty="0" err="1" smtClean="0"/>
              <a:t>hyperrésiduelle</a:t>
            </a:r>
            <a:endParaRPr lang="fr-CA" dirty="0"/>
          </a:p>
        </p:txBody>
      </p:sp>
      <p:sp>
        <p:nvSpPr>
          <p:cNvPr id="3" name="Espace réservé du contenu 2"/>
          <p:cNvSpPr>
            <a:spLocks noGrp="1"/>
          </p:cNvSpPr>
          <p:nvPr>
            <p:ph sz="quarter" idx="13"/>
            <p:custDataLst>
              <p:tags r:id="rId2"/>
            </p:custDataLst>
          </p:nvPr>
        </p:nvSpPr>
        <p:spPr>
          <a:xfrm>
            <a:off x="611560" y="2313432"/>
            <a:ext cx="3850712" cy="4139904"/>
          </a:xfrm>
        </p:spPr>
        <p:txBody>
          <a:bodyPr>
            <a:normAutofit fontScale="77500" lnSpcReduction="20000"/>
          </a:bodyPr>
          <a:lstStyle/>
          <a:p>
            <a:r>
              <a:rPr lang="fr-CA" dirty="0"/>
              <a:t>Synonymes: </a:t>
            </a:r>
            <a:r>
              <a:rPr lang="fr-CA" b="1" dirty="0"/>
              <a:t>diète riche en fibres</a:t>
            </a:r>
          </a:p>
          <a:p>
            <a:endParaRPr lang="fr-CA" dirty="0"/>
          </a:p>
          <a:p>
            <a:r>
              <a:rPr lang="fr-CA" dirty="0"/>
              <a:t>Une diète </a:t>
            </a:r>
            <a:r>
              <a:rPr lang="fr-CA" dirty="0" err="1"/>
              <a:t>hyperrésiduelle</a:t>
            </a:r>
            <a:r>
              <a:rPr lang="fr-CA" dirty="0"/>
              <a:t> est </a:t>
            </a:r>
            <a:r>
              <a:rPr lang="fr-CA" b="1" dirty="0"/>
              <a:t>prescrite pour favoriser l’élimination intestinale et pour prévenir ou éliminer la constipation.</a:t>
            </a:r>
          </a:p>
          <a:p>
            <a:r>
              <a:rPr lang="fr-CA" dirty="0"/>
              <a:t>Il s’agit en fait d’une diète normale dans laquelle on favorise les aliments riches en résidus dans le but d’augmenter la masse fécale et, ainsi, de régulariser le transit intestinal.</a:t>
            </a:r>
          </a:p>
          <a:p>
            <a:endParaRPr lang="fr-CA" dirty="0"/>
          </a:p>
        </p:txBody>
      </p:sp>
      <p:sp>
        <p:nvSpPr>
          <p:cNvPr id="4" name="Espace réservé du contenu 3"/>
          <p:cNvSpPr>
            <a:spLocks noGrp="1"/>
          </p:cNvSpPr>
          <p:nvPr>
            <p:ph sz="quarter" idx="14"/>
            <p:custDataLst>
              <p:tags r:id="rId3"/>
            </p:custDataLst>
          </p:nvPr>
        </p:nvSpPr>
        <p:spPr>
          <a:xfrm>
            <a:off x="4645152" y="2313430"/>
            <a:ext cx="3887288" cy="4067897"/>
          </a:xfrm>
        </p:spPr>
        <p:txBody>
          <a:bodyPr>
            <a:normAutofit fontScale="70000" lnSpcReduction="20000"/>
          </a:bodyPr>
          <a:lstStyle/>
          <a:p>
            <a:r>
              <a:rPr lang="fr-CA" dirty="0"/>
              <a:t>Augmenter les aliments riches en fibres alimentaires et en résidus:</a:t>
            </a:r>
          </a:p>
          <a:p>
            <a:r>
              <a:rPr lang="fr-CA" dirty="0"/>
              <a:t>légumes et fruits crus;</a:t>
            </a:r>
          </a:p>
          <a:p>
            <a:r>
              <a:rPr lang="fr-CA" dirty="0"/>
              <a:t>fruits séchés;</a:t>
            </a:r>
          </a:p>
          <a:p>
            <a:r>
              <a:rPr lang="fr-CA" dirty="0"/>
              <a:t>pains, céréales et pâtes alimentaires à grains entiers;</a:t>
            </a:r>
          </a:p>
          <a:p>
            <a:r>
              <a:rPr lang="fr-CA" dirty="0"/>
              <a:t>légumineuses;</a:t>
            </a:r>
          </a:p>
          <a:p>
            <a:r>
              <a:rPr lang="fr-CA" dirty="0"/>
              <a:t>noix, graines;</a:t>
            </a:r>
          </a:p>
          <a:p>
            <a:r>
              <a:rPr lang="fr-CA" dirty="0"/>
              <a:t>pruneaux et jus de pruneaux.</a:t>
            </a:r>
          </a:p>
          <a:p>
            <a:r>
              <a:rPr lang="fr-CA" dirty="0"/>
              <a:t>Augmenter les liquides (apport en eau).</a:t>
            </a:r>
          </a:p>
          <a:p>
            <a:r>
              <a:rPr lang="fr-CA" dirty="0"/>
              <a:t>Augmenter les aliments riches en vitamine B1:</a:t>
            </a:r>
          </a:p>
          <a:p>
            <a:r>
              <a:rPr lang="fr-CA" dirty="0"/>
              <a:t>pain et céréales à grains entiers.</a:t>
            </a:r>
          </a:p>
          <a:p>
            <a:endParaRPr lang="fr-CA" dirty="0"/>
          </a:p>
        </p:txBody>
      </p:sp>
    </p:spTree>
    <p:extLst>
      <p:ext uri="{BB962C8B-B14F-4D97-AF65-F5344CB8AC3E}">
        <p14:creationId xmlns:p14="http://schemas.microsoft.com/office/powerpoint/2010/main" val="33859170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539552" y="548680"/>
            <a:ext cx="7024744" cy="1143000"/>
          </a:xfrm>
        </p:spPr>
        <p:txBody>
          <a:bodyPr/>
          <a:lstStyle/>
          <a:p>
            <a:r>
              <a:rPr lang="fr-CA" dirty="0" smtClean="0"/>
              <a:t>Diète </a:t>
            </a:r>
            <a:r>
              <a:rPr lang="fr-CA" dirty="0" err="1" smtClean="0"/>
              <a:t>hypoprotéinée</a:t>
            </a:r>
            <a:endParaRPr lang="fr-CA" dirty="0"/>
          </a:p>
        </p:txBody>
      </p:sp>
      <p:sp>
        <p:nvSpPr>
          <p:cNvPr id="3" name="Espace réservé du contenu 2"/>
          <p:cNvSpPr>
            <a:spLocks noGrp="1"/>
          </p:cNvSpPr>
          <p:nvPr>
            <p:ph sz="quarter" idx="13"/>
            <p:custDataLst>
              <p:tags r:id="rId2"/>
            </p:custDataLst>
          </p:nvPr>
        </p:nvSpPr>
        <p:spPr>
          <a:xfrm>
            <a:off x="539552" y="1772816"/>
            <a:ext cx="3922720" cy="4680520"/>
          </a:xfrm>
        </p:spPr>
        <p:txBody>
          <a:bodyPr>
            <a:normAutofit fontScale="62500" lnSpcReduction="20000"/>
          </a:bodyPr>
          <a:lstStyle/>
          <a:p>
            <a:r>
              <a:rPr lang="fr-CA" dirty="0"/>
              <a:t>Synonyme: </a:t>
            </a:r>
            <a:r>
              <a:rPr lang="fr-CA" b="1" dirty="0"/>
              <a:t>diète pauvre en protéines.</a:t>
            </a:r>
          </a:p>
          <a:p>
            <a:endParaRPr lang="fr-CA" dirty="0"/>
          </a:p>
          <a:p>
            <a:r>
              <a:rPr lang="fr-CA" dirty="0"/>
              <a:t>Une diète </a:t>
            </a:r>
            <a:r>
              <a:rPr lang="fr-CA" dirty="0" err="1"/>
              <a:t>hypoprotéinée</a:t>
            </a:r>
            <a:r>
              <a:rPr lang="fr-CA" dirty="0"/>
              <a:t> est </a:t>
            </a:r>
            <a:r>
              <a:rPr lang="fr-CA" b="1" dirty="0"/>
              <a:t>administrée dans les cas de maladie hépatique comme la cirrhose du foie et dans les cas d’insuffisance rénale.</a:t>
            </a:r>
          </a:p>
          <a:p>
            <a:r>
              <a:rPr lang="fr-CA" dirty="0"/>
              <a:t>Elle a pour but de diminuer l’accumulation de produits azotés dans le sang causé par une incapacité du foie à transformer les déchets et du rein à les éliminer.</a:t>
            </a:r>
          </a:p>
          <a:p>
            <a:r>
              <a:rPr lang="fr-CA" dirty="0"/>
              <a:t>Il s’agit d’un contrôle plus ou moins sévère des protéines contenues dans les groupes alimentaires viandes et substituts ainsi que lait et substituts.</a:t>
            </a:r>
          </a:p>
          <a:p>
            <a:r>
              <a:rPr lang="fr-CA" dirty="0"/>
              <a:t>La diète sera établie en fonction de fournir à la personne 15 g, 20 g, 30 g, 40 g, 50 g ou 60 g de protéines selon son état.</a:t>
            </a:r>
          </a:p>
          <a:p>
            <a:endParaRPr lang="fr-CA" dirty="0"/>
          </a:p>
        </p:txBody>
      </p:sp>
      <p:sp>
        <p:nvSpPr>
          <p:cNvPr id="4" name="Espace réservé du contenu 3"/>
          <p:cNvSpPr>
            <a:spLocks noGrp="1"/>
          </p:cNvSpPr>
          <p:nvPr>
            <p:ph sz="quarter" idx="14"/>
            <p:custDataLst>
              <p:tags r:id="rId3"/>
            </p:custDataLst>
          </p:nvPr>
        </p:nvSpPr>
        <p:spPr>
          <a:xfrm>
            <a:off x="4645152" y="1700808"/>
            <a:ext cx="3887288" cy="4680520"/>
          </a:xfrm>
        </p:spPr>
        <p:txBody>
          <a:bodyPr>
            <a:normAutofit fontScale="70000" lnSpcReduction="20000"/>
          </a:bodyPr>
          <a:lstStyle/>
          <a:p>
            <a:r>
              <a:rPr lang="fr-CA" sz="2600" dirty="0"/>
              <a:t>Au cours de ce régime, les aliments sans protéines, soit les gras et les sucres, sont permis à volonté pour augmenter l’apport énergétique.</a:t>
            </a:r>
          </a:p>
          <a:p>
            <a:r>
              <a:rPr lang="fr-CA" sz="2600" dirty="0"/>
              <a:t>Il est nécessaire de fournir les acides aminés essentiels afin de favoriser la régénération du tissu hépatique et de fournir suffisamment d’énergie pour utiliser au maximum les protéines ingérées.</a:t>
            </a:r>
          </a:p>
          <a:p>
            <a:r>
              <a:rPr lang="fr-CA" sz="2600" b="1" dirty="0"/>
              <a:t>Ce type de régime est souvent associé à une diète hyposodée et est habituellement insuffisant en calcium, en fer et en vitamines du complexe B.</a:t>
            </a:r>
          </a:p>
          <a:p>
            <a:endParaRPr lang="fr-CA" dirty="0"/>
          </a:p>
        </p:txBody>
      </p:sp>
    </p:spTree>
    <p:extLst>
      <p:ext uri="{BB962C8B-B14F-4D97-AF65-F5344CB8AC3E}">
        <p14:creationId xmlns:p14="http://schemas.microsoft.com/office/powerpoint/2010/main" val="294321473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1"/>
</p:tagLst>
</file>

<file path=ppt/tags/tag11.xml><?xml version="1.0" encoding="utf-8"?>
<p:tagLst xmlns:a="http://schemas.openxmlformats.org/drawingml/2006/main" xmlns:r="http://schemas.openxmlformats.org/officeDocument/2006/relationships" xmlns:p="http://schemas.openxmlformats.org/presentationml/2006/main">
  <p:tag name="NUM" val="2"/>
</p:tagLst>
</file>

<file path=ppt/tags/tag12.xml><?xml version="1.0" encoding="utf-8"?>
<p:tagLst xmlns:a="http://schemas.openxmlformats.org/drawingml/2006/main" xmlns:r="http://schemas.openxmlformats.org/officeDocument/2006/relationships" xmlns:p="http://schemas.openxmlformats.org/presentationml/2006/main">
  <p:tag name="NUM" val="3"/>
</p:tagLst>
</file>

<file path=ppt/tags/tag13.xml><?xml version="1.0" encoding="utf-8"?>
<p:tagLst xmlns:a="http://schemas.openxmlformats.org/drawingml/2006/main" xmlns:r="http://schemas.openxmlformats.org/officeDocument/2006/relationships" xmlns:p="http://schemas.openxmlformats.org/presentationml/2006/main">
  <p:tag name="NUM" val="1"/>
</p:tagLst>
</file>

<file path=ppt/tags/tag14.xml><?xml version="1.0" encoding="utf-8"?>
<p:tagLst xmlns:a="http://schemas.openxmlformats.org/drawingml/2006/main" xmlns:r="http://schemas.openxmlformats.org/officeDocument/2006/relationships" xmlns:p="http://schemas.openxmlformats.org/presentationml/2006/main">
  <p:tag name="NUM" val="2"/>
</p:tagLst>
</file>

<file path=ppt/tags/tag15.xml><?xml version="1.0" encoding="utf-8"?>
<p:tagLst xmlns:a="http://schemas.openxmlformats.org/drawingml/2006/main" xmlns:r="http://schemas.openxmlformats.org/officeDocument/2006/relationships" xmlns:p="http://schemas.openxmlformats.org/presentationml/2006/main">
  <p:tag name="NUM" val="3"/>
</p:tagLst>
</file>

<file path=ppt/tags/tag16.xml><?xml version="1.0" encoding="utf-8"?>
<p:tagLst xmlns:a="http://schemas.openxmlformats.org/drawingml/2006/main" xmlns:r="http://schemas.openxmlformats.org/officeDocument/2006/relationships" xmlns:p="http://schemas.openxmlformats.org/presentationml/2006/main">
  <p:tag name="NUM" val="1"/>
</p:tagLst>
</file>

<file path=ppt/tags/tag17.xml><?xml version="1.0" encoding="utf-8"?>
<p:tagLst xmlns:a="http://schemas.openxmlformats.org/drawingml/2006/main" xmlns:r="http://schemas.openxmlformats.org/officeDocument/2006/relationships" xmlns:p="http://schemas.openxmlformats.org/presentationml/2006/main">
  <p:tag name="NUM" val="2"/>
</p:tagLst>
</file>

<file path=ppt/tags/tag18.xml><?xml version="1.0" encoding="utf-8"?>
<p:tagLst xmlns:a="http://schemas.openxmlformats.org/drawingml/2006/main" xmlns:r="http://schemas.openxmlformats.org/officeDocument/2006/relationships" xmlns:p="http://schemas.openxmlformats.org/presentationml/2006/main">
  <p:tag name="NUM" val="3"/>
</p:tagLst>
</file>

<file path=ppt/tags/tag19.xml><?xml version="1.0" encoding="utf-8"?>
<p:tagLst xmlns:a="http://schemas.openxmlformats.org/drawingml/2006/main" xmlns:r="http://schemas.openxmlformats.org/officeDocument/2006/relationships" xmlns:p="http://schemas.openxmlformats.org/presentationml/2006/main">
  <p:tag name="NUM" val="1"/>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2"/>
</p:tagLst>
</file>

<file path=ppt/tags/tag21.xml><?xml version="1.0" encoding="utf-8"?>
<p:tagLst xmlns:a="http://schemas.openxmlformats.org/drawingml/2006/main" xmlns:r="http://schemas.openxmlformats.org/officeDocument/2006/relationships" xmlns:p="http://schemas.openxmlformats.org/presentationml/2006/main">
  <p:tag name="NUM" val="3"/>
</p:tagLst>
</file>

<file path=ppt/tags/tag22.xml><?xml version="1.0" encoding="utf-8"?>
<p:tagLst xmlns:a="http://schemas.openxmlformats.org/drawingml/2006/main" xmlns:r="http://schemas.openxmlformats.org/officeDocument/2006/relationships" xmlns:p="http://schemas.openxmlformats.org/presentationml/2006/main">
  <p:tag name="NUM" val="1"/>
</p:tagLst>
</file>

<file path=ppt/tags/tag23.xml><?xml version="1.0" encoding="utf-8"?>
<p:tagLst xmlns:a="http://schemas.openxmlformats.org/drawingml/2006/main" xmlns:r="http://schemas.openxmlformats.org/officeDocument/2006/relationships" xmlns:p="http://schemas.openxmlformats.org/presentationml/2006/main">
  <p:tag name="NUM" val="2"/>
</p:tagLst>
</file>

<file path=ppt/tags/tag24.xml><?xml version="1.0" encoding="utf-8"?>
<p:tagLst xmlns:a="http://schemas.openxmlformats.org/drawingml/2006/main" xmlns:r="http://schemas.openxmlformats.org/officeDocument/2006/relationships" xmlns:p="http://schemas.openxmlformats.org/presentationml/2006/main">
  <p:tag name="NUM" val="3"/>
</p:tagLst>
</file>

<file path=ppt/tags/tag25.xml><?xml version="1.0" encoding="utf-8"?>
<p:tagLst xmlns:a="http://schemas.openxmlformats.org/drawingml/2006/main" xmlns:r="http://schemas.openxmlformats.org/officeDocument/2006/relationships" xmlns:p="http://schemas.openxmlformats.org/presentationml/2006/main">
  <p:tag name="NUM" val="1"/>
</p:tagLst>
</file>

<file path=ppt/tags/tag26.xml><?xml version="1.0" encoding="utf-8"?>
<p:tagLst xmlns:a="http://schemas.openxmlformats.org/drawingml/2006/main" xmlns:r="http://schemas.openxmlformats.org/officeDocument/2006/relationships" xmlns:p="http://schemas.openxmlformats.org/presentationml/2006/main">
  <p:tag name="NUM" val="2"/>
</p:tagLst>
</file>

<file path=ppt/tags/tag27.xml><?xml version="1.0" encoding="utf-8"?>
<p:tagLst xmlns:a="http://schemas.openxmlformats.org/drawingml/2006/main" xmlns:r="http://schemas.openxmlformats.org/officeDocument/2006/relationships" xmlns:p="http://schemas.openxmlformats.org/presentationml/2006/main">
  <p:tag name="NUM" val="3"/>
</p:tagLst>
</file>

<file path=ppt/tags/tag28.xml><?xml version="1.0" encoding="utf-8"?>
<p:tagLst xmlns:a="http://schemas.openxmlformats.org/drawingml/2006/main" xmlns:r="http://schemas.openxmlformats.org/officeDocument/2006/relationships" xmlns:p="http://schemas.openxmlformats.org/presentationml/2006/main">
  <p:tag name="NUM" val="1"/>
</p:tagLst>
</file>

<file path=ppt/tags/tag29.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1"/>
</p:tagLst>
</file>

<file path=ppt/tags/tag30.xml><?xml version="1.0" encoding="utf-8"?>
<p:tagLst xmlns:a="http://schemas.openxmlformats.org/drawingml/2006/main" xmlns:r="http://schemas.openxmlformats.org/officeDocument/2006/relationships" xmlns:p="http://schemas.openxmlformats.org/presentationml/2006/main">
  <p:tag name="NUM" val="3"/>
</p:tagLst>
</file>

<file path=ppt/tags/tag31.xml><?xml version="1.0" encoding="utf-8"?>
<p:tagLst xmlns:a="http://schemas.openxmlformats.org/drawingml/2006/main" xmlns:r="http://schemas.openxmlformats.org/officeDocument/2006/relationships" xmlns:p="http://schemas.openxmlformats.org/presentationml/2006/main">
  <p:tag name="NUM" val="1"/>
</p:tagLst>
</file>

<file path=ppt/tags/tag32.xml><?xml version="1.0" encoding="utf-8"?>
<p:tagLst xmlns:a="http://schemas.openxmlformats.org/drawingml/2006/main" xmlns:r="http://schemas.openxmlformats.org/officeDocument/2006/relationships" xmlns:p="http://schemas.openxmlformats.org/presentationml/2006/main">
  <p:tag name="NUM" val="2"/>
</p:tagLst>
</file>

<file path=ppt/tags/tag33.xml><?xml version="1.0" encoding="utf-8"?>
<p:tagLst xmlns:a="http://schemas.openxmlformats.org/drawingml/2006/main" xmlns:r="http://schemas.openxmlformats.org/officeDocument/2006/relationships" xmlns:p="http://schemas.openxmlformats.org/presentationml/2006/main">
  <p:tag name="NUM" val="3"/>
</p:tagLst>
</file>

<file path=ppt/tags/tag34.xml><?xml version="1.0" encoding="utf-8"?>
<p:tagLst xmlns:a="http://schemas.openxmlformats.org/drawingml/2006/main" xmlns:r="http://schemas.openxmlformats.org/officeDocument/2006/relationships" xmlns:p="http://schemas.openxmlformats.org/presentationml/2006/main">
  <p:tag name="NUM" val="1"/>
</p:tagLst>
</file>

<file path=ppt/tags/tag35.xml><?xml version="1.0" encoding="utf-8"?>
<p:tagLst xmlns:a="http://schemas.openxmlformats.org/drawingml/2006/main" xmlns:r="http://schemas.openxmlformats.org/officeDocument/2006/relationships" xmlns:p="http://schemas.openxmlformats.org/presentationml/2006/main">
  <p:tag name="NUM" val="2"/>
</p:tagLst>
</file>

<file path=ppt/tags/tag36.xml><?xml version="1.0" encoding="utf-8"?>
<p:tagLst xmlns:a="http://schemas.openxmlformats.org/drawingml/2006/main" xmlns:r="http://schemas.openxmlformats.org/officeDocument/2006/relationships" xmlns:p="http://schemas.openxmlformats.org/presentationml/2006/main">
  <p:tag name="NUM" val="1"/>
</p:tagLst>
</file>

<file path=ppt/tags/tag37.xml><?xml version="1.0" encoding="utf-8"?>
<p:tagLst xmlns:a="http://schemas.openxmlformats.org/drawingml/2006/main" xmlns:r="http://schemas.openxmlformats.org/officeDocument/2006/relationships" xmlns:p="http://schemas.openxmlformats.org/presentationml/2006/main">
  <p:tag name="NUM" val="2"/>
</p:tagLst>
</file>

<file path=ppt/tags/tag38.xml><?xml version="1.0" encoding="utf-8"?>
<p:tagLst xmlns:a="http://schemas.openxmlformats.org/drawingml/2006/main" xmlns:r="http://schemas.openxmlformats.org/officeDocument/2006/relationships" xmlns:p="http://schemas.openxmlformats.org/presentationml/2006/main">
  <p:tag name="NUM" val="1"/>
</p:tagLst>
</file>

<file path=ppt/tags/tag39.xml><?xml version="1.0" encoding="utf-8"?>
<p:tagLst xmlns:a="http://schemas.openxmlformats.org/drawingml/2006/main" xmlns:r="http://schemas.openxmlformats.org/officeDocument/2006/relationships" xmlns:p="http://schemas.openxmlformats.org/presentationml/2006/main">
  <p:tag name="NUM" val="2"/>
</p:tagLst>
</file>

<file path=ppt/tags/tag4.xml><?xml version="1.0" encoding="utf-8"?>
<p:tagLst xmlns:a="http://schemas.openxmlformats.org/drawingml/2006/main" xmlns:r="http://schemas.openxmlformats.org/officeDocument/2006/relationships" xmlns:p="http://schemas.openxmlformats.org/presentationml/2006/main">
  <p:tag name="NUM" val="3"/>
</p:tagLst>
</file>

<file path=ppt/tags/tag40.xml><?xml version="1.0" encoding="utf-8"?>
<p:tagLst xmlns:a="http://schemas.openxmlformats.org/drawingml/2006/main" xmlns:r="http://schemas.openxmlformats.org/officeDocument/2006/relationships" xmlns:p="http://schemas.openxmlformats.org/presentationml/2006/main">
  <p:tag name="NUM" val="1"/>
</p:tagLst>
</file>

<file path=ppt/tags/tag41.xml><?xml version="1.0" encoding="utf-8"?>
<p:tagLst xmlns:a="http://schemas.openxmlformats.org/drawingml/2006/main" xmlns:r="http://schemas.openxmlformats.org/officeDocument/2006/relationships" xmlns:p="http://schemas.openxmlformats.org/presentationml/2006/main">
  <p:tag name="NUM" val="2"/>
</p:tagLst>
</file>

<file path=ppt/tags/tag42.xml><?xml version="1.0" encoding="utf-8"?>
<p:tagLst xmlns:a="http://schemas.openxmlformats.org/drawingml/2006/main" xmlns:r="http://schemas.openxmlformats.org/officeDocument/2006/relationships" xmlns:p="http://schemas.openxmlformats.org/presentationml/2006/main">
  <p:tag name="NUM" val="1"/>
</p:tagLst>
</file>

<file path=ppt/tags/tag43.xml><?xml version="1.0" encoding="utf-8"?>
<p:tagLst xmlns:a="http://schemas.openxmlformats.org/drawingml/2006/main" xmlns:r="http://schemas.openxmlformats.org/officeDocument/2006/relationships" xmlns:p="http://schemas.openxmlformats.org/presentationml/2006/main">
  <p:tag name="NUM" val="2"/>
</p:tagLst>
</file>

<file path=ppt/tags/tag44.xml><?xml version="1.0" encoding="utf-8"?>
<p:tagLst xmlns:a="http://schemas.openxmlformats.org/drawingml/2006/main" xmlns:r="http://schemas.openxmlformats.org/officeDocument/2006/relationships" xmlns:p="http://schemas.openxmlformats.org/presentationml/2006/main">
  <p:tag name="NUM" val="1"/>
</p:tagLst>
</file>

<file path=ppt/tags/tag45.xml><?xml version="1.0" encoding="utf-8"?>
<p:tagLst xmlns:a="http://schemas.openxmlformats.org/drawingml/2006/main" xmlns:r="http://schemas.openxmlformats.org/officeDocument/2006/relationships" xmlns:p="http://schemas.openxmlformats.org/presentationml/2006/main">
  <p:tag name="NUM" val="2"/>
</p:tagLst>
</file>

<file path=ppt/tags/tag46.xml><?xml version="1.0" encoding="utf-8"?>
<p:tagLst xmlns:a="http://schemas.openxmlformats.org/drawingml/2006/main" xmlns:r="http://schemas.openxmlformats.org/officeDocument/2006/relationships" xmlns:p="http://schemas.openxmlformats.org/presentationml/2006/main">
  <p:tag name="NUM" val="1"/>
</p:tagLst>
</file>

<file path=ppt/tags/tag47.xml><?xml version="1.0" encoding="utf-8"?>
<p:tagLst xmlns:a="http://schemas.openxmlformats.org/drawingml/2006/main" xmlns:r="http://schemas.openxmlformats.org/officeDocument/2006/relationships" xmlns:p="http://schemas.openxmlformats.org/presentationml/2006/main">
  <p:tag name="NUM" val="2"/>
</p:tagLst>
</file>

<file path=ppt/tags/tag48.xml><?xml version="1.0" encoding="utf-8"?>
<p:tagLst xmlns:a="http://schemas.openxmlformats.org/drawingml/2006/main" xmlns:r="http://schemas.openxmlformats.org/officeDocument/2006/relationships" xmlns:p="http://schemas.openxmlformats.org/presentationml/2006/main">
  <p:tag name="NUM" val="1"/>
</p:tagLst>
</file>

<file path=ppt/tags/tag49.xml><?xml version="1.0" encoding="utf-8"?>
<p:tagLst xmlns:a="http://schemas.openxmlformats.org/drawingml/2006/main" xmlns:r="http://schemas.openxmlformats.org/officeDocument/2006/relationships" xmlns:p="http://schemas.openxmlformats.org/presentationml/2006/main">
  <p:tag name="NUM" val="2"/>
</p:tagLst>
</file>

<file path=ppt/tags/tag5.xml><?xml version="1.0" encoding="utf-8"?>
<p:tagLst xmlns:a="http://schemas.openxmlformats.org/drawingml/2006/main" xmlns:r="http://schemas.openxmlformats.org/officeDocument/2006/relationships" xmlns:p="http://schemas.openxmlformats.org/presentationml/2006/main">
  <p:tag name="NUM" val="4"/>
</p:tagLst>
</file>

<file path=ppt/tags/tag50.xml><?xml version="1.0" encoding="utf-8"?>
<p:tagLst xmlns:a="http://schemas.openxmlformats.org/drawingml/2006/main" xmlns:r="http://schemas.openxmlformats.org/officeDocument/2006/relationships" xmlns:p="http://schemas.openxmlformats.org/presentationml/2006/main">
  <p:tag name="NUM" val="1"/>
</p:tagLst>
</file>

<file path=ppt/tags/tag51.xml><?xml version="1.0" encoding="utf-8"?>
<p:tagLst xmlns:a="http://schemas.openxmlformats.org/drawingml/2006/main" xmlns:r="http://schemas.openxmlformats.org/officeDocument/2006/relationships" xmlns:p="http://schemas.openxmlformats.org/presentationml/2006/main">
  <p:tag name="NUM" val="2"/>
</p:tagLst>
</file>

<file path=ppt/tags/tag52.xml><?xml version="1.0" encoding="utf-8"?>
<p:tagLst xmlns:a="http://schemas.openxmlformats.org/drawingml/2006/main" xmlns:r="http://schemas.openxmlformats.org/officeDocument/2006/relationships" xmlns:p="http://schemas.openxmlformats.org/presentationml/2006/main">
  <p:tag name="NUM" val="1"/>
</p:tagLst>
</file>

<file path=ppt/tags/tag53.xml><?xml version="1.0" encoding="utf-8"?>
<p:tagLst xmlns:a="http://schemas.openxmlformats.org/drawingml/2006/main" xmlns:r="http://schemas.openxmlformats.org/officeDocument/2006/relationships" xmlns:p="http://schemas.openxmlformats.org/presentationml/2006/main">
  <p:tag name="NUM" val="2"/>
</p:tagLst>
</file>

<file path=ppt/tags/tag6.xml><?xml version="1.0" encoding="utf-8"?>
<p:tagLst xmlns:a="http://schemas.openxmlformats.org/drawingml/2006/main" xmlns:r="http://schemas.openxmlformats.org/officeDocument/2006/relationships" xmlns:p="http://schemas.openxmlformats.org/presentationml/2006/main">
  <p:tag name="NUM" val="5"/>
</p:tagLst>
</file>

<file path=ppt/tags/tag7.xml><?xml version="1.0" encoding="utf-8"?>
<p:tagLst xmlns:a="http://schemas.openxmlformats.org/drawingml/2006/main" xmlns:r="http://schemas.openxmlformats.org/officeDocument/2006/relationships" xmlns:p="http://schemas.openxmlformats.org/presentationml/2006/main">
  <p:tag name="NUM" val="1"/>
</p:tagLst>
</file>

<file path=ppt/tags/tag8.xml><?xml version="1.0" encoding="utf-8"?>
<p:tagLst xmlns:a="http://schemas.openxmlformats.org/drawingml/2006/main" xmlns:r="http://schemas.openxmlformats.org/officeDocument/2006/relationships" xmlns:p="http://schemas.openxmlformats.org/presentationml/2006/main">
  <p:tag name="NUM" val="2"/>
</p:tagLst>
</file>

<file path=ppt/tags/tag9.xml><?xml version="1.0" encoding="utf-8"?>
<p:tagLst xmlns:a="http://schemas.openxmlformats.org/drawingml/2006/main" xmlns:r="http://schemas.openxmlformats.org/officeDocument/2006/relationships" xmlns:p="http://schemas.openxmlformats.org/presentationml/2006/main">
  <p:tag name="NUM" val="3"/>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352</TotalTime>
  <Words>2426</Words>
  <Application>Microsoft Office PowerPoint</Application>
  <PresentationFormat>Affichage à l'écran (4:3)</PresentationFormat>
  <Paragraphs>192</Paragraphs>
  <Slides>21</Slides>
  <Notes>0</Notes>
  <HiddenSlides>0</HiddenSlides>
  <MMClips>0</MMClips>
  <ScaleCrop>false</ScaleCrop>
  <HeadingPairs>
    <vt:vector size="4" baseType="variant">
      <vt:variant>
        <vt:lpstr>Thème</vt:lpstr>
      </vt:variant>
      <vt:variant>
        <vt:i4>1</vt:i4>
      </vt:variant>
      <vt:variant>
        <vt:lpstr>Titres des diapositives</vt:lpstr>
      </vt:variant>
      <vt:variant>
        <vt:i4>21</vt:i4>
      </vt:variant>
    </vt:vector>
  </HeadingPairs>
  <TitlesOfParts>
    <vt:vector size="22" baseType="lpstr">
      <vt:lpstr>Austin</vt:lpstr>
      <vt:lpstr>Nutrition  Les diètes</vt:lpstr>
      <vt:lpstr>Les diètes </vt:lpstr>
      <vt:lpstr>Diète hyposodée</vt:lpstr>
      <vt:lpstr>Diète hypolipidique</vt:lpstr>
      <vt:lpstr>Diète hypocholestérolémiante</vt:lpstr>
      <vt:lpstr>Diète hypoglucidique</vt:lpstr>
      <vt:lpstr>Diète hyporésiduelle</vt:lpstr>
      <vt:lpstr>Diète hyperrésiduelle</vt:lpstr>
      <vt:lpstr>Diète hypoprotéinée</vt:lpstr>
      <vt:lpstr>Diète hypoprotéinée et    Diète hypopurinique </vt:lpstr>
      <vt:lpstr>Diète sans irritants</vt:lpstr>
      <vt:lpstr>Diète hypocalorique et   Diète hypercalorique</vt:lpstr>
      <vt:lpstr>Diète hypoallergène</vt:lpstr>
      <vt:lpstr>Diète sans gluten</vt:lpstr>
      <vt:lpstr>Intolérance au lactose </vt:lpstr>
      <vt:lpstr>Suppléance à certaines déficiences</vt:lpstr>
      <vt:lpstr>Situations demandant une alimentation modifiée</vt:lpstr>
      <vt:lpstr>Situations demandant une alimentation modifiée </vt:lpstr>
      <vt:lpstr>Suite ….</vt:lpstr>
      <vt:lpstr>Suite ….</vt:lpstr>
      <vt:lpstr>Suite …</vt:lpstr>
    </vt:vector>
  </TitlesOfParts>
  <Company>CSRDN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Nutrition  Valeur nutritive</dc:title>
  <dc:creator>Di Mattia, Stephanie</dc:creator>
  <cp:lastModifiedBy>Di Mattia, Stephanie</cp:lastModifiedBy>
  <cp:revision>31</cp:revision>
  <dcterms:created xsi:type="dcterms:W3CDTF">2020-02-17T23:43:41Z</dcterms:created>
  <dcterms:modified xsi:type="dcterms:W3CDTF">2020-11-11T15:40:20Z</dcterms:modified>
</cp:coreProperties>
</file>