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6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7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35"/>
  </p:notesMasterIdLst>
  <p:handoutMasterIdLst>
    <p:handoutMasterId r:id="rId36"/>
  </p:handoutMasterIdLst>
  <p:sldIdLst>
    <p:sldId id="256" r:id="rId5"/>
    <p:sldId id="257" r:id="rId6"/>
    <p:sldId id="330" r:id="rId7"/>
    <p:sldId id="305" r:id="rId8"/>
    <p:sldId id="343" r:id="rId9"/>
    <p:sldId id="335" r:id="rId10"/>
    <p:sldId id="344" r:id="rId11"/>
    <p:sldId id="345" r:id="rId12"/>
    <p:sldId id="341" r:id="rId13"/>
    <p:sldId id="347" r:id="rId14"/>
    <p:sldId id="348" r:id="rId15"/>
    <p:sldId id="349" r:id="rId16"/>
    <p:sldId id="351" r:id="rId17"/>
    <p:sldId id="350" r:id="rId18"/>
    <p:sldId id="352" r:id="rId19"/>
    <p:sldId id="353" r:id="rId20"/>
    <p:sldId id="342" r:id="rId21"/>
    <p:sldId id="354" r:id="rId22"/>
    <p:sldId id="355" r:id="rId23"/>
    <p:sldId id="356" r:id="rId24"/>
    <p:sldId id="357" r:id="rId25"/>
    <p:sldId id="358" r:id="rId26"/>
    <p:sldId id="360" r:id="rId27"/>
    <p:sldId id="359" r:id="rId28"/>
    <p:sldId id="362" r:id="rId29"/>
    <p:sldId id="361" r:id="rId30"/>
    <p:sldId id="363" r:id="rId31"/>
    <p:sldId id="364" r:id="rId32"/>
    <p:sldId id="365" r:id="rId33"/>
    <p:sldId id="366" r:id="rId34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9" autoAdjust="0"/>
    <p:restoredTop sz="93725" autoAdjust="0"/>
  </p:normalViewPr>
  <p:slideViewPr>
    <p:cSldViewPr snapToGrid="0">
      <p:cViewPr varScale="1">
        <p:scale>
          <a:sx n="69" d="100"/>
          <a:sy n="69" d="100"/>
        </p:scale>
        <p:origin x="78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3C2C23-4ADC-4840-8E10-11C240B040F5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0452173-AA8F-4943-A678-82B53B730CC9}">
      <dgm:prSet/>
      <dgm:spPr/>
      <dgm:t>
        <a:bodyPr/>
        <a:lstStyle/>
        <a:p>
          <a:r>
            <a:rPr lang="fr-FR" dirty="0"/>
            <a:t>Anovulants</a:t>
          </a:r>
          <a:endParaRPr lang="en-US" dirty="0"/>
        </a:p>
      </dgm:t>
    </dgm:pt>
    <dgm:pt modelId="{95BE2806-E1E2-4DE8-B953-BFE346473C45}" type="parTrans" cxnId="{F7336A28-375A-44A2-8BF4-DD454B21BB96}">
      <dgm:prSet/>
      <dgm:spPr/>
      <dgm:t>
        <a:bodyPr/>
        <a:lstStyle/>
        <a:p>
          <a:endParaRPr lang="en-US"/>
        </a:p>
      </dgm:t>
    </dgm:pt>
    <dgm:pt modelId="{3D31C864-C5BA-458E-ADF0-39D056673F35}" type="sibTrans" cxnId="{F7336A28-375A-44A2-8BF4-DD454B21BB96}">
      <dgm:prSet/>
      <dgm:spPr/>
      <dgm:t>
        <a:bodyPr/>
        <a:lstStyle/>
        <a:p>
          <a:endParaRPr lang="en-US"/>
        </a:p>
      </dgm:t>
    </dgm:pt>
    <dgm:pt modelId="{3772065B-903A-4E5F-ADC6-EFECF23CBCD9}">
      <dgm:prSet/>
      <dgm:spPr/>
      <dgm:t>
        <a:bodyPr/>
        <a:lstStyle/>
        <a:p>
          <a:r>
            <a:rPr lang="fr-FR"/>
            <a:t>`</a:t>
          </a:r>
          <a:r>
            <a:rPr lang="fr-FR" b="1"/>
            <a:t>Diurétiques</a:t>
          </a:r>
          <a:endParaRPr lang="en-US"/>
        </a:p>
      </dgm:t>
    </dgm:pt>
    <dgm:pt modelId="{BC53011B-363A-4A9B-8ADB-E62D34B1C85C}" type="parTrans" cxnId="{474FE5C1-C1A7-4988-B3D8-254AE6ABBDE0}">
      <dgm:prSet/>
      <dgm:spPr/>
      <dgm:t>
        <a:bodyPr/>
        <a:lstStyle/>
        <a:p>
          <a:endParaRPr lang="en-US"/>
        </a:p>
      </dgm:t>
    </dgm:pt>
    <dgm:pt modelId="{48EF431E-C0CC-44BF-A959-A11F27B391BC}" type="sibTrans" cxnId="{474FE5C1-C1A7-4988-B3D8-254AE6ABBDE0}">
      <dgm:prSet/>
      <dgm:spPr/>
      <dgm:t>
        <a:bodyPr/>
        <a:lstStyle/>
        <a:p>
          <a:endParaRPr lang="en-US"/>
        </a:p>
      </dgm:t>
    </dgm:pt>
    <dgm:pt modelId="{8D1AB310-99C5-4101-9E1F-87A0F0B5A11B}">
      <dgm:prSet/>
      <dgm:spPr/>
      <dgm:t>
        <a:bodyPr/>
        <a:lstStyle/>
        <a:p>
          <a:r>
            <a:rPr lang="fr-FR" b="1"/>
            <a:t>Antihypertenseurs</a:t>
          </a:r>
          <a:endParaRPr lang="en-US"/>
        </a:p>
      </dgm:t>
    </dgm:pt>
    <dgm:pt modelId="{9C0F206D-F7D1-43C7-BFA9-DADC57BF5925}" type="parTrans" cxnId="{25C094B2-F7E0-4529-82E6-19826B732559}">
      <dgm:prSet/>
      <dgm:spPr/>
      <dgm:t>
        <a:bodyPr/>
        <a:lstStyle/>
        <a:p>
          <a:endParaRPr lang="en-US"/>
        </a:p>
      </dgm:t>
    </dgm:pt>
    <dgm:pt modelId="{CA713FD0-BB77-437A-A36E-F3462C5C3672}" type="sibTrans" cxnId="{25C094B2-F7E0-4529-82E6-19826B732559}">
      <dgm:prSet/>
      <dgm:spPr/>
      <dgm:t>
        <a:bodyPr/>
        <a:lstStyle/>
        <a:p>
          <a:endParaRPr lang="en-US"/>
        </a:p>
      </dgm:t>
    </dgm:pt>
    <dgm:pt modelId="{39854A27-B635-4983-B6C1-09FF0B151500}">
      <dgm:prSet/>
      <dgm:spPr/>
      <dgm:t>
        <a:bodyPr/>
        <a:lstStyle/>
        <a:p>
          <a:r>
            <a:rPr lang="fr-FR" b="1"/>
            <a:t>Antibio</a:t>
          </a:r>
          <a:endParaRPr lang="en-US"/>
        </a:p>
      </dgm:t>
    </dgm:pt>
    <dgm:pt modelId="{1E48CE0F-ACDE-4B01-9555-3FDA02539535}" type="parTrans" cxnId="{BC8DBF64-52EB-4246-B403-F71328742188}">
      <dgm:prSet/>
      <dgm:spPr/>
      <dgm:t>
        <a:bodyPr/>
        <a:lstStyle/>
        <a:p>
          <a:endParaRPr lang="en-US"/>
        </a:p>
      </dgm:t>
    </dgm:pt>
    <dgm:pt modelId="{D6AC0C3F-93D2-425F-BF37-578174A84272}" type="sibTrans" cxnId="{BC8DBF64-52EB-4246-B403-F71328742188}">
      <dgm:prSet/>
      <dgm:spPr/>
      <dgm:t>
        <a:bodyPr/>
        <a:lstStyle/>
        <a:p>
          <a:endParaRPr lang="en-US"/>
        </a:p>
      </dgm:t>
    </dgm:pt>
    <dgm:pt modelId="{E6083AF0-3AFE-42EF-B7DE-BA1F47ADAB1B}">
      <dgm:prSet/>
      <dgm:spPr/>
      <dgm:t>
        <a:bodyPr/>
        <a:lstStyle/>
        <a:p>
          <a:r>
            <a:rPr lang="fr-FR"/>
            <a:t>Antiviraux</a:t>
          </a:r>
          <a:endParaRPr lang="en-US"/>
        </a:p>
      </dgm:t>
    </dgm:pt>
    <dgm:pt modelId="{4AFE887C-A9D8-4C59-BC5D-8950756839FA}" type="parTrans" cxnId="{3C6EC3C9-661C-4CA0-B25F-DED0B55B635F}">
      <dgm:prSet/>
      <dgm:spPr/>
      <dgm:t>
        <a:bodyPr/>
        <a:lstStyle/>
        <a:p>
          <a:endParaRPr lang="en-US"/>
        </a:p>
      </dgm:t>
    </dgm:pt>
    <dgm:pt modelId="{7A9352D0-CB70-4316-8F11-76A32451C24D}" type="sibTrans" cxnId="{3C6EC3C9-661C-4CA0-B25F-DED0B55B635F}">
      <dgm:prSet/>
      <dgm:spPr/>
      <dgm:t>
        <a:bodyPr/>
        <a:lstStyle/>
        <a:p>
          <a:endParaRPr lang="en-US"/>
        </a:p>
      </dgm:t>
    </dgm:pt>
    <dgm:pt modelId="{FA89914C-2F6F-4C59-8D19-F48DCBD9F4EB}">
      <dgm:prSet/>
      <dgm:spPr/>
      <dgm:t>
        <a:bodyPr/>
        <a:lstStyle/>
        <a:p>
          <a:r>
            <a:rPr lang="fr-FR"/>
            <a:t>Antifongiques</a:t>
          </a:r>
          <a:endParaRPr lang="en-US"/>
        </a:p>
      </dgm:t>
    </dgm:pt>
    <dgm:pt modelId="{3983E74A-8EDF-41AF-BCA5-04EAD489C408}" type="parTrans" cxnId="{BF12493D-B5B6-4DA8-A783-7D8A9738AD8D}">
      <dgm:prSet/>
      <dgm:spPr/>
      <dgm:t>
        <a:bodyPr/>
        <a:lstStyle/>
        <a:p>
          <a:endParaRPr lang="en-US"/>
        </a:p>
      </dgm:t>
    </dgm:pt>
    <dgm:pt modelId="{DA4B5CE3-8443-4CEF-8BCE-36BB5C600B31}" type="sibTrans" cxnId="{BF12493D-B5B6-4DA8-A783-7D8A9738AD8D}">
      <dgm:prSet/>
      <dgm:spPr/>
      <dgm:t>
        <a:bodyPr/>
        <a:lstStyle/>
        <a:p>
          <a:endParaRPr lang="en-US"/>
        </a:p>
      </dgm:t>
    </dgm:pt>
    <dgm:pt modelId="{42941426-6074-481E-9026-A17B039C5EB2}">
      <dgm:prSet/>
      <dgm:spPr/>
      <dgm:t>
        <a:bodyPr/>
        <a:lstStyle/>
        <a:p>
          <a:r>
            <a:rPr lang="fr-FR"/>
            <a:t>Anti-inflammatoires corticostéroïdes</a:t>
          </a:r>
          <a:endParaRPr lang="en-US"/>
        </a:p>
      </dgm:t>
    </dgm:pt>
    <dgm:pt modelId="{F1261C66-6908-4FDE-9353-A36FD4833DA4}" type="parTrans" cxnId="{AA5BE3E4-F331-4A3B-8880-5E91745944D0}">
      <dgm:prSet/>
      <dgm:spPr/>
      <dgm:t>
        <a:bodyPr/>
        <a:lstStyle/>
        <a:p>
          <a:endParaRPr lang="en-US"/>
        </a:p>
      </dgm:t>
    </dgm:pt>
    <dgm:pt modelId="{D289E84F-6267-4137-A32C-9B6994FD4E3D}" type="sibTrans" cxnId="{AA5BE3E4-F331-4A3B-8880-5E91745944D0}">
      <dgm:prSet/>
      <dgm:spPr/>
      <dgm:t>
        <a:bodyPr/>
        <a:lstStyle/>
        <a:p>
          <a:endParaRPr lang="en-US"/>
        </a:p>
      </dgm:t>
    </dgm:pt>
    <dgm:pt modelId="{EBDE03A5-7B1D-4120-83B0-5EA3665DA317}">
      <dgm:prSet/>
      <dgm:spPr/>
      <dgm:t>
        <a:bodyPr/>
        <a:lstStyle/>
        <a:p>
          <a:r>
            <a:rPr lang="fr-FR" b="1"/>
            <a:t>Anti- Inflammatoire non stéroïdiens (AINS)</a:t>
          </a:r>
          <a:endParaRPr lang="en-US"/>
        </a:p>
      </dgm:t>
    </dgm:pt>
    <dgm:pt modelId="{5C2B9A10-F6B5-4D29-9D29-742DDF4F469F}" type="parTrans" cxnId="{C3A13802-4A54-47A2-A83B-A9A4A69A33E6}">
      <dgm:prSet/>
      <dgm:spPr/>
      <dgm:t>
        <a:bodyPr/>
        <a:lstStyle/>
        <a:p>
          <a:endParaRPr lang="en-US"/>
        </a:p>
      </dgm:t>
    </dgm:pt>
    <dgm:pt modelId="{1D950EE1-321F-441C-91B0-C1205EA514CE}" type="sibTrans" cxnId="{C3A13802-4A54-47A2-A83B-A9A4A69A33E6}">
      <dgm:prSet/>
      <dgm:spPr/>
      <dgm:t>
        <a:bodyPr/>
        <a:lstStyle/>
        <a:p>
          <a:endParaRPr lang="en-US"/>
        </a:p>
      </dgm:t>
    </dgm:pt>
    <dgm:pt modelId="{3AB7D719-EC14-48B2-94E4-95A8C7DE724A}">
      <dgm:prSet/>
      <dgm:spPr/>
      <dgm:t>
        <a:bodyPr/>
        <a:lstStyle/>
        <a:p>
          <a:r>
            <a:rPr lang="fr-FR" b="1"/>
            <a:t>Analgésiques</a:t>
          </a:r>
          <a:endParaRPr lang="en-US"/>
        </a:p>
      </dgm:t>
    </dgm:pt>
    <dgm:pt modelId="{B18932B9-3D6F-4F5C-ACE5-B9699A9D0C06}" type="parTrans" cxnId="{59D29369-10D5-4DB9-99A5-CD6DB435526A}">
      <dgm:prSet/>
      <dgm:spPr/>
      <dgm:t>
        <a:bodyPr/>
        <a:lstStyle/>
        <a:p>
          <a:endParaRPr lang="en-US"/>
        </a:p>
      </dgm:t>
    </dgm:pt>
    <dgm:pt modelId="{DFBB35AA-1CF5-478C-BE38-B6ABB069E2CD}" type="sibTrans" cxnId="{59D29369-10D5-4DB9-99A5-CD6DB435526A}">
      <dgm:prSet/>
      <dgm:spPr/>
      <dgm:t>
        <a:bodyPr/>
        <a:lstStyle/>
        <a:p>
          <a:endParaRPr lang="en-US"/>
        </a:p>
      </dgm:t>
    </dgm:pt>
    <dgm:pt modelId="{D943CFB8-EE7D-45CF-8833-8273B9E4F839}">
      <dgm:prSet/>
      <dgm:spPr/>
      <dgm:t>
        <a:bodyPr/>
        <a:lstStyle/>
        <a:p>
          <a:r>
            <a:rPr lang="fr-FR"/>
            <a:t>Anticonvulsivants</a:t>
          </a:r>
          <a:endParaRPr lang="en-US"/>
        </a:p>
      </dgm:t>
    </dgm:pt>
    <dgm:pt modelId="{351CE6DD-9346-4A1B-92F7-681DFA3D5382}" type="parTrans" cxnId="{2E72FFE4-34F2-483C-8B7F-923895A9102D}">
      <dgm:prSet/>
      <dgm:spPr/>
      <dgm:t>
        <a:bodyPr/>
        <a:lstStyle/>
        <a:p>
          <a:endParaRPr lang="en-US"/>
        </a:p>
      </dgm:t>
    </dgm:pt>
    <dgm:pt modelId="{6D7B4684-67B4-41C6-8C0D-E96A8522B5A2}" type="sibTrans" cxnId="{2E72FFE4-34F2-483C-8B7F-923895A9102D}">
      <dgm:prSet/>
      <dgm:spPr/>
      <dgm:t>
        <a:bodyPr/>
        <a:lstStyle/>
        <a:p>
          <a:endParaRPr lang="en-US"/>
        </a:p>
      </dgm:t>
    </dgm:pt>
    <dgm:pt modelId="{F0F605FD-E22E-4FF3-A9EF-2097F786B209}" type="pres">
      <dgm:prSet presAssocID="{AD3C2C23-4ADC-4840-8E10-11C240B040F5}" presName="linear" presStyleCnt="0">
        <dgm:presLayoutVars>
          <dgm:animLvl val="lvl"/>
          <dgm:resizeHandles val="exact"/>
        </dgm:presLayoutVars>
      </dgm:prSet>
      <dgm:spPr/>
    </dgm:pt>
    <dgm:pt modelId="{04D41465-12AD-4BE7-BEBD-DAABDD4109FE}" type="pres">
      <dgm:prSet presAssocID="{60452173-AA8F-4943-A678-82B53B730CC9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898BEF70-1140-417B-A42E-491EF88C652F}" type="pres">
      <dgm:prSet presAssocID="{3D31C864-C5BA-458E-ADF0-39D056673F35}" presName="spacer" presStyleCnt="0"/>
      <dgm:spPr/>
    </dgm:pt>
    <dgm:pt modelId="{4BD91CD5-011B-4305-8A0D-3B0B81EC9ED4}" type="pres">
      <dgm:prSet presAssocID="{3772065B-903A-4E5F-ADC6-EFECF23CBCD9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C0E19C50-DCA8-4729-A332-EE668818942D}" type="pres">
      <dgm:prSet presAssocID="{48EF431E-C0CC-44BF-A959-A11F27B391BC}" presName="spacer" presStyleCnt="0"/>
      <dgm:spPr/>
    </dgm:pt>
    <dgm:pt modelId="{6EBF03BA-8972-4198-BF0C-C723F8E96C97}" type="pres">
      <dgm:prSet presAssocID="{8D1AB310-99C5-4101-9E1F-87A0F0B5A11B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10E7E595-54BD-4B8C-B3B6-4EDFD5898321}" type="pres">
      <dgm:prSet presAssocID="{CA713FD0-BB77-437A-A36E-F3462C5C3672}" presName="spacer" presStyleCnt="0"/>
      <dgm:spPr/>
    </dgm:pt>
    <dgm:pt modelId="{727BF3F2-C11A-4721-9A59-CA7D6B2A37AF}" type="pres">
      <dgm:prSet presAssocID="{39854A27-B635-4983-B6C1-09FF0B151500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220E4C08-F6B6-44CF-B6B0-2DA5247EF228}" type="pres">
      <dgm:prSet presAssocID="{D6AC0C3F-93D2-425F-BF37-578174A84272}" presName="spacer" presStyleCnt="0"/>
      <dgm:spPr/>
    </dgm:pt>
    <dgm:pt modelId="{B792B14A-B2AC-4475-AC3F-65ADDF3AC131}" type="pres">
      <dgm:prSet presAssocID="{E6083AF0-3AFE-42EF-B7DE-BA1F47ADAB1B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D6254303-3803-48E0-986F-29A879640C85}" type="pres">
      <dgm:prSet presAssocID="{7A9352D0-CB70-4316-8F11-76A32451C24D}" presName="spacer" presStyleCnt="0"/>
      <dgm:spPr/>
    </dgm:pt>
    <dgm:pt modelId="{2DB4F6BF-354A-45FF-B4F6-04038E471280}" type="pres">
      <dgm:prSet presAssocID="{FA89914C-2F6F-4C59-8D19-F48DCBD9F4EB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6715650B-08AA-44EF-8F62-4E449EDC2B39}" type="pres">
      <dgm:prSet presAssocID="{DA4B5CE3-8443-4CEF-8BCE-36BB5C600B31}" presName="spacer" presStyleCnt="0"/>
      <dgm:spPr/>
    </dgm:pt>
    <dgm:pt modelId="{A0D59061-4AAC-49DD-8D0A-EB4C43F4F18F}" type="pres">
      <dgm:prSet presAssocID="{42941426-6074-481E-9026-A17B039C5EB2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3372B876-6C97-4C4D-80AD-7946773E6FF3}" type="pres">
      <dgm:prSet presAssocID="{D289E84F-6267-4137-A32C-9B6994FD4E3D}" presName="spacer" presStyleCnt="0"/>
      <dgm:spPr/>
    </dgm:pt>
    <dgm:pt modelId="{B00B8848-D8A8-42BA-8C57-7CEAE5A0968D}" type="pres">
      <dgm:prSet presAssocID="{EBDE03A5-7B1D-4120-83B0-5EA3665DA317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5DA9664D-3E33-49EC-B397-5025BE322B00}" type="pres">
      <dgm:prSet presAssocID="{1D950EE1-321F-441C-91B0-C1205EA514CE}" presName="spacer" presStyleCnt="0"/>
      <dgm:spPr/>
    </dgm:pt>
    <dgm:pt modelId="{2C2271B9-D77B-4E7A-A963-9A63A643C5CE}" type="pres">
      <dgm:prSet presAssocID="{3AB7D719-EC14-48B2-94E4-95A8C7DE724A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595E42AB-7B96-41EF-83FA-DC5CF21799C7}" type="pres">
      <dgm:prSet presAssocID="{DFBB35AA-1CF5-478C-BE38-B6ABB069E2CD}" presName="spacer" presStyleCnt="0"/>
      <dgm:spPr/>
    </dgm:pt>
    <dgm:pt modelId="{1844BE1F-9732-4507-99C7-02FBF34EB4BD}" type="pres">
      <dgm:prSet presAssocID="{D943CFB8-EE7D-45CF-8833-8273B9E4F839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AA0CAB00-7513-4BE1-9BF6-F75EECDE602D}" type="presOf" srcId="{3AB7D719-EC14-48B2-94E4-95A8C7DE724A}" destId="{2C2271B9-D77B-4E7A-A963-9A63A643C5CE}" srcOrd="0" destOrd="0" presId="urn:microsoft.com/office/officeart/2005/8/layout/vList2"/>
    <dgm:cxn modelId="{C3A13802-4A54-47A2-A83B-A9A4A69A33E6}" srcId="{AD3C2C23-4ADC-4840-8E10-11C240B040F5}" destId="{EBDE03A5-7B1D-4120-83B0-5EA3665DA317}" srcOrd="7" destOrd="0" parTransId="{5C2B9A10-F6B5-4D29-9D29-742DDF4F469F}" sibTransId="{1D950EE1-321F-441C-91B0-C1205EA514CE}"/>
    <dgm:cxn modelId="{B061FB03-F506-483C-89C8-2C23B667406F}" type="presOf" srcId="{8D1AB310-99C5-4101-9E1F-87A0F0B5A11B}" destId="{6EBF03BA-8972-4198-BF0C-C723F8E96C97}" srcOrd="0" destOrd="0" presId="urn:microsoft.com/office/officeart/2005/8/layout/vList2"/>
    <dgm:cxn modelId="{F7336A28-375A-44A2-8BF4-DD454B21BB96}" srcId="{AD3C2C23-4ADC-4840-8E10-11C240B040F5}" destId="{60452173-AA8F-4943-A678-82B53B730CC9}" srcOrd="0" destOrd="0" parTransId="{95BE2806-E1E2-4DE8-B953-BFE346473C45}" sibTransId="{3D31C864-C5BA-458E-ADF0-39D056673F35}"/>
    <dgm:cxn modelId="{EFA5AB39-3D8E-4F6D-855A-DB12E23406D4}" type="presOf" srcId="{60452173-AA8F-4943-A678-82B53B730CC9}" destId="{04D41465-12AD-4BE7-BEBD-DAABDD4109FE}" srcOrd="0" destOrd="0" presId="urn:microsoft.com/office/officeart/2005/8/layout/vList2"/>
    <dgm:cxn modelId="{BF12493D-B5B6-4DA8-A783-7D8A9738AD8D}" srcId="{AD3C2C23-4ADC-4840-8E10-11C240B040F5}" destId="{FA89914C-2F6F-4C59-8D19-F48DCBD9F4EB}" srcOrd="5" destOrd="0" parTransId="{3983E74A-8EDF-41AF-BCA5-04EAD489C408}" sibTransId="{DA4B5CE3-8443-4CEF-8BCE-36BB5C600B31}"/>
    <dgm:cxn modelId="{BC8DBF64-52EB-4246-B403-F71328742188}" srcId="{AD3C2C23-4ADC-4840-8E10-11C240B040F5}" destId="{39854A27-B635-4983-B6C1-09FF0B151500}" srcOrd="3" destOrd="0" parTransId="{1E48CE0F-ACDE-4B01-9555-3FDA02539535}" sibTransId="{D6AC0C3F-93D2-425F-BF37-578174A84272}"/>
    <dgm:cxn modelId="{59D29369-10D5-4DB9-99A5-CD6DB435526A}" srcId="{AD3C2C23-4ADC-4840-8E10-11C240B040F5}" destId="{3AB7D719-EC14-48B2-94E4-95A8C7DE724A}" srcOrd="8" destOrd="0" parTransId="{B18932B9-3D6F-4F5C-ACE5-B9699A9D0C06}" sibTransId="{DFBB35AA-1CF5-478C-BE38-B6ABB069E2CD}"/>
    <dgm:cxn modelId="{7BB0434B-FE4E-4568-856F-A3B9592C0C7D}" type="presOf" srcId="{3772065B-903A-4E5F-ADC6-EFECF23CBCD9}" destId="{4BD91CD5-011B-4305-8A0D-3B0B81EC9ED4}" srcOrd="0" destOrd="0" presId="urn:microsoft.com/office/officeart/2005/8/layout/vList2"/>
    <dgm:cxn modelId="{69290080-7D13-46F7-A3F3-49555E494872}" type="presOf" srcId="{FA89914C-2F6F-4C59-8D19-F48DCBD9F4EB}" destId="{2DB4F6BF-354A-45FF-B4F6-04038E471280}" srcOrd="0" destOrd="0" presId="urn:microsoft.com/office/officeart/2005/8/layout/vList2"/>
    <dgm:cxn modelId="{25C094B2-F7E0-4529-82E6-19826B732559}" srcId="{AD3C2C23-4ADC-4840-8E10-11C240B040F5}" destId="{8D1AB310-99C5-4101-9E1F-87A0F0B5A11B}" srcOrd="2" destOrd="0" parTransId="{9C0F206D-F7D1-43C7-BFA9-DADC57BF5925}" sibTransId="{CA713FD0-BB77-437A-A36E-F3462C5C3672}"/>
    <dgm:cxn modelId="{474FE5C1-C1A7-4988-B3D8-254AE6ABBDE0}" srcId="{AD3C2C23-4ADC-4840-8E10-11C240B040F5}" destId="{3772065B-903A-4E5F-ADC6-EFECF23CBCD9}" srcOrd="1" destOrd="0" parTransId="{BC53011B-363A-4A9B-8ADB-E62D34B1C85C}" sibTransId="{48EF431E-C0CC-44BF-A959-A11F27B391BC}"/>
    <dgm:cxn modelId="{1330F9C2-C9FE-43F3-B386-0741A65735B7}" type="presOf" srcId="{E6083AF0-3AFE-42EF-B7DE-BA1F47ADAB1B}" destId="{B792B14A-B2AC-4475-AC3F-65ADDF3AC131}" srcOrd="0" destOrd="0" presId="urn:microsoft.com/office/officeart/2005/8/layout/vList2"/>
    <dgm:cxn modelId="{B994B1C6-C5DA-4154-8D32-D281839965D3}" type="presOf" srcId="{AD3C2C23-4ADC-4840-8E10-11C240B040F5}" destId="{F0F605FD-E22E-4FF3-A9EF-2097F786B209}" srcOrd="0" destOrd="0" presId="urn:microsoft.com/office/officeart/2005/8/layout/vList2"/>
    <dgm:cxn modelId="{829089C8-A769-4730-9D62-5458F5274342}" type="presOf" srcId="{39854A27-B635-4983-B6C1-09FF0B151500}" destId="{727BF3F2-C11A-4721-9A59-CA7D6B2A37AF}" srcOrd="0" destOrd="0" presId="urn:microsoft.com/office/officeart/2005/8/layout/vList2"/>
    <dgm:cxn modelId="{64B639C9-FD7E-4F66-A1CB-17D3C2AE9179}" type="presOf" srcId="{42941426-6074-481E-9026-A17B039C5EB2}" destId="{A0D59061-4AAC-49DD-8D0A-EB4C43F4F18F}" srcOrd="0" destOrd="0" presId="urn:microsoft.com/office/officeart/2005/8/layout/vList2"/>
    <dgm:cxn modelId="{3C6EC3C9-661C-4CA0-B25F-DED0B55B635F}" srcId="{AD3C2C23-4ADC-4840-8E10-11C240B040F5}" destId="{E6083AF0-3AFE-42EF-B7DE-BA1F47ADAB1B}" srcOrd="4" destOrd="0" parTransId="{4AFE887C-A9D8-4C59-BC5D-8950756839FA}" sibTransId="{7A9352D0-CB70-4316-8F11-76A32451C24D}"/>
    <dgm:cxn modelId="{79B628CF-6646-4030-B1BB-19D2052F3868}" type="presOf" srcId="{D943CFB8-EE7D-45CF-8833-8273B9E4F839}" destId="{1844BE1F-9732-4507-99C7-02FBF34EB4BD}" srcOrd="0" destOrd="0" presId="urn:microsoft.com/office/officeart/2005/8/layout/vList2"/>
    <dgm:cxn modelId="{759021D6-CF0A-4CBE-A96F-065822BB495A}" type="presOf" srcId="{EBDE03A5-7B1D-4120-83B0-5EA3665DA317}" destId="{B00B8848-D8A8-42BA-8C57-7CEAE5A0968D}" srcOrd="0" destOrd="0" presId="urn:microsoft.com/office/officeart/2005/8/layout/vList2"/>
    <dgm:cxn modelId="{AA5BE3E4-F331-4A3B-8880-5E91745944D0}" srcId="{AD3C2C23-4ADC-4840-8E10-11C240B040F5}" destId="{42941426-6074-481E-9026-A17B039C5EB2}" srcOrd="6" destOrd="0" parTransId="{F1261C66-6908-4FDE-9353-A36FD4833DA4}" sibTransId="{D289E84F-6267-4137-A32C-9B6994FD4E3D}"/>
    <dgm:cxn modelId="{2E72FFE4-34F2-483C-8B7F-923895A9102D}" srcId="{AD3C2C23-4ADC-4840-8E10-11C240B040F5}" destId="{D943CFB8-EE7D-45CF-8833-8273B9E4F839}" srcOrd="9" destOrd="0" parTransId="{351CE6DD-9346-4A1B-92F7-681DFA3D5382}" sibTransId="{6D7B4684-67B4-41C6-8C0D-E96A8522B5A2}"/>
    <dgm:cxn modelId="{D7570F22-DB00-4C4A-97B8-9AFA2E18E246}" type="presParOf" srcId="{F0F605FD-E22E-4FF3-A9EF-2097F786B209}" destId="{04D41465-12AD-4BE7-BEBD-DAABDD4109FE}" srcOrd="0" destOrd="0" presId="urn:microsoft.com/office/officeart/2005/8/layout/vList2"/>
    <dgm:cxn modelId="{E6E1203D-E3DF-44D8-A7FC-5268AC00EB32}" type="presParOf" srcId="{F0F605FD-E22E-4FF3-A9EF-2097F786B209}" destId="{898BEF70-1140-417B-A42E-491EF88C652F}" srcOrd="1" destOrd="0" presId="urn:microsoft.com/office/officeart/2005/8/layout/vList2"/>
    <dgm:cxn modelId="{D7A72B75-4FF1-4DDE-85D8-C6E71EC07B71}" type="presParOf" srcId="{F0F605FD-E22E-4FF3-A9EF-2097F786B209}" destId="{4BD91CD5-011B-4305-8A0D-3B0B81EC9ED4}" srcOrd="2" destOrd="0" presId="urn:microsoft.com/office/officeart/2005/8/layout/vList2"/>
    <dgm:cxn modelId="{7BDFF3FB-8679-4E84-B23C-94A211BDA388}" type="presParOf" srcId="{F0F605FD-E22E-4FF3-A9EF-2097F786B209}" destId="{C0E19C50-DCA8-4729-A332-EE668818942D}" srcOrd="3" destOrd="0" presId="urn:microsoft.com/office/officeart/2005/8/layout/vList2"/>
    <dgm:cxn modelId="{D7FB9A07-720A-42C8-B97B-F7D5CA9CEF70}" type="presParOf" srcId="{F0F605FD-E22E-4FF3-A9EF-2097F786B209}" destId="{6EBF03BA-8972-4198-BF0C-C723F8E96C97}" srcOrd="4" destOrd="0" presId="urn:microsoft.com/office/officeart/2005/8/layout/vList2"/>
    <dgm:cxn modelId="{127B41E0-59C7-44F7-92F9-A55237C07A2C}" type="presParOf" srcId="{F0F605FD-E22E-4FF3-A9EF-2097F786B209}" destId="{10E7E595-54BD-4B8C-B3B6-4EDFD5898321}" srcOrd="5" destOrd="0" presId="urn:microsoft.com/office/officeart/2005/8/layout/vList2"/>
    <dgm:cxn modelId="{447D8540-6326-4027-8C3D-1BFE2379C2F2}" type="presParOf" srcId="{F0F605FD-E22E-4FF3-A9EF-2097F786B209}" destId="{727BF3F2-C11A-4721-9A59-CA7D6B2A37AF}" srcOrd="6" destOrd="0" presId="urn:microsoft.com/office/officeart/2005/8/layout/vList2"/>
    <dgm:cxn modelId="{73E46251-DE69-4FE7-ABF0-9F3D1DB9AC29}" type="presParOf" srcId="{F0F605FD-E22E-4FF3-A9EF-2097F786B209}" destId="{220E4C08-F6B6-44CF-B6B0-2DA5247EF228}" srcOrd="7" destOrd="0" presId="urn:microsoft.com/office/officeart/2005/8/layout/vList2"/>
    <dgm:cxn modelId="{2AB4E179-0652-4B15-8517-5EF4D4942954}" type="presParOf" srcId="{F0F605FD-E22E-4FF3-A9EF-2097F786B209}" destId="{B792B14A-B2AC-4475-AC3F-65ADDF3AC131}" srcOrd="8" destOrd="0" presId="urn:microsoft.com/office/officeart/2005/8/layout/vList2"/>
    <dgm:cxn modelId="{05BCD907-E02C-479F-8C17-2998C32D654C}" type="presParOf" srcId="{F0F605FD-E22E-4FF3-A9EF-2097F786B209}" destId="{D6254303-3803-48E0-986F-29A879640C85}" srcOrd="9" destOrd="0" presId="urn:microsoft.com/office/officeart/2005/8/layout/vList2"/>
    <dgm:cxn modelId="{68C64E75-9989-4A89-A5B5-830E62943077}" type="presParOf" srcId="{F0F605FD-E22E-4FF3-A9EF-2097F786B209}" destId="{2DB4F6BF-354A-45FF-B4F6-04038E471280}" srcOrd="10" destOrd="0" presId="urn:microsoft.com/office/officeart/2005/8/layout/vList2"/>
    <dgm:cxn modelId="{91AA9EB4-3EBD-40F1-B636-557C2D8F18CA}" type="presParOf" srcId="{F0F605FD-E22E-4FF3-A9EF-2097F786B209}" destId="{6715650B-08AA-44EF-8F62-4E449EDC2B39}" srcOrd="11" destOrd="0" presId="urn:microsoft.com/office/officeart/2005/8/layout/vList2"/>
    <dgm:cxn modelId="{B1C41C6C-388C-4B9D-B327-0E28F0635FA4}" type="presParOf" srcId="{F0F605FD-E22E-4FF3-A9EF-2097F786B209}" destId="{A0D59061-4AAC-49DD-8D0A-EB4C43F4F18F}" srcOrd="12" destOrd="0" presId="urn:microsoft.com/office/officeart/2005/8/layout/vList2"/>
    <dgm:cxn modelId="{1BAA60E1-468B-44A8-BFED-E3C389EB3B90}" type="presParOf" srcId="{F0F605FD-E22E-4FF3-A9EF-2097F786B209}" destId="{3372B876-6C97-4C4D-80AD-7946773E6FF3}" srcOrd="13" destOrd="0" presId="urn:microsoft.com/office/officeart/2005/8/layout/vList2"/>
    <dgm:cxn modelId="{ADF99ED9-6935-4FC0-B58D-7336A0E053B0}" type="presParOf" srcId="{F0F605FD-E22E-4FF3-A9EF-2097F786B209}" destId="{B00B8848-D8A8-42BA-8C57-7CEAE5A0968D}" srcOrd="14" destOrd="0" presId="urn:microsoft.com/office/officeart/2005/8/layout/vList2"/>
    <dgm:cxn modelId="{71F27B44-CEEE-493B-934E-B229F9928400}" type="presParOf" srcId="{F0F605FD-E22E-4FF3-A9EF-2097F786B209}" destId="{5DA9664D-3E33-49EC-B397-5025BE322B00}" srcOrd="15" destOrd="0" presId="urn:microsoft.com/office/officeart/2005/8/layout/vList2"/>
    <dgm:cxn modelId="{F05519E9-13BE-4568-8AF0-AF4BFD85D9F5}" type="presParOf" srcId="{F0F605FD-E22E-4FF3-A9EF-2097F786B209}" destId="{2C2271B9-D77B-4E7A-A963-9A63A643C5CE}" srcOrd="16" destOrd="0" presId="urn:microsoft.com/office/officeart/2005/8/layout/vList2"/>
    <dgm:cxn modelId="{5BFC91F6-AC28-4626-BA09-589BB7EE07CD}" type="presParOf" srcId="{F0F605FD-E22E-4FF3-A9EF-2097F786B209}" destId="{595E42AB-7B96-41EF-83FA-DC5CF21799C7}" srcOrd="17" destOrd="0" presId="urn:microsoft.com/office/officeart/2005/8/layout/vList2"/>
    <dgm:cxn modelId="{4F290A90-10C5-4CCF-88EE-BB0B3751F131}" type="presParOf" srcId="{F0F605FD-E22E-4FF3-A9EF-2097F786B209}" destId="{1844BE1F-9732-4507-99C7-02FBF34EB4BD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89F8D2-420C-4286-9D72-5225403E5C78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643F652-4D93-4A7B-ADE4-8053D5DAE787}">
      <dgm:prSet/>
      <dgm:spPr/>
      <dgm:t>
        <a:bodyPr/>
        <a:lstStyle/>
        <a:p>
          <a:r>
            <a:rPr lang="fr-CA" dirty="0"/>
            <a:t>Nausée </a:t>
          </a:r>
          <a:endParaRPr lang="en-US" dirty="0"/>
        </a:p>
      </dgm:t>
    </dgm:pt>
    <dgm:pt modelId="{3B53D3DA-A983-40CB-A997-FAB2A30F9592}" type="parTrans" cxnId="{B62A816E-B18F-47EB-B342-6DFBBA06270E}">
      <dgm:prSet/>
      <dgm:spPr/>
      <dgm:t>
        <a:bodyPr/>
        <a:lstStyle/>
        <a:p>
          <a:endParaRPr lang="en-US"/>
        </a:p>
      </dgm:t>
    </dgm:pt>
    <dgm:pt modelId="{77243726-F43A-4D15-AB67-F4CCAC20B8F9}" type="sibTrans" cxnId="{B62A816E-B18F-47EB-B342-6DFBBA06270E}">
      <dgm:prSet/>
      <dgm:spPr/>
      <dgm:t>
        <a:bodyPr/>
        <a:lstStyle/>
        <a:p>
          <a:endParaRPr lang="en-US"/>
        </a:p>
      </dgm:t>
    </dgm:pt>
    <dgm:pt modelId="{FAFB4C84-3FCC-4352-BE9C-F40C49D9EF16}">
      <dgm:prSet/>
      <dgm:spPr/>
      <dgm:t>
        <a:bodyPr/>
        <a:lstStyle/>
        <a:p>
          <a:r>
            <a:rPr lang="fr-CA"/>
            <a:t>Vomissement </a:t>
          </a:r>
          <a:endParaRPr lang="en-US"/>
        </a:p>
      </dgm:t>
    </dgm:pt>
    <dgm:pt modelId="{69585EF4-A2BF-4786-8677-832F27BA4FA7}" type="parTrans" cxnId="{A0E3C211-85C3-4544-BB37-413273031A63}">
      <dgm:prSet/>
      <dgm:spPr/>
      <dgm:t>
        <a:bodyPr/>
        <a:lstStyle/>
        <a:p>
          <a:endParaRPr lang="en-US"/>
        </a:p>
      </dgm:t>
    </dgm:pt>
    <dgm:pt modelId="{63318852-73F5-460C-A0E9-BAA7A9145B6C}" type="sibTrans" cxnId="{A0E3C211-85C3-4544-BB37-413273031A63}">
      <dgm:prSet/>
      <dgm:spPr/>
      <dgm:t>
        <a:bodyPr/>
        <a:lstStyle/>
        <a:p>
          <a:endParaRPr lang="en-US"/>
        </a:p>
      </dgm:t>
    </dgm:pt>
    <dgm:pt modelId="{FDB3EC23-BA34-40D1-8CE9-85840616CA0F}">
      <dgm:prSet/>
      <dgm:spPr/>
      <dgm:t>
        <a:bodyPr/>
        <a:lstStyle/>
        <a:p>
          <a:r>
            <a:rPr lang="fr-CA"/>
            <a:t>Engorgement douloureux des seins </a:t>
          </a:r>
          <a:endParaRPr lang="en-US"/>
        </a:p>
      </dgm:t>
    </dgm:pt>
    <dgm:pt modelId="{01B17273-B7CD-4E91-8EA5-B8EE8EFA3357}" type="parTrans" cxnId="{91E5CF69-E2C8-4813-BEB7-556027076680}">
      <dgm:prSet/>
      <dgm:spPr/>
      <dgm:t>
        <a:bodyPr/>
        <a:lstStyle/>
        <a:p>
          <a:endParaRPr lang="en-US"/>
        </a:p>
      </dgm:t>
    </dgm:pt>
    <dgm:pt modelId="{6C831277-D2AC-4E26-ACE6-AF779305004D}" type="sibTrans" cxnId="{91E5CF69-E2C8-4813-BEB7-556027076680}">
      <dgm:prSet/>
      <dgm:spPr/>
      <dgm:t>
        <a:bodyPr/>
        <a:lstStyle/>
        <a:p>
          <a:endParaRPr lang="en-US"/>
        </a:p>
      </dgm:t>
    </dgm:pt>
    <dgm:pt modelId="{EE793933-5F92-4079-B3DF-0785ED5F5FCB}">
      <dgm:prSet/>
      <dgm:spPr/>
      <dgm:t>
        <a:bodyPr/>
        <a:lstStyle/>
        <a:p>
          <a:r>
            <a:rPr lang="fr-CA"/>
            <a:t>Trouble vasculaire </a:t>
          </a:r>
          <a:endParaRPr lang="en-US"/>
        </a:p>
      </dgm:t>
    </dgm:pt>
    <dgm:pt modelId="{C48F9372-72FA-4907-AB65-72EDB8EBBEBD}" type="parTrans" cxnId="{DB5D1CB6-7D7B-445C-A6C9-90FB497EFEBD}">
      <dgm:prSet/>
      <dgm:spPr/>
      <dgm:t>
        <a:bodyPr/>
        <a:lstStyle/>
        <a:p>
          <a:endParaRPr lang="en-US"/>
        </a:p>
      </dgm:t>
    </dgm:pt>
    <dgm:pt modelId="{E024ABE0-08BC-411D-9CB2-7C36ED1FCBFC}" type="sibTrans" cxnId="{DB5D1CB6-7D7B-445C-A6C9-90FB497EFEBD}">
      <dgm:prSet/>
      <dgm:spPr/>
      <dgm:t>
        <a:bodyPr/>
        <a:lstStyle/>
        <a:p>
          <a:endParaRPr lang="en-US"/>
        </a:p>
      </dgm:t>
    </dgm:pt>
    <dgm:pt modelId="{A52A8023-DDD2-4AA5-8D93-21FDF6E725A7}" type="pres">
      <dgm:prSet presAssocID="{F489F8D2-420C-4286-9D72-5225403E5C78}" presName="outerComposite" presStyleCnt="0">
        <dgm:presLayoutVars>
          <dgm:chMax val="5"/>
          <dgm:dir/>
          <dgm:resizeHandles val="exact"/>
        </dgm:presLayoutVars>
      </dgm:prSet>
      <dgm:spPr/>
    </dgm:pt>
    <dgm:pt modelId="{4879562B-BB42-4FDE-981E-BCCDBFD0D64E}" type="pres">
      <dgm:prSet presAssocID="{F489F8D2-420C-4286-9D72-5225403E5C78}" presName="dummyMaxCanvas" presStyleCnt="0">
        <dgm:presLayoutVars/>
      </dgm:prSet>
      <dgm:spPr/>
    </dgm:pt>
    <dgm:pt modelId="{8D990717-8347-450F-84CA-7F740249EFB1}" type="pres">
      <dgm:prSet presAssocID="{F489F8D2-420C-4286-9D72-5225403E5C78}" presName="FourNodes_1" presStyleLbl="node1" presStyleIdx="0" presStyleCnt="4">
        <dgm:presLayoutVars>
          <dgm:bulletEnabled val="1"/>
        </dgm:presLayoutVars>
      </dgm:prSet>
      <dgm:spPr/>
    </dgm:pt>
    <dgm:pt modelId="{C20D78E4-52DF-4D26-B4D2-5A71C7E543EE}" type="pres">
      <dgm:prSet presAssocID="{F489F8D2-420C-4286-9D72-5225403E5C78}" presName="FourNodes_2" presStyleLbl="node1" presStyleIdx="1" presStyleCnt="4">
        <dgm:presLayoutVars>
          <dgm:bulletEnabled val="1"/>
        </dgm:presLayoutVars>
      </dgm:prSet>
      <dgm:spPr/>
    </dgm:pt>
    <dgm:pt modelId="{56ABABFA-ADBA-4A7A-89A3-CFDE7201D414}" type="pres">
      <dgm:prSet presAssocID="{F489F8D2-420C-4286-9D72-5225403E5C78}" presName="FourNodes_3" presStyleLbl="node1" presStyleIdx="2" presStyleCnt="4">
        <dgm:presLayoutVars>
          <dgm:bulletEnabled val="1"/>
        </dgm:presLayoutVars>
      </dgm:prSet>
      <dgm:spPr/>
    </dgm:pt>
    <dgm:pt modelId="{54DA2EED-BDB6-4CA6-B09D-3AE73DB8D059}" type="pres">
      <dgm:prSet presAssocID="{F489F8D2-420C-4286-9D72-5225403E5C78}" presName="FourNodes_4" presStyleLbl="node1" presStyleIdx="3" presStyleCnt="4">
        <dgm:presLayoutVars>
          <dgm:bulletEnabled val="1"/>
        </dgm:presLayoutVars>
      </dgm:prSet>
      <dgm:spPr/>
    </dgm:pt>
    <dgm:pt modelId="{A3E145E1-C3AF-440A-A549-95B864ED7587}" type="pres">
      <dgm:prSet presAssocID="{F489F8D2-420C-4286-9D72-5225403E5C78}" presName="FourConn_1-2" presStyleLbl="fgAccFollowNode1" presStyleIdx="0" presStyleCnt="3">
        <dgm:presLayoutVars>
          <dgm:bulletEnabled val="1"/>
        </dgm:presLayoutVars>
      </dgm:prSet>
      <dgm:spPr/>
    </dgm:pt>
    <dgm:pt modelId="{70E7D064-21F2-4367-8378-CED7FF11FD1A}" type="pres">
      <dgm:prSet presAssocID="{F489F8D2-420C-4286-9D72-5225403E5C78}" presName="FourConn_2-3" presStyleLbl="fgAccFollowNode1" presStyleIdx="1" presStyleCnt="3">
        <dgm:presLayoutVars>
          <dgm:bulletEnabled val="1"/>
        </dgm:presLayoutVars>
      </dgm:prSet>
      <dgm:spPr/>
    </dgm:pt>
    <dgm:pt modelId="{D9A9DA54-8CD0-4670-A640-0E389A1ABD7F}" type="pres">
      <dgm:prSet presAssocID="{F489F8D2-420C-4286-9D72-5225403E5C78}" presName="FourConn_3-4" presStyleLbl="fgAccFollowNode1" presStyleIdx="2" presStyleCnt="3">
        <dgm:presLayoutVars>
          <dgm:bulletEnabled val="1"/>
        </dgm:presLayoutVars>
      </dgm:prSet>
      <dgm:spPr/>
    </dgm:pt>
    <dgm:pt modelId="{D5B6CD84-491C-4FA9-8724-2FE1EF6A50FB}" type="pres">
      <dgm:prSet presAssocID="{F489F8D2-420C-4286-9D72-5225403E5C78}" presName="FourNodes_1_text" presStyleLbl="node1" presStyleIdx="3" presStyleCnt="4">
        <dgm:presLayoutVars>
          <dgm:bulletEnabled val="1"/>
        </dgm:presLayoutVars>
      </dgm:prSet>
      <dgm:spPr/>
    </dgm:pt>
    <dgm:pt modelId="{F5144824-18E8-47EA-BE47-1C3519D587E0}" type="pres">
      <dgm:prSet presAssocID="{F489F8D2-420C-4286-9D72-5225403E5C78}" presName="FourNodes_2_text" presStyleLbl="node1" presStyleIdx="3" presStyleCnt="4">
        <dgm:presLayoutVars>
          <dgm:bulletEnabled val="1"/>
        </dgm:presLayoutVars>
      </dgm:prSet>
      <dgm:spPr/>
    </dgm:pt>
    <dgm:pt modelId="{15C28891-8D14-48FB-B1A0-0C91BEB9149D}" type="pres">
      <dgm:prSet presAssocID="{F489F8D2-420C-4286-9D72-5225403E5C78}" presName="FourNodes_3_text" presStyleLbl="node1" presStyleIdx="3" presStyleCnt="4">
        <dgm:presLayoutVars>
          <dgm:bulletEnabled val="1"/>
        </dgm:presLayoutVars>
      </dgm:prSet>
      <dgm:spPr/>
    </dgm:pt>
    <dgm:pt modelId="{2585EBA1-E232-4EC4-8FCD-E575FD3E8B5B}" type="pres">
      <dgm:prSet presAssocID="{F489F8D2-420C-4286-9D72-5225403E5C7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4BF0101-7130-4079-921A-B82A733C3D18}" type="presOf" srcId="{5643F652-4D93-4A7B-ADE4-8053D5DAE787}" destId="{D5B6CD84-491C-4FA9-8724-2FE1EF6A50FB}" srcOrd="1" destOrd="0" presId="urn:microsoft.com/office/officeart/2005/8/layout/vProcess5"/>
    <dgm:cxn modelId="{88885F02-75B0-4FB2-92BD-6A66E9CA8F19}" type="presOf" srcId="{FDB3EC23-BA34-40D1-8CE9-85840616CA0F}" destId="{56ABABFA-ADBA-4A7A-89A3-CFDE7201D414}" srcOrd="0" destOrd="0" presId="urn:microsoft.com/office/officeart/2005/8/layout/vProcess5"/>
    <dgm:cxn modelId="{A0E3C211-85C3-4544-BB37-413273031A63}" srcId="{F489F8D2-420C-4286-9D72-5225403E5C78}" destId="{FAFB4C84-3FCC-4352-BE9C-F40C49D9EF16}" srcOrd="1" destOrd="0" parTransId="{69585EF4-A2BF-4786-8677-832F27BA4FA7}" sibTransId="{63318852-73F5-460C-A0E9-BAA7A9145B6C}"/>
    <dgm:cxn modelId="{857F572E-87C3-4745-9802-4A888BDCEB15}" type="presOf" srcId="{77243726-F43A-4D15-AB67-F4CCAC20B8F9}" destId="{A3E145E1-C3AF-440A-A549-95B864ED7587}" srcOrd="0" destOrd="0" presId="urn:microsoft.com/office/officeart/2005/8/layout/vProcess5"/>
    <dgm:cxn modelId="{C0F1073D-AB71-4C0D-B217-C08C658E2521}" type="presOf" srcId="{FAFB4C84-3FCC-4352-BE9C-F40C49D9EF16}" destId="{F5144824-18E8-47EA-BE47-1C3519D587E0}" srcOrd="1" destOrd="0" presId="urn:microsoft.com/office/officeart/2005/8/layout/vProcess5"/>
    <dgm:cxn modelId="{91E5CF69-E2C8-4813-BEB7-556027076680}" srcId="{F489F8D2-420C-4286-9D72-5225403E5C78}" destId="{FDB3EC23-BA34-40D1-8CE9-85840616CA0F}" srcOrd="2" destOrd="0" parTransId="{01B17273-B7CD-4E91-8EA5-B8EE8EFA3357}" sibTransId="{6C831277-D2AC-4E26-ACE6-AF779305004D}"/>
    <dgm:cxn modelId="{B62A816E-B18F-47EB-B342-6DFBBA06270E}" srcId="{F489F8D2-420C-4286-9D72-5225403E5C78}" destId="{5643F652-4D93-4A7B-ADE4-8053D5DAE787}" srcOrd="0" destOrd="0" parTransId="{3B53D3DA-A983-40CB-A997-FAB2A30F9592}" sibTransId="{77243726-F43A-4D15-AB67-F4CCAC20B8F9}"/>
    <dgm:cxn modelId="{C737E877-33B7-4897-B0A8-4950EBA0049A}" type="presOf" srcId="{F489F8D2-420C-4286-9D72-5225403E5C78}" destId="{A52A8023-DDD2-4AA5-8D93-21FDF6E725A7}" srcOrd="0" destOrd="0" presId="urn:microsoft.com/office/officeart/2005/8/layout/vProcess5"/>
    <dgm:cxn modelId="{ED89D382-E3AD-44C7-A680-2E4F0D3A44A5}" type="presOf" srcId="{EE793933-5F92-4079-B3DF-0785ED5F5FCB}" destId="{2585EBA1-E232-4EC4-8FCD-E575FD3E8B5B}" srcOrd="1" destOrd="0" presId="urn:microsoft.com/office/officeart/2005/8/layout/vProcess5"/>
    <dgm:cxn modelId="{A3810791-617F-440C-9642-E733D0985C83}" type="presOf" srcId="{EE793933-5F92-4079-B3DF-0785ED5F5FCB}" destId="{54DA2EED-BDB6-4CA6-B09D-3AE73DB8D059}" srcOrd="0" destOrd="0" presId="urn:microsoft.com/office/officeart/2005/8/layout/vProcess5"/>
    <dgm:cxn modelId="{860D3092-9C65-4B24-AC97-AB5EFAA90FEE}" type="presOf" srcId="{6C831277-D2AC-4E26-ACE6-AF779305004D}" destId="{D9A9DA54-8CD0-4670-A640-0E389A1ABD7F}" srcOrd="0" destOrd="0" presId="urn:microsoft.com/office/officeart/2005/8/layout/vProcess5"/>
    <dgm:cxn modelId="{DB5D1CB6-7D7B-445C-A6C9-90FB497EFEBD}" srcId="{F489F8D2-420C-4286-9D72-5225403E5C78}" destId="{EE793933-5F92-4079-B3DF-0785ED5F5FCB}" srcOrd="3" destOrd="0" parTransId="{C48F9372-72FA-4907-AB65-72EDB8EBBEBD}" sibTransId="{E024ABE0-08BC-411D-9CB2-7C36ED1FCBFC}"/>
    <dgm:cxn modelId="{016143B8-4764-4C84-840F-699B9BA3B8CE}" type="presOf" srcId="{FDB3EC23-BA34-40D1-8CE9-85840616CA0F}" destId="{15C28891-8D14-48FB-B1A0-0C91BEB9149D}" srcOrd="1" destOrd="0" presId="urn:microsoft.com/office/officeart/2005/8/layout/vProcess5"/>
    <dgm:cxn modelId="{55AE3EE3-9661-4597-BED2-16BECF6BA3C5}" type="presOf" srcId="{FAFB4C84-3FCC-4352-BE9C-F40C49D9EF16}" destId="{C20D78E4-52DF-4D26-B4D2-5A71C7E543EE}" srcOrd="0" destOrd="0" presId="urn:microsoft.com/office/officeart/2005/8/layout/vProcess5"/>
    <dgm:cxn modelId="{EF706CE7-3F1C-4BBB-9E5E-81F6BAC1F51D}" type="presOf" srcId="{5643F652-4D93-4A7B-ADE4-8053D5DAE787}" destId="{8D990717-8347-450F-84CA-7F740249EFB1}" srcOrd="0" destOrd="0" presId="urn:microsoft.com/office/officeart/2005/8/layout/vProcess5"/>
    <dgm:cxn modelId="{49759CF9-56E9-45B3-9F4D-C2F377174EDA}" type="presOf" srcId="{63318852-73F5-460C-A0E9-BAA7A9145B6C}" destId="{70E7D064-21F2-4367-8378-CED7FF11FD1A}" srcOrd="0" destOrd="0" presId="urn:microsoft.com/office/officeart/2005/8/layout/vProcess5"/>
    <dgm:cxn modelId="{E09A5500-3552-41B8-908A-A17584701A72}" type="presParOf" srcId="{A52A8023-DDD2-4AA5-8D93-21FDF6E725A7}" destId="{4879562B-BB42-4FDE-981E-BCCDBFD0D64E}" srcOrd="0" destOrd="0" presId="urn:microsoft.com/office/officeart/2005/8/layout/vProcess5"/>
    <dgm:cxn modelId="{2A5CC66C-8A30-4AE9-9637-06D53C0B84E5}" type="presParOf" srcId="{A52A8023-DDD2-4AA5-8D93-21FDF6E725A7}" destId="{8D990717-8347-450F-84CA-7F740249EFB1}" srcOrd="1" destOrd="0" presId="urn:microsoft.com/office/officeart/2005/8/layout/vProcess5"/>
    <dgm:cxn modelId="{9E07E630-FE1F-4D33-9328-182FC1AA17BE}" type="presParOf" srcId="{A52A8023-DDD2-4AA5-8D93-21FDF6E725A7}" destId="{C20D78E4-52DF-4D26-B4D2-5A71C7E543EE}" srcOrd="2" destOrd="0" presId="urn:microsoft.com/office/officeart/2005/8/layout/vProcess5"/>
    <dgm:cxn modelId="{E8EACA4E-89CE-4A37-A76E-A3D90B0B87EC}" type="presParOf" srcId="{A52A8023-DDD2-4AA5-8D93-21FDF6E725A7}" destId="{56ABABFA-ADBA-4A7A-89A3-CFDE7201D414}" srcOrd="3" destOrd="0" presId="urn:microsoft.com/office/officeart/2005/8/layout/vProcess5"/>
    <dgm:cxn modelId="{FF00C9DC-4CB1-415D-A992-39C09D01365E}" type="presParOf" srcId="{A52A8023-DDD2-4AA5-8D93-21FDF6E725A7}" destId="{54DA2EED-BDB6-4CA6-B09D-3AE73DB8D059}" srcOrd="4" destOrd="0" presId="urn:microsoft.com/office/officeart/2005/8/layout/vProcess5"/>
    <dgm:cxn modelId="{CE6DF9CD-DAAD-4BE9-84FC-1555C631DCAA}" type="presParOf" srcId="{A52A8023-DDD2-4AA5-8D93-21FDF6E725A7}" destId="{A3E145E1-C3AF-440A-A549-95B864ED7587}" srcOrd="5" destOrd="0" presId="urn:microsoft.com/office/officeart/2005/8/layout/vProcess5"/>
    <dgm:cxn modelId="{ECDA8F4E-99BD-4D74-A55C-F42D9730DED3}" type="presParOf" srcId="{A52A8023-DDD2-4AA5-8D93-21FDF6E725A7}" destId="{70E7D064-21F2-4367-8378-CED7FF11FD1A}" srcOrd="6" destOrd="0" presId="urn:microsoft.com/office/officeart/2005/8/layout/vProcess5"/>
    <dgm:cxn modelId="{D2E574C8-9C9F-4B5C-835D-5C3FDDD762B1}" type="presParOf" srcId="{A52A8023-DDD2-4AA5-8D93-21FDF6E725A7}" destId="{D9A9DA54-8CD0-4670-A640-0E389A1ABD7F}" srcOrd="7" destOrd="0" presId="urn:microsoft.com/office/officeart/2005/8/layout/vProcess5"/>
    <dgm:cxn modelId="{B251E54E-65AD-444F-90A4-7878F69518BF}" type="presParOf" srcId="{A52A8023-DDD2-4AA5-8D93-21FDF6E725A7}" destId="{D5B6CD84-491C-4FA9-8724-2FE1EF6A50FB}" srcOrd="8" destOrd="0" presId="urn:microsoft.com/office/officeart/2005/8/layout/vProcess5"/>
    <dgm:cxn modelId="{825351A9-3E69-4B1A-82E3-261766E0A53E}" type="presParOf" srcId="{A52A8023-DDD2-4AA5-8D93-21FDF6E725A7}" destId="{F5144824-18E8-47EA-BE47-1C3519D587E0}" srcOrd="9" destOrd="0" presId="urn:microsoft.com/office/officeart/2005/8/layout/vProcess5"/>
    <dgm:cxn modelId="{A275D6CB-6555-44A1-864F-8187FDAF3832}" type="presParOf" srcId="{A52A8023-DDD2-4AA5-8D93-21FDF6E725A7}" destId="{15C28891-8D14-48FB-B1A0-0C91BEB9149D}" srcOrd="10" destOrd="0" presId="urn:microsoft.com/office/officeart/2005/8/layout/vProcess5"/>
    <dgm:cxn modelId="{C138EF85-2502-443E-BB30-490ED85AFBD3}" type="presParOf" srcId="{A52A8023-DDD2-4AA5-8D93-21FDF6E725A7}" destId="{2585EBA1-E232-4EC4-8FCD-E575FD3E8B5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1136AD-3EC2-4032-B281-3EE1395CC29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F5E7330-5332-407F-A9D2-7AC8551B9547}">
      <dgm:prSet/>
      <dgm:spPr/>
      <dgm:t>
        <a:bodyPr/>
        <a:lstStyle/>
        <a:p>
          <a:r>
            <a:rPr lang="fr-CA" dirty="0"/>
            <a:t>Ils diminuent les conséquences de la réaction inflammatoire. </a:t>
          </a:r>
          <a:endParaRPr lang="en-US" dirty="0"/>
        </a:p>
      </dgm:t>
    </dgm:pt>
    <dgm:pt modelId="{FC950B71-EAA8-480E-9EF5-854472D795F2}" type="parTrans" cxnId="{EDB3C06B-BD28-417D-9A99-62D7127A65F0}">
      <dgm:prSet/>
      <dgm:spPr/>
      <dgm:t>
        <a:bodyPr/>
        <a:lstStyle/>
        <a:p>
          <a:endParaRPr lang="en-US"/>
        </a:p>
      </dgm:t>
    </dgm:pt>
    <dgm:pt modelId="{C384A47E-B1AC-49C0-85DA-550D1C90D9DA}" type="sibTrans" cxnId="{EDB3C06B-BD28-417D-9A99-62D7127A65F0}">
      <dgm:prSet/>
      <dgm:spPr/>
      <dgm:t>
        <a:bodyPr/>
        <a:lstStyle/>
        <a:p>
          <a:endParaRPr lang="en-US"/>
        </a:p>
      </dgm:t>
    </dgm:pt>
    <dgm:pt modelId="{7149221A-8AEE-49FF-BD44-1159A0D9A425}">
      <dgm:prSet/>
      <dgm:spPr/>
      <dgm:t>
        <a:bodyPr/>
        <a:lstStyle/>
        <a:p>
          <a:r>
            <a:rPr lang="fr-CA"/>
            <a:t>Ces anti-inflammatoires ont aussi une action analgésique et ceux qui contiennent de AAS sont également antipyrétique. </a:t>
          </a:r>
          <a:endParaRPr lang="en-US"/>
        </a:p>
      </dgm:t>
    </dgm:pt>
    <dgm:pt modelId="{929CAB4F-9D06-4357-BDF0-4D599FBED091}" type="parTrans" cxnId="{3EFC1C6B-0F7D-4B7C-9392-BC405C0ACE96}">
      <dgm:prSet/>
      <dgm:spPr/>
      <dgm:t>
        <a:bodyPr/>
        <a:lstStyle/>
        <a:p>
          <a:endParaRPr lang="en-US"/>
        </a:p>
      </dgm:t>
    </dgm:pt>
    <dgm:pt modelId="{88DA13FB-9DEC-4994-AB55-237DAB76EAF5}" type="sibTrans" cxnId="{3EFC1C6B-0F7D-4B7C-9392-BC405C0ACE96}">
      <dgm:prSet/>
      <dgm:spPr/>
      <dgm:t>
        <a:bodyPr/>
        <a:lstStyle/>
        <a:p>
          <a:endParaRPr lang="en-US"/>
        </a:p>
      </dgm:t>
    </dgm:pt>
    <dgm:pt modelId="{454EC18C-0A1A-43C1-9789-F2465D47DC7B}">
      <dgm:prSet/>
      <dgm:spPr/>
      <dgm:t>
        <a:bodyPr/>
        <a:lstStyle/>
        <a:p>
          <a:r>
            <a:rPr lang="fr-CA"/>
            <a:t>Toutefois ceux qui contiennent l'acide acétylsalicylique (AAS) sont prescrits pour leurs actions anti plaquettaires. </a:t>
          </a:r>
          <a:endParaRPr lang="en-US"/>
        </a:p>
      </dgm:t>
    </dgm:pt>
    <dgm:pt modelId="{6031A06D-217C-47D5-94C5-0250DFF5DF69}" type="parTrans" cxnId="{78310374-AE91-4CE3-A960-256DAE76F1ED}">
      <dgm:prSet/>
      <dgm:spPr/>
      <dgm:t>
        <a:bodyPr/>
        <a:lstStyle/>
        <a:p>
          <a:endParaRPr lang="en-US"/>
        </a:p>
      </dgm:t>
    </dgm:pt>
    <dgm:pt modelId="{BF8124B9-7BBB-4A7C-B1C0-C5E44C0CAE92}" type="sibTrans" cxnId="{78310374-AE91-4CE3-A960-256DAE76F1ED}">
      <dgm:prSet/>
      <dgm:spPr/>
      <dgm:t>
        <a:bodyPr/>
        <a:lstStyle/>
        <a:p>
          <a:endParaRPr lang="en-US"/>
        </a:p>
      </dgm:t>
    </dgm:pt>
    <dgm:pt modelId="{22830EBE-B351-4E7D-A660-499D45DF3AC9}" type="pres">
      <dgm:prSet presAssocID="{351136AD-3EC2-4032-B281-3EE1395CC290}" presName="root" presStyleCnt="0">
        <dgm:presLayoutVars>
          <dgm:dir/>
          <dgm:resizeHandles val="exact"/>
        </dgm:presLayoutVars>
      </dgm:prSet>
      <dgm:spPr/>
    </dgm:pt>
    <dgm:pt modelId="{72FC49B2-44FA-4E60-90D0-9CDA5EEA9AB4}" type="pres">
      <dgm:prSet presAssocID="{CF5E7330-5332-407F-A9D2-7AC8551B9547}" presName="compNode" presStyleCnt="0"/>
      <dgm:spPr/>
    </dgm:pt>
    <dgm:pt modelId="{9ADEC617-4529-4A9A-9AF7-1E3099AD7D2E}" type="pres">
      <dgm:prSet presAssocID="{CF5E7330-5332-407F-A9D2-7AC8551B9547}" presName="bgRect" presStyleLbl="bgShp" presStyleIdx="0" presStyleCnt="3"/>
      <dgm:spPr/>
    </dgm:pt>
    <dgm:pt modelId="{ACDE074E-6C06-4914-B611-2C35DC564056}" type="pres">
      <dgm:prSet presAssocID="{CF5E7330-5332-407F-A9D2-7AC8551B954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D2D09836-F2F1-4D19-B2A8-9D1A7263A283}" type="pres">
      <dgm:prSet presAssocID="{CF5E7330-5332-407F-A9D2-7AC8551B9547}" presName="spaceRect" presStyleCnt="0"/>
      <dgm:spPr/>
    </dgm:pt>
    <dgm:pt modelId="{64C22BD1-0D38-4CAC-8E03-240EE89E3175}" type="pres">
      <dgm:prSet presAssocID="{CF5E7330-5332-407F-A9D2-7AC8551B9547}" presName="parTx" presStyleLbl="revTx" presStyleIdx="0" presStyleCnt="3">
        <dgm:presLayoutVars>
          <dgm:chMax val="0"/>
          <dgm:chPref val="0"/>
        </dgm:presLayoutVars>
      </dgm:prSet>
      <dgm:spPr/>
    </dgm:pt>
    <dgm:pt modelId="{FD9EAE78-0037-4B3A-8078-ACF99773821C}" type="pres">
      <dgm:prSet presAssocID="{C384A47E-B1AC-49C0-85DA-550D1C90D9DA}" presName="sibTrans" presStyleCnt="0"/>
      <dgm:spPr/>
    </dgm:pt>
    <dgm:pt modelId="{BB676913-152A-429E-B312-899BE156F716}" type="pres">
      <dgm:prSet presAssocID="{7149221A-8AEE-49FF-BD44-1159A0D9A425}" presName="compNode" presStyleCnt="0"/>
      <dgm:spPr/>
    </dgm:pt>
    <dgm:pt modelId="{D6AC98FF-CE81-4837-B8D0-90F0968D153B}" type="pres">
      <dgm:prSet presAssocID="{7149221A-8AEE-49FF-BD44-1159A0D9A425}" presName="bgRect" presStyleLbl="bgShp" presStyleIdx="1" presStyleCnt="3"/>
      <dgm:spPr/>
    </dgm:pt>
    <dgm:pt modelId="{4BF673E7-5F8F-4983-8486-3BAE3158DBBF}" type="pres">
      <dgm:prSet presAssocID="{7149221A-8AEE-49FF-BD44-1159A0D9A42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édecine"/>
        </a:ext>
      </dgm:extLst>
    </dgm:pt>
    <dgm:pt modelId="{E4D95682-32B5-4477-BC5E-A4527EE8B127}" type="pres">
      <dgm:prSet presAssocID="{7149221A-8AEE-49FF-BD44-1159A0D9A425}" presName="spaceRect" presStyleCnt="0"/>
      <dgm:spPr/>
    </dgm:pt>
    <dgm:pt modelId="{7712C90F-DF91-4967-AC40-61D2F32FB610}" type="pres">
      <dgm:prSet presAssocID="{7149221A-8AEE-49FF-BD44-1159A0D9A425}" presName="parTx" presStyleLbl="revTx" presStyleIdx="1" presStyleCnt="3">
        <dgm:presLayoutVars>
          <dgm:chMax val="0"/>
          <dgm:chPref val="0"/>
        </dgm:presLayoutVars>
      </dgm:prSet>
      <dgm:spPr/>
    </dgm:pt>
    <dgm:pt modelId="{9CB6EB60-AAB4-46C5-8D0B-01599853C54A}" type="pres">
      <dgm:prSet presAssocID="{88DA13FB-9DEC-4994-AB55-237DAB76EAF5}" presName="sibTrans" presStyleCnt="0"/>
      <dgm:spPr/>
    </dgm:pt>
    <dgm:pt modelId="{8B171810-E880-4A63-A0F6-D076761039D4}" type="pres">
      <dgm:prSet presAssocID="{454EC18C-0A1A-43C1-9789-F2465D47DC7B}" presName="compNode" presStyleCnt="0"/>
      <dgm:spPr/>
    </dgm:pt>
    <dgm:pt modelId="{60FD5C6E-E9C3-4B24-9090-A1C52CE4A0DF}" type="pres">
      <dgm:prSet presAssocID="{454EC18C-0A1A-43C1-9789-F2465D47DC7B}" presName="bgRect" presStyleLbl="bgShp" presStyleIdx="2" presStyleCnt="3"/>
      <dgm:spPr/>
    </dgm:pt>
    <dgm:pt modelId="{B932553C-00CD-4A62-B19D-42DBAC6EABAD}" type="pres">
      <dgm:prSet presAssocID="{454EC18C-0A1A-43C1-9789-F2465D47DC7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moking"/>
        </a:ext>
      </dgm:extLst>
    </dgm:pt>
    <dgm:pt modelId="{119AAC18-78DB-4824-AA40-48C64342D41F}" type="pres">
      <dgm:prSet presAssocID="{454EC18C-0A1A-43C1-9789-F2465D47DC7B}" presName="spaceRect" presStyleCnt="0"/>
      <dgm:spPr/>
    </dgm:pt>
    <dgm:pt modelId="{D9275493-13F1-4503-8A06-5072CCBDAF41}" type="pres">
      <dgm:prSet presAssocID="{454EC18C-0A1A-43C1-9789-F2465D47DC7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A372608-2AAF-4392-B8ED-6D2ED280D075}" type="presOf" srcId="{454EC18C-0A1A-43C1-9789-F2465D47DC7B}" destId="{D9275493-13F1-4503-8A06-5072CCBDAF41}" srcOrd="0" destOrd="0" presId="urn:microsoft.com/office/officeart/2018/2/layout/IconVerticalSolidList"/>
    <dgm:cxn modelId="{360A371D-2A57-4F06-9C39-479B6243CFD4}" type="presOf" srcId="{351136AD-3EC2-4032-B281-3EE1395CC290}" destId="{22830EBE-B351-4E7D-A660-499D45DF3AC9}" srcOrd="0" destOrd="0" presId="urn:microsoft.com/office/officeart/2018/2/layout/IconVerticalSolidList"/>
    <dgm:cxn modelId="{57C58B68-42C1-4437-AD88-1CC32B47EFA9}" type="presOf" srcId="{7149221A-8AEE-49FF-BD44-1159A0D9A425}" destId="{7712C90F-DF91-4967-AC40-61D2F32FB610}" srcOrd="0" destOrd="0" presId="urn:microsoft.com/office/officeart/2018/2/layout/IconVerticalSolidList"/>
    <dgm:cxn modelId="{3EFC1C6B-0F7D-4B7C-9392-BC405C0ACE96}" srcId="{351136AD-3EC2-4032-B281-3EE1395CC290}" destId="{7149221A-8AEE-49FF-BD44-1159A0D9A425}" srcOrd="1" destOrd="0" parTransId="{929CAB4F-9D06-4357-BDF0-4D599FBED091}" sibTransId="{88DA13FB-9DEC-4994-AB55-237DAB76EAF5}"/>
    <dgm:cxn modelId="{EDB3C06B-BD28-417D-9A99-62D7127A65F0}" srcId="{351136AD-3EC2-4032-B281-3EE1395CC290}" destId="{CF5E7330-5332-407F-A9D2-7AC8551B9547}" srcOrd="0" destOrd="0" parTransId="{FC950B71-EAA8-480E-9EF5-854472D795F2}" sibTransId="{C384A47E-B1AC-49C0-85DA-550D1C90D9DA}"/>
    <dgm:cxn modelId="{78310374-AE91-4CE3-A960-256DAE76F1ED}" srcId="{351136AD-3EC2-4032-B281-3EE1395CC290}" destId="{454EC18C-0A1A-43C1-9789-F2465D47DC7B}" srcOrd="2" destOrd="0" parTransId="{6031A06D-217C-47D5-94C5-0250DFF5DF69}" sibTransId="{BF8124B9-7BBB-4A7C-B1C0-C5E44C0CAE92}"/>
    <dgm:cxn modelId="{44AD99F6-C9A0-48D0-A9D3-7D5D3CE73685}" type="presOf" srcId="{CF5E7330-5332-407F-A9D2-7AC8551B9547}" destId="{64C22BD1-0D38-4CAC-8E03-240EE89E3175}" srcOrd="0" destOrd="0" presId="urn:microsoft.com/office/officeart/2018/2/layout/IconVerticalSolidList"/>
    <dgm:cxn modelId="{137BA94F-0081-47DE-AE86-D64CF0C8A42D}" type="presParOf" srcId="{22830EBE-B351-4E7D-A660-499D45DF3AC9}" destId="{72FC49B2-44FA-4E60-90D0-9CDA5EEA9AB4}" srcOrd="0" destOrd="0" presId="urn:microsoft.com/office/officeart/2018/2/layout/IconVerticalSolidList"/>
    <dgm:cxn modelId="{AA2D4DD9-313C-4A17-BC15-48B948CFCFAF}" type="presParOf" srcId="{72FC49B2-44FA-4E60-90D0-9CDA5EEA9AB4}" destId="{9ADEC617-4529-4A9A-9AF7-1E3099AD7D2E}" srcOrd="0" destOrd="0" presId="urn:microsoft.com/office/officeart/2018/2/layout/IconVerticalSolidList"/>
    <dgm:cxn modelId="{BCC87FDE-4536-4E55-9176-178C5C966F7B}" type="presParOf" srcId="{72FC49B2-44FA-4E60-90D0-9CDA5EEA9AB4}" destId="{ACDE074E-6C06-4914-B611-2C35DC564056}" srcOrd="1" destOrd="0" presId="urn:microsoft.com/office/officeart/2018/2/layout/IconVerticalSolidList"/>
    <dgm:cxn modelId="{95E592DE-E6FC-4D1D-A36D-904DDBE4C9D1}" type="presParOf" srcId="{72FC49B2-44FA-4E60-90D0-9CDA5EEA9AB4}" destId="{D2D09836-F2F1-4D19-B2A8-9D1A7263A283}" srcOrd="2" destOrd="0" presId="urn:microsoft.com/office/officeart/2018/2/layout/IconVerticalSolidList"/>
    <dgm:cxn modelId="{92F44C32-5C79-4868-885E-5B7F2289B14B}" type="presParOf" srcId="{72FC49B2-44FA-4E60-90D0-9CDA5EEA9AB4}" destId="{64C22BD1-0D38-4CAC-8E03-240EE89E3175}" srcOrd="3" destOrd="0" presId="urn:microsoft.com/office/officeart/2018/2/layout/IconVerticalSolidList"/>
    <dgm:cxn modelId="{A678B58E-D5BB-4994-9BFB-D661AA2931B1}" type="presParOf" srcId="{22830EBE-B351-4E7D-A660-499D45DF3AC9}" destId="{FD9EAE78-0037-4B3A-8078-ACF99773821C}" srcOrd="1" destOrd="0" presId="urn:microsoft.com/office/officeart/2018/2/layout/IconVerticalSolidList"/>
    <dgm:cxn modelId="{96E7BB50-A791-4B34-91F8-56246010DBBA}" type="presParOf" srcId="{22830EBE-B351-4E7D-A660-499D45DF3AC9}" destId="{BB676913-152A-429E-B312-899BE156F716}" srcOrd="2" destOrd="0" presId="urn:microsoft.com/office/officeart/2018/2/layout/IconVerticalSolidList"/>
    <dgm:cxn modelId="{AD5E2258-AFCF-492D-9E35-11BA02B3E20E}" type="presParOf" srcId="{BB676913-152A-429E-B312-899BE156F716}" destId="{D6AC98FF-CE81-4837-B8D0-90F0968D153B}" srcOrd="0" destOrd="0" presId="urn:microsoft.com/office/officeart/2018/2/layout/IconVerticalSolidList"/>
    <dgm:cxn modelId="{99B379E8-13C0-483F-8EBE-F93DCB9C1633}" type="presParOf" srcId="{BB676913-152A-429E-B312-899BE156F716}" destId="{4BF673E7-5F8F-4983-8486-3BAE3158DBBF}" srcOrd="1" destOrd="0" presId="urn:microsoft.com/office/officeart/2018/2/layout/IconVerticalSolidList"/>
    <dgm:cxn modelId="{CEBC4888-A384-4D03-AD59-3F5E0A99D292}" type="presParOf" srcId="{BB676913-152A-429E-B312-899BE156F716}" destId="{E4D95682-32B5-4477-BC5E-A4527EE8B127}" srcOrd="2" destOrd="0" presId="urn:microsoft.com/office/officeart/2018/2/layout/IconVerticalSolidList"/>
    <dgm:cxn modelId="{CA2F690E-9EEE-4742-9C96-3C94C584D7AD}" type="presParOf" srcId="{BB676913-152A-429E-B312-899BE156F716}" destId="{7712C90F-DF91-4967-AC40-61D2F32FB610}" srcOrd="3" destOrd="0" presId="urn:microsoft.com/office/officeart/2018/2/layout/IconVerticalSolidList"/>
    <dgm:cxn modelId="{8C0074C4-BCF5-4AC0-8462-08F700B4F367}" type="presParOf" srcId="{22830EBE-B351-4E7D-A660-499D45DF3AC9}" destId="{9CB6EB60-AAB4-46C5-8D0B-01599853C54A}" srcOrd="3" destOrd="0" presId="urn:microsoft.com/office/officeart/2018/2/layout/IconVerticalSolidList"/>
    <dgm:cxn modelId="{6D5F3C98-501A-4A92-B62A-BB8DFF48C47E}" type="presParOf" srcId="{22830EBE-B351-4E7D-A660-499D45DF3AC9}" destId="{8B171810-E880-4A63-A0F6-D076761039D4}" srcOrd="4" destOrd="0" presId="urn:microsoft.com/office/officeart/2018/2/layout/IconVerticalSolidList"/>
    <dgm:cxn modelId="{59DB83F6-1BD2-4425-95DD-AD2455890C1C}" type="presParOf" srcId="{8B171810-E880-4A63-A0F6-D076761039D4}" destId="{60FD5C6E-E9C3-4B24-9090-A1C52CE4A0DF}" srcOrd="0" destOrd="0" presId="urn:microsoft.com/office/officeart/2018/2/layout/IconVerticalSolidList"/>
    <dgm:cxn modelId="{D2CA6481-92D5-4E4F-A7DD-E15B68F427E5}" type="presParOf" srcId="{8B171810-E880-4A63-A0F6-D076761039D4}" destId="{B932553C-00CD-4A62-B19D-42DBAC6EABAD}" srcOrd="1" destOrd="0" presId="urn:microsoft.com/office/officeart/2018/2/layout/IconVerticalSolidList"/>
    <dgm:cxn modelId="{18ADEDA3-9185-409E-9725-0B1CD74A9B55}" type="presParOf" srcId="{8B171810-E880-4A63-A0F6-D076761039D4}" destId="{119AAC18-78DB-4824-AA40-48C64342D41F}" srcOrd="2" destOrd="0" presId="urn:microsoft.com/office/officeart/2018/2/layout/IconVerticalSolidList"/>
    <dgm:cxn modelId="{71450F8A-A225-4657-8AA8-0F5D5AAB2053}" type="presParOf" srcId="{8B171810-E880-4A63-A0F6-D076761039D4}" destId="{D9275493-13F1-4503-8A06-5072CCBDAF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408959-CB49-4A94-8717-D4357ADF3557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0357728-D80A-49F2-A120-0574CFC47E97}">
      <dgm:prSet/>
      <dgm:spPr/>
      <dgm:t>
        <a:bodyPr/>
        <a:lstStyle/>
        <a:p>
          <a:r>
            <a:rPr lang="fr-CA" b="1"/>
            <a:t>Diminue ou supprime les douleurs plus légères et diminue la fièvre.</a:t>
          </a:r>
          <a:endParaRPr lang="en-US"/>
        </a:p>
      </dgm:t>
    </dgm:pt>
    <dgm:pt modelId="{43225857-EF7F-42D0-A096-C76BA9118D75}" type="parTrans" cxnId="{8B598195-3AFE-47B4-95F2-F255CE022DB4}">
      <dgm:prSet/>
      <dgm:spPr/>
      <dgm:t>
        <a:bodyPr/>
        <a:lstStyle/>
        <a:p>
          <a:endParaRPr lang="en-US"/>
        </a:p>
      </dgm:t>
    </dgm:pt>
    <dgm:pt modelId="{345FCAFB-91C7-4C3D-9712-230B5748CE28}" type="sibTrans" cxnId="{8B598195-3AFE-47B4-95F2-F255CE022DB4}">
      <dgm:prSet/>
      <dgm:spPr/>
      <dgm:t>
        <a:bodyPr/>
        <a:lstStyle/>
        <a:p>
          <a:endParaRPr lang="en-US"/>
        </a:p>
      </dgm:t>
    </dgm:pt>
    <dgm:pt modelId="{907E30F2-8CC6-440C-A3C7-035ECD5F8128}">
      <dgm:prSet/>
      <dgm:spPr/>
      <dgm:t>
        <a:bodyPr/>
        <a:lstStyle/>
        <a:p>
          <a:r>
            <a:rPr lang="fr-CA"/>
            <a:t>N,  irritations gastriques et éruptions cutanées,   sont les effets secondaires indésirables à surveiller.</a:t>
          </a:r>
          <a:endParaRPr lang="en-US"/>
        </a:p>
      </dgm:t>
    </dgm:pt>
    <dgm:pt modelId="{5FEFC353-55C4-4A74-917F-27521604F33F}" type="parTrans" cxnId="{80915EDA-7627-4438-A99D-E123D431B3C3}">
      <dgm:prSet/>
      <dgm:spPr/>
      <dgm:t>
        <a:bodyPr/>
        <a:lstStyle/>
        <a:p>
          <a:endParaRPr lang="en-US"/>
        </a:p>
      </dgm:t>
    </dgm:pt>
    <dgm:pt modelId="{2F897C04-4B41-480B-8AB3-5613FE29D9EE}" type="sibTrans" cxnId="{80915EDA-7627-4438-A99D-E123D431B3C3}">
      <dgm:prSet/>
      <dgm:spPr/>
      <dgm:t>
        <a:bodyPr/>
        <a:lstStyle/>
        <a:p>
          <a:endParaRPr lang="en-US"/>
        </a:p>
      </dgm:t>
    </dgm:pt>
    <dgm:pt modelId="{05253E76-1723-4271-8027-740B312457E7}">
      <dgm:prSet/>
      <dgm:spPr/>
      <dgm:t>
        <a:bodyPr/>
        <a:lstStyle/>
        <a:p>
          <a:r>
            <a:rPr lang="fr-CA"/>
            <a:t>Idéalement on l'administre avec nourriture et on augmente l'hydratation </a:t>
          </a:r>
          <a:endParaRPr lang="en-US"/>
        </a:p>
      </dgm:t>
    </dgm:pt>
    <dgm:pt modelId="{3D73C711-1922-4467-9AC7-CB9558C3AA50}" type="parTrans" cxnId="{1CCB518E-15AC-410C-90DD-E9D7CCE0CC0C}">
      <dgm:prSet/>
      <dgm:spPr/>
      <dgm:t>
        <a:bodyPr/>
        <a:lstStyle/>
        <a:p>
          <a:endParaRPr lang="en-US"/>
        </a:p>
      </dgm:t>
    </dgm:pt>
    <dgm:pt modelId="{355B7B46-AF1F-4C6C-89C6-8FEB9B8B4703}" type="sibTrans" cxnId="{1CCB518E-15AC-410C-90DD-E9D7CCE0CC0C}">
      <dgm:prSet/>
      <dgm:spPr/>
      <dgm:t>
        <a:bodyPr/>
        <a:lstStyle/>
        <a:p>
          <a:endParaRPr lang="en-US"/>
        </a:p>
      </dgm:t>
    </dgm:pt>
    <dgm:pt modelId="{AC85C839-81A7-4633-BC6D-021BBF6037AE}" type="pres">
      <dgm:prSet presAssocID="{73408959-CB49-4A94-8717-D4357ADF3557}" presName="outerComposite" presStyleCnt="0">
        <dgm:presLayoutVars>
          <dgm:chMax val="5"/>
          <dgm:dir/>
          <dgm:resizeHandles val="exact"/>
        </dgm:presLayoutVars>
      </dgm:prSet>
      <dgm:spPr/>
    </dgm:pt>
    <dgm:pt modelId="{267F616D-51FF-4E33-B1EB-836D8A0902E9}" type="pres">
      <dgm:prSet presAssocID="{73408959-CB49-4A94-8717-D4357ADF3557}" presName="dummyMaxCanvas" presStyleCnt="0">
        <dgm:presLayoutVars/>
      </dgm:prSet>
      <dgm:spPr/>
    </dgm:pt>
    <dgm:pt modelId="{C546AC93-A51B-4FED-BF00-BA7A007BC87B}" type="pres">
      <dgm:prSet presAssocID="{73408959-CB49-4A94-8717-D4357ADF3557}" presName="ThreeNodes_1" presStyleLbl="node1" presStyleIdx="0" presStyleCnt="3">
        <dgm:presLayoutVars>
          <dgm:bulletEnabled val="1"/>
        </dgm:presLayoutVars>
      </dgm:prSet>
      <dgm:spPr/>
    </dgm:pt>
    <dgm:pt modelId="{8CEAB3B1-31C9-4F30-98F2-3D313FEC242A}" type="pres">
      <dgm:prSet presAssocID="{73408959-CB49-4A94-8717-D4357ADF3557}" presName="ThreeNodes_2" presStyleLbl="node1" presStyleIdx="1" presStyleCnt="3">
        <dgm:presLayoutVars>
          <dgm:bulletEnabled val="1"/>
        </dgm:presLayoutVars>
      </dgm:prSet>
      <dgm:spPr/>
    </dgm:pt>
    <dgm:pt modelId="{EBDC686F-A0E0-493E-A791-E8F9E45B5EA8}" type="pres">
      <dgm:prSet presAssocID="{73408959-CB49-4A94-8717-D4357ADF3557}" presName="ThreeNodes_3" presStyleLbl="node1" presStyleIdx="2" presStyleCnt="3">
        <dgm:presLayoutVars>
          <dgm:bulletEnabled val="1"/>
        </dgm:presLayoutVars>
      </dgm:prSet>
      <dgm:spPr/>
    </dgm:pt>
    <dgm:pt modelId="{9BA782B6-8A7B-4C3F-AD05-B1C4623CED72}" type="pres">
      <dgm:prSet presAssocID="{73408959-CB49-4A94-8717-D4357ADF3557}" presName="ThreeConn_1-2" presStyleLbl="fgAccFollowNode1" presStyleIdx="0" presStyleCnt="2">
        <dgm:presLayoutVars>
          <dgm:bulletEnabled val="1"/>
        </dgm:presLayoutVars>
      </dgm:prSet>
      <dgm:spPr/>
    </dgm:pt>
    <dgm:pt modelId="{ABFC31C2-0137-4799-8610-E0334E061515}" type="pres">
      <dgm:prSet presAssocID="{73408959-CB49-4A94-8717-D4357ADF3557}" presName="ThreeConn_2-3" presStyleLbl="fgAccFollowNode1" presStyleIdx="1" presStyleCnt="2">
        <dgm:presLayoutVars>
          <dgm:bulletEnabled val="1"/>
        </dgm:presLayoutVars>
      </dgm:prSet>
      <dgm:spPr/>
    </dgm:pt>
    <dgm:pt modelId="{1E3841AD-9944-4DC7-B5C6-120224BF7173}" type="pres">
      <dgm:prSet presAssocID="{73408959-CB49-4A94-8717-D4357ADF3557}" presName="ThreeNodes_1_text" presStyleLbl="node1" presStyleIdx="2" presStyleCnt="3">
        <dgm:presLayoutVars>
          <dgm:bulletEnabled val="1"/>
        </dgm:presLayoutVars>
      </dgm:prSet>
      <dgm:spPr/>
    </dgm:pt>
    <dgm:pt modelId="{747E45DF-0F85-44BC-9F76-F26B9D2CDC0A}" type="pres">
      <dgm:prSet presAssocID="{73408959-CB49-4A94-8717-D4357ADF3557}" presName="ThreeNodes_2_text" presStyleLbl="node1" presStyleIdx="2" presStyleCnt="3">
        <dgm:presLayoutVars>
          <dgm:bulletEnabled val="1"/>
        </dgm:presLayoutVars>
      </dgm:prSet>
      <dgm:spPr/>
    </dgm:pt>
    <dgm:pt modelId="{A467A5DC-B331-47A2-AAB0-03CF28B9D974}" type="pres">
      <dgm:prSet presAssocID="{73408959-CB49-4A94-8717-D4357ADF355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C750A01-4674-4668-9415-C95A5362A1FC}" type="presOf" srcId="{E0357728-D80A-49F2-A120-0574CFC47E97}" destId="{C546AC93-A51B-4FED-BF00-BA7A007BC87B}" srcOrd="0" destOrd="0" presId="urn:microsoft.com/office/officeart/2005/8/layout/vProcess5"/>
    <dgm:cxn modelId="{4B72C607-5A60-4F64-9233-149A71AE12CF}" type="presOf" srcId="{345FCAFB-91C7-4C3D-9712-230B5748CE28}" destId="{9BA782B6-8A7B-4C3F-AD05-B1C4623CED72}" srcOrd="0" destOrd="0" presId="urn:microsoft.com/office/officeart/2005/8/layout/vProcess5"/>
    <dgm:cxn modelId="{C11B1E1A-8024-4CF3-9629-85DC8F0DA7C6}" type="presOf" srcId="{E0357728-D80A-49F2-A120-0574CFC47E97}" destId="{1E3841AD-9944-4DC7-B5C6-120224BF7173}" srcOrd="1" destOrd="0" presId="urn:microsoft.com/office/officeart/2005/8/layout/vProcess5"/>
    <dgm:cxn modelId="{EBC81B1B-3C78-42D5-BC6B-CFF4CB423923}" type="presOf" srcId="{907E30F2-8CC6-440C-A3C7-035ECD5F8128}" destId="{747E45DF-0F85-44BC-9F76-F26B9D2CDC0A}" srcOrd="1" destOrd="0" presId="urn:microsoft.com/office/officeart/2005/8/layout/vProcess5"/>
    <dgm:cxn modelId="{1CCB518E-15AC-410C-90DD-E9D7CCE0CC0C}" srcId="{73408959-CB49-4A94-8717-D4357ADF3557}" destId="{05253E76-1723-4271-8027-740B312457E7}" srcOrd="2" destOrd="0" parTransId="{3D73C711-1922-4467-9AC7-CB9558C3AA50}" sibTransId="{355B7B46-AF1F-4C6C-89C6-8FEB9B8B4703}"/>
    <dgm:cxn modelId="{8B598195-3AFE-47B4-95F2-F255CE022DB4}" srcId="{73408959-CB49-4A94-8717-D4357ADF3557}" destId="{E0357728-D80A-49F2-A120-0574CFC47E97}" srcOrd="0" destOrd="0" parTransId="{43225857-EF7F-42D0-A096-C76BA9118D75}" sibTransId="{345FCAFB-91C7-4C3D-9712-230B5748CE28}"/>
    <dgm:cxn modelId="{8C3084A0-DD4F-4180-A322-79A9EA9C0E83}" type="presOf" srcId="{2F897C04-4B41-480B-8AB3-5613FE29D9EE}" destId="{ABFC31C2-0137-4799-8610-E0334E061515}" srcOrd="0" destOrd="0" presId="urn:microsoft.com/office/officeart/2005/8/layout/vProcess5"/>
    <dgm:cxn modelId="{1A4A84A7-7181-4C06-8362-33D319225C74}" type="presOf" srcId="{05253E76-1723-4271-8027-740B312457E7}" destId="{EBDC686F-A0E0-493E-A791-E8F9E45B5EA8}" srcOrd="0" destOrd="0" presId="urn:microsoft.com/office/officeart/2005/8/layout/vProcess5"/>
    <dgm:cxn modelId="{AB33A9A7-B52C-430C-BCDD-E3C7B6B48A36}" type="presOf" srcId="{05253E76-1723-4271-8027-740B312457E7}" destId="{A467A5DC-B331-47A2-AAB0-03CF28B9D974}" srcOrd="1" destOrd="0" presId="urn:microsoft.com/office/officeart/2005/8/layout/vProcess5"/>
    <dgm:cxn modelId="{80915EDA-7627-4438-A99D-E123D431B3C3}" srcId="{73408959-CB49-4A94-8717-D4357ADF3557}" destId="{907E30F2-8CC6-440C-A3C7-035ECD5F8128}" srcOrd="1" destOrd="0" parTransId="{5FEFC353-55C4-4A74-917F-27521604F33F}" sibTransId="{2F897C04-4B41-480B-8AB3-5613FE29D9EE}"/>
    <dgm:cxn modelId="{AB867AE8-D33E-4115-A5FD-3021DB24F3F8}" type="presOf" srcId="{73408959-CB49-4A94-8717-D4357ADF3557}" destId="{AC85C839-81A7-4633-BC6D-021BBF6037AE}" srcOrd="0" destOrd="0" presId="urn:microsoft.com/office/officeart/2005/8/layout/vProcess5"/>
    <dgm:cxn modelId="{0690FAFA-42A1-448E-88BE-CDC10CA34CC1}" type="presOf" srcId="{907E30F2-8CC6-440C-A3C7-035ECD5F8128}" destId="{8CEAB3B1-31C9-4F30-98F2-3D313FEC242A}" srcOrd="0" destOrd="0" presId="urn:microsoft.com/office/officeart/2005/8/layout/vProcess5"/>
    <dgm:cxn modelId="{67AA94E0-DB89-4496-8AA7-B2398593EC3E}" type="presParOf" srcId="{AC85C839-81A7-4633-BC6D-021BBF6037AE}" destId="{267F616D-51FF-4E33-B1EB-836D8A0902E9}" srcOrd="0" destOrd="0" presId="urn:microsoft.com/office/officeart/2005/8/layout/vProcess5"/>
    <dgm:cxn modelId="{7706D2E6-417B-40E7-9C9F-E85BE0B1EC77}" type="presParOf" srcId="{AC85C839-81A7-4633-BC6D-021BBF6037AE}" destId="{C546AC93-A51B-4FED-BF00-BA7A007BC87B}" srcOrd="1" destOrd="0" presId="urn:microsoft.com/office/officeart/2005/8/layout/vProcess5"/>
    <dgm:cxn modelId="{9D2A7ECA-5013-45CD-BFBE-9221CB2D3E1E}" type="presParOf" srcId="{AC85C839-81A7-4633-BC6D-021BBF6037AE}" destId="{8CEAB3B1-31C9-4F30-98F2-3D313FEC242A}" srcOrd="2" destOrd="0" presId="urn:microsoft.com/office/officeart/2005/8/layout/vProcess5"/>
    <dgm:cxn modelId="{9C1F79FB-9533-42B8-BDEA-DC3F9AAA51C2}" type="presParOf" srcId="{AC85C839-81A7-4633-BC6D-021BBF6037AE}" destId="{EBDC686F-A0E0-493E-A791-E8F9E45B5EA8}" srcOrd="3" destOrd="0" presId="urn:microsoft.com/office/officeart/2005/8/layout/vProcess5"/>
    <dgm:cxn modelId="{7B5C6394-163D-4546-BF57-D91DFADC1DCE}" type="presParOf" srcId="{AC85C839-81A7-4633-BC6D-021BBF6037AE}" destId="{9BA782B6-8A7B-4C3F-AD05-B1C4623CED72}" srcOrd="4" destOrd="0" presId="urn:microsoft.com/office/officeart/2005/8/layout/vProcess5"/>
    <dgm:cxn modelId="{095A1C26-4258-4BD6-8DD2-83643155DCF7}" type="presParOf" srcId="{AC85C839-81A7-4633-BC6D-021BBF6037AE}" destId="{ABFC31C2-0137-4799-8610-E0334E061515}" srcOrd="5" destOrd="0" presId="urn:microsoft.com/office/officeart/2005/8/layout/vProcess5"/>
    <dgm:cxn modelId="{29E556DD-1BB3-483B-9A48-A866E67C9B1F}" type="presParOf" srcId="{AC85C839-81A7-4633-BC6D-021BBF6037AE}" destId="{1E3841AD-9944-4DC7-B5C6-120224BF7173}" srcOrd="6" destOrd="0" presId="urn:microsoft.com/office/officeart/2005/8/layout/vProcess5"/>
    <dgm:cxn modelId="{B73BA4B4-C76B-458C-858D-FC04F624A0A7}" type="presParOf" srcId="{AC85C839-81A7-4633-BC6D-021BBF6037AE}" destId="{747E45DF-0F85-44BC-9F76-F26B9D2CDC0A}" srcOrd="7" destOrd="0" presId="urn:microsoft.com/office/officeart/2005/8/layout/vProcess5"/>
    <dgm:cxn modelId="{FDBD6AAE-A76F-44FE-B859-3D200BFB3D6E}" type="presParOf" srcId="{AC85C839-81A7-4633-BC6D-021BBF6037AE}" destId="{A467A5DC-B331-47A2-AAB0-03CF28B9D97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41465-12AD-4BE7-BEBD-DAABDD4109FE}">
      <dsp:nvSpPr>
        <dsp:cNvPr id="0" name=""/>
        <dsp:cNvSpPr/>
      </dsp:nvSpPr>
      <dsp:spPr>
        <a:xfrm>
          <a:off x="0" y="62810"/>
          <a:ext cx="6172199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Anovulants</a:t>
          </a:r>
          <a:endParaRPr lang="en-US" sz="1900" kern="1200" dirty="0"/>
        </a:p>
      </dsp:txBody>
      <dsp:txXfrm>
        <a:off x="22246" y="85056"/>
        <a:ext cx="6127707" cy="411223"/>
      </dsp:txXfrm>
    </dsp:sp>
    <dsp:sp modelId="{4BD91CD5-011B-4305-8A0D-3B0B81EC9ED4}">
      <dsp:nvSpPr>
        <dsp:cNvPr id="0" name=""/>
        <dsp:cNvSpPr/>
      </dsp:nvSpPr>
      <dsp:spPr>
        <a:xfrm>
          <a:off x="0" y="573245"/>
          <a:ext cx="6172199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`</a:t>
          </a:r>
          <a:r>
            <a:rPr lang="fr-FR" sz="1900" b="1" kern="1200"/>
            <a:t>Diurétiques</a:t>
          </a:r>
          <a:endParaRPr lang="en-US" sz="1900" kern="1200"/>
        </a:p>
      </dsp:txBody>
      <dsp:txXfrm>
        <a:off x="22246" y="595491"/>
        <a:ext cx="6127707" cy="411223"/>
      </dsp:txXfrm>
    </dsp:sp>
    <dsp:sp modelId="{6EBF03BA-8972-4198-BF0C-C723F8E96C97}">
      <dsp:nvSpPr>
        <dsp:cNvPr id="0" name=""/>
        <dsp:cNvSpPr/>
      </dsp:nvSpPr>
      <dsp:spPr>
        <a:xfrm>
          <a:off x="0" y="1083680"/>
          <a:ext cx="6172199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Antihypertenseurs</a:t>
          </a:r>
          <a:endParaRPr lang="en-US" sz="1900" kern="1200"/>
        </a:p>
      </dsp:txBody>
      <dsp:txXfrm>
        <a:off x="22246" y="1105926"/>
        <a:ext cx="6127707" cy="411223"/>
      </dsp:txXfrm>
    </dsp:sp>
    <dsp:sp modelId="{727BF3F2-C11A-4721-9A59-CA7D6B2A37AF}">
      <dsp:nvSpPr>
        <dsp:cNvPr id="0" name=""/>
        <dsp:cNvSpPr/>
      </dsp:nvSpPr>
      <dsp:spPr>
        <a:xfrm>
          <a:off x="0" y="1594115"/>
          <a:ext cx="6172199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Antibio</a:t>
          </a:r>
          <a:endParaRPr lang="en-US" sz="1900" kern="1200"/>
        </a:p>
      </dsp:txBody>
      <dsp:txXfrm>
        <a:off x="22246" y="1616361"/>
        <a:ext cx="6127707" cy="411223"/>
      </dsp:txXfrm>
    </dsp:sp>
    <dsp:sp modelId="{B792B14A-B2AC-4475-AC3F-65ADDF3AC131}">
      <dsp:nvSpPr>
        <dsp:cNvPr id="0" name=""/>
        <dsp:cNvSpPr/>
      </dsp:nvSpPr>
      <dsp:spPr>
        <a:xfrm>
          <a:off x="0" y="2104550"/>
          <a:ext cx="6172199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Antiviraux</a:t>
          </a:r>
          <a:endParaRPr lang="en-US" sz="1900" kern="1200"/>
        </a:p>
      </dsp:txBody>
      <dsp:txXfrm>
        <a:off x="22246" y="2126796"/>
        <a:ext cx="6127707" cy="411223"/>
      </dsp:txXfrm>
    </dsp:sp>
    <dsp:sp modelId="{2DB4F6BF-354A-45FF-B4F6-04038E471280}">
      <dsp:nvSpPr>
        <dsp:cNvPr id="0" name=""/>
        <dsp:cNvSpPr/>
      </dsp:nvSpPr>
      <dsp:spPr>
        <a:xfrm>
          <a:off x="0" y="2614985"/>
          <a:ext cx="6172199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Antifongiques</a:t>
          </a:r>
          <a:endParaRPr lang="en-US" sz="1900" kern="1200"/>
        </a:p>
      </dsp:txBody>
      <dsp:txXfrm>
        <a:off x="22246" y="2637231"/>
        <a:ext cx="6127707" cy="411223"/>
      </dsp:txXfrm>
    </dsp:sp>
    <dsp:sp modelId="{A0D59061-4AAC-49DD-8D0A-EB4C43F4F18F}">
      <dsp:nvSpPr>
        <dsp:cNvPr id="0" name=""/>
        <dsp:cNvSpPr/>
      </dsp:nvSpPr>
      <dsp:spPr>
        <a:xfrm>
          <a:off x="0" y="3125420"/>
          <a:ext cx="6172199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Anti-inflammatoires corticostéroïdes</a:t>
          </a:r>
          <a:endParaRPr lang="en-US" sz="1900" kern="1200"/>
        </a:p>
      </dsp:txBody>
      <dsp:txXfrm>
        <a:off x="22246" y="3147666"/>
        <a:ext cx="6127707" cy="411223"/>
      </dsp:txXfrm>
    </dsp:sp>
    <dsp:sp modelId="{B00B8848-D8A8-42BA-8C57-7CEAE5A0968D}">
      <dsp:nvSpPr>
        <dsp:cNvPr id="0" name=""/>
        <dsp:cNvSpPr/>
      </dsp:nvSpPr>
      <dsp:spPr>
        <a:xfrm>
          <a:off x="0" y="3635855"/>
          <a:ext cx="6172199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Anti- Inflammatoire non stéroïdiens (AINS)</a:t>
          </a:r>
          <a:endParaRPr lang="en-US" sz="1900" kern="1200"/>
        </a:p>
      </dsp:txBody>
      <dsp:txXfrm>
        <a:off x="22246" y="3658101"/>
        <a:ext cx="6127707" cy="411223"/>
      </dsp:txXfrm>
    </dsp:sp>
    <dsp:sp modelId="{2C2271B9-D77B-4E7A-A963-9A63A643C5CE}">
      <dsp:nvSpPr>
        <dsp:cNvPr id="0" name=""/>
        <dsp:cNvSpPr/>
      </dsp:nvSpPr>
      <dsp:spPr>
        <a:xfrm>
          <a:off x="0" y="4146290"/>
          <a:ext cx="6172199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Analgésiques</a:t>
          </a:r>
          <a:endParaRPr lang="en-US" sz="1900" kern="1200"/>
        </a:p>
      </dsp:txBody>
      <dsp:txXfrm>
        <a:off x="22246" y="4168536"/>
        <a:ext cx="6127707" cy="411223"/>
      </dsp:txXfrm>
    </dsp:sp>
    <dsp:sp modelId="{1844BE1F-9732-4507-99C7-02FBF34EB4BD}">
      <dsp:nvSpPr>
        <dsp:cNvPr id="0" name=""/>
        <dsp:cNvSpPr/>
      </dsp:nvSpPr>
      <dsp:spPr>
        <a:xfrm>
          <a:off x="0" y="4656724"/>
          <a:ext cx="6172199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Anticonvulsivants</a:t>
          </a:r>
          <a:endParaRPr lang="en-US" sz="1900" kern="1200"/>
        </a:p>
      </dsp:txBody>
      <dsp:txXfrm>
        <a:off x="22246" y="4678970"/>
        <a:ext cx="6127707" cy="411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90717-8347-450F-84CA-7F740249EFB1}">
      <dsp:nvSpPr>
        <dsp:cNvPr id="0" name=""/>
        <dsp:cNvSpPr/>
      </dsp:nvSpPr>
      <dsp:spPr>
        <a:xfrm>
          <a:off x="0" y="0"/>
          <a:ext cx="4937760" cy="11385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 dirty="0"/>
            <a:t>Nausée </a:t>
          </a:r>
          <a:endParaRPr lang="en-US" sz="2800" kern="1200" dirty="0"/>
        </a:p>
      </dsp:txBody>
      <dsp:txXfrm>
        <a:off x="33347" y="33347"/>
        <a:ext cx="3612962" cy="1071861"/>
      </dsp:txXfrm>
    </dsp:sp>
    <dsp:sp modelId="{C20D78E4-52DF-4D26-B4D2-5A71C7E543EE}">
      <dsp:nvSpPr>
        <dsp:cNvPr id="0" name=""/>
        <dsp:cNvSpPr/>
      </dsp:nvSpPr>
      <dsp:spPr>
        <a:xfrm>
          <a:off x="413537" y="1345565"/>
          <a:ext cx="4937760" cy="11385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/>
            <a:t>Vomissement </a:t>
          </a:r>
          <a:endParaRPr lang="en-US" sz="2800" kern="1200"/>
        </a:p>
      </dsp:txBody>
      <dsp:txXfrm>
        <a:off x="446884" y="1378912"/>
        <a:ext cx="3717467" cy="1071861"/>
      </dsp:txXfrm>
    </dsp:sp>
    <dsp:sp modelId="{56ABABFA-ADBA-4A7A-89A3-CFDE7201D414}">
      <dsp:nvSpPr>
        <dsp:cNvPr id="0" name=""/>
        <dsp:cNvSpPr/>
      </dsp:nvSpPr>
      <dsp:spPr>
        <a:xfrm>
          <a:off x="820902" y="2691130"/>
          <a:ext cx="4937760" cy="11385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/>
            <a:t>Engorgement douloureux des seins </a:t>
          </a:r>
          <a:endParaRPr lang="en-US" sz="2800" kern="1200"/>
        </a:p>
      </dsp:txBody>
      <dsp:txXfrm>
        <a:off x="854249" y="2724477"/>
        <a:ext cx="3723640" cy="1071861"/>
      </dsp:txXfrm>
    </dsp:sp>
    <dsp:sp modelId="{54DA2EED-BDB6-4CA6-B09D-3AE73DB8D059}">
      <dsp:nvSpPr>
        <dsp:cNvPr id="0" name=""/>
        <dsp:cNvSpPr/>
      </dsp:nvSpPr>
      <dsp:spPr>
        <a:xfrm>
          <a:off x="1234439" y="4036695"/>
          <a:ext cx="4937760" cy="11385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/>
            <a:t>Trouble vasculaire </a:t>
          </a:r>
          <a:endParaRPr lang="en-US" sz="2800" kern="1200"/>
        </a:p>
      </dsp:txBody>
      <dsp:txXfrm>
        <a:off x="1267786" y="4070042"/>
        <a:ext cx="3717467" cy="1071861"/>
      </dsp:txXfrm>
    </dsp:sp>
    <dsp:sp modelId="{A3E145E1-C3AF-440A-A549-95B864ED7587}">
      <dsp:nvSpPr>
        <dsp:cNvPr id="0" name=""/>
        <dsp:cNvSpPr/>
      </dsp:nvSpPr>
      <dsp:spPr>
        <a:xfrm>
          <a:off x="4197699" y="872029"/>
          <a:ext cx="740060" cy="7400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4364212" y="872029"/>
        <a:ext cx="407034" cy="556895"/>
      </dsp:txXfrm>
    </dsp:sp>
    <dsp:sp modelId="{70E7D064-21F2-4367-8378-CED7FF11FD1A}">
      <dsp:nvSpPr>
        <dsp:cNvPr id="0" name=""/>
        <dsp:cNvSpPr/>
      </dsp:nvSpPr>
      <dsp:spPr>
        <a:xfrm>
          <a:off x="4611236" y="2217594"/>
          <a:ext cx="740060" cy="7400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4777749" y="2217594"/>
        <a:ext cx="407034" cy="556895"/>
      </dsp:txXfrm>
    </dsp:sp>
    <dsp:sp modelId="{D9A9DA54-8CD0-4670-A640-0E389A1ABD7F}">
      <dsp:nvSpPr>
        <dsp:cNvPr id="0" name=""/>
        <dsp:cNvSpPr/>
      </dsp:nvSpPr>
      <dsp:spPr>
        <a:xfrm>
          <a:off x="5018601" y="3563159"/>
          <a:ext cx="740060" cy="7400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5185114" y="3563159"/>
        <a:ext cx="407034" cy="556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EC617-4529-4A9A-9AF7-1E3099AD7D2E}">
      <dsp:nvSpPr>
        <dsp:cNvPr id="0" name=""/>
        <dsp:cNvSpPr/>
      </dsp:nvSpPr>
      <dsp:spPr>
        <a:xfrm>
          <a:off x="0" y="488"/>
          <a:ext cx="10515600" cy="114209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E074E-6C06-4914-B611-2C35DC564056}">
      <dsp:nvSpPr>
        <dsp:cNvPr id="0" name=""/>
        <dsp:cNvSpPr/>
      </dsp:nvSpPr>
      <dsp:spPr>
        <a:xfrm>
          <a:off x="345483" y="257459"/>
          <a:ext cx="628151" cy="6281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22BD1-0D38-4CAC-8E03-240EE89E3175}">
      <dsp:nvSpPr>
        <dsp:cNvPr id="0" name=""/>
        <dsp:cNvSpPr/>
      </dsp:nvSpPr>
      <dsp:spPr>
        <a:xfrm>
          <a:off x="1319118" y="488"/>
          <a:ext cx="9196481" cy="114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72" tIns="120872" rIns="120872" bIns="12087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500" kern="1200" dirty="0"/>
            <a:t>Ils diminuent les conséquences de la réaction inflammatoire. </a:t>
          </a:r>
          <a:endParaRPr lang="en-US" sz="2500" kern="1200" dirty="0"/>
        </a:p>
      </dsp:txBody>
      <dsp:txXfrm>
        <a:off x="1319118" y="488"/>
        <a:ext cx="9196481" cy="1142094"/>
      </dsp:txXfrm>
    </dsp:sp>
    <dsp:sp modelId="{D6AC98FF-CE81-4837-B8D0-90F0968D153B}">
      <dsp:nvSpPr>
        <dsp:cNvPr id="0" name=""/>
        <dsp:cNvSpPr/>
      </dsp:nvSpPr>
      <dsp:spPr>
        <a:xfrm>
          <a:off x="0" y="1428105"/>
          <a:ext cx="10515600" cy="114209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673E7-5F8F-4983-8486-3BAE3158DBBF}">
      <dsp:nvSpPr>
        <dsp:cNvPr id="0" name=""/>
        <dsp:cNvSpPr/>
      </dsp:nvSpPr>
      <dsp:spPr>
        <a:xfrm>
          <a:off x="345483" y="1685077"/>
          <a:ext cx="628151" cy="6281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2C90F-DF91-4967-AC40-61D2F32FB610}">
      <dsp:nvSpPr>
        <dsp:cNvPr id="0" name=""/>
        <dsp:cNvSpPr/>
      </dsp:nvSpPr>
      <dsp:spPr>
        <a:xfrm>
          <a:off x="1319118" y="1428105"/>
          <a:ext cx="9196481" cy="114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72" tIns="120872" rIns="120872" bIns="12087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500" kern="1200"/>
            <a:t>Ces anti-inflammatoires ont aussi une action analgésique et ceux qui contiennent de AAS sont également antipyrétique. </a:t>
          </a:r>
          <a:endParaRPr lang="en-US" sz="2500" kern="1200"/>
        </a:p>
      </dsp:txBody>
      <dsp:txXfrm>
        <a:off x="1319118" y="1428105"/>
        <a:ext cx="9196481" cy="1142094"/>
      </dsp:txXfrm>
    </dsp:sp>
    <dsp:sp modelId="{60FD5C6E-E9C3-4B24-9090-A1C52CE4A0DF}">
      <dsp:nvSpPr>
        <dsp:cNvPr id="0" name=""/>
        <dsp:cNvSpPr/>
      </dsp:nvSpPr>
      <dsp:spPr>
        <a:xfrm>
          <a:off x="0" y="2855723"/>
          <a:ext cx="10515600" cy="114209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32553C-00CD-4A62-B19D-42DBAC6EABAD}">
      <dsp:nvSpPr>
        <dsp:cNvPr id="0" name=""/>
        <dsp:cNvSpPr/>
      </dsp:nvSpPr>
      <dsp:spPr>
        <a:xfrm>
          <a:off x="345483" y="3112694"/>
          <a:ext cx="628151" cy="6281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75493-13F1-4503-8A06-5072CCBDAF41}">
      <dsp:nvSpPr>
        <dsp:cNvPr id="0" name=""/>
        <dsp:cNvSpPr/>
      </dsp:nvSpPr>
      <dsp:spPr>
        <a:xfrm>
          <a:off x="1319118" y="2855723"/>
          <a:ext cx="9196481" cy="114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72" tIns="120872" rIns="120872" bIns="12087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500" kern="1200"/>
            <a:t>Toutefois ceux qui contiennent l'acide acétylsalicylique (AAS) sont prescrits pour leurs actions anti plaquettaires. </a:t>
          </a:r>
          <a:endParaRPr lang="en-US" sz="2500" kern="1200"/>
        </a:p>
      </dsp:txBody>
      <dsp:txXfrm>
        <a:off x="1319118" y="2855723"/>
        <a:ext cx="9196481" cy="11420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6AC93-A51B-4FED-BF00-BA7A007BC87B}">
      <dsp:nvSpPr>
        <dsp:cNvPr id="0" name=""/>
        <dsp:cNvSpPr/>
      </dsp:nvSpPr>
      <dsp:spPr>
        <a:xfrm>
          <a:off x="0" y="0"/>
          <a:ext cx="8938260" cy="11994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b="1" kern="1200"/>
            <a:t>Diminue ou supprime les douleurs plus légères et diminue la fièvre.</a:t>
          </a:r>
          <a:endParaRPr lang="en-US" sz="2400" kern="1200"/>
        </a:p>
      </dsp:txBody>
      <dsp:txXfrm>
        <a:off x="35132" y="35132"/>
        <a:ext cx="7643914" cy="1129227"/>
      </dsp:txXfrm>
    </dsp:sp>
    <dsp:sp modelId="{8CEAB3B1-31C9-4F30-98F2-3D313FEC242A}">
      <dsp:nvSpPr>
        <dsp:cNvPr id="0" name=""/>
        <dsp:cNvSpPr/>
      </dsp:nvSpPr>
      <dsp:spPr>
        <a:xfrm>
          <a:off x="788669" y="1399407"/>
          <a:ext cx="8938260" cy="11994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/>
            <a:t>N,  irritations gastriques et éruptions cutanées,   sont les effets secondaires indésirables à surveiller.</a:t>
          </a:r>
          <a:endParaRPr lang="en-US" sz="2400" kern="1200"/>
        </a:p>
      </dsp:txBody>
      <dsp:txXfrm>
        <a:off x="823801" y="1434539"/>
        <a:ext cx="7299656" cy="1129227"/>
      </dsp:txXfrm>
    </dsp:sp>
    <dsp:sp modelId="{EBDC686F-A0E0-493E-A791-E8F9E45B5EA8}">
      <dsp:nvSpPr>
        <dsp:cNvPr id="0" name=""/>
        <dsp:cNvSpPr/>
      </dsp:nvSpPr>
      <dsp:spPr>
        <a:xfrm>
          <a:off x="1577339" y="2798814"/>
          <a:ext cx="8938260" cy="11994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/>
            <a:t>Idéalement on l'administre avec nourriture et on augmente l'hydratation </a:t>
          </a:r>
          <a:endParaRPr lang="en-US" sz="2400" kern="1200"/>
        </a:p>
      </dsp:txBody>
      <dsp:txXfrm>
        <a:off x="1612471" y="2833946"/>
        <a:ext cx="7299656" cy="1129227"/>
      </dsp:txXfrm>
    </dsp:sp>
    <dsp:sp modelId="{9BA782B6-8A7B-4C3F-AD05-B1C4623CED72}">
      <dsp:nvSpPr>
        <dsp:cNvPr id="0" name=""/>
        <dsp:cNvSpPr/>
      </dsp:nvSpPr>
      <dsp:spPr>
        <a:xfrm>
          <a:off x="8158590" y="909614"/>
          <a:ext cx="779669" cy="77966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8334016" y="909614"/>
        <a:ext cx="428817" cy="586701"/>
      </dsp:txXfrm>
    </dsp:sp>
    <dsp:sp modelId="{ABFC31C2-0137-4799-8610-E0334E061515}">
      <dsp:nvSpPr>
        <dsp:cNvPr id="0" name=""/>
        <dsp:cNvSpPr/>
      </dsp:nvSpPr>
      <dsp:spPr>
        <a:xfrm>
          <a:off x="8947260" y="2301025"/>
          <a:ext cx="779669" cy="77966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9122686" y="2301025"/>
        <a:ext cx="428817" cy="586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A1EFF07-B5E2-443F-9F2C-CD82912C5BC5}" type="datetime1">
              <a:rPr lang="fr-FR" smtClean="0"/>
              <a:t>30/05/2024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55657-0A12-495F-9FFA-D8F7554E7C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13849-34E9-4E79-B289-A2572787FD62}" type="datetime1">
              <a:rPr lang="fr-FR" smtClean="0"/>
              <a:pPr/>
              <a:t>30/05/2024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2780FBB-F712-42E7-8C2F-226D98798B3F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07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10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293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920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721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032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97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 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pic>
        <p:nvPicPr>
          <p:cNvPr id="17" name="Image 16" descr="Balise=Photo de client&#10;Rogner=1&#10;Aligner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Modifiez le style du titre</a:t>
            </a:r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050" y="3600450"/>
            <a:ext cx="9144000" cy="24511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ésum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 rtl="0"/>
            <a:r>
              <a:rPr lang="fr-FR" sz="20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-FR" noProof="0">
                <a:solidFill>
                  <a:schemeClr val="tx2">
                    <a:alpha val="60000"/>
                  </a:schemeClr>
                </a:solidFill>
              </a:rPr>
              <a:t>1/3/20XX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-FR" noProof="0">
                <a:solidFill>
                  <a:schemeClr val="tx2">
                    <a:alpha val="60000"/>
                  </a:schemeClr>
                </a:solidFill>
              </a:rPr>
              <a:t>Exemple de texte de pied de page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8844951-7827-47D4-8276-7DDE1FA7D85A}" type="slidenum">
              <a:rPr lang="fr-FR" noProof="0" smtClean="0">
                <a:solidFill>
                  <a:schemeClr val="tx2">
                    <a:alpha val="60000"/>
                  </a:schemeClr>
                </a:solidFill>
              </a:rPr>
              <a:pPr rtl="0"/>
              <a:t>‹N°›</a:t>
            </a:fld>
            <a:endParaRPr lang="fr-FR" noProof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5" name="Espace réservé d’image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rtlCol="0" anchor="t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fr-FR" sz="18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8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57399"/>
            <a:ext cx="5181600" cy="411956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057399"/>
            <a:ext cx="5181600" cy="411956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2" name="Cadre 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rtlCol="0" anchor="t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fr-FR" sz="18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5" name="Espace réservé d’image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6" name="Espace réservé d’image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7" name="Espace réservé d’image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 rtl="0"/>
            <a:r>
              <a:rPr lang="fr-FR" sz="18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29" name="Espace réservé de la date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fr-FR" noProof="0"/>
              <a:t>1/3/20XX</a:t>
            </a:r>
          </a:p>
        </p:txBody>
      </p:sp>
      <p:sp>
        <p:nvSpPr>
          <p:cNvPr id="24" name="Espace réservé d’image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5" name="Espace réservé d’image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6" name="Espace réservé d’image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0" name="Espace réservé du pied de page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31" name="Espace réservé du numéro de diapositive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ut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 useBgFill="1">
        <p:nvSpPr>
          <p:cNvPr id="8" name="Forme libre : Forme 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9" name="Cadre 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solidFill>
                <a:schemeClr val="tx1"/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fr-FR" noProof="0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Modifiez le style du titre</a:t>
            </a:r>
          </a:p>
        </p:txBody>
      </p:sp>
      <p:sp>
        <p:nvSpPr>
          <p:cNvPr id="18" name="Espace réservé d’image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0" name="Espace réservé d’image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ronologie de graphique de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 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 useBgFill="1">
        <p:nvSpPr>
          <p:cNvPr id="13" name="Rectangle 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Cadre 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0" name="Espace réservé d’imag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fr-FR" noProof="0"/>
              <a:t>Cliquez pour ajouter un sous-titre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6" name="Espace réservé d’image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7" name="Espace réservé d’image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8" name="Espace réservé d’image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3" name="Espace réservé du texte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24" name="Espace réservé du texte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26" name="Espace réservé du texte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7" name="Espace réservé du texte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9" name="Espace réservé du texte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 colonnes (diapositive de comparais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60320"/>
            <a:ext cx="5183188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2011680"/>
            <a:ext cx="51577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9027" y="2011680"/>
            <a:ext cx="5183187" cy="530352"/>
          </a:xfrm>
        </p:spPr>
        <p:txBody>
          <a:bodyPr rtlCol="0" anchor="t" anchorCtr="0">
            <a:noAutofit/>
          </a:bodyPr>
          <a:lstStyle>
            <a:lvl1pPr marL="0" indent="0" rtl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04360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04360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8934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68934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dre 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>
                <a:solidFill>
                  <a:srgbClr val="FFFFFF"/>
                </a:solidFill>
              </a:rPr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fld id="{28844951-7827-47D4-8276-7DDE1FA7D85A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1.jfif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image" Target="../media/image14.jfif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image" Target="../media/image13.jfif"/><Relationship Id="rId2" Type="http://schemas.openxmlformats.org/officeDocument/2006/relationships/tags" Target="../tags/tag49.xml"/><Relationship Id="rId16" Type="http://schemas.openxmlformats.org/officeDocument/2006/relationships/image" Target="../media/image12.jfif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57.xml"/><Relationship Id="rId19" Type="http://schemas.openxmlformats.org/officeDocument/2006/relationships/image" Target="../media/image15.jfif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16.jfif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fif"/><Relationship Id="rId3" Type="http://schemas.openxmlformats.org/officeDocument/2006/relationships/tags" Target="../tags/tag69.xml"/><Relationship Id="rId7" Type="http://schemas.openxmlformats.org/officeDocument/2006/relationships/slideLayout" Target="../slideLayouts/slideLayout15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../media/image19.jfif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18.jfif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77.xml"/><Relationship Id="rId15" Type="http://schemas.openxmlformats.org/officeDocument/2006/relationships/image" Target="../media/image21.jpg"/><Relationship Id="rId10" Type="http://schemas.openxmlformats.org/officeDocument/2006/relationships/tags" Target="../tags/tag82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image" Target="../media/image20.jf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9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22.jfif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97.xml"/><Relationship Id="rId10" Type="http://schemas.openxmlformats.org/officeDocument/2006/relationships/tags" Target="../tags/tag102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../media/image23.jf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slideLayout" Target="../slideLayouts/slideLayout9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image" Target="../media/image25.jfif"/><Relationship Id="rId10" Type="http://schemas.openxmlformats.org/officeDocument/2006/relationships/tags" Target="../tags/tag112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image" Target="../media/image24.jf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9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.jpg"/><Relationship Id="rId3" Type="http://schemas.openxmlformats.org/officeDocument/2006/relationships/tags" Target="../tags/tag8.xml"/><Relationship Id="rId7" Type="http://schemas.openxmlformats.org/officeDocument/2006/relationships/notesSlide" Target="../notesSlides/notesSlide2.xml"/><Relationship Id="rId12" Type="http://schemas.microsoft.com/office/2007/relationships/diagramDrawing" Target="../diagrams/drawing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7.xml"/><Relationship Id="rId11" Type="http://schemas.openxmlformats.org/officeDocument/2006/relationships/diagramColors" Target="../diagrams/colors1.xml"/><Relationship Id="rId5" Type="http://schemas.openxmlformats.org/officeDocument/2006/relationships/tags" Target="../tags/tag10.xml"/><Relationship Id="rId10" Type="http://schemas.openxmlformats.org/officeDocument/2006/relationships/diagramQuickStyle" Target="../diagrams/quickStyle1.xml"/><Relationship Id="rId4" Type="http://schemas.openxmlformats.org/officeDocument/2006/relationships/tags" Target="../tags/tag9.xml"/><Relationship Id="rId9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fif"/><Relationship Id="rId3" Type="http://schemas.openxmlformats.org/officeDocument/2006/relationships/tags" Target="../tags/tag125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10" Type="http://schemas.openxmlformats.org/officeDocument/2006/relationships/image" Target="../media/image28.jfif"/><Relationship Id="rId4" Type="http://schemas.openxmlformats.org/officeDocument/2006/relationships/tags" Target="../tags/tag126.xml"/><Relationship Id="rId9" Type="http://schemas.openxmlformats.org/officeDocument/2006/relationships/image" Target="../media/image27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image" Target="../media/image35.jfif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slideLayout" Target="../slideLayouts/slideLayout9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../media/image37.jfif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36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38.jfif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4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image" Target="../media/image40.jfif"/><Relationship Id="rId5" Type="http://schemas.openxmlformats.org/officeDocument/2006/relationships/tags" Target="../tags/tag149.xml"/><Relationship Id="rId10" Type="http://schemas.openxmlformats.org/officeDocument/2006/relationships/image" Target="../media/image39.jfif"/><Relationship Id="rId4" Type="http://schemas.openxmlformats.org/officeDocument/2006/relationships/tags" Target="../tags/tag148.xml"/><Relationship Id="rId9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5" Type="http://schemas.openxmlformats.org/officeDocument/2006/relationships/image" Target="../media/image41.jfif"/><Relationship Id="rId4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tags" Target="../tags/tag158.xml"/><Relationship Id="rId7" Type="http://schemas.openxmlformats.org/officeDocument/2006/relationships/diagramQuickStyle" Target="../diagrams/quickStyle4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slideLayout" Target="../slideLayouts/slideLayout5.xml"/><Relationship Id="rId9" Type="http://schemas.microsoft.com/office/2007/relationships/diagramDrawing" Target="../diagrams/drawing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9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fif"/><Relationship Id="rId3" Type="http://schemas.openxmlformats.org/officeDocument/2006/relationships/tags" Target="../tags/tag169.xml"/><Relationship Id="rId7" Type="http://schemas.openxmlformats.org/officeDocument/2006/relationships/image" Target="../media/image42.jfif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71.xml"/><Relationship Id="rId4" Type="http://schemas.openxmlformats.org/officeDocument/2006/relationships/tags" Target="../tags/tag17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image" Target="../media/image44.png"/><Relationship Id="rId5" Type="http://schemas.openxmlformats.org/officeDocument/2006/relationships/tags" Target="../tags/tag176.xml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175.xml"/><Relationship Id="rId9" Type="http://schemas.openxmlformats.org/officeDocument/2006/relationships/tags" Target="../tags/tag18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3.xml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fif"/><Relationship Id="rId3" Type="http://schemas.openxmlformats.org/officeDocument/2006/relationships/tags" Target="../tags/tag16.xml"/><Relationship Id="rId7" Type="http://schemas.openxmlformats.org/officeDocument/2006/relationships/image" Target="../media/image5.jfif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tags" Target="../tags/tag20.xml"/><Relationship Id="rId7" Type="http://schemas.openxmlformats.org/officeDocument/2006/relationships/diagramLayout" Target="../diagrams/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diagramData" Target="../diagrams/data2.xml"/><Relationship Id="rId5" Type="http://schemas.openxmlformats.org/officeDocument/2006/relationships/slideLayout" Target="../slideLayouts/slideLayout17.xml"/><Relationship Id="rId10" Type="http://schemas.microsoft.com/office/2007/relationships/diagramDrawing" Target="../diagrams/drawing2.xml"/><Relationship Id="rId4" Type="http://schemas.openxmlformats.org/officeDocument/2006/relationships/tags" Target="../tags/tag21.xml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7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hyperlink" Target="https://freepngclipart.com/png/85280-emoticon-emotion-samsung-iphone-galaxy-emoji" TargetMode="Externa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10.jfif"/><Relationship Id="rId5" Type="http://schemas.openxmlformats.org/officeDocument/2006/relationships/tags" Target="../tags/tag34.xml"/><Relationship Id="rId10" Type="http://schemas.openxmlformats.org/officeDocument/2006/relationships/image" Target="../media/image9.jfif"/><Relationship Id="rId4" Type="http://schemas.openxmlformats.org/officeDocument/2006/relationships/tags" Target="../tags/tag33.xml"/><Relationship Id="rId9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rtlCol="0" anchor="ctr" anchorCtr="0">
            <a:normAutofit/>
          </a:bodyPr>
          <a:lstStyle/>
          <a:p>
            <a:pPr algn="ctr" rtl="0"/>
            <a:r>
              <a:rPr lang="fr-FR" dirty="0"/>
              <a:t>Pharmacothérapie</a:t>
            </a:r>
          </a:p>
        </p:txBody>
      </p:sp>
      <p:pic>
        <p:nvPicPr>
          <p:cNvPr id="3" name="Image 2" descr="Docteur tenant une capsule">
            <a:extLst>
              <a:ext uri="{FF2B5EF4-FFF2-40B4-BE49-F238E27FC236}">
                <a16:creationId xmlns:a16="http://schemas.microsoft.com/office/drawing/2014/main" id="{FB4896E2-C762-4175-8DD8-CB35A4A0AB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t="12677" b="30361"/>
          <a:stretch/>
        </p:blipFill>
        <p:spPr>
          <a:xfrm>
            <a:off x="838200" y="2178657"/>
            <a:ext cx="10515600" cy="3998306"/>
          </a:xfrm>
          <a:prstGeom prst="rect">
            <a:avLst/>
          </a:prstGeom>
          <a:noFill/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1FB18C0-8630-70DF-49B6-A6988296098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 dirty="0"/>
              <a:t>2022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1903BD-48B4-EDE7-43AF-109E52EBFCA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 dirty="0"/>
              <a:t>DIS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84AC058-40A6-284B-E1D0-AD0AD495A61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0358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0146E1-3531-425A-B3ED-1B3718AF116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fr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Anti-hypertenseurs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64226AB-8D15-4FD5-A8BC-393C59683141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2057399"/>
            <a:ext cx="5181600" cy="4119563"/>
          </a:xfrm>
        </p:spPr>
        <p:txBody>
          <a:bodyPr>
            <a:normAutofit/>
          </a:bodyPr>
          <a:lstStyle/>
          <a:p>
            <a:r>
              <a:rPr lang="fr-CA" dirty="0"/>
              <a:t>Les antihypertenseurs diminuent la TA et sont classés selon leurs différents modes d'action </a:t>
            </a:r>
          </a:p>
        </p:txBody>
      </p:sp>
      <p:pic>
        <p:nvPicPr>
          <p:cNvPr id="7" name="Espace réservé pour une image  6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F1888A07-0ACF-47BF-8455-D0D624B0CBAD}"/>
              </a:ext>
            </a:extLst>
          </p:cNvPr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 rotWithShape="1">
          <a:blip r:embed="rId6"/>
          <a:srcRect l="10550" r="28888" b="-2"/>
          <a:stretch/>
        </p:blipFill>
        <p:spPr>
          <a:xfrm>
            <a:off x="6172200" y="2057399"/>
            <a:ext cx="5181600" cy="4119563"/>
          </a:xfrm>
          <a:noFill/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A9D0429-35C5-3CD4-5A74-ED0F768FD8A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3953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39C003-6B1C-4F67-B002-24CF63B2C4E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dirty="0"/>
              <a:t>Quelques antihypertenseurs</a:t>
            </a:r>
          </a:p>
        </p:txBody>
      </p:sp>
      <p:pic>
        <p:nvPicPr>
          <p:cNvPr id="19" name="Espace réservé pour une image  18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BF7F7A8A-B89A-4566-BF18-9EBCD54324E0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2"/>
            </p:custDataLst>
          </p:nvPr>
        </p:nvPicPr>
        <p:blipFill>
          <a:blip r:embed="rId16"/>
          <a:srcRect l="17250" r="17250"/>
          <a:stretch>
            <a:fillRect/>
          </a:stretch>
        </p:blipFill>
        <p:spPr>
          <a:xfrm>
            <a:off x="740664" y="2240280"/>
            <a:ext cx="2286000" cy="1632839"/>
          </a:xfr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FD3603E9-8C31-4182-828B-01306CC5BAFB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3"/>
            </p:custDataLst>
          </p:nvPr>
        </p:nvPicPr>
        <p:blipFill>
          <a:blip r:embed="rId17"/>
          <a:srcRect l="12147" r="12147"/>
          <a:stretch>
            <a:fillRect/>
          </a:stretch>
        </p:blipFill>
        <p:spPr>
          <a:xfrm>
            <a:off x="3538538" y="2239963"/>
            <a:ext cx="2286000" cy="1633537"/>
          </a:xfrm>
        </p:spPr>
      </p:pic>
      <p:pic>
        <p:nvPicPr>
          <p:cNvPr id="23" name="Espace réservé pour une image  22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2B0FBB9F-3544-45FE-9CFF-DEBC52AD6BAF}"/>
              </a:ext>
            </a:extLst>
          </p:cNvPr>
          <p:cNvPicPr>
            <a:picLocks noGrp="1" noChangeAspect="1"/>
          </p:cNvPicPr>
          <p:nvPr>
            <p:ph type="pic" sz="quarter" idx="15"/>
            <p:custDataLst>
              <p:tags r:id="rId4"/>
            </p:custDataLst>
          </p:nvPr>
        </p:nvPicPr>
        <p:blipFill>
          <a:blip r:embed="rId18"/>
          <a:srcRect t="15486" b="15486"/>
          <a:stretch>
            <a:fillRect/>
          </a:stretch>
        </p:blipFill>
        <p:spPr>
          <a:xfrm>
            <a:off x="6345841" y="2006600"/>
            <a:ext cx="2286000" cy="1577975"/>
          </a:xfrm>
        </p:spPr>
      </p:pic>
      <p:pic>
        <p:nvPicPr>
          <p:cNvPr id="25" name="Espace réservé pour une image 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26BED57-134E-427C-8AD4-C359AEBBCF9D}"/>
              </a:ext>
            </a:extLst>
          </p:cNvPr>
          <p:cNvPicPr>
            <a:picLocks noGrp="1" noChangeAspect="1"/>
          </p:cNvPicPr>
          <p:nvPr>
            <p:ph type="pic" sz="quarter" idx="16"/>
            <p:custDataLst>
              <p:tags r:id="rId5"/>
            </p:custDataLst>
          </p:nvPr>
        </p:nvPicPr>
        <p:blipFill>
          <a:blip r:embed="rId19"/>
          <a:srcRect t="2300" b="2300"/>
          <a:stretch>
            <a:fillRect/>
          </a:stretch>
        </p:blipFill>
        <p:spPr>
          <a:xfrm>
            <a:off x="9165336" y="1795462"/>
            <a:ext cx="2286000" cy="1633538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1B940D1-FD41-4DDB-8DFF-3CFC5C1E4DF6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6"/>
            </p:custDataLst>
          </p:nvPr>
        </p:nvSpPr>
        <p:spPr>
          <a:xfrm>
            <a:off x="731520" y="4073525"/>
            <a:ext cx="2286000" cy="590550"/>
          </a:xfrm>
        </p:spPr>
        <p:txBody>
          <a:bodyPr/>
          <a:lstStyle/>
          <a:p>
            <a:r>
              <a:rPr lang="fr-CA" b="1" dirty="0"/>
              <a:t>Bêta Bloquants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CD6B8E8-53C2-49B8-9EA0-CDE738D17611}"/>
              </a:ext>
            </a:extLst>
          </p:cNvPr>
          <p:cNvSpPr>
            <a:spLocks noGrp="1"/>
          </p:cNvSpPr>
          <p:nvPr>
            <p:ph type="body" sz="quarter" idx="18"/>
            <p:custDataLst>
              <p:tags r:id="rId7"/>
            </p:custDataLst>
          </p:nvPr>
        </p:nvSpPr>
        <p:spPr>
          <a:xfrm>
            <a:off x="544286" y="4562856"/>
            <a:ext cx="2482378" cy="1734755"/>
          </a:xfrm>
        </p:spPr>
        <p:txBody>
          <a:bodyPr>
            <a:normAutofit/>
          </a:bodyPr>
          <a:lstStyle/>
          <a:p>
            <a:r>
              <a:rPr lang="fr-CA" dirty="0"/>
              <a:t>Entraîne une diminution de la fréquence et de la force de contraction du myocarde et une diminution du rythme cardiaque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6DABFA9-13C2-4983-A0BB-9A96C3917AF1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8"/>
            </p:custDataLst>
          </p:nvPr>
        </p:nvSpPr>
        <p:spPr>
          <a:xfrm>
            <a:off x="3581400" y="4017581"/>
            <a:ext cx="2286000" cy="590550"/>
          </a:xfrm>
        </p:spPr>
        <p:txBody>
          <a:bodyPr>
            <a:noAutofit/>
          </a:bodyPr>
          <a:lstStyle/>
          <a:p>
            <a:r>
              <a:rPr lang="fr-CA" b="1" dirty="0"/>
              <a:t>Inhibiteurs  </a:t>
            </a:r>
          </a:p>
          <a:p>
            <a:r>
              <a:rPr lang="fr-CA" b="1" dirty="0"/>
              <a:t>calciques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7A3EE3C-31CF-4D31-B251-532DF8BBA3DF}"/>
              </a:ext>
            </a:extLst>
          </p:cNvPr>
          <p:cNvSpPr>
            <a:spLocks noGrp="1"/>
          </p:cNvSpPr>
          <p:nvPr>
            <p:ph type="body" sz="quarter" idx="20"/>
            <p:custDataLst>
              <p:tags r:id="rId9"/>
            </p:custDataLst>
          </p:nvPr>
        </p:nvSpPr>
        <p:spPr>
          <a:xfrm>
            <a:off x="3330857" y="4795838"/>
            <a:ext cx="2482378" cy="1633537"/>
          </a:xfrm>
        </p:spPr>
        <p:txBody>
          <a:bodyPr>
            <a:normAutofit lnSpcReduction="10000"/>
          </a:bodyPr>
          <a:lstStyle/>
          <a:p>
            <a:r>
              <a:rPr lang="fr-CA" dirty="0"/>
              <a:t>Empêche le Ca d'entrée dans les cellules des parois du cœur , ce qui entraîne une vasodilatation coronaire et périphérique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7DC86E7-B05B-4F37-BCDA-49F4E1D9A292}"/>
              </a:ext>
            </a:extLst>
          </p:cNvPr>
          <p:cNvSpPr>
            <a:spLocks noGrp="1"/>
          </p:cNvSpPr>
          <p:nvPr>
            <p:ph type="body" sz="quarter" idx="21"/>
            <p:custDataLst>
              <p:tags r:id="rId10"/>
            </p:custDataLst>
          </p:nvPr>
        </p:nvSpPr>
        <p:spPr>
          <a:xfrm>
            <a:off x="5813235" y="3885601"/>
            <a:ext cx="2840039" cy="833820"/>
          </a:xfrm>
        </p:spPr>
        <p:txBody>
          <a:bodyPr>
            <a:normAutofit fontScale="85000" lnSpcReduction="20000"/>
          </a:bodyPr>
          <a:lstStyle/>
          <a:p>
            <a:r>
              <a:rPr lang="fr-CA" b="1" dirty="0"/>
              <a:t>Inhibiteurs enzyme de conversion angiotensine (IECA)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E7CE0E9-316C-4A50-BB97-02DD02628C0C}"/>
              </a:ext>
            </a:extLst>
          </p:cNvPr>
          <p:cNvSpPr>
            <a:spLocks noGrp="1"/>
          </p:cNvSpPr>
          <p:nvPr>
            <p:ph type="body" sz="quarter" idx="22"/>
            <p:custDataLst>
              <p:tags r:id="rId11"/>
            </p:custDataLst>
          </p:nvPr>
        </p:nvSpPr>
        <p:spPr>
          <a:xfrm>
            <a:off x="5888641" y="4770355"/>
            <a:ext cx="2743200" cy="1633537"/>
          </a:xfrm>
        </p:spPr>
        <p:txBody>
          <a:bodyPr>
            <a:normAutofit fontScale="92500" lnSpcReduction="20000"/>
          </a:bodyPr>
          <a:lstStyle/>
          <a:p>
            <a:r>
              <a:rPr lang="fr-CA" sz="1800" dirty="0"/>
              <a:t>Entraîne une vasodilatation périphérique en empêchant les effets de l’angiotensine II, qui est un vasoconstricteur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81A4C16E-4BE2-498E-A563-C0E0156FC026}"/>
              </a:ext>
            </a:extLst>
          </p:cNvPr>
          <p:cNvSpPr>
            <a:spLocks noGrp="1"/>
          </p:cNvSpPr>
          <p:nvPr>
            <p:ph type="body" sz="quarter" idx="23"/>
            <p:custDataLst>
              <p:tags r:id="rId12"/>
            </p:custDataLst>
          </p:nvPr>
        </p:nvSpPr>
        <p:spPr>
          <a:xfrm>
            <a:off x="9174480" y="3552978"/>
            <a:ext cx="2286000" cy="749533"/>
          </a:xfrm>
        </p:spPr>
        <p:txBody>
          <a:bodyPr>
            <a:noAutofit/>
          </a:bodyPr>
          <a:lstStyle/>
          <a:p>
            <a:r>
              <a:rPr lang="fr-CA" b="1" dirty="0"/>
              <a:t>Antagonistes des récepteurs angiotensine II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16137CB-54FC-4AF0-8057-101489D8328A}"/>
              </a:ext>
            </a:extLst>
          </p:cNvPr>
          <p:cNvSpPr>
            <a:spLocks noGrp="1"/>
          </p:cNvSpPr>
          <p:nvPr>
            <p:ph type="body" sz="quarter" idx="24"/>
            <p:custDataLst>
              <p:tags r:id="rId13"/>
            </p:custDataLst>
          </p:nvPr>
        </p:nvSpPr>
        <p:spPr>
          <a:xfrm>
            <a:off x="8664764" y="4770355"/>
            <a:ext cx="2982949" cy="1563150"/>
          </a:xfrm>
        </p:spPr>
        <p:txBody>
          <a:bodyPr>
            <a:normAutofit lnSpcReduction="10000"/>
          </a:bodyPr>
          <a:lstStyle/>
          <a:p>
            <a:r>
              <a:rPr lang="fr-CA" sz="1800" dirty="0"/>
              <a:t>Entraîne une vasodilatation périphérique en empêchant les effets de l’angiotensine.</a:t>
            </a:r>
          </a:p>
          <a:p>
            <a:endParaRPr lang="fr-CA" sz="1800" dirty="0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C95F13C2-64B5-4FAA-8E2D-47C8CF793D6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11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4966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CAF8C9F-9E00-4001-B310-DF43F3ED7B7C}"/>
              </a:ext>
            </a:extLst>
          </p:cNvPr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>
          <a:xfrm>
            <a:off x="839788" y="2560320"/>
            <a:ext cx="5157787" cy="3446463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fr-CA" sz="2000" dirty="0"/>
              <a:t>Agis directement sur les muscles lisses de la paroi vasculaire en créant une vasodilatation, ce qui entraîne une diminution de la TA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1EEBF59F-E9D6-4750-8E96-5BDFBFD9578D}"/>
              </a:ext>
            </a:extLst>
          </p:cNvPr>
          <p:cNvPicPr>
            <a:picLocks noGrp="1" noChangeAspect="1"/>
          </p:cNvPicPr>
          <p:nvPr>
            <p:ph sz="quarter" idx="4"/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66720" y="2276856"/>
            <a:ext cx="4098948" cy="3446463"/>
          </a:xfrm>
          <a:noFill/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16A304-C5ED-49B8-95DA-30C7389458F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12</a:t>
            </a:fld>
            <a:endParaRPr lang="fr-FR" noProof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8D8C956-0E58-4498-8B26-34C4C542568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68103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r-CA" sz="4800" dirty="0"/>
              <a:t>Quelques antihypertenseurs … Suite …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967B5E2-A393-4F1D-AC8D-963EB292D738}"/>
              </a:ext>
            </a:extLst>
          </p:cNvPr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39787" y="2011680"/>
            <a:ext cx="5157787" cy="530352"/>
          </a:xfrm>
        </p:spPr>
        <p:txBody>
          <a:bodyPr anchor="t">
            <a:normAutofit/>
          </a:bodyPr>
          <a:lstStyle/>
          <a:p>
            <a:r>
              <a:rPr lang="fr-CA" b="1" dirty="0"/>
              <a:t>Vasodilatateurs périphériques</a:t>
            </a:r>
          </a:p>
        </p:txBody>
      </p:sp>
    </p:spTree>
    <p:extLst>
      <p:ext uri="{BB962C8B-B14F-4D97-AF65-F5344CB8AC3E}">
        <p14:creationId xmlns:p14="http://schemas.microsoft.com/office/powerpoint/2010/main" val="33302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7" grpId="0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A34DA4-1425-4A5B-ADD7-864547B673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fr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Antibiotiques où antibactériens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2C1842-729D-4216-A1FD-C0A4EF1B17B9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2057399"/>
            <a:ext cx="5181600" cy="4119563"/>
          </a:xfrm>
        </p:spPr>
        <p:txBody>
          <a:bodyPr>
            <a:normAutofit/>
          </a:bodyPr>
          <a:lstStyle/>
          <a:p>
            <a:r>
              <a:rPr lang="fr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Substances chimiques capables d'empêcher la prolifération des bactéries </a:t>
            </a:r>
          </a:p>
          <a:p>
            <a:endParaRPr lang="fr-CA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CFE79E-E8DF-4A90-81EA-CF2FBC9FEF4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72200" y="2208690"/>
            <a:ext cx="5181600" cy="3816980"/>
          </a:xfrm>
          <a:prstGeom prst="rect">
            <a:avLst/>
          </a:prstGeom>
          <a:noFill/>
        </p:spPr>
      </p:pic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B5079115-C4BC-8EE3-2C30-0F78B6741A0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7A1C1F6F-7A57-528B-39FD-21A5124D2D3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6FA9899F-4D70-A1DC-AC73-09F30EBC294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1934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3E08F3-487B-4BED-84AE-779A0C8BD60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778955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Antibiotiques où Antibactériens </a:t>
            </a:r>
          </a:p>
        </p:txBody>
      </p:sp>
      <p:pic>
        <p:nvPicPr>
          <p:cNvPr id="20" name="Espace réservé pour une image 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5EFFEB9A-480B-4000-BC07-017D6DFEC12E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2"/>
            </p:custDataLst>
          </p:nvPr>
        </p:nvPicPr>
        <p:blipFill>
          <a:blip r:embed="rId12"/>
          <a:srcRect l="9354" r="9354"/>
          <a:stretch>
            <a:fillRect/>
          </a:stretch>
        </p:blipFill>
        <p:spPr/>
      </p:pic>
      <p:pic>
        <p:nvPicPr>
          <p:cNvPr id="22" name="Espace réservé pour une image 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74E593B4-5770-498D-A91F-C57FE2EF45BF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3"/>
            </p:custDataLst>
          </p:nvPr>
        </p:nvPicPr>
        <p:blipFill>
          <a:blip r:embed="rId13"/>
          <a:srcRect t="22170" b="22170"/>
          <a:stretch>
            <a:fillRect/>
          </a:stretch>
        </p:blipFill>
        <p:spPr>
          <a:xfrm>
            <a:off x="3538029" y="2069211"/>
            <a:ext cx="2286000" cy="2322576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C8D4347-6408-42EE-A3FD-5365091174B5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4"/>
            </p:custDataLst>
          </p:nvPr>
        </p:nvSpPr>
        <p:spPr/>
        <p:txBody>
          <a:bodyPr/>
          <a:lstStyle/>
          <a:p>
            <a:pPr algn="ctr"/>
            <a:r>
              <a:rPr lang="fr-CA" dirty="0"/>
              <a:t>bactériostatique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923F61-6FBC-4C48-BD26-B3AF606C5684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5"/>
            </p:custDataLst>
          </p:nvPr>
        </p:nvSpPr>
        <p:spPr/>
        <p:txBody>
          <a:bodyPr/>
          <a:lstStyle/>
          <a:p>
            <a:pPr algn="ctr"/>
            <a:r>
              <a:rPr lang="fr-CA" dirty="0"/>
              <a:t>bactéricide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487DBCC-CDC1-41F6-9081-64E08AC0687B}"/>
              </a:ext>
            </a:extLst>
          </p:cNvPr>
          <p:cNvSpPr>
            <a:spLocks noGrp="1"/>
          </p:cNvSpPr>
          <p:nvPr>
            <p:ph type="body" sz="quarter" idx="21"/>
            <p:custDataLst>
              <p:tags r:id="rId6"/>
            </p:custDataLst>
          </p:nvPr>
        </p:nvSpPr>
        <p:spPr/>
        <p:txBody>
          <a:bodyPr/>
          <a:lstStyle/>
          <a:p>
            <a:pPr algn="ctr"/>
            <a:r>
              <a:rPr lang="fr-CA" dirty="0"/>
              <a:t>large spectre 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11CFF18-A8F4-4907-AF0D-C5DBB91EC970}"/>
              </a:ext>
            </a:extLst>
          </p:cNvPr>
          <p:cNvSpPr>
            <a:spLocks noGrp="1"/>
          </p:cNvSpPr>
          <p:nvPr>
            <p:ph type="body" sz="quarter" idx="23"/>
            <p:custDataLst>
              <p:tags r:id="rId7"/>
            </p:custDataLst>
          </p:nvPr>
        </p:nvSpPr>
        <p:spPr/>
        <p:txBody>
          <a:bodyPr/>
          <a:lstStyle/>
          <a:p>
            <a:pPr algn="ctr"/>
            <a:r>
              <a:rPr lang="fr-CA" dirty="0"/>
              <a:t>spectre étroit 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28DA2B96-7D09-4F02-AF41-C472FEFEBE2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14</a:t>
            </a:fld>
            <a:endParaRPr lang="fr-FR" noProof="0"/>
          </a:p>
        </p:txBody>
      </p:sp>
      <p:pic>
        <p:nvPicPr>
          <p:cNvPr id="34" name="Espace réservé pour une image  33">
            <a:extLst>
              <a:ext uri="{FF2B5EF4-FFF2-40B4-BE49-F238E27FC236}">
                <a16:creationId xmlns:a16="http://schemas.microsoft.com/office/drawing/2014/main" id="{BA7BA638-37EF-4E6F-9BFC-A5B94538A90C}"/>
              </a:ext>
            </a:extLst>
          </p:cNvPr>
          <p:cNvPicPr>
            <a:picLocks noGrp="1" noChangeAspect="1"/>
          </p:cNvPicPr>
          <p:nvPr>
            <p:ph type="pic" sz="quarter" idx="15"/>
            <p:custDataLst>
              <p:tags r:id="rId9"/>
            </p:custDataLst>
          </p:nvPr>
        </p:nvPicPr>
        <p:blipFill>
          <a:blip r:embed="rId14"/>
          <a:srcRect l="820" r="820"/>
          <a:stretch>
            <a:fillRect/>
          </a:stretch>
        </p:blipFill>
        <p:spPr/>
      </p:pic>
      <p:pic>
        <p:nvPicPr>
          <p:cNvPr id="32" name="Espace réservé pour une image  31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A9B37166-A970-4BEA-9EBE-7441FFD6041F}"/>
              </a:ext>
            </a:extLst>
          </p:cNvPr>
          <p:cNvPicPr>
            <a:picLocks noGrp="1" noChangeAspect="1"/>
          </p:cNvPicPr>
          <p:nvPr>
            <p:ph type="pic" sz="quarter" idx="16"/>
            <p:custDataLst>
              <p:tags r:id="rId10"/>
            </p:custDataLst>
          </p:nvPr>
        </p:nvPicPr>
        <p:blipFill>
          <a:blip r:embed="rId15"/>
          <a:srcRect l="820" r="8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481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9" grpId="0" build="p"/>
      <p:bldP spid="11" grpId="0" build="p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7F7B95C-FFB9-4D62-ABE2-6CC0BCF45036}"/>
              </a:ext>
            </a:extLst>
          </p:cNvPr>
          <p:cNvSpPr>
            <a:spLocks noGrp="1"/>
          </p:cNvSpPr>
          <p:nvPr>
            <p:ph sz="half" idx="2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Destruction de la flore microbienne </a:t>
            </a:r>
          </a:p>
          <a:p>
            <a:r>
              <a:rPr lang="fr-CA" dirty="0"/>
              <a:t>Diarrhée </a:t>
            </a:r>
          </a:p>
          <a:p>
            <a:r>
              <a:rPr lang="fr-CA" dirty="0"/>
              <a:t>Candidose vaginale</a:t>
            </a:r>
          </a:p>
          <a:p>
            <a:r>
              <a:rPr lang="fr-CA" dirty="0"/>
              <a:t>Réactions allergiques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47A8CA-7E87-4F4F-A5E5-D210BFC8E6BB}"/>
              </a:ext>
            </a:extLst>
          </p:cNvPr>
          <p:cNvSpPr>
            <a:spLocks noGrp="1"/>
          </p:cNvSpPr>
          <p:nvPr>
            <p:ph sz="quarter" idx="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Augmenter l’hydratation </a:t>
            </a:r>
          </a:p>
          <a:p>
            <a:r>
              <a:rPr lang="fr-CA" dirty="0"/>
              <a:t>Recommander de manger du yogourt</a:t>
            </a:r>
          </a:p>
          <a:p>
            <a:r>
              <a:rPr lang="fr-CA" dirty="0"/>
              <a:t>Aviser si les signes d'infection persistent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28B4FB-060A-4950-8B93-A6E642516940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3AAF50-BD65-49BF-A899-1561A4DA9CD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837753-D5C3-4BF6-9E2F-AC878CA8DE0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15</a:t>
            </a:fld>
            <a:endParaRPr lang="fr-FR" noProof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07C4A3D-F2CC-4606-9E8E-363CA79CE2D2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fr-CA" dirty="0"/>
              <a:t>suite …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544990C-B056-4FBD-BAFE-E01C04EF3C82}"/>
              </a:ext>
            </a:extLst>
          </p:cNvPr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fr-CA" b="1" dirty="0"/>
              <a:t>Effets secondaires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63F3C80-B30E-4B02-8A52-45B2B85AB82C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fr-CA" b="1" dirty="0"/>
              <a:t>Soins </a:t>
            </a:r>
          </a:p>
        </p:txBody>
      </p:sp>
    </p:spTree>
    <p:extLst>
      <p:ext uri="{BB962C8B-B14F-4D97-AF65-F5344CB8AC3E}">
        <p14:creationId xmlns:p14="http://schemas.microsoft.com/office/powerpoint/2010/main" val="29304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/>
      <p:bldP spid="7" grpId="0"/>
      <p:bldP spid="8" grpId="0" build="p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A57B16-3B3E-4517-B7A6-57FCEE96261D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500743" y="1121700"/>
            <a:ext cx="11081657" cy="2387600"/>
          </a:xfrm>
        </p:spPr>
        <p:txBody>
          <a:bodyPr>
            <a:normAutofit/>
          </a:bodyPr>
          <a:lstStyle/>
          <a:p>
            <a:pPr algn="l"/>
            <a:r>
              <a:rPr lang="fr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Certaines bactéries peuvent parfois devenir résistantes aux antibiotiques, c'est à dire en bloquer l’effet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0C762A-0496-4D58-8D51-1EB9D2B63CBD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2"/>
            </p:custDataLst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fr-CA" dirty="0"/>
              <a:t>Il est parfois nécessaire de faire une culture en laboratoire afin de faire un antibiogramme.</a:t>
            </a:r>
          </a:p>
          <a:p>
            <a:pPr algn="l"/>
            <a:endParaRPr lang="fr-CA" dirty="0"/>
          </a:p>
          <a:p>
            <a:pPr algn="l"/>
            <a:r>
              <a:rPr lang="fr-CA" dirty="0"/>
              <a:t>l'antibiogramme permet d'associer le bon antibiotique à la bactérie qui lui est sensible.</a:t>
            </a:r>
          </a:p>
        </p:txBody>
      </p:sp>
    </p:spTree>
    <p:extLst>
      <p:ext uri="{BB962C8B-B14F-4D97-AF65-F5344CB8AC3E}">
        <p14:creationId xmlns:p14="http://schemas.microsoft.com/office/powerpoint/2010/main" val="2784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60FCC-0BF5-45B2-9CDD-17A4BA1878E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685800"/>
            <a:ext cx="10515600" cy="1325880"/>
          </a:xfrm>
        </p:spPr>
        <p:txBody>
          <a:bodyPr rtlCol="0"/>
          <a:lstStyle/>
          <a:p>
            <a:pPr algn="ctr" rtl="0"/>
            <a:r>
              <a:rPr lang="fr-C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Antiviraux</a:t>
            </a:r>
            <a:endParaRPr lang="fr-F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BA67A4-895F-49F8-97D0-7158E0597C07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2011680"/>
            <a:ext cx="3383280" cy="530352"/>
          </a:xfrm>
        </p:spPr>
        <p:txBody>
          <a:bodyPr rtlCol="0">
            <a:normAutofit/>
          </a:bodyPr>
          <a:lstStyle/>
          <a:p>
            <a:pPr rtl="0"/>
            <a:r>
              <a:rPr lang="fr-CA" dirty="0"/>
              <a:t>Effets recherchés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0BAF9D-516C-4AC0-B83C-33BFA6E280A1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60320"/>
            <a:ext cx="3383280" cy="3446463"/>
          </a:xfrm>
        </p:spPr>
        <p:txBody>
          <a:bodyPr rtlCol="0">
            <a:noAutofit/>
          </a:bodyPr>
          <a:lstStyle/>
          <a:p>
            <a:pPr marL="228600" indent="0" rtl="0">
              <a:buNone/>
            </a:pPr>
            <a:r>
              <a:rPr lang="fr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Contrôler l'infection causée par un virus 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951D7A3-45F6-43A4-8ADB-05DA212ADAAF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404360" y="2011680"/>
            <a:ext cx="3383280" cy="530352"/>
          </a:xfrm>
        </p:spPr>
        <p:txBody>
          <a:bodyPr rtlCol="0">
            <a:normAutofit/>
          </a:bodyPr>
          <a:lstStyle/>
          <a:p>
            <a:pPr rtl="0"/>
            <a:r>
              <a:rPr lang="fr-CA" b="1" dirty="0"/>
              <a:t>Effets secondaires </a:t>
            </a:r>
            <a:endParaRPr lang="fr-FR" b="1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E022558-08EA-41A8-88BE-1F82971F0E31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404360" y="2560320"/>
            <a:ext cx="3383280" cy="3446463"/>
          </a:xfrm>
        </p:spPr>
        <p:txBody>
          <a:bodyPr rtlCol="0">
            <a:noAutofit/>
          </a:bodyPr>
          <a:lstStyle/>
          <a:p>
            <a:pPr rtl="0"/>
            <a:r>
              <a:rPr lang="fr-CA" sz="2000" dirty="0"/>
              <a:t>N – V</a:t>
            </a:r>
          </a:p>
          <a:p>
            <a:pPr rtl="0"/>
            <a:r>
              <a:rPr lang="fr-CA" sz="2000" dirty="0"/>
              <a:t>Diarrhée</a:t>
            </a:r>
          </a:p>
          <a:p>
            <a:pPr rtl="0"/>
            <a:r>
              <a:rPr lang="fr-CA" sz="2000" dirty="0"/>
              <a:t>Étourdissements /Céphalées</a:t>
            </a:r>
          </a:p>
          <a:p>
            <a:pPr rtl="0"/>
            <a:r>
              <a:rPr lang="fr-CA" sz="2000" dirty="0"/>
              <a:t>Réactions allergiques </a:t>
            </a:r>
            <a:endParaRPr lang="fr-FR" sz="2000" dirty="0"/>
          </a:p>
          <a:p>
            <a:pPr rtl="0"/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EA34E7E-6BB0-4276-9993-7D15DAF830EB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7968934" y="2011680"/>
            <a:ext cx="3383280" cy="530352"/>
          </a:xfrm>
        </p:spPr>
        <p:txBody>
          <a:bodyPr rtlCol="0">
            <a:normAutofit/>
          </a:bodyPr>
          <a:lstStyle/>
          <a:p>
            <a:pPr rtl="0"/>
            <a:r>
              <a:rPr lang="fr-CA" b="1" dirty="0"/>
              <a:t>Soins </a:t>
            </a:r>
            <a:endParaRPr lang="fr-FR" b="1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6AEC234-75AE-4C73-8E75-A426AAC54462}"/>
              </a:ext>
            </a:extLst>
          </p:cNvPr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7968934" y="2560320"/>
            <a:ext cx="3383280" cy="3446463"/>
          </a:xfrm>
        </p:spPr>
        <p:txBody>
          <a:bodyPr rtlCol="0">
            <a:noAutofit/>
          </a:bodyPr>
          <a:lstStyle/>
          <a:p>
            <a:pPr rtl="0"/>
            <a:r>
              <a:rPr lang="fr-CA" sz="2000" dirty="0"/>
              <a:t>Hydratation </a:t>
            </a:r>
          </a:p>
          <a:p>
            <a:pPr rtl="0"/>
            <a:r>
              <a:rPr lang="fr-CA" sz="2000" dirty="0"/>
              <a:t>Manger du yogourt</a:t>
            </a:r>
          </a:p>
          <a:p>
            <a:pPr rtl="0"/>
            <a:r>
              <a:rPr lang="fr-CA" sz="2000" dirty="0"/>
              <a:t>Repos </a:t>
            </a:r>
            <a:endParaRPr lang="fr-FR" sz="200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F67B498-D587-4BC1-B0F3-4316C41ADDF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fr-FR" smtClean="0"/>
              <a:pPr rtl="0"/>
              <a:t>17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E1348DA-DC22-4D9E-91BA-6A8379541C9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18612" y="3418904"/>
            <a:ext cx="2133600" cy="2133600"/>
          </a:xfrm>
          <a:prstGeom prst="rect">
            <a:avLst/>
          </a:prstGeom>
        </p:spPr>
      </p:pic>
      <p:pic>
        <p:nvPicPr>
          <p:cNvPr id="15" name="Image 14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44F1B5BC-3545-48DB-A33B-D618788EB85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841965" y="4751833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6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7" grpId="0" build="p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D8C78D-3878-4EB5-9511-D897B3CDDF5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692436" y="581898"/>
            <a:ext cx="4276498" cy="1325880"/>
          </a:xfrm>
        </p:spPr>
        <p:txBody>
          <a:bodyPr/>
          <a:lstStyle/>
          <a:p>
            <a:pPr algn="ctr"/>
            <a:r>
              <a:rPr lang="fr-C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Antifongiques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3F0FCD-7410-4D1A-889A-6F9202F1764B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Effets recherches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4389DBF-FE65-4287-9D3F-7EF312147A25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228600" indent="0">
              <a:buNone/>
            </a:pPr>
            <a:r>
              <a:rPr lang="fr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Combattre les infections à champignons 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0A33B5-86F5-44F7-A444-2632FC2F1F43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/>
              <a:t>Effets secondaires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523F9FC-D83C-467E-8E3B-B7D0A6BD8332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CA" sz="1800" dirty="0"/>
              <a:t>irritation locale </a:t>
            </a:r>
          </a:p>
          <a:p>
            <a:r>
              <a:rPr lang="fr-CA" sz="1800" dirty="0"/>
              <a:t>N V</a:t>
            </a:r>
          </a:p>
          <a:p>
            <a:r>
              <a:rPr lang="fr-CA" sz="1800" dirty="0"/>
              <a:t>Diarrhée </a:t>
            </a:r>
          </a:p>
          <a:p>
            <a:endParaRPr lang="fr-C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A836D87-8D85-4726-BB18-6807F486F3D9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fr-CA" dirty="0"/>
              <a:t>Soins 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792FA2B-59F3-49A8-9784-A9C8D1BCE9A9}"/>
              </a:ext>
            </a:extLst>
          </p:cNvPr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/>
        <p:txBody>
          <a:bodyPr>
            <a:normAutofit/>
          </a:bodyPr>
          <a:lstStyle/>
          <a:p>
            <a:r>
              <a:rPr lang="fr-CA" sz="1800" dirty="0"/>
              <a:t>Appliquer au coucher </a:t>
            </a:r>
          </a:p>
          <a:p>
            <a:r>
              <a:rPr lang="fr-CA" sz="1800" dirty="0"/>
              <a:t>Porter des gants pour l'application </a:t>
            </a:r>
          </a:p>
          <a:p>
            <a:r>
              <a:rPr lang="fr-CA" sz="1800" dirty="0"/>
              <a:t>Hydrater </a:t>
            </a:r>
          </a:p>
          <a:p>
            <a:r>
              <a:rPr lang="fr-CA" sz="1800" dirty="0"/>
              <a:t>Porter une serviette hygiénique s'il s'agit d'une application vaginale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FC99E536-87C8-42E5-A230-EF0A03D0B1AA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1A29100D-C8EE-4F0D-AC93-0EC6C90F07C1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92A33950-6D0B-43CB-82DE-21DC04854BB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18</a:t>
            </a:fld>
            <a:endParaRPr lang="fr-FR" noProof="0"/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4BC5528-536B-44E1-BA5C-89732D0C76C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788647" y="3986721"/>
            <a:ext cx="2238375" cy="20383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3C9C08E-744C-4706-AC47-9665EE4C4AB0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31006" y="4094004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6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7" grpId="0" build="p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F653CF-9AAC-40D4-8A46-87D47516390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Anti-inflammatoires corticostéroïdes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73584D-9331-43C3-9F29-5D32E14E7038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b="1" dirty="0"/>
              <a:t>Effets recherchés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52C53C-FF3E-4930-8DC4-ECB8FC21D120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228600" indent="0">
              <a:buNone/>
            </a:pPr>
            <a:r>
              <a:rPr lang="fr-C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Prévenir ou traiter des réactions inflammatoires.</a:t>
            </a:r>
          </a:p>
          <a:p>
            <a:pPr marL="228600" indent="0">
              <a:buNone/>
            </a:pPr>
            <a:r>
              <a:rPr lang="fr-C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Diminuer la réaction allergique</a:t>
            </a:r>
          </a:p>
          <a:p>
            <a:pPr marL="228600" indent="0">
              <a:buNone/>
            </a:pPr>
            <a:r>
              <a:rPr lang="fr-C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Diminuer la réponse immunitaire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05826D-8DFC-4112-B7CF-CDF33D03520C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b="1" dirty="0"/>
              <a:t>Effets secondaires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3C5EB3C-40F2-4AF2-B684-0B34A9401F8B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fr-CA" sz="1800" dirty="0"/>
              <a:t>Œdème facial et abdo</a:t>
            </a:r>
          </a:p>
          <a:p>
            <a:r>
              <a:rPr lang="fr-CA" sz="1800" dirty="0"/>
              <a:t>Gain pondéral</a:t>
            </a:r>
          </a:p>
          <a:p>
            <a:r>
              <a:rPr lang="fr-CA" sz="1800" dirty="0"/>
              <a:t>Atrophie musculaire</a:t>
            </a:r>
          </a:p>
          <a:p>
            <a:r>
              <a:rPr lang="fr-CA" sz="1800" dirty="0"/>
              <a:t>Augmentation de la rétention de Na</a:t>
            </a:r>
            <a:r>
              <a:rPr lang="fr-CA" sz="1600" dirty="0"/>
              <a:t> (qui entraine une augmentation de la TA)</a:t>
            </a:r>
          </a:p>
          <a:p>
            <a:r>
              <a:rPr lang="fr-CA" sz="1800" dirty="0"/>
              <a:t>Augmentation glycémie</a:t>
            </a:r>
          </a:p>
          <a:p>
            <a:r>
              <a:rPr lang="fr-CA" sz="1800" dirty="0"/>
              <a:t>Candidose buccale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A05F9EE-44EA-46CA-86A6-28FC4B53D46C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fr-CA" b="1" dirty="0"/>
              <a:t>Soins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EB04205-2B46-4B7F-88DB-4BB9F08B86E9}"/>
              </a:ext>
            </a:extLst>
          </p:cNvPr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/>
        <p:txBody>
          <a:bodyPr>
            <a:normAutofit/>
          </a:bodyPr>
          <a:lstStyle/>
          <a:p>
            <a:r>
              <a:rPr lang="fr-CA" sz="1800" dirty="0"/>
              <a:t>Exercice</a:t>
            </a:r>
          </a:p>
          <a:p>
            <a:r>
              <a:rPr lang="fr-CA" sz="1800" dirty="0"/>
              <a:t>Peser régulièrement</a:t>
            </a:r>
          </a:p>
          <a:p>
            <a:r>
              <a:rPr lang="fr-CA" sz="1800" dirty="0"/>
              <a:t>Vérif TA</a:t>
            </a:r>
          </a:p>
          <a:p>
            <a:r>
              <a:rPr lang="fr-CA" sz="1800" dirty="0"/>
              <a:t>Surveiller signe hyperglycémie</a:t>
            </a:r>
          </a:p>
          <a:p>
            <a:r>
              <a:rPr lang="fr-CA" sz="1800" dirty="0"/>
              <a:t>Adm avec nourriture</a:t>
            </a:r>
          </a:p>
          <a:p>
            <a:r>
              <a:rPr lang="fr-CA" sz="1800" dirty="0"/>
              <a:t>Bien rincer la bouche si via inhalation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C4FF48E-D5F8-4161-85C3-E236DDE6B86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19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5733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7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685800"/>
            <a:ext cx="3932237" cy="1371600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fr-FR" sz="3000" dirty="0"/>
              <a:t>Pharmaco … </a:t>
            </a:r>
            <a:br>
              <a:rPr lang="fr-FR" sz="3000" dirty="0"/>
            </a:br>
            <a:r>
              <a:rPr lang="fr-FR" sz="3000" dirty="0"/>
              <a:t>C’est loin … mais important !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43E7F40-154D-60D3-BDE8-D578423C7787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839788" y="2209800"/>
            <a:ext cx="3932237" cy="36591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41898C30-E58E-4EC9-8A27-DF1822A9863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smtClean="0"/>
              <a:pPr rtl="0">
                <a:spcAft>
                  <a:spcPts val="600"/>
                </a:spcAft>
              </a:pPr>
              <a:t>2</a:t>
            </a:fld>
            <a:endParaRPr lang="fr-FR"/>
          </a:p>
        </p:txBody>
      </p:sp>
      <p:graphicFrame>
        <p:nvGraphicFramePr>
          <p:cNvPr id="20" name="Espace réservé du contenu 2">
            <a:extLst>
              <a:ext uri="{FF2B5EF4-FFF2-40B4-BE49-F238E27FC236}">
                <a16:creationId xmlns:a16="http://schemas.microsoft.com/office/drawing/2014/main" id="{9C6A0929-3CF6-E7FB-6924-498CE65EDA45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268748535"/>
              </p:ext>
            </p:extLst>
          </p:nvPr>
        </p:nvGraphicFramePr>
        <p:xfrm>
          <a:off x="5183188" y="685801"/>
          <a:ext cx="6172200" cy="517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" name="Image 3" descr="Pilules et capsules assorties">
            <a:extLst>
              <a:ext uri="{FF2B5EF4-FFF2-40B4-BE49-F238E27FC236}">
                <a16:creationId xmlns:a16="http://schemas.microsoft.com/office/drawing/2014/main" id="{4BC6A246-9FE9-4815-805A-0A48B0A9088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36612" y="2209800"/>
            <a:ext cx="3932237" cy="365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4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0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571FD-93E5-4915-A162-BF9639B1B86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41249" y="857250"/>
            <a:ext cx="5914937" cy="2787097"/>
          </a:xfrm>
        </p:spPr>
        <p:txBody>
          <a:bodyPr anchor="b">
            <a:normAutofit/>
          </a:bodyPr>
          <a:lstStyle/>
          <a:p>
            <a:r>
              <a:rPr lang="fr-CA" sz="24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À long terme l'utilisation de ces anti-inflammatoires provoque le syndrome de Cushing, qui résulte d'une hyperactivité du cortex surrénal.</a:t>
            </a:r>
            <a:br>
              <a:rPr lang="fr-CA" sz="24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br>
              <a:rPr lang="fr-CA" sz="24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r>
              <a:rPr lang="fr-CA" sz="2400" b="1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Il est important de cesser graduellement une thérapie a la cortisone afin d'éviter une insuffisance surrénalienne</a:t>
            </a:r>
            <a:r>
              <a:rPr lang="fr-CA" sz="2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E19A50-CEA7-4AFC-BA47-FDCDC44994E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41248" y="4320209"/>
            <a:ext cx="6435854" cy="2286000"/>
          </a:xfrm>
        </p:spPr>
        <p:txBody>
          <a:bodyPr>
            <a:normAutofit/>
          </a:bodyPr>
          <a:lstStyle/>
          <a:p>
            <a:r>
              <a:rPr lang="fr-CA" b="1" dirty="0">
                <a:solidFill>
                  <a:schemeClr val="tx2">
                    <a:alpha val="60000"/>
                  </a:schemeClr>
                </a:solidFill>
              </a:rPr>
              <a:t>Il est suggéré de porter un bracelet </a:t>
            </a:r>
            <a:r>
              <a:rPr lang="fr-CA" b="1" dirty="0" err="1">
                <a:solidFill>
                  <a:schemeClr val="tx2">
                    <a:alpha val="60000"/>
                  </a:schemeClr>
                </a:solidFill>
              </a:rPr>
              <a:t>Médic</a:t>
            </a:r>
            <a:r>
              <a:rPr lang="fr-CA" b="1" dirty="0">
                <a:solidFill>
                  <a:schemeClr val="tx2">
                    <a:alpha val="60000"/>
                  </a:schemeClr>
                </a:solidFill>
              </a:rPr>
              <a:t>-Alerte </a:t>
            </a:r>
          </a:p>
          <a:p>
            <a:r>
              <a:rPr lang="fr-CA" b="1" dirty="0">
                <a:solidFill>
                  <a:schemeClr val="tx2">
                    <a:alpha val="60000"/>
                  </a:schemeClr>
                </a:solidFill>
              </a:rPr>
              <a:t>Jamais cesser où diminuer la dose sans l'avis du médecin </a:t>
            </a:r>
          </a:p>
          <a:p>
            <a:r>
              <a:rPr lang="fr-CA" b="1" dirty="0">
                <a:solidFill>
                  <a:schemeClr val="tx2">
                    <a:alpha val="60000"/>
                  </a:schemeClr>
                </a:solidFill>
              </a:rPr>
              <a:t>Signaler aussitôt tout est fait secondaire anormal </a:t>
            </a:r>
          </a:p>
        </p:txBody>
      </p:sp>
      <p:pic>
        <p:nvPicPr>
          <p:cNvPr id="28" name="Espace réservé pour une image  27" descr="Une image contenant texte&#10;&#10;Description générée automatiquement">
            <a:extLst>
              <a:ext uri="{FF2B5EF4-FFF2-40B4-BE49-F238E27FC236}">
                <a16:creationId xmlns:a16="http://schemas.microsoft.com/office/drawing/2014/main" id="{D80F5E05-A98C-44ED-8898-B5C76D1ED513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3"/>
            </p:custDataLst>
          </p:nvPr>
        </p:nvPicPr>
        <p:blipFill rotWithShape="1">
          <a:blip r:embed="rId8"/>
          <a:srcRect t="25791" b="24508"/>
          <a:stretch/>
        </p:blipFill>
        <p:spPr>
          <a:xfrm>
            <a:off x="8162481" y="208305"/>
            <a:ext cx="3761231" cy="1869391"/>
          </a:xfrm>
          <a:noFill/>
        </p:spPr>
      </p:pic>
      <p:pic>
        <p:nvPicPr>
          <p:cNvPr id="30" name="Espace réservé pour une image 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564CFF38-0919-47D8-BE8B-6CE4C2D46CC3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4"/>
            </p:custDataLst>
          </p:nvPr>
        </p:nvPicPr>
        <p:blipFill>
          <a:blip r:embed="rId9"/>
          <a:srcRect t="16990" b="16990"/>
          <a:stretch>
            <a:fillRect/>
          </a:stretch>
        </p:blipFill>
        <p:spPr>
          <a:xfrm>
            <a:off x="7847014" y="2359788"/>
            <a:ext cx="4180108" cy="2286000"/>
          </a:xfrm>
        </p:spPr>
      </p:pic>
      <p:pic>
        <p:nvPicPr>
          <p:cNvPr id="32" name="Espace réservé pour une image  31">
            <a:extLst>
              <a:ext uri="{FF2B5EF4-FFF2-40B4-BE49-F238E27FC236}">
                <a16:creationId xmlns:a16="http://schemas.microsoft.com/office/drawing/2014/main" id="{414C0771-7797-453B-9790-E69FDF63E55F}"/>
              </a:ext>
            </a:extLst>
          </p:cNvPr>
          <p:cNvPicPr>
            <a:picLocks noGrp="1" noChangeAspect="1"/>
          </p:cNvPicPr>
          <p:nvPr>
            <p:ph type="pic" sz="quarter" idx="15"/>
            <p:custDataLst>
              <p:tags r:id="rId5"/>
            </p:custDataLst>
          </p:nvPr>
        </p:nvPicPr>
        <p:blipFill>
          <a:blip r:embed="rId10"/>
          <a:srcRect t="27768" b="27768"/>
          <a:stretch>
            <a:fillRect/>
          </a:stretch>
        </p:blipFill>
        <p:spPr>
          <a:xfrm>
            <a:off x="8040687" y="4927880"/>
            <a:ext cx="3883025" cy="1930120"/>
          </a:xfr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A05A02-0645-48A2-BD67-B89BE8F426D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20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7822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353BC-0019-4BD8-94E7-BCA1E86E100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fr-C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Anti-inflammatoires non stéroïdiens (AINS)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9A95E47-2C38-1AAC-5AEC-E333730B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72E70CD-C775-3B4A-E7C2-08B14BF8D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2B9E102-7FDB-906E-38A1-85E42D217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21</a:t>
            </a:fld>
            <a:endParaRPr lang="fr-FR" noProof="0"/>
          </a:p>
        </p:txBody>
      </p:sp>
      <p:graphicFrame>
        <p:nvGraphicFramePr>
          <p:cNvPr id="5" name="Espace réservé du texte 2">
            <a:extLst>
              <a:ext uri="{FF2B5EF4-FFF2-40B4-BE49-F238E27FC236}">
                <a16:creationId xmlns:a16="http://schemas.microsoft.com/office/drawing/2014/main" id="{5E66059A-2138-FF77-DD99-5FB82EB230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7985738"/>
              </p:ext>
            </p:extLst>
          </p:nvPr>
        </p:nvGraphicFramePr>
        <p:xfrm>
          <a:off x="838200" y="2178657"/>
          <a:ext cx="10515600" cy="3998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07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E3D99E-CB39-469D-9C09-EEE126E6E6B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dirty="0"/>
              <a:t>AINS … suite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7C4700-648B-456F-AD5A-66743607FF47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Effets recherchés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9EC3B2-0AB2-4667-BE90-D5CEA31183A6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60320"/>
            <a:ext cx="3383280" cy="2425337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fr-CA" sz="2400" b="1" dirty="0">
                <a:solidFill>
                  <a:schemeClr val="tx1">
                    <a:alpha val="70000"/>
                  </a:schemeClr>
                </a:solidFill>
              </a:rPr>
              <a:t>Diminuer l'inflammation </a:t>
            </a:r>
          </a:p>
          <a:p>
            <a:pPr marL="228600" indent="0">
              <a:buNone/>
            </a:pPr>
            <a:r>
              <a:rPr lang="fr-CA" sz="2400" b="1" dirty="0">
                <a:solidFill>
                  <a:schemeClr val="tx1">
                    <a:alpha val="70000"/>
                  </a:schemeClr>
                </a:solidFill>
              </a:rPr>
              <a:t>soulage la douleur due à l'inflammation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FBE045-307B-4B8A-BA23-D7082846F488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b="1" dirty="0"/>
              <a:t>Effets secondaires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D89DD9-7EB5-4736-AE95-14256DF43993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480152" y="2742329"/>
            <a:ext cx="3383280" cy="2251166"/>
          </a:xfrm>
        </p:spPr>
        <p:txBody>
          <a:bodyPr>
            <a:normAutofit/>
          </a:bodyPr>
          <a:lstStyle/>
          <a:p>
            <a:r>
              <a:rPr lang="fr-CA" sz="1800" dirty="0"/>
              <a:t>Irritation gastrique </a:t>
            </a:r>
          </a:p>
          <a:p>
            <a:r>
              <a:rPr lang="fr-CA" sz="1800" dirty="0"/>
              <a:t>Constipation </a:t>
            </a:r>
          </a:p>
          <a:p>
            <a:r>
              <a:rPr lang="fr-CA" sz="1800" dirty="0"/>
              <a:t>Étourdissement </a:t>
            </a:r>
          </a:p>
          <a:p>
            <a:r>
              <a:rPr lang="fr-CA" sz="1800" dirty="0"/>
              <a:t>éruption cutanée </a:t>
            </a:r>
          </a:p>
          <a:p>
            <a:r>
              <a:rPr lang="fr-CA" sz="1800" dirty="0"/>
              <a:t>Photosensibilité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01E565A-A904-4325-BE70-4BE450B38C6F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fr-CA" b="1" dirty="0"/>
              <a:t>Soins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F21F676-5202-42EB-94A4-90476ABA533B}"/>
              </a:ext>
            </a:extLst>
          </p:cNvPr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7968934" y="2560321"/>
            <a:ext cx="3383280" cy="2251166"/>
          </a:xfrm>
        </p:spPr>
        <p:txBody>
          <a:bodyPr/>
          <a:lstStyle/>
          <a:p>
            <a:r>
              <a:rPr lang="fr-CA" sz="1800" dirty="0"/>
              <a:t>Administrer la nourriture </a:t>
            </a:r>
          </a:p>
          <a:p>
            <a:r>
              <a:rPr lang="fr-CA" sz="1800" dirty="0"/>
              <a:t>Hydratation </a:t>
            </a:r>
          </a:p>
          <a:p>
            <a:r>
              <a:rPr lang="fr-CA" sz="1800" dirty="0"/>
              <a:t>Fibre </a:t>
            </a:r>
          </a:p>
          <a:p>
            <a:r>
              <a:rPr lang="fr-CA" sz="1800" dirty="0"/>
              <a:t>Éviter alcool </a:t>
            </a:r>
          </a:p>
          <a:p>
            <a:r>
              <a:rPr lang="fr-CA" sz="1800" dirty="0"/>
              <a:t>Se protéger du soleil </a:t>
            </a:r>
          </a:p>
          <a:p>
            <a:endParaRPr lang="fr-CA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F04E90F-A91B-4ED9-900A-9BB4CCBFF4E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22</a:t>
            </a:fld>
            <a:endParaRPr lang="fr-FR" noProof="0"/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6590665-6FFA-4307-B7D4-B6B99ECCFAA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97919" y="4880707"/>
            <a:ext cx="2143125" cy="1360713"/>
          </a:xfrm>
          <a:prstGeom prst="rect">
            <a:avLst/>
          </a:prstGeom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ED745DD-81DC-4640-A3B6-B4E6E62D160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787640" y="4731191"/>
            <a:ext cx="2143125" cy="1510229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AB0B0B-2AB7-424D-BC2E-8F94C437F96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725071" y="4931571"/>
            <a:ext cx="1332820" cy="133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0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7" grpId="0" build="p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6F811-518A-40B0-86BF-9B7B2DBAF34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fr-C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Analgésiques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669377-2DAE-41F5-8F10-A827D7035861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2057399"/>
            <a:ext cx="5181600" cy="4119563"/>
          </a:xfrm>
        </p:spPr>
        <p:txBody>
          <a:bodyPr>
            <a:normAutofit/>
          </a:bodyPr>
          <a:lstStyle/>
          <a:p>
            <a:r>
              <a:rPr lang="fr-CA" dirty="0"/>
              <a:t>Les analgésiques diminuent où suppriment la douleur modérée à sévères </a:t>
            </a:r>
          </a:p>
          <a:p>
            <a:r>
              <a:rPr lang="fr-CA" dirty="0"/>
              <a:t>Aussi appeler opiacés </a:t>
            </a:r>
          </a:p>
          <a:p>
            <a:r>
              <a:rPr lang="fr-CA" dirty="0"/>
              <a:t>Contiennent des dérivés de l'opium </a:t>
            </a:r>
          </a:p>
        </p:txBody>
      </p:sp>
      <p:pic>
        <p:nvPicPr>
          <p:cNvPr id="9" name="Espace réservé du contenu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D96687C5-B803-4354-8734-578445C32FE9}"/>
              </a:ext>
            </a:extLst>
          </p:cNvPr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72200" y="2666332"/>
            <a:ext cx="5181600" cy="2901696"/>
          </a:xfrm>
          <a:noFill/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D1F785-04F5-4C5B-9B8A-1EAFC655124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23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484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1D229A-4364-4B07-A1FE-E727A84E029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Analgésique narcotique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966D1A-E9E3-4564-A3A5-C69218E7E1C5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b="1" dirty="0"/>
              <a:t>Effets secondaires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6FB239C-DBFB-41C8-BE07-E8842BC60549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fr-CA" sz="2000" dirty="0"/>
              <a:t>N V</a:t>
            </a:r>
          </a:p>
          <a:p>
            <a:r>
              <a:rPr lang="fr-CA" sz="2000" dirty="0"/>
              <a:t>Constipation</a:t>
            </a:r>
          </a:p>
          <a:p>
            <a:r>
              <a:rPr lang="fr-CA" sz="2000" dirty="0"/>
              <a:t>Étourdissement </a:t>
            </a:r>
          </a:p>
          <a:p>
            <a:r>
              <a:rPr lang="fr-CA" sz="2000" dirty="0"/>
              <a:t>hypotension artérielle </a:t>
            </a:r>
          </a:p>
          <a:p>
            <a:r>
              <a:rPr lang="fr-CA" sz="2000" dirty="0"/>
              <a:t>Somnolence </a:t>
            </a:r>
          </a:p>
          <a:p>
            <a:r>
              <a:rPr lang="fr-CA" sz="2000" dirty="0"/>
              <a:t>dépression respiratoire </a:t>
            </a:r>
          </a:p>
          <a:p>
            <a:r>
              <a:rPr lang="fr-CA" sz="2000" dirty="0"/>
              <a:t>Toxicomanie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F091E2D-E6AC-4E7F-A5A1-414C382FB7FE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b="1" dirty="0"/>
              <a:t>Soins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B0C36AB-1237-44B5-9FEA-0E9365444A33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fr-CA" sz="2000" dirty="0"/>
              <a:t>Hydratation </a:t>
            </a:r>
          </a:p>
          <a:p>
            <a:r>
              <a:rPr lang="fr-CA" sz="2000" dirty="0"/>
              <a:t>Fibre </a:t>
            </a:r>
          </a:p>
          <a:p>
            <a:r>
              <a:rPr lang="fr-CA" sz="2000" dirty="0"/>
              <a:t>se lever lentement </a:t>
            </a:r>
          </a:p>
          <a:p>
            <a:r>
              <a:rPr lang="fr-CA" sz="2000" dirty="0"/>
              <a:t>Protocole </a:t>
            </a:r>
          </a:p>
          <a:p>
            <a:r>
              <a:rPr lang="fr-CA" sz="2000" dirty="0"/>
              <a:t>surveillez SV</a:t>
            </a:r>
          </a:p>
          <a:p>
            <a:r>
              <a:rPr lang="fr-CA" sz="2000" dirty="0"/>
              <a:t>Noter pics de toxicité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B6A34BC7-1609-4357-BF97-831805C99C2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24</a:t>
            </a:fld>
            <a:endParaRPr lang="fr-FR" noProof="0"/>
          </a:p>
        </p:txBody>
      </p:sp>
      <p:pic>
        <p:nvPicPr>
          <p:cNvPr id="13" name="Image 12" descr="Une image contenant texte, bouteille&#10;&#10;Description générée automatiquement">
            <a:extLst>
              <a:ext uri="{FF2B5EF4-FFF2-40B4-BE49-F238E27FC236}">
                <a16:creationId xmlns:a16="http://schemas.microsoft.com/office/drawing/2014/main" id="{07E7173C-5B9E-49E3-BFF4-92FB7A066C9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18964" y="1168717"/>
            <a:ext cx="2705100" cy="16859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2AE1C7D-39C9-4BB9-BE32-454664B6E3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831716" y="3155633"/>
            <a:ext cx="180022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9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ériphérique&#10;&#10;Description générée automatiquement">
            <a:extLst>
              <a:ext uri="{FF2B5EF4-FFF2-40B4-BE49-F238E27FC236}">
                <a16:creationId xmlns:a16="http://schemas.microsoft.com/office/drawing/2014/main" id="{1C13134D-8053-41B3-87C7-0A93E7D053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t="9265" r="-1" b="-1"/>
          <a:stretch/>
        </p:blipFill>
        <p:spPr>
          <a:xfrm>
            <a:off x="6969975" y="1984684"/>
            <a:ext cx="4382240" cy="2913888"/>
          </a:xfrm>
          <a:prstGeom prst="rect">
            <a:avLst/>
          </a:prstGeom>
          <a:noFill/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AE28275-6CEF-CE32-7010-2A3BBED75CF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25</a:t>
            </a:fld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A3D214-49AC-4E1E-BD3A-9B6722F8B67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8200" y="681037"/>
            <a:ext cx="5780314" cy="5545592"/>
          </a:xfrm>
        </p:spPr>
        <p:txBody>
          <a:bodyPr anchor="ctr">
            <a:normAutofit/>
          </a:bodyPr>
          <a:lstStyle/>
          <a:p>
            <a:r>
              <a:rPr lang="fr-CA" sz="2400" dirty="0"/>
              <a:t>Quand une personne a subi une chirurgie importante et revient de SO, elle est sous une pompe auto calmante (APC). </a:t>
            </a:r>
            <a:br>
              <a:rPr lang="fr-CA" sz="2400" dirty="0"/>
            </a:br>
            <a:br>
              <a:rPr lang="fr-CA" sz="2400" dirty="0"/>
            </a:br>
            <a:r>
              <a:rPr lang="fr-CA" sz="2400" dirty="0"/>
              <a:t>Il est primordial d'y retrouver au chevet du Narcan, puisque celui-ci supprime les effets de dépression respiratoire de la sédation. Il est administré selon le protocole.</a:t>
            </a:r>
            <a:br>
              <a:rPr lang="fr-CA" sz="2400" dirty="0"/>
            </a:br>
            <a:br>
              <a:rPr lang="fr-CA" sz="2400" dirty="0"/>
            </a:br>
            <a:r>
              <a:rPr lang="fr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Lorsqu'une personne prend ce type de médicament les effets secondaires à surveiller en priorité et la dépression respiratoire.</a:t>
            </a:r>
          </a:p>
        </p:txBody>
      </p:sp>
    </p:spTree>
    <p:extLst>
      <p:ext uri="{BB962C8B-B14F-4D97-AF65-F5344CB8AC3E}">
        <p14:creationId xmlns:p14="http://schemas.microsoft.com/office/powerpoint/2010/main" val="194480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EAEE371-E39C-492A-BDAD-94E0ED6D636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fr-CA" dirty="0"/>
              <a:t>Analgésique non narcotique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5CE7C7-CEFD-4FCA-83F6-D4CAB1DF4C2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26</a:t>
            </a:fld>
            <a:endParaRPr lang="fr-FR" noProof="0"/>
          </a:p>
        </p:txBody>
      </p:sp>
      <p:graphicFrame>
        <p:nvGraphicFramePr>
          <p:cNvPr id="11" name="Espace réservé du contenu 1">
            <a:extLst>
              <a:ext uri="{FF2B5EF4-FFF2-40B4-BE49-F238E27FC236}">
                <a16:creationId xmlns:a16="http://schemas.microsoft.com/office/drawing/2014/main" id="{BCB77EBF-D37A-A07D-D9D6-B324657E2C82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66020512"/>
              </p:ext>
            </p:extLst>
          </p:nvPr>
        </p:nvGraphicFramePr>
        <p:xfrm>
          <a:off x="838200" y="2178657"/>
          <a:ext cx="10515600" cy="3998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90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11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3CCFEB-0F19-4BC3-8D12-A92BA53A742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6536" y="702673"/>
            <a:ext cx="10875134" cy="938835"/>
          </a:xfrm>
        </p:spPr>
        <p:txBody>
          <a:bodyPr>
            <a:normAutofit fontScale="90000"/>
          </a:bodyPr>
          <a:lstStyle/>
          <a:p>
            <a:r>
              <a:rPr lang="fr-CA" b="1" i="1" dirty="0"/>
              <a:t>Anticonvulsivants</a:t>
            </a:r>
            <a:br>
              <a:rPr lang="fr-CA" dirty="0"/>
            </a:br>
            <a:r>
              <a:rPr lang="fr-CA" sz="3100" dirty="0"/>
              <a:t>Prises pour contrôler les manifestations épileptiques qui sont des crises convulsives causées par l'excitation de certaines cellules neuronales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B052D9-6FE3-4E45-B670-31253CFE96A1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6447" y="2340295"/>
            <a:ext cx="3383280" cy="530352"/>
          </a:xfrm>
        </p:spPr>
        <p:txBody>
          <a:bodyPr/>
          <a:lstStyle/>
          <a:p>
            <a:r>
              <a:rPr lang="fr-CA" dirty="0"/>
              <a:t>Effets recherchés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F00ACC-223B-40E7-86C7-EE8912C22923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36447" y="3083840"/>
            <a:ext cx="3383280" cy="1807028"/>
          </a:xfrm>
        </p:spPr>
        <p:txBody>
          <a:bodyPr>
            <a:normAutofit lnSpcReduction="10000"/>
          </a:bodyPr>
          <a:lstStyle/>
          <a:p>
            <a:r>
              <a:rPr lang="fr-CA" sz="2000" b="1" dirty="0"/>
              <a:t>Empêcher les manifestations épileptiques </a:t>
            </a:r>
          </a:p>
          <a:p>
            <a:r>
              <a:rPr lang="fr-CA" sz="2000" b="1" dirty="0"/>
              <a:t>Contrer les convulsions </a:t>
            </a:r>
          </a:p>
          <a:p>
            <a:endParaRPr lang="fr-CA" b="1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FA7AA9A-E17E-43A8-8D95-9B40A65DD50A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404360" y="2376101"/>
            <a:ext cx="3383280" cy="530352"/>
          </a:xfrm>
        </p:spPr>
        <p:txBody>
          <a:bodyPr/>
          <a:lstStyle/>
          <a:p>
            <a:r>
              <a:rPr lang="fr-CA" dirty="0"/>
              <a:t>Effets indésirables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09C029-7BDB-403E-B8CB-F10E23626130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312127" y="2906453"/>
            <a:ext cx="3383280" cy="3174226"/>
          </a:xfrm>
        </p:spPr>
        <p:txBody>
          <a:bodyPr>
            <a:normAutofit/>
          </a:bodyPr>
          <a:lstStyle/>
          <a:p>
            <a:r>
              <a:rPr lang="fr-CA" sz="1800" dirty="0"/>
              <a:t>Étourdissement </a:t>
            </a:r>
          </a:p>
          <a:p>
            <a:r>
              <a:rPr lang="fr-CA" sz="1800" dirty="0"/>
              <a:t>difficulté de concentration </a:t>
            </a:r>
          </a:p>
          <a:p>
            <a:r>
              <a:rPr lang="fr-CA" sz="1800" dirty="0"/>
              <a:t>vision trouble </a:t>
            </a:r>
          </a:p>
          <a:p>
            <a:r>
              <a:rPr lang="fr-CA" sz="1800" dirty="0"/>
              <a:t>Somnolence </a:t>
            </a:r>
          </a:p>
          <a:p>
            <a:r>
              <a:rPr lang="fr-CA" sz="1800" dirty="0"/>
              <a:t>Anorexie </a:t>
            </a:r>
          </a:p>
          <a:p>
            <a:r>
              <a:rPr lang="fr-CA" sz="1800" dirty="0"/>
              <a:t>N et V</a:t>
            </a:r>
          </a:p>
          <a:p>
            <a:r>
              <a:rPr lang="fr-CA" sz="1800" dirty="0"/>
              <a:t>éruption cutanée </a:t>
            </a:r>
          </a:p>
          <a:p>
            <a:endParaRPr lang="fr-C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A276AC3-CDB7-47BC-89FF-C02D71BD67FF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7970520" y="2313935"/>
            <a:ext cx="3383280" cy="530352"/>
          </a:xfrm>
        </p:spPr>
        <p:txBody>
          <a:bodyPr/>
          <a:lstStyle/>
          <a:p>
            <a:r>
              <a:rPr lang="fr-CA" dirty="0"/>
              <a:t>Soins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3F102D0-58BD-4170-B4D4-F134A487914A}"/>
              </a:ext>
            </a:extLst>
          </p:cNvPr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7924800" y="2870647"/>
            <a:ext cx="4114800" cy="2577783"/>
          </a:xfrm>
        </p:spPr>
        <p:txBody>
          <a:bodyPr>
            <a:normAutofit/>
          </a:bodyPr>
          <a:lstStyle/>
          <a:p>
            <a:r>
              <a:rPr lang="fr-CA" sz="1800" dirty="0"/>
              <a:t>Ne pas prendre avec alcool </a:t>
            </a:r>
          </a:p>
          <a:p>
            <a:r>
              <a:rPr lang="fr-CA" sz="1800" dirty="0"/>
              <a:t>augmenter hygiène buccale </a:t>
            </a:r>
          </a:p>
          <a:p>
            <a:r>
              <a:rPr lang="fr-CA" sz="1800" dirty="0"/>
              <a:t>avec aliment </a:t>
            </a:r>
          </a:p>
          <a:p>
            <a:r>
              <a:rPr lang="fr-CA" sz="1800" dirty="0"/>
              <a:t>Vigilance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AFE95D60-0613-4E54-9D07-850183F188C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27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694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7" grpId="0" build="p"/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8456A9-BD02-46BF-A467-848597A67A27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26008" y="806450"/>
            <a:ext cx="5322618" cy="2387600"/>
          </a:xfrm>
        </p:spPr>
        <p:txBody>
          <a:bodyPr anchor="ctr">
            <a:normAutofit/>
          </a:bodyPr>
          <a:lstStyle/>
          <a:p>
            <a:r>
              <a:rPr lang="fr-CA" sz="2500" dirty="0">
                <a:solidFill>
                  <a:schemeClr val="tx1"/>
                </a:solidFill>
              </a:rPr>
              <a:t>Il est important de recommander à la personne de respecter l'horaire prescrite et de ne pas cesser de prendre son médicament sans la vie du médecin 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249ABF9-2FFF-47EA-9930-34CEB3204A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t="24610" r="2" b="21897"/>
          <a:stretch/>
        </p:blipFill>
        <p:spPr>
          <a:xfrm>
            <a:off x="6784848" y="905256"/>
            <a:ext cx="4581144" cy="2450592"/>
          </a:xfrm>
          <a:prstGeom prst="rect">
            <a:avLst/>
          </a:prstGeom>
          <a:noFill/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60758A12-C337-4D34-809D-8C5D990B0A0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28838" b="10282"/>
          <a:stretch/>
        </p:blipFill>
        <p:spPr>
          <a:xfrm>
            <a:off x="6784848" y="3520440"/>
            <a:ext cx="4581144" cy="2450592"/>
          </a:xfrm>
          <a:prstGeom prst="rect">
            <a:avLst/>
          </a:prstGeom>
          <a:noFill/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58C93E-EF6F-4AA9-AF60-26B56DC22D46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838200" y="3600450"/>
            <a:ext cx="5322888" cy="24511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CA" sz="1800" dirty="0"/>
              <a:t>Certains anticonvulsivants font partie des barbituriques et des </a:t>
            </a:r>
            <a:r>
              <a:rPr lang="fr-CA" sz="1800" dirty="0" err="1"/>
              <a:t>benzo</a:t>
            </a:r>
            <a:r>
              <a:rPr lang="fr-CA" sz="1800" dirty="0"/>
              <a:t> ayant un effet dépresseur du SNC. </a:t>
            </a:r>
          </a:p>
          <a:p>
            <a:pPr>
              <a:lnSpc>
                <a:spcPct val="100000"/>
              </a:lnSpc>
            </a:pPr>
            <a:r>
              <a:rPr lang="fr-CA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ce cas, une surveillance particulière selon le protocole s'applique</a:t>
            </a:r>
            <a:r>
              <a:rPr lang="fr-CA" sz="1800" dirty="0"/>
              <a:t> </a:t>
            </a:r>
          </a:p>
          <a:p>
            <a:pPr>
              <a:lnSpc>
                <a:spcPct val="100000"/>
              </a:lnSpc>
            </a:pPr>
            <a:r>
              <a:rPr lang="fr-CA" sz="1800" dirty="0"/>
              <a:t>Il est à noter que certains anticonvulsivants ont aussi démontré leur efficacité dans le soulagement de certaines douleurs chroniques.</a:t>
            </a:r>
          </a:p>
        </p:txBody>
      </p:sp>
      <p:sp>
        <p:nvSpPr>
          <p:cNvPr id="16" name="Slide Number Placeholder 3" hidden="1">
            <a:extLst>
              <a:ext uri="{FF2B5EF4-FFF2-40B4-BE49-F238E27FC236}">
                <a16:creationId xmlns:a16="http://schemas.microsoft.com/office/drawing/2014/main" id="{436E77DF-EB11-AEDD-5299-697B021404D5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28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4569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E8128-F3F9-418C-A7A5-8D891532F72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Antispasmodiques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75AFA7-EDD9-4F74-90FD-67534FB9048D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Effets recherchés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6DABBF-352C-4F41-A202-30AF721DC81C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228600" indent="0">
              <a:buNone/>
            </a:pPr>
            <a:r>
              <a:rPr lang="fr-CA" sz="2000" b="1" dirty="0"/>
              <a:t>Diminuer les spasmes de la musculature lisse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C2063F2-683B-47D1-8E1C-EAE718D956FC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b="1" dirty="0"/>
              <a:t>Effets secondaires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157AB9C-FA07-4E39-B09F-36BFCC2475CB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fr-CA" sz="2000" dirty="0"/>
              <a:t>Sécheresse de la bouche </a:t>
            </a:r>
          </a:p>
          <a:p>
            <a:r>
              <a:rPr lang="fr-CA" sz="2000" dirty="0"/>
              <a:t>N et V</a:t>
            </a:r>
          </a:p>
          <a:p>
            <a:r>
              <a:rPr lang="fr-CA" sz="2000" dirty="0"/>
              <a:t>Constipation </a:t>
            </a:r>
          </a:p>
          <a:p>
            <a:r>
              <a:rPr lang="fr-CA" sz="2000" dirty="0"/>
              <a:t>Somnolence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7319141-BBC7-4320-9202-923B5BF1BEFE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fr-CA" b="1" dirty="0"/>
              <a:t>Soins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2D4AB20-BB92-4F65-9F53-85EF105DC18B}"/>
              </a:ext>
            </a:extLst>
          </p:cNvPr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fr-CA" sz="2000" dirty="0"/>
              <a:t>Hydratation </a:t>
            </a:r>
          </a:p>
          <a:p>
            <a:r>
              <a:rPr lang="fr-CA" sz="2000" dirty="0"/>
              <a:t>Administrer 15 à 30 min avant le repas </a:t>
            </a:r>
          </a:p>
          <a:p>
            <a:r>
              <a:rPr lang="fr-CA" sz="2000" dirty="0"/>
              <a:t>Fibres </a:t>
            </a:r>
          </a:p>
          <a:p>
            <a:r>
              <a:rPr lang="fr-CA" sz="2000" dirty="0"/>
              <a:t>Augmenter vigilance </a:t>
            </a:r>
          </a:p>
          <a:p>
            <a:r>
              <a:rPr lang="fr-CA" sz="2000" dirty="0"/>
              <a:t>Éviter alcool </a:t>
            </a:r>
          </a:p>
          <a:p>
            <a:endParaRPr lang="fr-CA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E0373631-8146-46EE-B6D3-88C982636AA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29</a:t>
            </a:fld>
            <a:endParaRPr lang="fr-FR" noProof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4E3097A-D8E1-4CBF-91A4-1C30A6B6271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48939" y="3941446"/>
            <a:ext cx="25336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9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7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B49352-2AB0-4ADD-96B9-AB0FAECB557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fr-FR" sz="4000" dirty="0"/>
              <a:t>Pour chacune des classes, vous devez faire le lien entre l’action du médicament et l’effet recherché</a:t>
            </a:r>
          </a:p>
        </p:txBody>
      </p:sp>
      <p:pic>
        <p:nvPicPr>
          <p:cNvPr id="84" name="Vidéo 83">
            <a:extLst>
              <a:ext uri="{FF2B5EF4-FFF2-40B4-BE49-F238E27FC236}">
                <a16:creationId xmlns:a16="http://schemas.microsoft.com/office/drawing/2014/main" id="{023870D9-4AAE-315A-1C50-D68DBE5401B6}"/>
              </a:ext>
            </a:extLst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t="15414" r="-1" b="17182"/>
          <a:stretch/>
        </p:blipFill>
        <p:spPr>
          <a:xfrm>
            <a:off x="838200" y="2178657"/>
            <a:ext cx="10515600" cy="3998306"/>
          </a:xfrm>
          <a:prstGeom prst="rect">
            <a:avLst/>
          </a:prstGeom>
          <a:noFill/>
        </p:spPr>
      </p:pic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7CCCE07D-3B17-42EC-AE9C-222D13143DF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smtClean="0"/>
              <a:pPr rtl="0">
                <a:spcAft>
                  <a:spcPts val="600"/>
                </a:spcAft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34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ourire, smiley, émoticône, dessin humoristique">
            <a:extLst>
              <a:ext uri="{FF2B5EF4-FFF2-40B4-BE49-F238E27FC236}">
                <a16:creationId xmlns:a16="http://schemas.microsoft.com/office/drawing/2014/main" id="{7B14A04E-7EB4-01F2-2A51-3F12D0F97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735" y="484632"/>
            <a:ext cx="7428530" cy="5907024"/>
          </a:xfrm>
          <a:prstGeom prst="rect">
            <a:avLst/>
          </a:prstGeo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AE6DB1B-AF39-4367-77D8-7A59BD00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anchor="b">
            <a:normAutofit/>
          </a:bodyPr>
          <a:lstStyle/>
          <a:p>
            <a:r>
              <a:rPr lang="fr-CA" dirty="0">
                <a:solidFill>
                  <a:schemeClr val="tx1"/>
                </a:solidFill>
              </a:rPr>
              <a:t>Bravo !!! </a:t>
            </a:r>
            <a:br>
              <a:rPr lang="fr-CA" dirty="0"/>
            </a:br>
            <a:endParaRPr lang="fr-CA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B965D3F5-4E28-1E8C-A2E3-4E351D15DA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BA7F3E27-427B-F6C5-21C2-0D5A95513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DFEF6357-E97D-5CF5-DB20-36D5A9C1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30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68152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8E50F-247A-4628-90BB-62A60E39664C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/>
          <a:p>
            <a:pPr algn="ctr" rtl="0"/>
            <a:r>
              <a:rPr lang="fr-FR" dirty="0"/>
              <a:t>Anovulants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2A8BE8-DC21-47DE-B6F3-7DC95B43C52E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2"/>
            </p:custDataLst>
          </p:nvPr>
        </p:nvSpPr>
        <p:spPr>
          <a:xfrm>
            <a:off x="544287" y="3230842"/>
            <a:ext cx="6240561" cy="2721902"/>
          </a:xfrm>
        </p:spPr>
        <p:txBody>
          <a:bodyPr rtlCol="0"/>
          <a:lstStyle/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r-FR" dirty="0"/>
              <a:t>Instaurer une contraception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r-CA" dirty="0"/>
              <a:t>Régulariser un cycle menstruel 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r-CA" dirty="0"/>
              <a:t>Diminuer les symptômes de la ménopause </a:t>
            </a:r>
          </a:p>
          <a:p>
            <a:pPr rtl="0"/>
            <a:endParaRPr lang="fr-FR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FFB51DE-9AE0-4E5C-B204-BB6811CCC7C9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3"/>
            </p:custDataLst>
          </p:nvPr>
        </p:nvPicPr>
        <p:blipFill>
          <a:blip r:embed="rId7"/>
          <a:srcRect l="11174" r="11174"/>
          <a:stretch>
            <a:fillRect/>
          </a:stretch>
        </p:blipFill>
        <p:spPr/>
      </p:pic>
      <p:pic>
        <p:nvPicPr>
          <p:cNvPr id="9" name="Espace réservé pour une image 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7C3CD90C-9B9E-47D5-B69C-28E679A56543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4"/>
            </p:custDataLst>
          </p:nvPr>
        </p:nvPicPr>
        <p:blipFill>
          <a:blip r:embed="rId8"/>
          <a:srcRect t="26654" b="26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319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6B239A9-A42F-4E7F-AC88-04F6B8BE14E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685800"/>
            <a:ext cx="3932237" cy="1371600"/>
          </a:xfrm>
        </p:spPr>
        <p:txBody>
          <a:bodyPr anchor="b">
            <a:normAutofit/>
          </a:bodyPr>
          <a:lstStyle/>
          <a:p>
            <a:r>
              <a:rPr lang="fr-CA" dirty="0"/>
              <a:t>Effets secondaires indésirables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541DB3-8B19-4F54-B852-6D99BEA672A1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839788" y="2209800"/>
            <a:ext cx="3932237" cy="3659188"/>
          </a:xfrm>
        </p:spPr>
        <p:txBody>
          <a:bodyPr>
            <a:normAutofit/>
          </a:bodyPr>
          <a:lstStyle/>
          <a:p>
            <a:pPr marL="228600" indent="0" algn="just">
              <a:buNone/>
            </a:pPr>
            <a:r>
              <a:rPr lang="fr-CA" sz="2000" dirty="0"/>
              <a:t>Il est recommandé de prendre le médicament de façon régulière à la même heure chaque jour </a:t>
            </a:r>
          </a:p>
          <a:p>
            <a:pPr marL="228600" indent="0" algn="just">
              <a:buNone/>
            </a:pPr>
            <a:endParaRPr lang="fr-CA" sz="2000" dirty="0"/>
          </a:p>
          <a:p>
            <a:pPr marL="228600" indent="0" algn="just">
              <a:buNone/>
            </a:pPr>
            <a:r>
              <a:rPr lang="fr-CA" sz="2000" dirty="0"/>
              <a:t>Il est important d'expliquer les effets secondaires et les signaler au besoin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A7094A-68EE-4E41-89C5-ABF08B696C7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5</a:t>
            </a:fld>
            <a:endParaRPr lang="fr-FR" noProof="0"/>
          </a:p>
        </p:txBody>
      </p:sp>
      <p:graphicFrame>
        <p:nvGraphicFramePr>
          <p:cNvPr id="10" name="Espace réservé du contenu 1">
            <a:extLst>
              <a:ext uri="{FF2B5EF4-FFF2-40B4-BE49-F238E27FC236}">
                <a16:creationId xmlns:a16="http://schemas.microsoft.com/office/drawing/2014/main" id="{1C2AA598-430B-18DA-CC9B-E5D9453A3214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895783189"/>
              </p:ext>
            </p:extLst>
          </p:nvPr>
        </p:nvGraphicFramePr>
        <p:xfrm>
          <a:off x="5183188" y="685801"/>
          <a:ext cx="6172200" cy="517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0043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uiExpand="1" build="p"/>
      <p:bldGraphic spid="1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2DB3B99A-1BFE-45FD-89BB-94C4EC5825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41248" y="3114675"/>
            <a:ext cx="5992550" cy="3098400"/>
          </a:xfrm>
        </p:spPr>
        <p:txBody>
          <a:bodyPr rtlCol="0" anchor="t">
            <a:normAutofit/>
          </a:bodyPr>
          <a:lstStyle/>
          <a:p>
            <a:pPr rtl="0"/>
            <a:r>
              <a:rPr lang="fr-CA" sz="3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Il se peut que vous ayez entendu des noms comme : Yasmin, </a:t>
            </a:r>
            <a:r>
              <a:rPr lang="fr-CA" sz="3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Alesse</a:t>
            </a:r>
            <a:r>
              <a:rPr lang="fr-CA" sz="3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 ou bien </a:t>
            </a:r>
            <a:r>
              <a:rPr lang="fr-CA" sz="3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Cyclen</a:t>
            </a:r>
            <a:r>
              <a:rPr lang="fr-CA" sz="3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.</a:t>
            </a:r>
            <a:br>
              <a:rPr lang="fr-FR" sz="3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endParaRPr lang="fr-FR" sz="3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6" name="Espace réservé d’image 5" descr="Photo de pinceau combinant différentes couleurs sur une palette&#10;">
            <a:extLst>
              <a:ext uri="{FF2B5EF4-FFF2-40B4-BE49-F238E27FC236}">
                <a16:creationId xmlns:a16="http://schemas.microsoft.com/office/drawing/2014/main" id="{1BBA7D00-FBC1-4E10-8B44-A05F4AD3FA84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2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3" r="-1" b="17232"/>
          <a:stretch/>
        </p:blipFill>
        <p:spPr>
          <a:xfrm>
            <a:off x="493776" y="484632"/>
            <a:ext cx="11210544" cy="2129981"/>
          </a:xfrm>
          <a:noFill/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0D0082-0478-4749-89B1-BE87392F40F2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079145" y="3114675"/>
            <a:ext cx="4377714" cy="2319306"/>
          </a:xfrm>
        </p:spPr>
        <p:txBody>
          <a:bodyPr rtlCol="0" anchor="t" anchorCtr="0">
            <a:normAutofit/>
          </a:bodyPr>
          <a:lstStyle/>
          <a:p>
            <a:pPr rtl="0"/>
            <a:r>
              <a:rPr lang="fr-CA" sz="2400" dirty="0">
                <a:solidFill>
                  <a:schemeClr val="tx2">
                    <a:lumMod val="90000"/>
                    <a:lumOff val="10000"/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Certains anovulatoires contiennent seulement un progestatif. </a:t>
            </a:r>
          </a:p>
          <a:p>
            <a:pPr rtl="0"/>
            <a:r>
              <a:rPr lang="fr-CA" sz="2400" dirty="0">
                <a:solidFill>
                  <a:schemeClr val="tx2">
                    <a:lumMod val="90000"/>
                    <a:lumOff val="10000"/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se peut que les estrogènes soient administrés seuls.</a:t>
            </a:r>
            <a:endParaRPr lang="fr-FR" sz="2400" dirty="0">
              <a:solidFill>
                <a:schemeClr val="tx2">
                  <a:lumMod val="90000"/>
                  <a:lumOff val="10000"/>
                  <a:alpha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36E7A03-635E-4F0D-9A7F-96B13283D13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smtClean="0"/>
              <a:pPr rtl="0">
                <a:spcAft>
                  <a:spcPts val="600"/>
                </a:spcAft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06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72320D-5FEE-4AAD-97F5-8AD20B4D046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681037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fr-CA" dirty="0"/>
              <a:t>Savais-tu que ….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301FB1-C310-41C8-99B5-78CAE1CD2FBF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2057399"/>
            <a:ext cx="5181600" cy="4119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CA" sz="2200" dirty="0"/>
              <a:t>Les anovulants peuvent augmenter l’effet de certains antidépresseurs.</a:t>
            </a:r>
          </a:p>
          <a:p>
            <a:pPr>
              <a:lnSpc>
                <a:spcPct val="100000"/>
              </a:lnSpc>
            </a:pPr>
            <a:r>
              <a:rPr lang="fr-CA" sz="2200" dirty="0"/>
              <a:t>Les antibiotiques diminuent l'efficacité des anovulants.</a:t>
            </a:r>
          </a:p>
          <a:p>
            <a:pPr>
              <a:lnSpc>
                <a:spcPct val="100000"/>
              </a:lnSpc>
            </a:pPr>
            <a:r>
              <a:rPr lang="fr-CA" sz="2200" dirty="0"/>
              <a:t>Les antiacides et l'huile minérale en diminuent l'absorption.</a:t>
            </a:r>
          </a:p>
          <a:p>
            <a:pPr>
              <a:lnSpc>
                <a:spcPct val="100000"/>
              </a:lnSpc>
            </a:pPr>
            <a:r>
              <a:rPr lang="fr-CA" sz="2200" dirty="0"/>
              <a:t>La nicotine absorbée en même temps que les anovulatoires augmentent les risques de problèmes cardiovasculaires.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ECF315-C01E-4BDA-9BED-CFF7CFACFF4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703218" y="2057399"/>
            <a:ext cx="4119563" cy="4119563"/>
          </a:xfrm>
          <a:prstGeom prst="rect">
            <a:avLst/>
          </a:prstGeom>
          <a:noFill/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B960D2-78CE-4EA6-A858-13CC661B21C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6763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6D25AA-73D9-4694-A0F0-E1E2670FA14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4B72D3-31B9-43D6-9428-F96B03CFD8E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2EFCAE-D257-43D0-87EB-3E668AE2854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8</a:t>
            </a:fld>
            <a:endParaRPr lang="fr-FR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538A6CA-D812-4E6D-B8F8-FF535FB676A1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60574" y="353644"/>
            <a:ext cx="6156051" cy="1678214"/>
          </a:xfrm>
        </p:spPr>
        <p:txBody>
          <a:bodyPr>
            <a:normAutofit/>
          </a:bodyPr>
          <a:lstStyle/>
          <a:p>
            <a:pPr algn="ctr"/>
            <a:r>
              <a:rPr lang="fr-CA" dirty="0"/>
              <a:t>Diurétiques</a:t>
            </a:r>
            <a:br>
              <a:rPr lang="fr-CA" dirty="0"/>
            </a:br>
            <a:endParaRPr lang="fr-CA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05C62AE-6BCA-4BC7-BAD5-9584AB417315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841247" y="2242457"/>
            <a:ext cx="6156052" cy="3156857"/>
          </a:xfrm>
        </p:spPr>
        <p:txBody>
          <a:bodyPr>
            <a:normAutofit/>
          </a:bodyPr>
          <a:lstStyle/>
          <a:p>
            <a:r>
              <a:rPr lang="fr-CA" sz="2400" dirty="0">
                <a:solidFill>
                  <a:schemeClr val="accent1">
                    <a:lumMod val="50000"/>
                    <a:alpha val="70000"/>
                  </a:schemeClr>
                </a:solidFill>
              </a:rPr>
              <a:t>Parfois associés aux antihypertenseurs afin de diminuer la TA.</a:t>
            </a:r>
          </a:p>
          <a:p>
            <a:r>
              <a:rPr lang="fr-CA" sz="2400" dirty="0">
                <a:solidFill>
                  <a:schemeClr val="accent1">
                    <a:lumMod val="50000"/>
                    <a:alpha val="70000"/>
                  </a:schemeClr>
                </a:solidFill>
              </a:rPr>
              <a:t>Ils sont également administrés pour traiter l’</a:t>
            </a:r>
            <a:r>
              <a:rPr lang="fr-CA" sz="2400" dirty="0" err="1">
                <a:solidFill>
                  <a:schemeClr val="accent1">
                    <a:lumMod val="50000"/>
                    <a:alpha val="70000"/>
                  </a:schemeClr>
                </a:solidFill>
              </a:rPr>
              <a:t>oedème</a:t>
            </a:r>
            <a:r>
              <a:rPr lang="fr-CA" sz="2400" dirty="0">
                <a:solidFill>
                  <a:schemeClr val="accent1">
                    <a:lumMod val="50000"/>
                    <a:alpha val="70000"/>
                  </a:schemeClr>
                </a:solidFill>
              </a:rPr>
              <a:t> secondaire à l'insuffisance cardiaque, aux pathologies rénales ou hépatiques ainsi que dans les cas d’</a:t>
            </a:r>
            <a:r>
              <a:rPr lang="fr-CA" sz="2400" dirty="0" err="1">
                <a:solidFill>
                  <a:schemeClr val="accent1">
                    <a:lumMod val="50000"/>
                    <a:alpha val="70000"/>
                  </a:schemeClr>
                </a:solidFill>
              </a:rPr>
              <a:t>oedème</a:t>
            </a:r>
            <a:r>
              <a:rPr lang="fr-CA" sz="2400" dirty="0">
                <a:solidFill>
                  <a:schemeClr val="accent1">
                    <a:lumMod val="50000"/>
                    <a:alpha val="70000"/>
                  </a:schemeClr>
                </a:solidFill>
              </a:rPr>
              <a:t> pulmonaire </a:t>
            </a:r>
          </a:p>
        </p:txBody>
      </p:sp>
      <p:pic>
        <p:nvPicPr>
          <p:cNvPr id="10" name="Espace réservé pour une image 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17B42D3-C993-4E95-A576-D07F05973478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6"/>
            </p:custDataLst>
          </p:nvPr>
        </p:nvPicPr>
        <p:blipFill>
          <a:blip r:embed="rId10"/>
          <a:srcRect t="16562" b="16562"/>
          <a:stretch>
            <a:fillRect/>
          </a:stretch>
        </p:blipFill>
        <p:spPr>
          <a:xfrm>
            <a:off x="7946570" y="484632"/>
            <a:ext cx="3757750" cy="2862072"/>
          </a:xfrm>
        </p:spPr>
      </p:pic>
      <p:pic>
        <p:nvPicPr>
          <p:cNvPr id="12" name="Espace réservé pour une image 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9C65955-7AD2-4BDE-A677-76E4013B4CBA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7"/>
            </p:custDataLst>
          </p:nvPr>
        </p:nvPicPr>
        <p:blipFill>
          <a:blip r:embed="rId11"/>
          <a:srcRect t="19948" b="19948"/>
          <a:stretch>
            <a:fillRect/>
          </a:stretch>
        </p:blipFill>
        <p:spPr>
          <a:xfrm>
            <a:off x="7946570" y="3511296"/>
            <a:ext cx="3757749" cy="2862072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1287D0C-9CC1-4EED-84BD-29F5C760D54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87682" y="5660571"/>
            <a:ext cx="7262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doit administrer le diurétique au déjeuner pour que l'effet maximal se fassent en début de journée et pour éviter les mictions nocturnes .</a:t>
            </a:r>
          </a:p>
        </p:txBody>
      </p:sp>
    </p:spTree>
    <p:extLst>
      <p:ext uri="{BB962C8B-B14F-4D97-AF65-F5344CB8AC3E}">
        <p14:creationId xmlns:p14="http://schemas.microsoft.com/office/powerpoint/2010/main" val="104007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8518F4-D13C-40F3-9843-13BBC3B8BDC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199" y="681037"/>
            <a:ext cx="10515601" cy="1325563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fr-CA" sz="4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diurétique augmente la diurèse, diminue le volume sanguin, la TA et l’œdème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33E194-371F-4D5A-8C83-2CCE5A3D6C25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199128" y="2220436"/>
            <a:ext cx="5157787" cy="530352"/>
          </a:xfrm>
        </p:spPr>
        <p:txBody>
          <a:bodyPr rtlCol="0" anchor="t" anchorCtr="0">
            <a:normAutofit/>
          </a:bodyPr>
          <a:lstStyle/>
          <a:p>
            <a:pPr rtl="0"/>
            <a:r>
              <a:rPr lang="fr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Effets secondaires 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BA94CC-2803-437F-B79F-A5067E28041B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6612" y="2581561"/>
            <a:ext cx="5157787" cy="3051303"/>
          </a:xfrm>
        </p:spPr>
        <p:txBody>
          <a:bodyPr rtlCol="0">
            <a:normAutofit/>
          </a:bodyPr>
          <a:lstStyle/>
          <a:p>
            <a:pPr rtl="0"/>
            <a:endParaRPr lang="fr-CA" dirty="0"/>
          </a:p>
          <a:p>
            <a:pPr rtl="0"/>
            <a:r>
              <a:rPr lang="fr-CA" dirty="0"/>
              <a:t>Augmentation de la soif / déshydratation </a:t>
            </a:r>
          </a:p>
          <a:p>
            <a:pPr rtl="0"/>
            <a:r>
              <a:rPr lang="fr-CA" dirty="0"/>
              <a:t>Somnolence </a:t>
            </a:r>
          </a:p>
          <a:p>
            <a:pPr rtl="0"/>
            <a:r>
              <a:rPr lang="fr-CA" dirty="0"/>
              <a:t>Fatigue / étourdissement </a:t>
            </a:r>
          </a:p>
          <a:p>
            <a:pPr rtl="0"/>
            <a:r>
              <a:rPr lang="fr-CA" dirty="0"/>
              <a:t>Hypotension orthostatique </a:t>
            </a:r>
            <a:r>
              <a:rPr lang="fr-FR" dirty="0"/>
              <a:t>.</a:t>
            </a:r>
            <a:endParaRPr lang="fr-CA" dirty="0"/>
          </a:p>
          <a:p>
            <a:pPr rtl="0"/>
            <a:r>
              <a:rPr lang="fr-CA" dirty="0"/>
              <a:t>Variation du potassium (K)</a:t>
            </a:r>
          </a:p>
          <a:p>
            <a:pPr rtl="0"/>
            <a:r>
              <a:rPr lang="fr-CA" dirty="0"/>
              <a:t>Troubles gastro-intestinaux (GI)</a:t>
            </a:r>
            <a:endParaRPr lang="fr-FR" dirty="0"/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4A59DFC-7CFF-494D-8C86-6FE174974213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6172200" y="2267712"/>
            <a:ext cx="5183187" cy="530352"/>
          </a:xfrm>
        </p:spPr>
        <p:txBody>
          <a:bodyPr rtlCol="0" anchor="t" anchorCtr="0">
            <a:normAutofit/>
          </a:bodyPr>
          <a:lstStyle/>
          <a:p>
            <a:pPr rtl="0"/>
            <a:r>
              <a:rPr lang="fr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Soins</a:t>
            </a:r>
            <a:r>
              <a:rPr lang="fr-CA" dirty="0"/>
              <a:t>  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97F57A-AEBE-465C-9EF7-E78B1CDEC7A3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955480"/>
            <a:ext cx="5183188" cy="3051303"/>
          </a:xfrm>
        </p:spPr>
        <p:txBody>
          <a:bodyPr rtlCol="0">
            <a:normAutofit/>
          </a:bodyPr>
          <a:lstStyle/>
          <a:p>
            <a:pPr rtl="0"/>
            <a:r>
              <a:rPr lang="fr-CA" dirty="0"/>
              <a:t>I/E et peser</a:t>
            </a:r>
          </a:p>
          <a:p>
            <a:pPr rtl="0"/>
            <a:r>
              <a:rPr lang="fr-CA" dirty="0"/>
              <a:t>Vérifier TA &amp; PLS</a:t>
            </a:r>
          </a:p>
          <a:p>
            <a:pPr rtl="0"/>
            <a:r>
              <a:rPr lang="fr-CA" dirty="0"/>
              <a:t>Favoriser le lever progressif </a:t>
            </a:r>
          </a:p>
          <a:p>
            <a:pPr rtl="0"/>
            <a:r>
              <a:rPr lang="fr-CA" dirty="0"/>
              <a:t>S’assurer d'une diète riche en K (où limiter si le diurétique est un épargneur de K)</a:t>
            </a:r>
          </a:p>
          <a:p>
            <a:pPr rtl="0"/>
            <a:r>
              <a:rPr lang="fr-CA" dirty="0"/>
              <a:t>Hydrater </a:t>
            </a:r>
            <a:endParaRPr lang="fr-FR" dirty="0"/>
          </a:p>
          <a:p>
            <a:pPr rtl="0"/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D57D52-635E-45A8-AB12-6DAF783169C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fr-FR" smtClean="0"/>
              <a:pPr rtl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47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 animBg="1"/>
      <p:bldP spid="5" grpId="0" build="p"/>
      <p:bldP spid="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756642_TF00537603_Win32" id="{48F5AD54-D9BE-47A5-9A26-1E33B0F691F6}" vid="{61D0192D-7D5A-494E-83CB-2D66521CDEA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AFE2A1-77F8-441E-9B9F-DD61C354F4F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{7AF59A02-57E5-447A-8137-1D252A5451FF}tf00537603_win32</Template>
  <TotalTime>3000</TotalTime>
  <Words>1224</Words>
  <Application>Microsoft Office PowerPoint</Application>
  <PresentationFormat>Grand écran</PresentationFormat>
  <Paragraphs>265</Paragraphs>
  <Slides>30</Slides>
  <Notes>7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Abadi</vt:lpstr>
      <vt:lpstr>Arial</vt:lpstr>
      <vt:lpstr>Avenir Next LT Pro</vt:lpstr>
      <vt:lpstr>Calibri</vt:lpstr>
      <vt:lpstr>Sabon Next LT</vt:lpstr>
      <vt:lpstr>Wingdings</vt:lpstr>
      <vt:lpstr>LuminousVTI</vt:lpstr>
      <vt:lpstr>Pharmacothérapie</vt:lpstr>
      <vt:lpstr>Pharmaco …  C’est loin … mais important !</vt:lpstr>
      <vt:lpstr>Pour chacune des classes, vous devez faire le lien entre l’action du médicament et l’effet recherché</vt:lpstr>
      <vt:lpstr>Anovulants</vt:lpstr>
      <vt:lpstr>Effets secondaires indésirables </vt:lpstr>
      <vt:lpstr>Il se peut que vous ayez entendu des noms comme : Yasmin, Alesse ou bien Cyclen. </vt:lpstr>
      <vt:lpstr>Savais-tu que ….</vt:lpstr>
      <vt:lpstr>Diurétiques </vt:lpstr>
      <vt:lpstr>Le diurétique augmente la diurèse, diminue le volume sanguin, la TA et l’œdème</vt:lpstr>
      <vt:lpstr>Anti-hypertenseurs</vt:lpstr>
      <vt:lpstr>Quelques antihypertenseurs</vt:lpstr>
      <vt:lpstr>Quelques antihypertenseurs … Suite …</vt:lpstr>
      <vt:lpstr>Antibiotiques où antibactériens </vt:lpstr>
      <vt:lpstr>Antibiotiques où Antibactériens </vt:lpstr>
      <vt:lpstr>suite …</vt:lpstr>
      <vt:lpstr>Certaines bactéries peuvent parfois devenir résistantes aux antibiotiques, c'est à dire en bloquer l’effet</vt:lpstr>
      <vt:lpstr>Antiviraux</vt:lpstr>
      <vt:lpstr>Antifongiques</vt:lpstr>
      <vt:lpstr>Anti-inflammatoires corticostéroïdes</vt:lpstr>
      <vt:lpstr>À long terme l'utilisation de ces anti-inflammatoires provoque le syndrome de Cushing, qui résulte d'une hyperactivité du cortex surrénal.  Il est important de cesser graduellement une thérapie a la cortisone afin d'éviter une insuffisance surrénalienne.</vt:lpstr>
      <vt:lpstr>Anti-inflammatoires non stéroïdiens (AINS)</vt:lpstr>
      <vt:lpstr>AINS … suite</vt:lpstr>
      <vt:lpstr>Analgésiques </vt:lpstr>
      <vt:lpstr>Analgésique narcotique</vt:lpstr>
      <vt:lpstr>Quand une personne a subi une chirurgie importante et revient de SO, elle est sous une pompe auto calmante (APC).   Il est primordial d'y retrouver au chevet du Narcan, puisque celui-ci supprime les effets de dépression respiratoire de la sédation. Il est administré selon le protocole.  Lorsqu'une personne prend ce type de médicament les effets secondaires à surveiller en priorité et la dépression respiratoire.</vt:lpstr>
      <vt:lpstr>Analgésique non narcotique </vt:lpstr>
      <vt:lpstr>Anticonvulsivants Prises pour contrôler les manifestations épileptiques qui sont des crises convulsives causées par l'excitation de certaines cellules neuronales </vt:lpstr>
      <vt:lpstr>Il est important de recommander à la personne de respecter l'horaire prescrite et de ne pas cesser de prendre son médicament sans la vie du médecin </vt:lpstr>
      <vt:lpstr>Antispasmodiques</vt:lpstr>
      <vt:lpstr>Bravo !!!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Pharmacothérapie</dc:title>
  <dc:creator>Di Mattia, Stephanie</dc:creator>
  <cp:lastModifiedBy>Di Mattia, Stephanie</cp:lastModifiedBy>
  <cp:revision>13</cp:revision>
  <dcterms:created xsi:type="dcterms:W3CDTF">2022-10-07T12:02:00Z</dcterms:created>
  <dcterms:modified xsi:type="dcterms:W3CDTF">2024-05-30T14:58:46Z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