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5143500" type="screen16x9"/>
  <p:notesSz cx="6858000" cy="9144000"/>
  <p:embeddedFontLst>
    <p:embeddedFont>
      <p:font typeface="Exo 2" panose="020B0604020202020204" charset="0"/>
      <p:regular r:id="rId15"/>
      <p:bold r:id="rId16"/>
      <p:italic r:id="rId17"/>
      <p:boldItalic r:id="rId18"/>
    </p:embeddedFont>
    <p:embeddedFont>
      <p:font typeface="Exo 2 SemiBold" panose="020B0604020202020204" charset="0"/>
      <p:regular r:id="rId19"/>
      <p:bold r:id="rId20"/>
      <p:italic r:id="rId21"/>
      <p:boldItalic r:id="rId22"/>
    </p:embeddedFont>
    <p:embeddedFont>
      <p:font typeface="Oswald" panose="00000500000000000000" pitchFamily="2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63" autoAdjust="0"/>
  </p:normalViewPr>
  <p:slideViewPr>
    <p:cSldViewPr snapToGrid="0">
      <p:cViewPr varScale="1">
        <p:scale>
          <a:sx n="128" d="100"/>
          <a:sy n="128" d="100"/>
        </p:scale>
        <p:origin x="113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3T18:07:51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2665 100 24575,'-65'-3'0,"1"-4"0,-83-18 0,-4 0 0,113 19 0,-290-26 0,280 31 0,0 2 0,0 2 0,1 2 0,-88 20 0,-322 104 0,420-121 0,-51 5 0,49-8 0,-39 10 0,-308 60 0,215-37 0,137-29 0,14-2 0,-1 1 0,1 1 0,1 1 0,0 1 0,0 1 0,1 0 0,-23 20 0,9-7 0,28-22 0,0 0 0,0 0 0,1 1 0,0-1 0,0 1 0,0 0 0,0-1 0,0 1 0,1 1 0,0-1 0,-1 0 0,2 1 0,-1-1 0,0 1 0,1-1 0,-1 6 0,1-1 0,0 0 0,1-1 0,0 1 0,1 0 0,0 0 0,0-1 0,1 1 0,3 10 0,6 11 0,1 0 0,2-1 0,28 45 0,-41-72 0,33 69 0,-27-54 0,1 1 0,0-2 0,18 26 0,-22-37 0,0-1 0,0 0 0,0-1 0,1 1 0,-1-1 0,1 0 0,0 0 0,0 0 0,0 0 0,0-1 0,0 0 0,1 0 0,5 1 0,11 2 0,45 3 0,-16-2 0,12 1 0,1-3 0,97-6 0,-45 0 0,-47-2 0,109-18 0,-35 2 0,212-30 0,-267 43 0,-47 4 0,57-11 0,184-33 0,-118 23 0,-129 18 0,-1-1 0,37-14 0,-55 16 0,-1-2 0,0 0 0,-1-1 0,1 0 0,-2-1 0,25-19 0,-7-3 0,-2-1 0,-1-2 0,31-45 0,-33 41 0,2 2 0,56-58 0,-82 92 0,1-1 0,-1 0 0,0 0 0,0 0 0,0 0 0,0 0 0,0 0 0,-1 0 0,1 0 0,-1-1 0,0 1 0,0-1 0,0 1 0,0-1 0,-1 1 0,1-7 0,-1 2 0,-1 1 0,0-1 0,0 0 0,0 1 0,-1-1 0,0 1 0,-6-12 0,4 8 0,-2-1 0,0 2 0,0-1 0,-1 1 0,0 0 0,-1 0 0,0 1 0,0 0 0,-18-14 0,9 13-1365,2 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23T18:07:5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7c94205e3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7c94205e3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2c10106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2c10106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247fbc19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247fbc19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Pendant que les élèves partagent leurs expériences, j’appel les élèves un par un a venir à un ordinateur pour vérification des questionnaires phase 2 et phase 3 (si pas fait lui donner du temps pour le faire avant la fin du retour)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c9d47bc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bc9d47bcd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Donner le droit de paroles aux élèves un par un sur ces expériences vécues pendant son stage.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L’enseignant doit garder le contrôle sur le respect et discussions constructives.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Après le tour de table l’enseignant revient sur l’importance de la bonne attitude, savoir-être etc…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 avoir une belle carrière.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c9d47bcd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c9d47bcd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Accorder un 15 à 30 minutes aux élèves qui n'ont pas fini de compléter leurs questionnaires dans Moodle.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32b8b90b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32b8b90b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rgbClr val="FF0000"/>
                </a:solidFill>
              </a:rPr>
              <a:t>Pour obtenir un relevé de notes en attendant leur diplôme </a:t>
            </a:r>
            <a:endParaRPr sz="1400" dirty="0">
              <a:solidFill>
                <a:srgbClr val="FF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fr" sz="1400" dirty="0"/>
              <a:t>Aller sur le site MEQ: </a:t>
            </a:r>
            <a:r>
              <a:rPr lang="fr" sz="1400" u="sng" dirty="0">
                <a:solidFill>
                  <a:srgbClr val="0097A7"/>
                </a:solidFill>
              </a:rPr>
              <a:t>http://www.education.gouv.qc.ca/en/home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r" dirty="0"/>
              <a:t>Cliquer sur « Request for records or diplomas »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r" dirty="0"/>
              <a:t>Cliquer sur le lien au bas de la page “Request an achievement record or secondary school diploma”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r" dirty="0"/>
              <a:t>Cliquer sur “Formulaire en ligne”</a:t>
            </a:r>
            <a:endParaRPr dirty="0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fr" dirty="0"/>
              <a:t>Compléter le formulaire (3 pages).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c9d47bcd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c9d47bcd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Suite à des discussions entre le groupe d’enseignant, ont choisi un élève avec le profil de mériter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 Méritas et le remettre à la fin du retour de stage. Cela pourrait aussi être un vote secret d’élèves et enseignants. 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bc9d47bcd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bc9d47bcd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L’enseignant prend la parole pour le mot de la fin et souhaiter bonne carrìère aux élèves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6d7ac1b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6d7ac1b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Présentatio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r="27933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665700" y="4288500"/>
            <a:ext cx="2612400" cy="905600"/>
            <a:chOff x="3665700" y="4288500"/>
            <a:chExt cx="2612400" cy="905600"/>
          </a:xfrm>
        </p:grpSpPr>
        <p:sp>
          <p:nvSpPr>
            <p:cNvPr id="17" name="Google Shape;17;p2"/>
            <p:cNvSpPr txBox="1"/>
            <p:nvPr/>
          </p:nvSpPr>
          <p:spPr>
            <a:xfrm>
              <a:off x="3665700" y="4288500"/>
              <a:ext cx="2612400" cy="8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3600" b="1" i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ÇA ROULE !</a:t>
              </a:r>
              <a:endParaRPr sz="3600" b="1"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18" name="Google Shape;18;p2"/>
            <p:cNvSpPr txBox="1"/>
            <p:nvPr/>
          </p:nvSpPr>
          <p:spPr>
            <a:xfrm>
              <a:off x="4166850" y="4800500"/>
              <a:ext cx="16101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i="1">
                  <a:solidFill>
                    <a:srgbClr val="FFFFFF"/>
                  </a:solidFill>
                  <a:latin typeface="Oswald"/>
                  <a:ea typeface="Oswald"/>
                  <a:cs typeface="Oswald"/>
                  <a:sym typeface="Oswald"/>
                </a:rPr>
                <a:t>DEPUIS 40 ANS</a:t>
              </a:r>
              <a:endParaRPr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7951650" y="177475"/>
            <a:ext cx="1069500" cy="730338"/>
            <a:chOff x="8027700" y="154187"/>
            <a:chExt cx="1069500" cy="730338"/>
          </a:xfrm>
        </p:grpSpPr>
        <p:pic>
          <p:nvPicPr>
            <p:cNvPr id="20" name="Google Shape;20;p2"/>
            <p:cNvPicPr preferRelativeResize="0"/>
            <p:nvPr/>
          </p:nvPicPr>
          <p:blipFill rotWithShape="1">
            <a:blip r:embed="rId4">
              <a:alphaModFix/>
            </a:blip>
            <a:srcRect b="29532"/>
            <a:stretch/>
          </p:blipFill>
          <p:spPr>
            <a:xfrm>
              <a:off x="8175563" y="154187"/>
              <a:ext cx="776800" cy="468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21;p2"/>
            <p:cNvSpPr txBox="1"/>
            <p:nvPr/>
          </p:nvSpPr>
          <p:spPr>
            <a:xfrm>
              <a:off x="8027700" y="520025"/>
              <a:ext cx="10695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sz="3600"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" name="Google Shape;29;p3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30" name="Google Shape;30;p3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Google Shape;31;p3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3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42" name="Google Shape;42;p4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Google Shape;43;p4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44" name="Google Shape;4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1" name="Google Shape;51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5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53" name="Google Shape;53;p5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5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55" name="Google Shape;55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4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63" name="Google Shape;63;p6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6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66" name="Google Shape;66;p6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6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68" name="Google Shape;6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6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77" name="Google Shape;77;p7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78" name="Google Shape;78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7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80" name="Google Shape;80;p7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7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2" name="Google Shape;8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87" name="Google Shape;87;p8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88" name="Google Shape;8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89;p8"/>
          <p:cNvGrpSpPr/>
          <p:nvPr/>
        </p:nvGrpSpPr>
        <p:grpSpPr>
          <a:xfrm>
            <a:off x="7984380" y="4487150"/>
            <a:ext cx="1159618" cy="497834"/>
            <a:chOff x="8446489" y="24981"/>
            <a:chExt cx="1421100" cy="664044"/>
          </a:xfrm>
        </p:grpSpPr>
        <p:pic>
          <p:nvPicPr>
            <p:cNvPr id="90" name="Google Shape;90;p8"/>
            <p:cNvPicPr preferRelativeResize="0"/>
            <p:nvPr/>
          </p:nvPicPr>
          <p:blipFill rotWithShape="1">
            <a:blip r:embed="rId3">
              <a:alphaModFix/>
            </a:blip>
            <a:srcRect b="29532"/>
            <a:stretch/>
          </p:blipFill>
          <p:spPr>
            <a:xfrm>
              <a:off x="8803070" y="24981"/>
              <a:ext cx="672427" cy="405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8"/>
            <p:cNvSpPr txBox="1"/>
            <p:nvPr/>
          </p:nvSpPr>
          <p:spPr>
            <a:xfrm>
              <a:off x="8446489" y="324525"/>
              <a:ext cx="1421100" cy="36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Commission scolaire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 la Rivière-du-Nord</a:t>
              </a:r>
              <a:endParaRPr sz="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2" name="Google Shape;92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8"/>
          <p:cNvSpPr txBox="1"/>
          <p:nvPr/>
        </p:nvSpPr>
        <p:spPr>
          <a:xfrm>
            <a:off x="586991" y="4795225"/>
            <a:ext cx="736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 i="1">
                <a:solidFill>
                  <a:srgbClr val="FFFFFF"/>
                </a:solidFill>
                <a:latin typeface="Exo 2 SemiBold"/>
                <a:ea typeface="Exo 2 SemiBold"/>
                <a:cs typeface="Exo 2 SemiBold"/>
                <a:sym typeface="Exo 2 SemiBold"/>
              </a:rPr>
              <a:t>ÇA ROULE !</a:t>
            </a:r>
            <a:endParaRPr sz="600" i="1">
              <a:solidFill>
                <a:srgbClr val="FFFFFF"/>
              </a:solidFill>
              <a:latin typeface="Exo 2 SemiBold"/>
              <a:ea typeface="Exo 2 SemiBold"/>
              <a:cs typeface="Exo 2 SemiBold"/>
              <a:sym typeface="Exo 2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 2">
  <p:cSld name="CUSTOM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education.gouv.qc.ca/en/home" TargetMode="External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>
            <a:spLocks noGrp="1"/>
          </p:cNvSpPr>
          <p:nvPr>
            <p:ph type="title"/>
          </p:nvPr>
        </p:nvSpPr>
        <p:spPr>
          <a:xfrm>
            <a:off x="4572000" y="1239725"/>
            <a:ext cx="3900450" cy="19180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 dirty="0"/>
              <a:t>Integrate into the workplace </a:t>
            </a:r>
            <a:br>
              <a:rPr lang="fr" i="1" dirty="0"/>
            </a:br>
            <a:r>
              <a:rPr lang="fr" i="1" dirty="0"/>
              <a:t>10.3</a:t>
            </a:r>
            <a:endParaRPr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 dirty="0"/>
              <a:t>Internship return</a:t>
            </a:r>
            <a:endParaRPr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1296000" y="424775"/>
            <a:ext cx="6743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 b="1" i="1" dirty="0"/>
              <a:t>Welcoming students back form thier internships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3600" b="1" i="1" dirty="0"/>
          </a:p>
        </p:txBody>
      </p:sp>
      <p:pic>
        <p:nvPicPr>
          <p:cNvPr id="106" name="Google Shape;106;p11"/>
          <p:cNvPicPr preferRelativeResize="0"/>
          <p:nvPr/>
        </p:nvPicPr>
        <p:blipFill>
          <a:blip r:embed="rId3"/>
          <a:srcRect/>
          <a:stretch/>
        </p:blipFill>
        <p:spPr>
          <a:xfrm>
            <a:off x="1296000" y="1560576"/>
            <a:ext cx="6544980" cy="275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>
            <a:spLocks noGrp="1"/>
          </p:cNvSpPr>
          <p:nvPr>
            <p:ph type="title"/>
          </p:nvPr>
        </p:nvSpPr>
        <p:spPr>
          <a:xfrm>
            <a:off x="860575" y="365625"/>
            <a:ext cx="7532100" cy="31629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300" b="1" i="1" dirty="0"/>
              <a:t>Sharing </a:t>
            </a:r>
            <a:r>
              <a:rPr lang="fr-CA" sz="3300" b="1" i="1" dirty="0" err="1"/>
              <a:t>experiences</a:t>
            </a:r>
            <a:endParaRPr sz="3300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 b="1" i="1" dirty="0"/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-US" sz="2500" b="0" i="0" dirty="0">
                <a:solidFill>
                  <a:srgbClr val="424242"/>
                </a:solidFill>
                <a:effectLst/>
                <a:latin typeface="Segoe Sans"/>
              </a:rPr>
              <a:t>both positive and challenging (e.g., long hours, difficult tasks, learning new things).</a:t>
            </a:r>
            <a:endParaRPr sz="25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36751">
            <a:off x="7319220" y="2225947"/>
            <a:ext cx="1463575" cy="16514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3"/>
          <p:cNvSpPr txBox="1">
            <a:spLocks noGrp="1"/>
          </p:cNvSpPr>
          <p:nvPr>
            <p:ph type="title"/>
          </p:nvPr>
        </p:nvSpPr>
        <p:spPr>
          <a:xfrm>
            <a:off x="421481" y="1033018"/>
            <a:ext cx="7403912" cy="23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300" b="1" i="1" dirty="0"/>
              <a:t>Respectful opinions and comments</a:t>
            </a:r>
            <a:endParaRPr sz="33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i="1" dirty="0"/>
              <a:t>	</a:t>
            </a:r>
            <a:r>
              <a:rPr lang="fr" sz="2500" dirty="0">
                <a:solidFill>
                  <a:srgbClr val="424242"/>
                </a:solidFill>
                <a:latin typeface="Segoe Sans"/>
              </a:rPr>
              <a:t>Importance of maintaining a positive attitude and professional behavior.</a:t>
            </a:r>
            <a:br>
              <a:rPr lang="fr" sz="2500" dirty="0">
                <a:solidFill>
                  <a:srgbClr val="424242"/>
                </a:solidFill>
                <a:latin typeface="Segoe Sans"/>
              </a:rPr>
            </a:br>
            <a:br>
              <a:rPr lang="fr" sz="2500" dirty="0">
                <a:solidFill>
                  <a:srgbClr val="424242"/>
                </a:solidFill>
                <a:latin typeface="Segoe Sans"/>
              </a:rPr>
            </a:br>
            <a:r>
              <a:rPr lang="fr" sz="2500" dirty="0">
                <a:solidFill>
                  <a:srgbClr val="424242"/>
                </a:solidFill>
                <a:latin typeface="Segoe Sans"/>
              </a:rPr>
              <a:t>Emphasis on the signifiance of good conduct of a successful career.</a:t>
            </a:r>
            <a:endParaRPr sz="2500" dirty="0">
              <a:solidFill>
                <a:srgbClr val="424242"/>
              </a:solidFill>
              <a:latin typeface="Segoe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536448" y="1055800"/>
            <a:ext cx="7640227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3300" b="1" i="1" dirty="0" err="1"/>
              <a:t>Completion</a:t>
            </a:r>
            <a:r>
              <a:rPr lang="fr-CA" sz="3300" b="1" i="1" dirty="0"/>
              <a:t> of </a:t>
            </a:r>
            <a:r>
              <a:rPr lang="fr-CA" sz="3300" b="1" i="1" dirty="0" err="1"/>
              <a:t>evaluation</a:t>
            </a:r>
            <a:r>
              <a:rPr lang="fr-CA" sz="3300" b="1" i="1" dirty="0"/>
              <a:t> documents</a:t>
            </a:r>
            <a:endParaRPr sz="33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i="1" dirty="0"/>
              <a:t>-	Questionnaire phase 1</a:t>
            </a:r>
            <a:endParaRPr sz="20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i="1" dirty="0"/>
              <a:t>-	Questionnaire phase 2</a:t>
            </a:r>
            <a:endParaRPr sz="20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b="1" i="1" dirty="0"/>
              <a:t>-	Questionnaire phase 3</a:t>
            </a:r>
            <a:endParaRPr sz="20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/>
          <p:nvPr/>
        </p:nvSpPr>
        <p:spPr>
          <a:xfrm>
            <a:off x="1237950" y="319175"/>
            <a:ext cx="579450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A" u="sng" dirty="0">
                <a:solidFill>
                  <a:schemeClr val="hlink"/>
                </a:solidFill>
                <a:hlinkClick r:id="rId3"/>
              </a:rPr>
              <a:t>https://www.education.gouv.qc.ca/en/home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F2D1578-BAF2-BE07-F3D8-7C719C8ACE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928"/>
          <a:stretch/>
        </p:blipFill>
        <p:spPr>
          <a:xfrm>
            <a:off x="1527903" y="719254"/>
            <a:ext cx="5357469" cy="35602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82A3BE6B-917C-7A55-4EB7-7B9AF129A4F6}"/>
                  </a:ext>
                </a:extLst>
              </p14:cNvPr>
              <p14:cNvContentPartPr/>
              <p14:nvPr/>
            </p14:nvContentPartPr>
            <p14:xfrm>
              <a:off x="5169544" y="2528460"/>
              <a:ext cx="1002240" cy="36612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82A3BE6B-917C-7A55-4EB7-7B9AF129A4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60544" y="2519820"/>
                <a:ext cx="1019880" cy="3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CEB55C30-D8DC-570E-46FC-5F1BF42C1990}"/>
                  </a:ext>
                </a:extLst>
              </p14:cNvPr>
              <p14:cNvContentPartPr/>
              <p14:nvPr/>
            </p14:nvContentPartPr>
            <p14:xfrm>
              <a:off x="7893664" y="1435860"/>
              <a:ext cx="360" cy="360"/>
            </p14:xfrm>
          </p:contentPart>
        </mc:Choice>
        <mc:Fallback xmlns=""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CEB55C30-D8DC-570E-46FC-5F1BF42C19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4664" y="14268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1165375" y="1055799"/>
            <a:ext cx="7011300" cy="26392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300" b="1" i="1" dirty="0"/>
              <a:t>Awards and recognition</a:t>
            </a:r>
            <a:endParaRPr sz="33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 i="1" dirty="0"/>
          </a:p>
          <a:p>
            <a:pPr marL="101600">
              <a:buSzPts val="2000"/>
            </a:pPr>
            <a: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  <a:t>Merit Awards: </a:t>
            </a:r>
            <a:br>
              <a:rPr lang="en-US" sz="1100" b="0" i="0" dirty="0">
                <a:solidFill>
                  <a:srgbClr val="424242"/>
                </a:solidFill>
                <a:effectLst/>
                <a:latin typeface="Segoe Sans"/>
              </a:rPr>
            </a:br>
            <a: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  <a:t>Respect for the code of conduct</a:t>
            </a:r>
            <a:b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</a:br>
            <a: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  <a:t> Perseverance</a:t>
            </a:r>
            <a:b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</a:br>
            <a: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  <a:t>Humanism</a:t>
            </a:r>
            <a:b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</a:br>
            <a: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  <a:t>Employability.</a:t>
            </a:r>
            <a:br>
              <a:rPr lang="en-US" sz="1900" b="0" i="0" dirty="0">
                <a:solidFill>
                  <a:srgbClr val="424242"/>
                </a:solidFill>
                <a:effectLst/>
                <a:latin typeface="Segoe Sans"/>
              </a:rPr>
            </a:br>
            <a:endParaRPr sz="1900" b="1" i="1" dirty="0"/>
          </a:p>
        </p:txBody>
      </p:sp>
      <p:pic>
        <p:nvPicPr>
          <p:cNvPr id="134" name="Google Shape;13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150" y="1643900"/>
            <a:ext cx="1855700" cy="185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6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600" b="1" i="1" dirty="0"/>
              <a:t>Closing remarks</a:t>
            </a:r>
            <a:endParaRPr sz="56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3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000" b="1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000" i="1" dirty="0"/>
              <a:t>Successful career</a:t>
            </a:r>
            <a:endParaRPr sz="50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D3B3BF34BEE4F81C2D814D19E665A" ma:contentTypeVersion="10" ma:contentTypeDescription="Crée un document." ma:contentTypeScope="" ma:versionID="f34009bdb2a7833301aca69a6776cc85">
  <xsd:schema xmlns:xsd="http://www.w3.org/2001/XMLSchema" xmlns:xs="http://www.w3.org/2001/XMLSchema" xmlns:p="http://schemas.microsoft.com/office/2006/metadata/properties" xmlns:ns2="0f222bab-544d-4591-bb95-c2ff23484fec" xmlns:ns3="f4a97e92-76cf-47e1-8045-025b32fe32b4" targetNamespace="http://schemas.microsoft.com/office/2006/metadata/properties" ma:root="true" ma:fieldsID="8494472912246f86afcb3c8f6fa33708" ns2:_="" ns3:_="">
    <xsd:import namespace="0f222bab-544d-4591-bb95-c2ff23484fec"/>
    <xsd:import namespace="f4a97e92-76cf-47e1-8045-025b32fe32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22bab-544d-4591-bb95-c2ff23484f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97e92-76cf-47e1-8045-025b32fe32b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A9D260-5661-425D-AE96-483B2B2DA3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B59036-B7DC-4F88-98BF-63495092838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656CE2C-B125-4880-8D37-0CC1075B85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222bab-544d-4591-bb95-c2ff23484fec"/>
    <ds:schemaRef ds:uri="f4a97e92-76cf-47e1-8045-025b32fe32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372</Words>
  <Application>Microsoft Office PowerPoint</Application>
  <PresentationFormat>Affichage à l'écran (16:9)</PresentationFormat>
  <Paragraphs>38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Exo 2</vt:lpstr>
      <vt:lpstr>Times New Roman</vt:lpstr>
      <vt:lpstr>Segoe Sans</vt:lpstr>
      <vt:lpstr>Exo 2 SemiBold</vt:lpstr>
      <vt:lpstr>Oswald</vt:lpstr>
      <vt:lpstr>Simple Light</vt:lpstr>
      <vt:lpstr>Integrate into the workplace  10.3 Internship return</vt:lpstr>
      <vt:lpstr>Welcoming students back form thier internships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Sharing experiences  both positive and challenging (e.g., long hours, difficult tasks, learning new things).</vt:lpstr>
      <vt:lpstr>Respectful opinions and comments   Importance of maintaining a positive attitude and professional behavior.  Emphasis on the signifiance of good conduct of a successful career.</vt:lpstr>
      <vt:lpstr>Completion of evaluation documents  - Questionnaire phase 1 - Questionnaire phase 2 - Questionnaire phase 3</vt:lpstr>
      <vt:lpstr>Présentation PowerPoint</vt:lpstr>
      <vt:lpstr>Awards and recognition  Merit Awards:  Respect for the code of conduct  Perseverance Humanism Employability. </vt:lpstr>
      <vt:lpstr>  Closing remarks   </vt:lpstr>
      <vt:lpstr>Successful career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richardj</dc:creator>
  <cp:lastModifiedBy>Pelletier, Mikaël</cp:lastModifiedBy>
  <cp:revision>3</cp:revision>
  <dcterms:modified xsi:type="dcterms:W3CDTF">2025-04-23T18:29:10Z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0x010100B34D3B3BF34BEE4F81C2D814D19E665A</vt:lpwstr>
  </property>
</Properties>
</file>